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97" r:id="rId13"/>
    <p:sldId id="259" r:id="rId14"/>
    <p:sldId id="271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C2E2-6906-48D5-A95E-3359EA1BD647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BA131-DCA4-45AB-9427-E0764EF781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0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36BA-4F55-BC66-B145-C14CB0F60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Series, </a:t>
            </a:r>
            <a:r>
              <a:rPr lang="en-IN" dirty="0" err="1"/>
              <a:t>Dataframes</a:t>
            </a:r>
            <a:r>
              <a:rPr lang="en-IN" dirty="0"/>
              <a:t> and Read files using pandas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E536A-4E6A-333B-C6B1-38D64B61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E564B-406D-6EB9-0E02-EB136622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49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6B88-688B-D552-6D9E-2C1389DA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323850"/>
            <a:ext cx="11649075" cy="603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Retrieving Dimension, Size and Number of bytes: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a=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(data=[1,2,3,4])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b=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(data=[4.9,8.2,5.6],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index=['</a:t>
            </a:r>
            <a:r>
              <a:rPr lang="en-IN" sz="2200" dirty="0" err="1">
                <a:latin typeface="Georgia" panose="02040502050405020303" pitchFamily="18" charset="0"/>
              </a:rPr>
              <a:t>x','y','z</a:t>
            </a:r>
            <a:r>
              <a:rPr lang="en-IN" sz="2200" dirty="0">
                <a:latin typeface="Georgia" panose="02040502050405020303" pitchFamily="18" charset="0"/>
              </a:rPr>
              <a:t>'])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a.ndim</a:t>
            </a:r>
            <a:r>
              <a:rPr lang="en-IN" sz="2200" dirty="0">
                <a:latin typeface="Georgia" panose="02040502050405020303" pitchFamily="18" charset="0"/>
              </a:rPr>
              <a:t>, </a:t>
            </a:r>
            <a:r>
              <a:rPr lang="en-IN" sz="2200" dirty="0" err="1">
                <a:latin typeface="Georgia" panose="02040502050405020303" pitchFamily="18" charset="0"/>
              </a:rPr>
              <a:t>b.ndim</a:t>
            </a:r>
            <a:r>
              <a:rPr lang="en-IN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a.size</a:t>
            </a:r>
            <a:r>
              <a:rPr lang="en-IN" sz="2200" dirty="0">
                <a:latin typeface="Georgia" panose="02040502050405020303" pitchFamily="18" charset="0"/>
              </a:rPr>
              <a:t>, </a:t>
            </a:r>
            <a:r>
              <a:rPr lang="en-IN" sz="2200" dirty="0" err="1">
                <a:latin typeface="Georgia" panose="02040502050405020303" pitchFamily="18" charset="0"/>
              </a:rPr>
              <a:t>b.size</a:t>
            </a:r>
            <a:r>
              <a:rPr lang="en-IN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a.nbytes</a:t>
            </a:r>
            <a:r>
              <a:rPr lang="en-IN" sz="2200" dirty="0">
                <a:latin typeface="Georgia" panose="02040502050405020303" pitchFamily="18" charset="0"/>
              </a:rPr>
              <a:t>, </a:t>
            </a:r>
            <a:r>
              <a:rPr lang="en-IN" sz="2200" dirty="0" err="1">
                <a:latin typeface="Georgia" panose="02040502050405020303" pitchFamily="18" charset="0"/>
              </a:rPr>
              <a:t>b.nbytes</a:t>
            </a:r>
            <a:r>
              <a:rPr lang="en-IN" sz="2200" dirty="0">
                <a:latin typeface="Georgia" panose="02040502050405020303" pitchFamily="18" charset="0"/>
              </a:rPr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2A51D-EDCD-BB46-8D99-5CE30CDF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713E1-15DE-74D6-C071-DF7FB55C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2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407-74D5-65EF-8468-830ECE38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342900"/>
            <a:ext cx="11725275" cy="6378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  <a:latin typeface="Georgia" panose="02040502050405020303" pitchFamily="18" charset="0"/>
              </a:rPr>
              <a:t>Checking Emptiness and Presence of </a:t>
            </a:r>
            <a:r>
              <a:rPr lang="en-IN" sz="2200" dirty="0" err="1">
                <a:solidFill>
                  <a:srgbClr val="C00000"/>
                </a:solidFill>
                <a:latin typeface="Georgia" panose="02040502050405020303" pitchFamily="18" charset="0"/>
              </a:rPr>
              <a:t>NaNs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To check the Series object is empty, you can use the empty attribute. Similarly, to check if a series object contains some </a:t>
            </a:r>
            <a:r>
              <a:rPr lang="en-IN" sz="2200" dirty="0" err="1">
                <a:latin typeface="Georgia" panose="02040502050405020303" pitchFamily="18" charset="0"/>
              </a:rPr>
              <a:t>NaN</a:t>
            </a:r>
            <a:r>
              <a:rPr lang="en-IN" sz="2200" dirty="0">
                <a:latin typeface="Georgia" panose="02040502050405020303" pitchFamily="18" charset="0"/>
              </a:rPr>
              <a:t> values or not, you can use the </a:t>
            </a:r>
            <a:r>
              <a:rPr lang="en-IN" sz="2200" dirty="0" err="1">
                <a:latin typeface="Georgia" panose="02040502050405020303" pitchFamily="18" charset="0"/>
              </a:rPr>
              <a:t>hasans</a:t>
            </a:r>
            <a:r>
              <a:rPr lang="en-IN" sz="2200" dirty="0">
                <a:latin typeface="Georgia" panose="02040502050405020303" pitchFamily="18" charset="0"/>
              </a:rPr>
              <a:t> attribute.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a=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(data=[1,2,3,np.NaN])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b=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(data=[4.9,8.2,5.6],index=['</a:t>
            </a:r>
            <a:r>
              <a:rPr lang="en-IN" sz="2200" dirty="0" err="1">
                <a:latin typeface="Georgia" panose="02040502050405020303" pitchFamily="18" charset="0"/>
              </a:rPr>
              <a:t>x','y','z</a:t>
            </a:r>
            <a:r>
              <a:rPr lang="en-IN" sz="2200" dirty="0">
                <a:latin typeface="Georgia" panose="02040502050405020303" pitchFamily="18" charset="0"/>
              </a:rPr>
              <a:t>'])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c=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a.empty,b.empty,c.empty</a:t>
            </a:r>
            <a:r>
              <a:rPr lang="en-IN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a.hasnans,b.hasnans,c.hasnans</a:t>
            </a:r>
            <a:r>
              <a:rPr lang="en-IN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len</a:t>
            </a:r>
            <a:r>
              <a:rPr lang="en-IN" sz="2200" dirty="0">
                <a:latin typeface="Georgia" panose="02040502050405020303" pitchFamily="18" charset="0"/>
              </a:rPr>
              <a:t>(a),</a:t>
            </a:r>
            <a:r>
              <a:rPr lang="en-IN" sz="2200" dirty="0" err="1">
                <a:latin typeface="Georgia" panose="02040502050405020303" pitchFamily="18" charset="0"/>
              </a:rPr>
              <a:t>len</a:t>
            </a:r>
            <a:r>
              <a:rPr lang="en-IN" sz="2200" dirty="0">
                <a:latin typeface="Georgia" panose="02040502050405020303" pitchFamily="18" charset="0"/>
              </a:rPr>
              <a:t>(b))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a.count</a:t>
            </a:r>
            <a:r>
              <a:rPr lang="en-IN" sz="2200" dirty="0">
                <a:latin typeface="Georgia" panose="02040502050405020303" pitchFamily="18" charset="0"/>
              </a:rPr>
              <a:t>( ),</a:t>
            </a:r>
            <a:r>
              <a:rPr lang="en-IN" sz="2200" dirty="0" err="1">
                <a:latin typeface="Georgia" panose="02040502050405020303" pitchFamily="18" charset="0"/>
              </a:rPr>
              <a:t>b.count</a:t>
            </a:r>
            <a:r>
              <a:rPr lang="en-IN" sz="2200" dirty="0">
                <a:latin typeface="Georgia" panose="02040502050405020303" pitchFamily="18" charset="0"/>
              </a:rPr>
              <a:t>( ))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64C93-12E3-AA0A-4781-9800F744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A46B1-90A0-B4FF-3CFC-E89CDB09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9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79C2-CD60-405A-A4D9-BF4C4378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7" y="92556"/>
            <a:ext cx="11029616" cy="74564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Pandas data frame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4216-582E-4123-88FF-9D3956BA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3925"/>
            <a:ext cx="11687175" cy="56483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Pandas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 is two-dimensional size-mutable, potentially heterogeneous tabular data structure with labeled axes (rows and columns).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A Data frame is a two-dimensional data structure, i.e., data is aligned in a tabular fashion in rows and columns.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Pandas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 consists of three principal components, the data, rows, and columns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will get a brief insight on all these basic operation which can be performed on Pandas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 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Creating a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Dealing with Rows and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Indexing and Selecting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Working with Missing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Iterating over rows and columns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35B17-3A9F-66CC-5B10-CF8D8098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D639F-8815-3049-2680-46FC55C0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4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E88E-9201-4B69-8CE4-955F0DFD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57175"/>
            <a:ext cx="11401257" cy="6438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 Pandas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 the real world, a Pandas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 will be created by loading the datasets from existing storage, storage can be SQL Database, CSV file, and Excel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Pandas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 can be created from the lists, dictionary, and from a list of dictionary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 can be created in different ways here are some ways by which we create a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a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using List: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 can be created using a single list or a list of lists.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lst</a:t>
            </a:r>
            <a:r>
              <a:rPr lang="en-US" sz="2200" dirty="0">
                <a:latin typeface="Georgia" panose="02040502050405020303" pitchFamily="18" charset="0"/>
              </a:rPr>
              <a:t> = [‘FRIEND’,’IN’,’NEED’,’IS’,’A’,’FRIEND’,’IN’,’DEED’]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df = </a:t>
            </a:r>
            <a:r>
              <a:rPr lang="en-US" sz="2200" dirty="0" err="1">
                <a:latin typeface="Georgia" panose="02040502050405020303" pitchFamily="18" charset="0"/>
              </a:rPr>
              <a:t>pd.DataFrame</a:t>
            </a:r>
            <a:r>
              <a:rPr lang="en-US" sz="2200" dirty="0">
                <a:latin typeface="Georgia" panose="02040502050405020303" pitchFamily="18" charset="0"/>
              </a:rPr>
              <a:t>(</a:t>
            </a:r>
            <a:r>
              <a:rPr lang="en-US" sz="2200" dirty="0" err="1">
                <a:latin typeface="Georgia" panose="02040502050405020303" pitchFamily="18" charset="0"/>
              </a:rPr>
              <a:t>lst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print(df)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D69896-8BA7-C2F8-3165-3163EA31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25A9F-E944-9385-508B-99954CA3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1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E3AF-16FE-4A9E-A863-E0AA42ED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371475"/>
            <a:ext cx="11344107" cy="625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Head()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data = </a:t>
            </a:r>
            <a:r>
              <a:rPr lang="en-US" sz="2200" dirty="0" err="1">
                <a:latin typeface="Georgia" panose="02040502050405020303" pitchFamily="18" charset="0"/>
              </a:rPr>
              <a:t>pd.read_csv</a:t>
            </a:r>
            <a:r>
              <a:rPr lang="en-US" sz="2200" dirty="0">
                <a:latin typeface="Georgia" panose="02040502050405020303" pitchFamily="18" charset="0"/>
              </a:rPr>
              <a:t>(“word-prevalence.csv")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data_top</a:t>
            </a:r>
            <a:r>
              <a:rPr lang="en-US" sz="2200" dirty="0">
                <a:latin typeface="Georgia" panose="02040502050405020303" pitchFamily="18" charset="0"/>
              </a:rPr>
              <a:t> = </a:t>
            </a:r>
            <a:r>
              <a:rPr lang="en-US" sz="2200" dirty="0" err="1">
                <a:latin typeface="Georgia" panose="02040502050405020303" pitchFamily="18" charset="0"/>
              </a:rPr>
              <a:t>data.head</a:t>
            </a:r>
            <a:r>
              <a:rPr lang="en-US" sz="22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data_top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Calling on series with n parameter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data = </a:t>
            </a:r>
            <a:r>
              <a:rPr lang="en-US" sz="2200" dirty="0" err="1">
                <a:latin typeface="Georgia" panose="02040502050405020303" pitchFamily="18" charset="0"/>
              </a:rPr>
              <a:t>pd.read_csv</a:t>
            </a:r>
            <a:r>
              <a:rPr lang="en-US" sz="2200" dirty="0">
                <a:latin typeface="Georgia" panose="02040502050405020303" pitchFamily="18" charset="0"/>
              </a:rPr>
              <a:t>(“word-prevalence.csv")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 = 9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series = data[“Word"]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top = </a:t>
            </a:r>
            <a:r>
              <a:rPr lang="en-US" sz="2200" dirty="0" err="1">
                <a:latin typeface="Georgia" panose="02040502050405020303" pitchFamily="18" charset="0"/>
              </a:rPr>
              <a:t>series.head</a:t>
            </a:r>
            <a:r>
              <a:rPr lang="en-US" sz="2200" dirty="0">
                <a:latin typeface="Georgia" panose="02040502050405020303" pitchFamily="18" charset="0"/>
              </a:rPr>
              <a:t>(n = n)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top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A2E7D8-2653-B08B-44A6-B856445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C5944-A6E6-D67E-054F-794D9E40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A3CD-BB44-4AA9-8636-255A7F1C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95275"/>
            <a:ext cx="11382207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Creating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from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dict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of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ndarray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/lists: 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To create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 from </a:t>
            </a:r>
            <a:r>
              <a:rPr lang="en-US" sz="2200" dirty="0" err="1">
                <a:latin typeface="Georgia" panose="02040502050405020303" pitchFamily="18" charset="0"/>
              </a:rPr>
              <a:t>dict</a:t>
            </a:r>
            <a:r>
              <a:rPr lang="en-US" sz="2200" dirty="0">
                <a:latin typeface="Georgia" panose="02040502050405020303" pitchFamily="18" charset="0"/>
              </a:rPr>
              <a:t> of </a:t>
            </a:r>
            <a:r>
              <a:rPr lang="en-US" sz="2200" dirty="0" err="1">
                <a:latin typeface="Georgia" panose="02040502050405020303" pitchFamily="18" charset="0"/>
              </a:rPr>
              <a:t>narray</a:t>
            </a:r>
            <a:r>
              <a:rPr lang="en-US" sz="2200" dirty="0">
                <a:latin typeface="Georgia" panose="02040502050405020303" pitchFamily="18" charset="0"/>
              </a:rPr>
              <a:t>/list, all the </a:t>
            </a:r>
            <a:r>
              <a:rPr lang="en-US" sz="2200" dirty="0" err="1">
                <a:latin typeface="Georgia" panose="02040502050405020303" pitchFamily="18" charset="0"/>
              </a:rPr>
              <a:t>narray</a:t>
            </a:r>
            <a:r>
              <a:rPr lang="en-US" sz="2200" dirty="0">
                <a:latin typeface="Georgia" panose="02040502050405020303" pitchFamily="18" charset="0"/>
              </a:rPr>
              <a:t> must be of same length.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If index is passed then the length index should be equal to the length of arrays.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If no index is passed, then by default, index will be range(n) where n is the array length.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data = {'Name':['Tom', 'nick', '</a:t>
            </a:r>
            <a:r>
              <a:rPr lang="en-IN" sz="2200" dirty="0" err="1">
                <a:latin typeface="Georgia" panose="02040502050405020303" pitchFamily="18" charset="0"/>
              </a:rPr>
              <a:t>krish</a:t>
            </a:r>
            <a:r>
              <a:rPr lang="en-IN" sz="2200" dirty="0">
                <a:latin typeface="Georgia" panose="02040502050405020303" pitchFamily="18" charset="0"/>
              </a:rPr>
              <a:t>', 'jack'],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 'Age':[20, 21, 19, 18]}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df = </a:t>
            </a:r>
            <a:r>
              <a:rPr lang="en-IN" sz="2200" dirty="0" err="1">
                <a:latin typeface="Georgia" panose="02040502050405020303" pitchFamily="18" charset="0"/>
              </a:rPr>
              <a:t>pd.DataFrame</a:t>
            </a:r>
            <a:r>
              <a:rPr lang="en-IN" sz="2200" dirty="0">
                <a:latin typeface="Georgia" panose="02040502050405020303" pitchFamily="18" charset="0"/>
              </a:rPr>
              <a:t>(data)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print(df)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9BA61-C16B-0491-3A8F-2EEA0760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FC09A-31F6-3E7A-BBA2-319DA3A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0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DDEF-A090-453B-BF45-9FDDD459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66675"/>
            <a:ext cx="11782425" cy="6677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Dealing with Rows and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A Data frame is a two-dimensional data structure, i.e., data is aligned in a tabular fashion in rows and columns.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We can perform basic operations on rows/columns like selecting, deleting, adding, and renaming.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Column Selection: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In Order to select a column in Pandas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, we can either access the columns by calling them by their columns name.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data = {'Name':['Jai', '</a:t>
            </a:r>
            <a:r>
              <a:rPr lang="en-IN" sz="2200" dirty="0" err="1">
                <a:latin typeface="Georgia" panose="02040502050405020303" pitchFamily="18" charset="0"/>
              </a:rPr>
              <a:t>Princi</a:t>
            </a:r>
            <a:r>
              <a:rPr lang="en-IN" sz="2200" dirty="0">
                <a:latin typeface="Georgia" panose="02040502050405020303" pitchFamily="18" charset="0"/>
              </a:rPr>
              <a:t>', 'Gaurav', 'Anuj'],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 'Age':[27, 24, 22, 32],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 'Address':['Delhi', 'Kanpur', 'Allahabad', '</a:t>
            </a:r>
            <a:r>
              <a:rPr lang="en-IN" sz="2200" dirty="0" err="1">
                <a:latin typeface="Georgia" panose="02040502050405020303" pitchFamily="18" charset="0"/>
              </a:rPr>
              <a:t>Kannauj</a:t>
            </a:r>
            <a:r>
              <a:rPr lang="en-IN" sz="2200" dirty="0">
                <a:latin typeface="Georgia" panose="02040502050405020303" pitchFamily="18" charset="0"/>
              </a:rPr>
              <a:t>'],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 'Qualification':['</a:t>
            </a:r>
            <a:r>
              <a:rPr lang="en-IN" sz="2200" dirty="0" err="1">
                <a:latin typeface="Georgia" panose="02040502050405020303" pitchFamily="18" charset="0"/>
              </a:rPr>
              <a:t>Msc</a:t>
            </a:r>
            <a:r>
              <a:rPr lang="en-IN" sz="2200" dirty="0">
                <a:latin typeface="Georgia" panose="02040502050405020303" pitchFamily="18" charset="0"/>
              </a:rPr>
              <a:t>', 'MA', 'MCA', '</a:t>
            </a:r>
            <a:r>
              <a:rPr lang="en-IN" sz="2200" dirty="0" err="1">
                <a:latin typeface="Georgia" panose="02040502050405020303" pitchFamily="18" charset="0"/>
              </a:rPr>
              <a:t>Phd</a:t>
            </a:r>
            <a:r>
              <a:rPr lang="en-IN" sz="2200" dirty="0">
                <a:latin typeface="Georgia" panose="02040502050405020303" pitchFamily="18" charset="0"/>
              </a:rPr>
              <a:t>']}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df = </a:t>
            </a:r>
            <a:r>
              <a:rPr lang="en-IN" sz="2200" dirty="0" err="1">
                <a:latin typeface="Georgia" panose="02040502050405020303" pitchFamily="18" charset="0"/>
              </a:rPr>
              <a:t>pd.DataFrame</a:t>
            </a:r>
            <a:r>
              <a:rPr lang="en-IN" sz="2200" dirty="0">
                <a:latin typeface="Georgia" panose="02040502050405020303" pitchFamily="18" charset="0"/>
              </a:rPr>
              <a:t>(data)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print(df[['Name', 'Qualification']])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1233D-C6B2-B8D6-DC96-1BA95954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C7763-6CEB-339A-10A6-D7A2861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2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E834-F2B4-449B-A73D-F20CF19B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0025"/>
            <a:ext cx="11401257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Row Selection: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Pandas provide a unique method to retrieve rows from a Data frame.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>
                <a:latin typeface="Georgia" panose="02040502050405020303" pitchFamily="18" charset="0"/>
              </a:rPr>
              <a:t>DataFrame.loc</a:t>
            </a:r>
            <a:r>
              <a:rPr lang="en-US" sz="2200" dirty="0">
                <a:latin typeface="Georgia" panose="02040502050405020303" pitchFamily="18" charset="0"/>
              </a:rPr>
              <a:t>[] method is used to retrieve rows from Pandas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Rows can also be selected by passing integer location to an </a:t>
            </a:r>
            <a:r>
              <a:rPr lang="en-US" sz="2200" dirty="0" err="1">
                <a:latin typeface="Georgia" panose="02040502050405020303" pitchFamily="18" charset="0"/>
              </a:rPr>
              <a:t>iloc</a:t>
            </a:r>
            <a:r>
              <a:rPr lang="en-US" sz="2200" dirty="0">
                <a:latin typeface="Georgia" panose="02040502050405020303" pitchFamily="18" charset="0"/>
              </a:rPr>
              <a:t>[] function.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</a:t>
            </a:r>
            <a:r>
              <a:rPr lang="en-US" sz="22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dataset=</a:t>
            </a:r>
            <a:r>
              <a:rPr lang="en-IN" sz="2200" dirty="0" err="1">
                <a:latin typeface="Georgia" panose="02040502050405020303" pitchFamily="18" charset="0"/>
              </a:rPr>
              <a:t>pd.read_excel</a:t>
            </a:r>
            <a:r>
              <a:rPr lang="en-IN" sz="2200" dirty="0">
                <a:latin typeface="Georgia" panose="02040502050405020303" pitchFamily="18" charset="0"/>
              </a:rPr>
              <a:t>('Athletes.xlsx',  </a:t>
            </a:r>
            <a:r>
              <a:rPr lang="en-IN" sz="2200" dirty="0" err="1">
                <a:latin typeface="Georgia" panose="02040502050405020303" pitchFamily="18" charset="0"/>
              </a:rPr>
              <a:t>index_col</a:t>
            </a:r>
            <a:r>
              <a:rPr lang="en-IN" sz="2200" dirty="0">
                <a:latin typeface="Georgia" panose="02040502050405020303" pitchFamily="18" charset="0"/>
              </a:rPr>
              <a:t> ='Name')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first = </a:t>
            </a:r>
            <a:r>
              <a:rPr lang="en-IN" sz="2200" dirty="0" err="1">
                <a:latin typeface="Georgia" panose="02040502050405020303" pitchFamily="18" charset="0"/>
              </a:rPr>
              <a:t>dataset.loc</a:t>
            </a:r>
            <a:r>
              <a:rPr lang="en-IN" sz="2200" dirty="0">
                <a:latin typeface="Georgia" panose="02040502050405020303" pitchFamily="18" charset="0"/>
              </a:rPr>
              <a:t>["AALERUD Katrine"]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second=</a:t>
            </a:r>
            <a:r>
              <a:rPr lang="en-IN" sz="2200" dirty="0" err="1">
                <a:latin typeface="Georgia" panose="02040502050405020303" pitchFamily="18" charset="0"/>
              </a:rPr>
              <a:t>dataset.loc</a:t>
            </a:r>
            <a:r>
              <a:rPr lang="en-IN" sz="2200" dirty="0">
                <a:latin typeface="Georgia" panose="02040502050405020303" pitchFamily="18" charset="0"/>
              </a:rPr>
              <a:t>["ABASS </a:t>
            </a:r>
            <a:r>
              <a:rPr lang="en-IN" sz="2200" dirty="0" err="1">
                <a:latin typeface="Georgia" panose="02040502050405020303" pitchFamily="18" charset="0"/>
              </a:rPr>
              <a:t>Abobakr</a:t>
            </a:r>
            <a:r>
              <a:rPr lang="en-IN" sz="2200" dirty="0">
                <a:latin typeface="Georgia" panose="02040502050405020303" pitchFamily="18" charset="0"/>
              </a:rPr>
              <a:t>"]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print(first, "\n\n\n", second)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3621B5-DC25-B40F-245C-F3D5685E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C279-11A7-A487-C0B4-1E6C4832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0657-8B09-4318-8D50-E7C47EAC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0975"/>
            <a:ext cx="11906249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Indexing and Selecting Data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Indexing in pandas means simply selecting particular rows and columns of data from a </a:t>
            </a:r>
            <a:r>
              <a:rPr lang="en-US" sz="2200" dirty="0" err="1">
                <a:latin typeface="Georgia" panose="02040502050405020303" pitchFamily="18" charset="0"/>
              </a:rPr>
              <a:t>DataFrame</a:t>
            </a:r>
            <a:r>
              <a:rPr lang="en-US" sz="2200" dirty="0">
                <a:latin typeface="Georgia" panose="02040502050405020303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Indexing could mean selecting all the rows and some of the columns, some of the rows and all of the columns, or some of each of the rows and columns.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Indexing can also be known as Subset Selection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Indexing a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using indexing operator [] :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Indexing operator is used to refer to the square brackets following an object.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.loc and .</a:t>
            </a:r>
            <a:r>
              <a:rPr lang="en-US" sz="2200" dirty="0" err="1">
                <a:latin typeface="Georgia" panose="02040502050405020303" pitchFamily="18" charset="0"/>
              </a:rPr>
              <a:t>iloc</a:t>
            </a:r>
            <a:r>
              <a:rPr lang="en-US" sz="2200" dirty="0">
                <a:latin typeface="Georgia" panose="02040502050405020303" pitchFamily="18" charset="0"/>
              </a:rPr>
              <a:t> indexers also use the indexing operator to make selections. </a:t>
            </a: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B07724-4480-1278-C3B6-DE279220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A9E27-940A-1361-0FF1-2695B15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9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6553-4F85-4930-957A-0C7B8ADE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90499"/>
            <a:ext cx="11972925" cy="6467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Selecting a single Column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dataset = </a:t>
            </a:r>
            <a:r>
              <a:rPr lang="en-IN" sz="2200" dirty="0" err="1">
                <a:latin typeface="Georgia" panose="02040502050405020303" pitchFamily="18" charset="0"/>
              </a:rPr>
              <a:t>pd.read_excel</a:t>
            </a:r>
            <a:r>
              <a:rPr lang="en-IN" sz="2200" dirty="0">
                <a:latin typeface="Georgia" panose="02040502050405020303" pitchFamily="18" charset="0"/>
              </a:rPr>
              <a:t>(“Athletes.xlsx", </a:t>
            </a:r>
            <a:r>
              <a:rPr lang="en-IN" sz="2200" dirty="0" err="1">
                <a:latin typeface="Georgia" panose="02040502050405020303" pitchFamily="18" charset="0"/>
              </a:rPr>
              <a:t>index_col</a:t>
            </a:r>
            <a:r>
              <a:rPr lang="en-IN" sz="2200" dirty="0">
                <a:latin typeface="Georgia" panose="02040502050405020303" pitchFamily="18" charset="0"/>
              </a:rPr>
              <a:t> ="Name")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first = dataset[“NOC"]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print(first)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Indexing a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using .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iloc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[ ]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This function allows us to retrieve rows and columns by position.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 order to do that, we’ll need to specify the positions of the rows that we want, and the positions of the columns that we want as well.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df.iloc</a:t>
            </a:r>
            <a:r>
              <a:rPr lang="en-US" sz="2200" dirty="0">
                <a:latin typeface="Georgia" panose="02040502050405020303" pitchFamily="18" charset="0"/>
              </a:rPr>
              <a:t> indexer is very similar to </a:t>
            </a:r>
            <a:r>
              <a:rPr lang="en-US" sz="2200" dirty="0" err="1">
                <a:latin typeface="Georgia" panose="02040502050405020303" pitchFamily="18" charset="0"/>
              </a:rPr>
              <a:t>df.loc</a:t>
            </a:r>
            <a:r>
              <a:rPr lang="en-US" sz="2200" dirty="0">
                <a:latin typeface="Georgia" panose="02040502050405020303" pitchFamily="18" charset="0"/>
              </a:rPr>
              <a:t> but only uses integer locations to make its selections.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C5D518-C365-12D2-2D1C-38F842A7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CBF26-3BFD-45F1-89FE-C494D3A2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2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EB57-8CFA-7C48-AEAE-D3274D1D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0"/>
            <a:ext cx="9616440" cy="84137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58D24-8E07-B6E3-E0F5-FF318F70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95326"/>
            <a:ext cx="11687174" cy="602615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The Pandas Series can be defined as a one-dimensional array that is capable of storing various data types. 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We can easily convert the list, tuple, and dictionary into series using "series' method. 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The row labels of series are called the index.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 A Series cannot contain multiple columns. It has the following parameter: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data: It can be any list, dictionary, or scalar value.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index: The value of the index should be unique and </a:t>
            </a:r>
            <a:r>
              <a:rPr lang="en-US" sz="2200" dirty="0" err="1">
                <a:latin typeface="Georgia" panose="02040502050405020303" pitchFamily="18" charset="0"/>
              </a:rPr>
              <a:t>hashable</a:t>
            </a:r>
            <a:r>
              <a:rPr lang="en-US" sz="2200" dirty="0">
                <a:latin typeface="Georgia" panose="02040502050405020303" pitchFamily="18" charset="0"/>
              </a:rPr>
              <a:t>. It must be of the same length as data. If we do not pass any index, default </a:t>
            </a:r>
            <a:r>
              <a:rPr lang="en-US" sz="2200" dirty="0" err="1">
                <a:latin typeface="Georgia" panose="02040502050405020303" pitchFamily="18" charset="0"/>
              </a:rPr>
              <a:t>np.arrange</a:t>
            </a:r>
            <a:r>
              <a:rPr lang="en-US" sz="2200" dirty="0">
                <a:latin typeface="Georgia" panose="02040502050405020303" pitchFamily="18" charset="0"/>
              </a:rPr>
              <a:t>(n) will be used.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dtype</a:t>
            </a:r>
            <a:r>
              <a:rPr lang="en-US" sz="2200" dirty="0">
                <a:latin typeface="Georgia" panose="02040502050405020303" pitchFamily="18" charset="0"/>
              </a:rPr>
              <a:t>: It refers to the data type of series.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copy: It is used for copying the data.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CED4E-53B4-1908-0C45-CDFE42BB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C7019-1BBF-E4E2-FEC0-7BE9788B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83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85CF-00B9-44DB-AEE0-8310B4AE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219075"/>
            <a:ext cx="11467932" cy="641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data = </a:t>
            </a:r>
            <a:r>
              <a:rPr lang="en-IN" sz="2200" dirty="0" err="1">
                <a:latin typeface="Georgia" panose="02040502050405020303" pitchFamily="18" charset="0"/>
              </a:rPr>
              <a:t>pd.read_excel</a:t>
            </a:r>
            <a:r>
              <a:rPr lang="en-IN" sz="2200" dirty="0">
                <a:latin typeface="Georgia" panose="02040502050405020303" pitchFamily="18" charset="0"/>
              </a:rPr>
              <a:t>(“Athletes.xlsx", </a:t>
            </a:r>
            <a:r>
              <a:rPr lang="en-IN" sz="2200" dirty="0" err="1">
                <a:latin typeface="Georgia" panose="02040502050405020303" pitchFamily="18" charset="0"/>
              </a:rPr>
              <a:t>index_col</a:t>
            </a:r>
            <a:r>
              <a:rPr lang="en-IN" sz="2200" dirty="0">
                <a:latin typeface="Georgia" panose="02040502050405020303" pitchFamily="18" charset="0"/>
              </a:rPr>
              <a:t> ="Name")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row = </a:t>
            </a:r>
            <a:r>
              <a:rPr lang="en-IN" sz="2200" dirty="0" err="1">
                <a:latin typeface="Georgia" panose="02040502050405020303" pitchFamily="18" charset="0"/>
              </a:rPr>
              <a:t>dataset.iloc</a:t>
            </a:r>
            <a:r>
              <a:rPr lang="en-IN" sz="2200" dirty="0">
                <a:latin typeface="Georgia" panose="02040502050405020303" pitchFamily="18" charset="0"/>
              </a:rPr>
              <a:t>[3]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print(row)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Selecting multiple columns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In order to select multiple columns, we have to pass a list of columns in an indexing operator.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dataset = </a:t>
            </a:r>
            <a:r>
              <a:rPr lang="en-IN" sz="2200" dirty="0" err="1">
                <a:latin typeface="Georgia" panose="02040502050405020303" pitchFamily="18" charset="0"/>
              </a:rPr>
              <a:t>pd.read_excel</a:t>
            </a:r>
            <a:r>
              <a:rPr lang="en-IN" sz="2200" dirty="0">
                <a:latin typeface="Georgia" panose="02040502050405020303" pitchFamily="18" charset="0"/>
              </a:rPr>
              <a:t>(“Athletes.xlsx", </a:t>
            </a:r>
            <a:r>
              <a:rPr lang="en-IN" sz="2200" dirty="0" err="1">
                <a:latin typeface="Georgia" panose="02040502050405020303" pitchFamily="18" charset="0"/>
              </a:rPr>
              <a:t>index_col</a:t>
            </a:r>
            <a:r>
              <a:rPr lang="en-IN" sz="2200" dirty="0">
                <a:latin typeface="Georgia" panose="02040502050405020303" pitchFamily="18" charset="0"/>
              </a:rPr>
              <a:t> ="Name")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first = dataset[[“NOC", “Discipline"]]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Print(first)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D930C2-D9F6-D817-3289-805F50EE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F989A-A79E-CA0B-0867-D94FAEE6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70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F16B-0B61-4F45-B424-D880DC6C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"/>
            <a:ext cx="11668125" cy="6391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Selecting Two rows and Three columns</a:t>
            </a:r>
            <a:endParaRPr lang="en-IN" sz="22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dataset = </a:t>
            </a:r>
            <a:r>
              <a:rPr lang="en-IN" sz="2200" dirty="0" err="1">
                <a:latin typeface="Georgia" panose="02040502050405020303" pitchFamily="18" charset="0"/>
              </a:rPr>
              <a:t>pd.read_excel</a:t>
            </a:r>
            <a:r>
              <a:rPr lang="en-IN" sz="2200" dirty="0">
                <a:latin typeface="Georgia" panose="02040502050405020303" pitchFamily="18" charset="0"/>
              </a:rPr>
              <a:t>(“Athletes.xlsx", </a:t>
            </a:r>
            <a:r>
              <a:rPr lang="en-IN" sz="2200" dirty="0" err="1">
                <a:latin typeface="Georgia" panose="02040502050405020303" pitchFamily="18" charset="0"/>
              </a:rPr>
              <a:t>index_col</a:t>
            </a:r>
            <a:r>
              <a:rPr lang="en-IN" sz="2200" dirty="0">
                <a:latin typeface="Georgia" panose="02040502050405020303" pitchFamily="18" charset="0"/>
              </a:rPr>
              <a:t> ="Name")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first = </a:t>
            </a:r>
            <a:r>
              <a:rPr lang="en-IN" sz="2200" dirty="0" err="1">
                <a:latin typeface="Georgia" panose="02040502050405020303" pitchFamily="18" charset="0"/>
              </a:rPr>
              <a:t>dataset.loc</a:t>
            </a:r>
            <a:r>
              <a:rPr lang="en-IN" sz="2200" dirty="0">
                <a:latin typeface="Georgia" panose="02040502050405020303" pitchFamily="18" charset="0"/>
              </a:rPr>
              <a:t>[["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ABBINGH Lois</a:t>
            </a:r>
            <a:r>
              <a:rPr lang="en-IN" sz="2200" dirty="0"/>
              <a:t> </a:t>
            </a:r>
            <a:r>
              <a:rPr lang="en-IN" sz="2200" dirty="0">
                <a:latin typeface="Georgia" panose="02040502050405020303" pitchFamily="18" charset="0"/>
              </a:rPr>
              <a:t>", "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ABDALRASOOL Mohamed</a:t>
            </a:r>
            <a:r>
              <a:rPr lang="en-IN" sz="2200" dirty="0"/>
              <a:t> </a:t>
            </a:r>
            <a:r>
              <a:rPr lang="en-IN" sz="2200" dirty="0">
                <a:latin typeface="Georgia" panose="02040502050405020303" pitchFamily="18" charset="0"/>
              </a:rPr>
              <a:t>"],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            ["NOC", “Discipline"]]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print(first)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Selecting all of the rows and some columns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Dataframe.loc</a:t>
            </a:r>
            <a:r>
              <a:rPr lang="en-US" sz="2200" dirty="0">
                <a:latin typeface="Georgia" panose="02040502050405020303" pitchFamily="18" charset="0"/>
              </a:rPr>
              <a:t>[[:, ["column1", "column2", "column3"]]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dataset = </a:t>
            </a:r>
            <a:r>
              <a:rPr lang="en-US" sz="2200" dirty="0" err="1">
                <a:latin typeface="Georgia" panose="02040502050405020303" pitchFamily="18" charset="0"/>
              </a:rPr>
              <a:t>pd.read_excel</a:t>
            </a:r>
            <a:r>
              <a:rPr lang="en-US" sz="2200" dirty="0">
                <a:latin typeface="Georgia" panose="02040502050405020303" pitchFamily="18" charset="0"/>
              </a:rPr>
              <a:t>(“Athletes.xlsx", </a:t>
            </a:r>
            <a:r>
              <a:rPr lang="en-US" sz="2200" dirty="0" err="1">
                <a:latin typeface="Georgia" panose="02040502050405020303" pitchFamily="18" charset="0"/>
              </a:rPr>
              <a:t>index_col</a:t>
            </a:r>
            <a:r>
              <a:rPr lang="en-US" sz="2200" dirty="0">
                <a:latin typeface="Georgia" panose="02040502050405020303" pitchFamily="18" charset="0"/>
              </a:rPr>
              <a:t> ="Name")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first = </a:t>
            </a:r>
            <a:r>
              <a:rPr lang="en-US" sz="2200" dirty="0" err="1">
                <a:latin typeface="Georgia" panose="02040502050405020303" pitchFamily="18" charset="0"/>
              </a:rPr>
              <a:t>dataset.loc</a:t>
            </a:r>
            <a:r>
              <a:rPr lang="en-US" sz="2200" dirty="0">
                <a:latin typeface="Georgia" panose="02040502050405020303" pitchFamily="18" charset="0"/>
              </a:rPr>
              <a:t>[:, [“NOC", “Discipline”]]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print(first)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BC341-43FA-4093-094C-CCE6ABC5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143D-40C6-94D6-D559-0CBC1F66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75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C43F-D2DE-4283-9EFE-669FA774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23825"/>
            <a:ext cx="11429833" cy="6507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Selecting multiple rows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dataset = </a:t>
            </a:r>
            <a:r>
              <a:rPr lang="en-IN" sz="2200" dirty="0" err="1">
                <a:latin typeface="Georgia" panose="02040502050405020303" pitchFamily="18" charset="0"/>
              </a:rPr>
              <a:t>pd.read_excel</a:t>
            </a:r>
            <a:r>
              <a:rPr lang="en-IN" sz="2200" dirty="0">
                <a:latin typeface="Georgia" panose="02040502050405020303" pitchFamily="18" charset="0"/>
              </a:rPr>
              <a:t>(“Athletes.xlsx", </a:t>
            </a:r>
            <a:r>
              <a:rPr lang="en-IN" sz="2200" dirty="0" err="1">
                <a:latin typeface="Georgia" panose="02040502050405020303" pitchFamily="18" charset="0"/>
              </a:rPr>
              <a:t>index_col</a:t>
            </a:r>
            <a:r>
              <a:rPr lang="en-IN" sz="2200" dirty="0">
                <a:latin typeface="Georgia" panose="02040502050405020303" pitchFamily="18" charset="0"/>
              </a:rPr>
              <a:t> ="Name")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row2 = </a:t>
            </a:r>
            <a:r>
              <a:rPr lang="en-IN" sz="2200" dirty="0" err="1">
                <a:latin typeface="Georgia" panose="02040502050405020303" pitchFamily="18" charset="0"/>
              </a:rPr>
              <a:t>dataset.iloc</a:t>
            </a:r>
            <a:r>
              <a:rPr lang="en-IN" sz="2200" dirty="0">
                <a:latin typeface="Georgia" panose="02040502050405020303" pitchFamily="18" charset="0"/>
              </a:rPr>
              <a:t> [[3, 1, 2]]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Print(row2)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Selecting two rows and columns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dataset = </a:t>
            </a:r>
            <a:r>
              <a:rPr lang="en-IN" sz="2200" dirty="0" err="1">
                <a:latin typeface="Georgia" panose="02040502050405020303" pitchFamily="18" charset="0"/>
              </a:rPr>
              <a:t>pd.read_excel</a:t>
            </a:r>
            <a:r>
              <a:rPr lang="en-IN" sz="2200" dirty="0">
                <a:latin typeface="Georgia" panose="02040502050405020303" pitchFamily="18" charset="0"/>
              </a:rPr>
              <a:t>(“Athletes.xlsx", </a:t>
            </a:r>
            <a:r>
              <a:rPr lang="en-IN" sz="2200" dirty="0" err="1">
                <a:latin typeface="Georgia" panose="02040502050405020303" pitchFamily="18" charset="0"/>
              </a:rPr>
              <a:t>index_col</a:t>
            </a:r>
            <a:r>
              <a:rPr lang="en-IN" sz="2200" dirty="0">
                <a:latin typeface="Georgia" panose="02040502050405020303" pitchFamily="18" charset="0"/>
              </a:rPr>
              <a:t> ="Name")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row3 = </a:t>
            </a:r>
            <a:r>
              <a:rPr lang="en-IN" sz="2200" dirty="0" err="1">
                <a:latin typeface="Georgia" panose="02040502050405020303" pitchFamily="18" charset="0"/>
              </a:rPr>
              <a:t>dataset.iloc</a:t>
            </a:r>
            <a:r>
              <a:rPr lang="en-IN" sz="2200" dirty="0">
                <a:latin typeface="Georgia" panose="02040502050405020303" pitchFamily="18" charset="0"/>
              </a:rPr>
              <a:t> [[3, 4], [0, 1]]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print(row3)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BD161-A6C7-0389-A7AD-6B426307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54979-ABAE-911D-57CB-209EA6BE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E157-0A3D-9518-F7C3-7C491C8C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57175"/>
            <a:ext cx="11572875" cy="63436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Creating a Series: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can create a Series in two ways: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Create an empty Series</a:t>
            </a:r>
          </a:p>
          <a:p>
            <a:r>
              <a:rPr lang="en-US" sz="2200" dirty="0">
                <a:latin typeface="Georgia" panose="02040502050405020303" pitchFamily="18" charset="0"/>
              </a:rPr>
              <a:t>Create a Series using inputs.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Create an Empty Series: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can easily create an empty series in Pandas which means it will not have any value.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&lt;series object&gt; = </a:t>
            </a:r>
            <a:r>
              <a:rPr lang="en-US" sz="2200" dirty="0" err="1">
                <a:latin typeface="Georgia" panose="02040502050405020303" pitchFamily="18" charset="0"/>
              </a:rPr>
              <a:t>pandas.Series</a:t>
            </a:r>
            <a:r>
              <a:rPr lang="en-US" sz="2200" dirty="0">
                <a:latin typeface="Georgia" panose="02040502050405020303" pitchFamily="18" charset="0"/>
              </a:rPr>
              <a:t>()  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pandas as pd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x = </a:t>
            </a:r>
            <a:r>
              <a:rPr lang="en-US" sz="2200" dirty="0" err="1">
                <a:latin typeface="Georgia" panose="02040502050405020303" pitchFamily="18" charset="0"/>
              </a:rPr>
              <a:t>pd.Series</a:t>
            </a:r>
            <a:r>
              <a:rPr lang="en-US" sz="2200" dirty="0">
                <a:latin typeface="Georgia" panose="02040502050405020303" pitchFamily="18" charset="0"/>
              </a:rPr>
              <a:t>()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 (x)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90901-4F6E-06CC-B354-483F7B0D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7B871-3D10-CF22-424D-24816E9A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0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4B50-0B76-B290-AA36-9C40BD8D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352425"/>
            <a:ext cx="11477625" cy="636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Creating a Series using inputs: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We can create Series by using various inputs: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Array</a:t>
            </a:r>
          </a:p>
          <a:p>
            <a:r>
              <a:rPr lang="en-US" sz="2200" dirty="0" err="1">
                <a:latin typeface="Georgia" panose="02040502050405020303" pitchFamily="18" charset="0"/>
              </a:rPr>
              <a:t>Dict</a:t>
            </a:r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Scalar value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pandas as pd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info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(['</a:t>
            </a:r>
            <a:r>
              <a:rPr lang="en-US" sz="2200" dirty="0" err="1">
                <a:latin typeface="Georgia" panose="02040502050405020303" pitchFamily="18" charset="0"/>
              </a:rPr>
              <a:t>P','a','n','d','a','s</a:t>
            </a:r>
            <a:r>
              <a:rPr lang="en-US" sz="2200" dirty="0">
                <a:latin typeface="Georgia" panose="02040502050405020303" pitchFamily="18" charset="0"/>
              </a:rPr>
              <a:t>'])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pd.Series</a:t>
            </a:r>
            <a:r>
              <a:rPr lang="en-US" sz="2200" dirty="0">
                <a:latin typeface="Georgia" panose="02040502050405020303" pitchFamily="18" charset="0"/>
              </a:rPr>
              <a:t>(info)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print(a) 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E9205-70DE-B2AE-EF81-F02EF0FD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49A10-6B48-D07A-D3B3-3AD39E7D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4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ED90-AF75-F8AC-AFA5-EBBA7049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304800"/>
            <a:ext cx="11424285" cy="6416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Create a Series from </a:t>
            </a:r>
            <a:r>
              <a:rPr lang="en-US" sz="2200" dirty="0" err="1">
                <a:latin typeface="Georgia" panose="02040502050405020303" pitchFamily="18" charset="0"/>
              </a:rPr>
              <a:t>dict</a:t>
            </a: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#import the pandas library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info = {'x' : 0., 'y' : 1., 'z' : 2.}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= 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(info)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 (a) 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Create a Series using Scalar: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#import pandas library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pandas as pd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x = </a:t>
            </a:r>
            <a:r>
              <a:rPr lang="en-US" sz="2200" dirty="0" err="1">
                <a:latin typeface="Georgia" panose="02040502050405020303" pitchFamily="18" charset="0"/>
              </a:rPr>
              <a:t>pd.Series</a:t>
            </a:r>
            <a:r>
              <a:rPr lang="en-US" sz="2200" dirty="0">
                <a:latin typeface="Georgia" panose="02040502050405020303" pitchFamily="18" charset="0"/>
              </a:rPr>
              <a:t>(4, index=[0, 1, 2, 3])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 (x) 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46AD4-4C25-ADDF-8F7B-2E1A2F80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6D727-EC80-27FF-038D-20DFA335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4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165E2-93BA-400F-1E26-3A98A9BB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47650"/>
            <a:ext cx="1160145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Accessing data from series with Position: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Once you create the Series type object, you can access its indexes, data, and even individual elements.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data in the Series can be accessed similar to that in the </a:t>
            </a:r>
            <a:r>
              <a:rPr lang="en-US" sz="2200" dirty="0" err="1">
                <a:latin typeface="Georgia" panose="02040502050405020303" pitchFamily="18" charset="0"/>
              </a:rPr>
              <a:t>ndarray</a:t>
            </a:r>
            <a:r>
              <a:rPr lang="en-US" sz="220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pandas as pd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x = </a:t>
            </a:r>
            <a:r>
              <a:rPr lang="en-US" sz="2200" dirty="0" err="1">
                <a:latin typeface="Georgia" panose="02040502050405020303" pitchFamily="18" charset="0"/>
              </a:rPr>
              <a:t>pd.Series</a:t>
            </a:r>
            <a:r>
              <a:rPr lang="en-US" sz="2200" dirty="0">
                <a:latin typeface="Georgia" panose="02040502050405020303" pitchFamily="18" charset="0"/>
              </a:rPr>
              <a:t>([1,2,3],index = ['</a:t>
            </a:r>
            <a:r>
              <a:rPr lang="en-US" sz="2200" dirty="0" err="1">
                <a:latin typeface="Georgia" panose="02040502050405020303" pitchFamily="18" charset="0"/>
              </a:rPr>
              <a:t>a','b','c</a:t>
            </a:r>
            <a:r>
              <a:rPr lang="en-US" sz="2200" dirty="0">
                <a:latin typeface="Georgia" panose="02040502050405020303" pitchFamily="18" charset="0"/>
              </a:rPr>
              <a:t>'])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#retrieve the first element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 (x[0]) 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2A86-CE28-E606-C7FF-909BFD78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33E7-E188-4BB6-FA7A-54617267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6CF6-3E35-4E9C-2713-72CD8C13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285750"/>
            <a:ext cx="11515725" cy="643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Retrieving Index array and data array of a series object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We can retrieve the index array and data array of an existing Series object by using the attributes index and values.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x=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(data=[2,4,6,8])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y=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(data=[11.2,18.6,22.5], index=['</a:t>
            </a:r>
            <a:r>
              <a:rPr lang="en-IN" sz="2200" dirty="0" err="1">
                <a:latin typeface="Georgia" panose="02040502050405020303" pitchFamily="18" charset="0"/>
              </a:rPr>
              <a:t>a','b','c</a:t>
            </a:r>
            <a:r>
              <a:rPr lang="en-IN" sz="2200" dirty="0">
                <a:latin typeface="Georgia" panose="02040502050405020303" pitchFamily="18" charset="0"/>
              </a:rPr>
              <a:t>'])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x.index</a:t>
            </a:r>
            <a:r>
              <a:rPr lang="en-IN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x.values</a:t>
            </a:r>
            <a:r>
              <a:rPr lang="en-IN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y.index</a:t>
            </a:r>
            <a:r>
              <a:rPr lang="en-IN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y.values</a:t>
            </a:r>
            <a:r>
              <a:rPr lang="en-IN" sz="2200" dirty="0">
                <a:latin typeface="Georgia" panose="02040502050405020303" pitchFamily="18" charset="0"/>
              </a:rPr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2F4D3-FF77-341B-4732-7A5C62D2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7E5C4-C621-2096-B613-00940830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6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4033-2B5F-D411-01D7-F110CB27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209550"/>
            <a:ext cx="11668125" cy="6410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Retrieving Types (</a:t>
            </a:r>
            <a:r>
              <a:rPr lang="en-US" sz="2400" dirty="0" err="1">
                <a:solidFill>
                  <a:srgbClr val="C00000"/>
                </a:solidFill>
                <a:latin typeface="Georgia" panose="02040502050405020303" pitchFamily="18" charset="0"/>
              </a:rPr>
              <a:t>dtype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) and Size of Type (</a:t>
            </a:r>
            <a:r>
              <a:rPr lang="en-US" sz="2400" dirty="0" err="1">
                <a:solidFill>
                  <a:srgbClr val="C00000"/>
                </a:solidFill>
                <a:latin typeface="Georgia" panose="02040502050405020303" pitchFamily="18" charset="0"/>
              </a:rPr>
              <a:t>itemsize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You can use attribute </a:t>
            </a:r>
            <a:r>
              <a:rPr lang="en-US" sz="2200" dirty="0" err="1">
                <a:latin typeface="Georgia" panose="02040502050405020303" pitchFamily="18" charset="0"/>
              </a:rPr>
              <a:t>dtype</a:t>
            </a:r>
            <a:r>
              <a:rPr lang="en-US" sz="2200" dirty="0">
                <a:latin typeface="Georgia" panose="02040502050405020303" pitchFamily="18" charset="0"/>
              </a:rPr>
              <a:t> with Series object as &lt;</a:t>
            </a:r>
            <a:r>
              <a:rPr lang="en-US" sz="2200" dirty="0" err="1">
                <a:latin typeface="Georgia" panose="02040502050405020303" pitchFamily="18" charset="0"/>
              </a:rPr>
              <a:t>objectname</a:t>
            </a:r>
            <a:r>
              <a:rPr lang="en-US" sz="2200" dirty="0">
                <a:latin typeface="Georgia" panose="02040502050405020303" pitchFamily="18" charset="0"/>
              </a:rPr>
              <a:t>&gt; </a:t>
            </a:r>
            <a:r>
              <a:rPr lang="en-US" sz="2200" dirty="0" err="1">
                <a:latin typeface="Georgia" panose="02040502050405020303" pitchFamily="18" charset="0"/>
              </a:rPr>
              <a:t>dtype</a:t>
            </a:r>
            <a:r>
              <a:rPr lang="en-US" sz="2200" dirty="0">
                <a:latin typeface="Georgia" panose="02040502050405020303" pitchFamily="18" charset="0"/>
              </a:rPr>
              <a:t> for retrieving the data type of an individual element of a series object, you can use the </a:t>
            </a:r>
            <a:r>
              <a:rPr lang="en-US" sz="2200" dirty="0" err="1">
                <a:latin typeface="Georgia" panose="02040502050405020303" pitchFamily="18" charset="0"/>
              </a:rPr>
              <a:t>itemsize</a:t>
            </a:r>
            <a:r>
              <a:rPr lang="en-US" sz="2200" dirty="0">
                <a:latin typeface="Georgia" panose="02040502050405020303" pitchFamily="18" charset="0"/>
              </a:rPr>
              <a:t> attribute to show the number of bytes allocated to each data item.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pandas as pd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a=</a:t>
            </a:r>
            <a:r>
              <a:rPr lang="en-US" sz="2200" dirty="0" err="1">
                <a:latin typeface="Georgia" panose="02040502050405020303" pitchFamily="18" charset="0"/>
              </a:rPr>
              <a:t>pd.Series</a:t>
            </a:r>
            <a:r>
              <a:rPr lang="en-US" sz="2200" dirty="0">
                <a:latin typeface="Georgia" panose="02040502050405020303" pitchFamily="18" charset="0"/>
              </a:rPr>
              <a:t>(data=[1,2,3,4])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b=</a:t>
            </a:r>
            <a:r>
              <a:rPr lang="en-US" sz="2200" dirty="0" err="1">
                <a:latin typeface="Georgia" panose="02040502050405020303" pitchFamily="18" charset="0"/>
              </a:rPr>
              <a:t>pd.Series</a:t>
            </a:r>
            <a:r>
              <a:rPr lang="en-US" sz="2200" dirty="0">
                <a:latin typeface="Georgia" panose="02040502050405020303" pitchFamily="18" charset="0"/>
              </a:rPr>
              <a:t>(data=[4.9,8.2,5.6],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index=['</a:t>
            </a:r>
            <a:r>
              <a:rPr lang="en-US" sz="2200" dirty="0" err="1">
                <a:latin typeface="Georgia" panose="02040502050405020303" pitchFamily="18" charset="0"/>
              </a:rPr>
              <a:t>x','y','z</a:t>
            </a:r>
            <a:r>
              <a:rPr lang="en-US" sz="2200" dirty="0">
                <a:latin typeface="Georgia" panose="02040502050405020303" pitchFamily="18" charset="0"/>
              </a:rPr>
              <a:t>'])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a.dtype</a:t>
            </a:r>
            <a:r>
              <a:rPr lang="en-US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a.itemsize</a:t>
            </a:r>
            <a:r>
              <a:rPr lang="en-US" sz="2200" dirty="0">
                <a:latin typeface="Georgia" panose="02040502050405020303" pitchFamily="18" charset="0"/>
              </a:rPr>
              <a:t>) 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b.dtype</a:t>
            </a:r>
            <a:r>
              <a:rPr lang="en-US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</a:t>
            </a:r>
            <a:r>
              <a:rPr lang="en-US" sz="2200" dirty="0" err="1">
                <a:latin typeface="Georgia" panose="02040502050405020303" pitchFamily="18" charset="0"/>
              </a:rPr>
              <a:t>b.itemsize</a:t>
            </a:r>
            <a:r>
              <a:rPr lang="en-US" sz="2200" dirty="0">
                <a:latin typeface="Georgia" panose="02040502050405020303" pitchFamily="18" charset="0"/>
              </a:rPr>
              <a:t>) 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B2389-E02D-1D9A-D8AE-43DEEA06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BEF57-3264-874E-1247-5A886D2B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5A7B-C73C-2F75-4257-99D5957E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285750"/>
            <a:ext cx="11458575" cy="643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Retrieving Shape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shape of the Series object defines total number of elements including missing or empty values(</a:t>
            </a:r>
            <a:r>
              <a:rPr lang="en-US" sz="2200" dirty="0" err="1">
                <a:latin typeface="Georgia" panose="02040502050405020303" pitchFamily="18" charset="0"/>
              </a:rPr>
              <a:t>NaN</a:t>
            </a:r>
            <a:r>
              <a:rPr lang="en-US" sz="2200" dirty="0">
                <a:latin typeface="Georgia" panose="02040502050405020303" pitchFamily="18" charset="0"/>
              </a:rPr>
              <a:t>).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pandas as pd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a=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(data=[1,2,3,4])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b=</a:t>
            </a:r>
            <a:r>
              <a:rPr lang="en-IN" sz="2200" dirty="0" err="1">
                <a:latin typeface="Georgia" panose="02040502050405020303" pitchFamily="18" charset="0"/>
              </a:rPr>
              <a:t>pd.Series</a:t>
            </a:r>
            <a:r>
              <a:rPr lang="en-IN" sz="2200" dirty="0">
                <a:latin typeface="Georgia" panose="02040502050405020303" pitchFamily="18" charset="0"/>
              </a:rPr>
              <a:t>(data=[4.9,8.2,5.6],index=['</a:t>
            </a:r>
            <a:r>
              <a:rPr lang="en-IN" sz="2200" dirty="0" err="1">
                <a:latin typeface="Georgia" panose="02040502050405020303" pitchFamily="18" charset="0"/>
              </a:rPr>
              <a:t>x','y','z</a:t>
            </a:r>
            <a:r>
              <a:rPr lang="en-IN" sz="2200" dirty="0">
                <a:latin typeface="Georgia" panose="02040502050405020303" pitchFamily="18" charset="0"/>
              </a:rPr>
              <a:t>'])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a.shape</a:t>
            </a:r>
            <a:r>
              <a:rPr lang="en-IN" sz="2200" dirty="0">
                <a:latin typeface="Georgia" panose="02040502050405020303" pitchFamily="18" charset="0"/>
              </a:rPr>
              <a:t>)   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</a:t>
            </a:r>
            <a:r>
              <a:rPr lang="en-IN" sz="2200" dirty="0" err="1">
                <a:latin typeface="Georgia" panose="02040502050405020303" pitchFamily="18" charset="0"/>
              </a:rPr>
              <a:t>b.shape</a:t>
            </a:r>
            <a:r>
              <a:rPr lang="en-IN" sz="2200" dirty="0">
                <a:latin typeface="Georgia" panose="02040502050405020303" pitchFamily="18" charset="0"/>
              </a:rPr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67109-A20A-2DB2-F41F-0B1AD514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ED85E-1D72-7091-6A59-C96B7D5B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35411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24</TotalTime>
  <Words>2171</Words>
  <Application>Microsoft Office PowerPoint</Application>
  <PresentationFormat>Widescreen</PresentationFormat>
  <Paragraphs>319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Georgia</vt:lpstr>
      <vt:lpstr>Wingdings</vt:lpstr>
      <vt:lpstr>ICT Basic Theme</vt:lpstr>
      <vt:lpstr>Series, Dataframes and Read files using pandas</vt:lpstr>
      <vt:lpstr>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 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Series, Dataframes and Read files using pandas</dc:title>
  <dc:creator>sarihaashanmugasundaram@gmail.com</dc:creator>
  <cp:lastModifiedBy>sarihaashanmugasundaram@gmail.com</cp:lastModifiedBy>
  <cp:revision>16</cp:revision>
  <dcterms:created xsi:type="dcterms:W3CDTF">2023-04-29T12:11:25Z</dcterms:created>
  <dcterms:modified xsi:type="dcterms:W3CDTF">2023-04-29T14:30:13Z</dcterms:modified>
</cp:coreProperties>
</file>