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81" r:id="rId3"/>
    <p:sldId id="282" r:id="rId4"/>
    <p:sldId id="283" r:id="rId5"/>
    <p:sldId id="284" r:id="rId6"/>
    <p:sldId id="285" r:id="rId7"/>
    <p:sldId id="268" r:id="rId8"/>
    <p:sldId id="269" r:id="rId9"/>
    <p:sldId id="270" r:id="rId10"/>
    <p:sldId id="272" r:id="rId11"/>
    <p:sldId id="273" r:id="rId12"/>
    <p:sldId id="274" r:id="rId13"/>
    <p:sldId id="275" r:id="rId14"/>
    <p:sldId id="276" r:id="rId15"/>
    <p:sldId id="277" r:id="rId16"/>
    <p:sldId id="279"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E527E-D73E-4A36-A667-BEFD69FDC427}" type="datetimeFigureOut">
              <a:rPr lang="en-IN" smtClean="0"/>
              <a:t>29-04-2023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7DE87F-F5A2-4260-BBD4-AEB79044765A}" type="slidenum">
              <a:rPr lang="en-IN" smtClean="0"/>
              <a:t>‹#›</a:t>
            </a:fld>
            <a:endParaRPr lang="en-IN"/>
          </a:p>
        </p:txBody>
      </p:sp>
    </p:spTree>
    <p:extLst>
      <p:ext uri="{BB962C8B-B14F-4D97-AF65-F5344CB8AC3E}">
        <p14:creationId xmlns:p14="http://schemas.microsoft.com/office/powerpoint/2010/main" val="1573070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0EA4-B4DC-326E-6D5D-5E2D139A0452}"/>
              </a:ext>
            </a:extLst>
          </p:cNvPr>
          <p:cNvSpPr>
            <a:spLocks noGrp="1"/>
          </p:cNvSpPr>
          <p:nvPr>
            <p:ph type="ctrTitle"/>
          </p:nvPr>
        </p:nvSpPr>
        <p:spPr>
          <a:xfrm>
            <a:off x="1524000" y="159988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4939C0-40CA-89E4-C146-B212E439D280}"/>
              </a:ext>
            </a:extLst>
          </p:cNvPr>
          <p:cNvSpPr>
            <a:spLocks noGrp="1"/>
          </p:cNvSpPr>
          <p:nvPr>
            <p:ph type="subTitle" idx="1"/>
          </p:nvPr>
        </p:nvSpPr>
        <p:spPr>
          <a:xfrm>
            <a:off x="1524000" y="407955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5" name="Footer Placeholder 4">
            <a:extLst>
              <a:ext uri="{FF2B5EF4-FFF2-40B4-BE49-F238E27FC236}">
                <a16:creationId xmlns:a16="http://schemas.microsoft.com/office/drawing/2014/main" id="{0B16BB94-0024-A1B1-676D-3344605E1A33}"/>
              </a:ext>
            </a:extLst>
          </p:cNvPr>
          <p:cNvSpPr>
            <a:spLocks noGrp="1"/>
          </p:cNvSpPr>
          <p:nvPr>
            <p:ph type="ftr" sz="quarter" idx="11"/>
          </p:nvPr>
        </p:nvSpPr>
        <p:spPr>
          <a:xfrm>
            <a:off x="492760" y="6356350"/>
            <a:ext cx="2743200" cy="365125"/>
          </a:xfrm>
        </p:spPr>
        <p:style>
          <a:lnRef idx="2">
            <a:schemeClr val="dk1"/>
          </a:lnRef>
          <a:fillRef idx="1">
            <a:schemeClr val="lt1"/>
          </a:fillRef>
          <a:effectRef idx="0">
            <a:schemeClr val="dk1"/>
          </a:effectRef>
          <a:fontRef idx="minor">
            <a:schemeClr val="dk1"/>
          </a:fontRef>
        </p:style>
        <p:txBody>
          <a:bodyPr/>
          <a:lstStyle>
            <a:lvl1pPr>
              <a:defRPr sz="1400" b="1">
                <a:solidFill>
                  <a:srgbClr val="FF8B37"/>
                </a:solidFill>
              </a:defRPr>
            </a:lvl1pPr>
          </a:lstStyle>
          <a:p>
            <a:r>
              <a:rPr lang="en-IN" dirty="0"/>
              <a:t>ICT Academy</a:t>
            </a:r>
          </a:p>
        </p:txBody>
      </p:sp>
      <p:sp>
        <p:nvSpPr>
          <p:cNvPr id="6" name="Slide Number Placeholder 5">
            <a:extLst>
              <a:ext uri="{FF2B5EF4-FFF2-40B4-BE49-F238E27FC236}">
                <a16:creationId xmlns:a16="http://schemas.microsoft.com/office/drawing/2014/main" id="{62F97940-2C58-1613-E123-6DDD0303A770}"/>
              </a:ext>
            </a:extLst>
          </p:cNvPr>
          <p:cNvSpPr>
            <a:spLocks noGrp="1"/>
          </p:cNvSpPr>
          <p:nvPr>
            <p:ph type="sldNum" sz="quarter" idx="12"/>
          </p:nvPr>
        </p:nvSpPr>
        <p:spPr/>
        <p:txBody>
          <a:bodyPr/>
          <a:lstStyle/>
          <a:p>
            <a:fld id="{FACB5482-D393-4E2D-8FB7-B68A06B80F1E}" type="slidenum">
              <a:rPr lang="en-IN" smtClean="0"/>
              <a:t>‹#›</a:t>
            </a:fld>
            <a:endParaRPr lang="en-IN" dirty="0"/>
          </a:p>
        </p:txBody>
      </p:sp>
      <p:pic>
        <p:nvPicPr>
          <p:cNvPr id="8" name="Picture 7" descr="A picture containing text, clipart&#10;&#10;Description automatically generated">
            <a:extLst>
              <a:ext uri="{FF2B5EF4-FFF2-40B4-BE49-F238E27FC236}">
                <a16:creationId xmlns:a16="http://schemas.microsoft.com/office/drawing/2014/main" id="{71AEE35B-EB9C-00F8-69E3-A61AB35E6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720" y="114905"/>
            <a:ext cx="2194560" cy="906840"/>
          </a:xfrm>
          <a:prstGeom prst="rect">
            <a:avLst/>
          </a:prstGeom>
        </p:spPr>
      </p:pic>
      <p:sp>
        <p:nvSpPr>
          <p:cNvPr id="9" name="TextBox 8">
            <a:extLst>
              <a:ext uri="{FF2B5EF4-FFF2-40B4-BE49-F238E27FC236}">
                <a16:creationId xmlns:a16="http://schemas.microsoft.com/office/drawing/2014/main" id="{A1F7F60E-D9C1-03D4-79DD-717DE0406607}"/>
              </a:ext>
            </a:extLst>
          </p:cNvPr>
          <p:cNvSpPr txBox="1"/>
          <p:nvPr/>
        </p:nvSpPr>
        <p:spPr>
          <a:xfrm>
            <a:off x="5602275" y="1157754"/>
            <a:ext cx="987450" cy="369332"/>
          </a:xfrm>
          <a:prstGeom prst="rect">
            <a:avLst/>
          </a:prstGeom>
          <a:noFill/>
        </p:spPr>
        <p:txBody>
          <a:bodyPr wrap="none" rtlCol="0">
            <a:spAutoFit/>
          </a:bodyPr>
          <a:lstStyle/>
          <a:p>
            <a:r>
              <a:rPr lang="en-IN" dirty="0"/>
              <a:t>Presents</a:t>
            </a:r>
          </a:p>
        </p:txBody>
      </p:sp>
    </p:spTree>
    <p:extLst>
      <p:ext uri="{BB962C8B-B14F-4D97-AF65-F5344CB8AC3E}">
        <p14:creationId xmlns:p14="http://schemas.microsoft.com/office/powerpoint/2010/main" val="2765760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50074-28FB-BB92-1334-D3199538B1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A4B89C-E1B4-11C7-BD5F-12CEA1E62A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F9A6FC-871A-08A2-36CE-71B509CE4E6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886AC8DD-F950-5BE5-E4E7-121D5941CAB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9B2A425-3FF3-3365-D49E-BBDD426BB6E6}"/>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08996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8931A1-7258-F68D-94DD-E74D7DE1AD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476F33-C629-F305-B184-04006A27F3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8B77F6-1334-F1B2-C639-554A293C7172}"/>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9F3B7234-63D7-35A5-7F62-FDC4F3FDC76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F5979070-1721-11B6-98C9-21898196A390}"/>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73802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1408-42B5-048B-604E-DC3C6B5F7E5E}"/>
              </a:ext>
            </a:extLst>
          </p:cNvPr>
          <p:cNvSpPr>
            <a:spLocks noGrp="1"/>
          </p:cNvSpPr>
          <p:nvPr>
            <p:ph type="title"/>
          </p:nvPr>
        </p:nvSpPr>
        <p:spPr>
          <a:xfrm>
            <a:off x="558800" y="320675"/>
            <a:ext cx="9616440" cy="1325563"/>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920C93-6881-5562-8115-9DE448BA7000}"/>
              </a:ext>
            </a:extLst>
          </p:cNvPr>
          <p:cNvSpPr>
            <a:spLocks noGrp="1"/>
          </p:cNvSpPr>
          <p:nvPr>
            <p:ph idx="1"/>
          </p:nvPr>
        </p:nvSpPr>
        <p:spPr>
          <a:xfrm>
            <a:off x="548640" y="1825625"/>
            <a:ext cx="1109472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a:extLst>
              <a:ext uri="{FF2B5EF4-FFF2-40B4-BE49-F238E27FC236}">
                <a16:creationId xmlns:a16="http://schemas.microsoft.com/office/drawing/2014/main" id="{4B05E45B-4B06-4607-CA1B-D8C33E810558}"/>
              </a:ext>
            </a:extLst>
          </p:cNvPr>
          <p:cNvSpPr>
            <a:spLocks noGrp="1"/>
          </p:cNvSpPr>
          <p:nvPr>
            <p:ph type="ftr" sz="quarter" idx="11"/>
          </p:nvPr>
        </p:nvSpPr>
        <p:spPr>
          <a:xfrm>
            <a:off x="523240" y="6356350"/>
            <a:ext cx="4114800" cy="365125"/>
          </a:xfrm>
        </p:spPr>
        <p:txBody>
          <a:bodyPr/>
          <a:lstStyle/>
          <a:p>
            <a:r>
              <a:rPr lang="en-IN"/>
              <a:t>ICT Academy</a:t>
            </a:r>
          </a:p>
        </p:txBody>
      </p:sp>
      <p:sp>
        <p:nvSpPr>
          <p:cNvPr id="6" name="Slide Number Placeholder 5">
            <a:extLst>
              <a:ext uri="{FF2B5EF4-FFF2-40B4-BE49-F238E27FC236}">
                <a16:creationId xmlns:a16="http://schemas.microsoft.com/office/drawing/2014/main" id="{F03C3F43-42D4-B0E8-A909-EC0F0B5B2331}"/>
              </a:ext>
            </a:extLst>
          </p:cNvPr>
          <p:cNvSpPr>
            <a:spLocks noGrp="1"/>
          </p:cNvSpPr>
          <p:nvPr>
            <p:ph type="sldNum" sz="quarter" idx="12"/>
          </p:nvPr>
        </p:nvSpPr>
        <p:spPr>
          <a:xfrm>
            <a:off x="8925560" y="6356350"/>
            <a:ext cx="2743200" cy="365125"/>
          </a:xfrm>
        </p:spPr>
        <p:txBody>
          <a:bodyPr/>
          <a:lstStyle/>
          <a:p>
            <a:fld id="{FACB5482-D393-4E2D-8FB7-B68A06B80F1E}" type="slidenum">
              <a:rPr lang="en-IN" smtClean="0"/>
              <a:t>‹#›</a:t>
            </a:fld>
            <a:endParaRPr lang="en-IN"/>
          </a:p>
        </p:txBody>
      </p:sp>
      <p:pic>
        <p:nvPicPr>
          <p:cNvPr id="7" name="Picture 6" descr="A picture containing text, clipart&#10;&#10;Description automatically generated">
            <a:extLst>
              <a:ext uri="{FF2B5EF4-FFF2-40B4-BE49-F238E27FC236}">
                <a16:creationId xmlns:a16="http://schemas.microsoft.com/office/drawing/2014/main" id="{5AE49820-F2D7-5F64-EE38-DAED2F98C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7360" y="136525"/>
            <a:ext cx="1432560" cy="591965"/>
          </a:xfrm>
          <a:prstGeom prst="rect">
            <a:avLst/>
          </a:prstGeom>
        </p:spPr>
      </p:pic>
    </p:spTree>
    <p:extLst>
      <p:ext uri="{BB962C8B-B14F-4D97-AF65-F5344CB8AC3E}">
        <p14:creationId xmlns:p14="http://schemas.microsoft.com/office/powerpoint/2010/main" val="410917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71C01-395F-0777-13F4-257E0B9481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E7DE9F-7CBA-439C-6B80-6036E8D254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87F607-5560-B262-0980-239ED914E1A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A924DA0A-3FC5-EC03-EB3D-6E41FF0745D1}"/>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6A1EE97-89F1-FB29-A042-AF9AAEA7C3D4}"/>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8496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7BADA-87CE-8C82-A87F-E40CB4E7FA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96624C-BA87-CDB7-A54D-F3635CF6F2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EB491A-1D4C-EDC8-35EA-36A836E667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264F77-6485-9B9C-9BB6-031600B7952C}"/>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47510FCC-33DA-9C94-2C67-618F3BD03657}"/>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AE31E08E-556D-B996-60C8-4004DAA726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119590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25D2A-9AEC-B95C-116A-99221D76A7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5DDD43-B53A-07CB-E3C2-7A806D8DD6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FE2DD3-82F2-97CE-4807-2951B90E26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3B666C-DB33-0BF1-8383-35658C760A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1B0222-CDCC-4628-176F-B52242F8EA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50D6F2-EFA7-E2F6-CB2E-56F0C496B54E}"/>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C713E863-FA2F-7C51-6233-113BBF33933A}"/>
              </a:ext>
            </a:extLst>
          </p:cNvPr>
          <p:cNvSpPr>
            <a:spLocks noGrp="1"/>
          </p:cNvSpPr>
          <p:nvPr>
            <p:ph type="ftr" sz="quarter" idx="11"/>
          </p:nvPr>
        </p:nvSpPr>
        <p:spPr/>
        <p:txBody>
          <a:bodyPr/>
          <a:lstStyle/>
          <a:p>
            <a:r>
              <a:rPr lang="en-IN"/>
              <a:t>ICT Academy</a:t>
            </a:r>
          </a:p>
        </p:txBody>
      </p:sp>
      <p:sp>
        <p:nvSpPr>
          <p:cNvPr id="9" name="Slide Number Placeholder 8">
            <a:extLst>
              <a:ext uri="{FF2B5EF4-FFF2-40B4-BE49-F238E27FC236}">
                <a16:creationId xmlns:a16="http://schemas.microsoft.com/office/drawing/2014/main" id="{CFF579E7-B028-BF1C-EEDB-48CC0DF4EC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767296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1336-CDC4-2B09-0BBE-738425B4F2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0DBFDC-32AD-FCFE-AFE0-B95ED378E075}"/>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64F93E42-47F8-70CA-3B8C-187F13E76D32}"/>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F0542204-51A6-1E03-1A7A-EED6ED83FF68}"/>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89128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EE1783-8682-6B7B-B009-6F3B4DD29A14}"/>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6633FD71-F38D-ECAA-3A7F-1D6ED3265C0E}"/>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193E9B6-9ED3-33BD-3C54-48982C952C07}"/>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082166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80EE-C9E7-60CA-3BC1-FED7806FD6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C81F3A-97E7-7BD6-9FB6-E79EDEC7E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AA2157-2739-28BD-8068-C2D99C853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8D990E-7E5B-77EC-526B-BEAF7563116D}"/>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1ECC717D-5870-155A-BA04-A9CF7CF553EF}"/>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57BC93C4-4A4B-B56C-0E1A-8A69E28C2EFD}"/>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80229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9C30-A057-B64F-B977-A0576D7728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E253BF-90DF-4AA4-DDCE-2599092725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7F2A5480-4AE3-D1FE-0E7D-F4D446FDA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201B69-F137-A5F2-F200-D7C195C910E7}"/>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F9A7EE1A-8167-8271-E341-3AB393354911}"/>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14415E91-D591-0EAF-EE9B-D9D7FF77B62A}"/>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05130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10B398-F915-5505-94AD-9216305064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308474-9A63-8164-7B1F-EBD2D248E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98716F-C3C6-E5B9-1F33-4B5C86ACB4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23734610-798B-63E0-7549-3F2DB92C5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ICT Academy</a:t>
            </a:r>
          </a:p>
        </p:txBody>
      </p:sp>
      <p:sp>
        <p:nvSpPr>
          <p:cNvPr id="6" name="Slide Number Placeholder 5">
            <a:extLst>
              <a:ext uri="{FF2B5EF4-FFF2-40B4-BE49-F238E27FC236}">
                <a16:creationId xmlns:a16="http://schemas.microsoft.com/office/drawing/2014/main" id="{E2EA51D3-7D0E-183B-C878-0D8222E9E1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B5482-D393-4E2D-8FB7-B68A06B80F1E}" type="slidenum">
              <a:rPr lang="en-IN" smtClean="0"/>
              <a:t>‹#›</a:t>
            </a:fld>
            <a:endParaRPr lang="en-IN"/>
          </a:p>
        </p:txBody>
      </p:sp>
    </p:spTree>
    <p:extLst>
      <p:ext uri="{BB962C8B-B14F-4D97-AF65-F5344CB8AC3E}">
        <p14:creationId xmlns:p14="http://schemas.microsoft.com/office/powerpoint/2010/main" val="1477458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6C286-CAC2-6F04-10B6-251839A37F3F}"/>
              </a:ext>
            </a:extLst>
          </p:cNvPr>
          <p:cNvSpPr>
            <a:spLocks noGrp="1"/>
          </p:cNvSpPr>
          <p:nvPr>
            <p:ph type="ctrTitle"/>
          </p:nvPr>
        </p:nvSpPr>
        <p:spPr/>
        <p:txBody>
          <a:bodyPr>
            <a:normAutofit fontScale="90000"/>
          </a:bodyPr>
          <a:lstStyle/>
          <a:p>
            <a:r>
              <a:rPr lang="en-IN" dirty="0"/>
              <a:t>Cleaning data, Working with missing data, Boolean Indexing</a:t>
            </a:r>
          </a:p>
        </p:txBody>
      </p:sp>
      <p:sp>
        <p:nvSpPr>
          <p:cNvPr id="4" name="Footer Placeholder 3">
            <a:extLst>
              <a:ext uri="{FF2B5EF4-FFF2-40B4-BE49-F238E27FC236}">
                <a16:creationId xmlns:a16="http://schemas.microsoft.com/office/drawing/2014/main" id="{1F0A896B-B2DA-FBCC-5800-A2E514553237}"/>
              </a:ext>
            </a:extLst>
          </p:cNvPr>
          <p:cNvSpPr>
            <a:spLocks noGrp="1"/>
          </p:cNvSpPr>
          <p:nvPr>
            <p:ph type="ftr" sz="quarter" idx="11"/>
          </p:nvPr>
        </p:nvSpPr>
        <p:spPr/>
        <p:txBody>
          <a:bodyPr/>
          <a:lstStyle/>
          <a:p>
            <a:r>
              <a:rPr lang="en-IN"/>
              <a:t>ICT Academy</a:t>
            </a:r>
            <a:endParaRPr lang="en-IN" dirty="0"/>
          </a:p>
        </p:txBody>
      </p:sp>
      <p:sp>
        <p:nvSpPr>
          <p:cNvPr id="5" name="Slide Number Placeholder 4">
            <a:extLst>
              <a:ext uri="{FF2B5EF4-FFF2-40B4-BE49-F238E27FC236}">
                <a16:creationId xmlns:a16="http://schemas.microsoft.com/office/drawing/2014/main" id="{190CF3BB-3D16-5345-08A9-386FDB67F780}"/>
              </a:ext>
            </a:extLst>
          </p:cNvPr>
          <p:cNvSpPr>
            <a:spLocks noGrp="1"/>
          </p:cNvSpPr>
          <p:nvPr>
            <p:ph type="sldNum" sz="quarter" idx="12"/>
          </p:nvPr>
        </p:nvSpPr>
        <p:spPr/>
        <p:txBody>
          <a:bodyPr/>
          <a:lstStyle/>
          <a:p>
            <a:fld id="{FACB5482-D393-4E2D-8FB7-B68A06B80F1E}" type="slidenum">
              <a:rPr lang="en-IN" smtClean="0"/>
              <a:t>1</a:t>
            </a:fld>
            <a:endParaRPr lang="en-IN" dirty="0"/>
          </a:p>
        </p:txBody>
      </p:sp>
    </p:spTree>
    <p:extLst>
      <p:ext uri="{BB962C8B-B14F-4D97-AF65-F5344CB8AC3E}">
        <p14:creationId xmlns:p14="http://schemas.microsoft.com/office/powerpoint/2010/main" val="3572869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AAB0B5-03E5-4A6B-8421-00EE6872DAC1}"/>
              </a:ext>
            </a:extLst>
          </p:cNvPr>
          <p:cNvSpPr>
            <a:spLocks noGrp="1"/>
          </p:cNvSpPr>
          <p:nvPr>
            <p:ph idx="1"/>
          </p:nvPr>
        </p:nvSpPr>
        <p:spPr>
          <a:xfrm>
            <a:off x="581192" y="1085850"/>
            <a:ext cx="11029615" cy="4889500"/>
          </a:xfrm>
        </p:spPr>
        <p:txBody>
          <a:bodyPr>
            <a:normAutofit lnSpcReduction="10000"/>
          </a:bodyPr>
          <a:lstStyle/>
          <a:p>
            <a:pPr marL="0" indent="0">
              <a:buNone/>
            </a:pPr>
            <a:r>
              <a:rPr lang="en-US" sz="2200" b="1" dirty="0">
                <a:solidFill>
                  <a:srgbClr val="C00000"/>
                </a:solidFill>
                <a:latin typeface="Georgia" panose="02040502050405020303" pitchFamily="18" charset="0"/>
              </a:rPr>
              <a:t>Boolean indexing </a:t>
            </a:r>
            <a:r>
              <a:rPr lang="en-US" dirty="0">
                <a:latin typeface="Georgia" panose="02040502050405020303" pitchFamily="18" charset="0"/>
              </a:rPr>
              <a:t>is a type of indexing which uses actual values of the data in the </a:t>
            </a:r>
            <a:r>
              <a:rPr lang="en-US" dirty="0" err="1">
                <a:latin typeface="Georgia" panose="02040502050405020303" pitchFamily="18" charset="0"/>
              </a:rPr>
              <a:t>DataFrame</a:t>
            </a:r>
            <a:r>
              <a:rPr lang="en-US" dirty="0">
                <a:latin typeface="Georgia" panose="02040502050405020303" pitchFamily="18" charset="0"/>
              </a:rPr>
              <a:t>. In </a:t>
            </a:r>
            <a:r>
              <a:rPr lang="en-US" dirty="0" err="1">
                <a:latin typeface="Georgia" panose="02040502050405020303" pitchFamily="18" charset="0"/>
              </a:rPr>
              <a:t>boolean</a:t>
            </a:r>
            <a:r>
              <a:rPr lang="en-US" dirty="0">
                <a:latin typeface="Georgia" panose="02040502050405020303" pitchFamily="18" charset="0"/>
              </a:rPr>
              <a:t> indexing, we can filter a data in four ways – </a:t>
            </a:r>
          </a:p>
          <a:p>
            <a:pPr>
              <a:buFont typeface="Wingdings" panose="05000000000000000000" pitchFamily="2" charset="2"/>
              <a:buChar char="Ø"/>
            </a:pPr>
            <a:r>
              <a:rPr lang="en-US" dirty="0">
                <a:latin typeface="Georgia" panose="02040502050405020303" pitchFamily="18" charset="0"/>
              </a:rPr>
              <a:t>Accessing a </a:t>
            </a:r>
            <a:r>
              <a:rPr lang="en-US" dirty="0" err="1">
                <a:latin typeface="Georgia" panose="02040502050405020303" pitchFamily="18" charset="0"/>
              </a:rPr>
              <a:t>DataFrame</a:t>
            </a:r>
            <a:r>
              <a:rPr lang="en-US" dirty="0">
                <a:latin typeface="Georgia" panose="02040502050405020303" pitchFamily="18" charset="0"/>
              </a:rPr>
              <a:t> with a </a:t>
            </a:r>
            <a:r>
              <a:rPr lang="en-US" dirty="0" err="1">
                <a:latin typeface="Georgia" panose="02040502050405020303" pitchFamily="18" charset="0"/>
              </a:rPr>
              <a:t>boolean</a:t>
            </a:r>
            <a:r>
              <a:rPr lang="en-US" dirty="0">
                <a:latin typeface="Georgia" panose="02040502050405020303" pitchFamily="18" charset="0"/>
              </a:rPr>
              <a:t> index</a:t>
            </a:r>
          </a:p>
          <a:p>
            <a:pPr>
              <a:buFont typeface="Wingdings" panose="05000000000000000000" pitchFamily="2" charset="2"/>
              <a:buChar char="Ø"/>
            </a:pPr>
            <a:r>
              <a:rPr lang="en-US" dirty="0">
                <a:latin typeface="Georgia" panose="02040502050405020303" pitchFamily="18" charset="0"/>
              </a:rPr>
              <a:t>Applying a </a:t>
            </a:r>
            <a:r>
              <a:rPr lang="en-US" dirty="0" err="1">
                <a:latin typeface="Georgia" panose="02040502050405020303" pitchFamily="18" charset="0"/>
              </a:rPr>
              <a:t>boolean</a:t>
            </a:r>
            <a:r>
              <a:rPr lang="en-US" dirty="0">
                <a:latin typeface="Georgia" panose="02040502050405020303" pitchFamily="18" charset="0"/>
              </a:rPr>
              <a:t> mask to a </a:t>
            </a:r>
            <a:r>
              <a:rPr lang="en-US" dirty="0" err="1">
                <a:latin typeface="Georgia" panose="02040502050405020303" pitchFamily="18" charset="0"/>
              </a:rPr>
              <a:t>dataframe</a:t>
            </a: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Masking data based on column value</a:t>
            </a:r>
          </a:p>
          <a:p>
            <a:pPr>
              <a:buFont typeface="Wingdings" panose="05000000000000000000" pitchFamily="2" charset="2"/>
              <a:buChar char="Ø"/>
            </a:pPr>
            <a:r>
              <a:rPr lang="en-US" dirty="0">
                <a:latin typeface="Georgia" panose="02040502050405020303" pitchFamily="18" charset="0"/>
              </a:rPr>
              <a:t>Masking data based on an index value</a:t>
            </a:r>
          </a:p>
          <a:p>
            <a:pPr marL="0" indent="0">
              <a:buNone/>
            </a:pPr>
            <a:r>
              <a:rPr lang="en-US" sz="2200" b="1" dirty="0">
                <a:solidFill>
                  <a:srgbClr val="C00000"/>
                </a:solidFill>
                <a:latin typeface="Georgia" panose="02040502050405020303" pitchFamily="18" charset="0"/>
              </a:rPr>
              <a:t>Accessing a </a:t>
            </a:r>
            <a:r>
              <a:rPr lang="en-US" sz="2200" b="1" dirty="0" err="1">
                <a:solidFill>
                  <a:srgbClr val="C00000"/>
                </a:solidFill>
                <a:latin typeface="Georgia" panose="02040502050405020303" pitchFamily="18" charset="0"/>
              </a:rPr>
              <a:t>DataFrame</a:t>
            </a:r>
            <a:r>
              <a:rPr lang="en-US" sz="2200" b="1" dirty="0">
                <a:solidFill>
                  <a:srgbClr val="C00000"/>
                </a:solidFill>
                <a:latin typeface="Georgia" panose="02040502050405020303" pitchFamily="18" charset="0"/>
              </a:rPr>
              <a:t> with a </a:t>
            </a:r>
            <a:r>
              <a:rPr lang="en-US" sz="2200" b="1" dirty="0" err="1">
                <a:solidFill>
                  <a:srgbClr val="C00000"/>
                </a:solidFill>
                <a:latin typeface="Georgia" panose="02040502050405020303" pitchFamily="18" charset="0"/>
              </a:rPr>
              <a:t>boolean</a:t>
            </a:r>
            <a:r>
              <a:rPr lang="en-US" sz="2200" b="1" dirty="0">
                <a:solidFill>
                  <a:srgbClr val="C00000"/>
                </a:solidFill>
                <a:latin typeface="Georgia" panose="02040502050405020303" pitchFamily="18" charset="0"/>
              </a:rPr>
              <a:t> index : </a:t>
            </a:r>
          </a:p>
          <a:p>
            <a:pPr marL="0" indent="0">
              <a:buNone/>
            </a:pPr>
            <a:r>
              <a:rPr lang="en-US" dirty="0">
                <a:latin typeface="Georgia" panose="02040502050405020303" pitchFamily="18" charset="0"/>
              </a:rPr>
              <a:t>In order to access a </a:t>
            </a:r>
            <a:r>
              <a:rPr lang="en-US" dirty="0" err="1">
                <a:latin typeface="Georgia" panose="02040502050405020303" pitchFamily="18" charset="0"/>
              </a:rPr>
              <a:t>dataframe</a:t>
            </a:r>
            <a:r>
              <a:rPr lang="en-US" dirty="0">
                <a:latin typeface="Georgia" panose="02040502050405020303" pitchFamily="18" charset="0"/>
              </a:rPr>
              <a:t> with a </a:t>
            </a:r>
            <a:r>
              <a:rPr lang="en-US" dirty="0" err="1">
                <a:latin typeface="Georgia" panose="02040502050405020303" pitchFamily="18" charset="0"/>
              </a:rPr>
              <a:t>boolean</a:t>
            </a:r>
            <a:r>
              <a:rPr lang="en-US" dirty="0">
                <a:latin typeface="Georgia" panose="02040502050405020303" pitchFamily="18" charset="0"/>
              </a:rPr>
              <a:t> index, we have to create a </a:t>
            </a:r>
            <a:r>
              <a:rPr lang="en-US" dirty="0" err="1">
                <a:latin typeface="Georgia" panose="02040502050405020303" pitchFamily="18" charset="0"/>
              </a:rPr>
              <a:t>dataframe</a:t>
            </a:r>
            <a:r>
              <a:rPr lang="en-US" dirty="0">
                <a:latin typeface="Georgia" panose="02040502050405020303" pitchFamily="18" charset="0"/>
              </a:rPr>
              <a:t> in which the index of </a:t>
            </a:r>
            <a:r>
              <a:rPr lang="en-US" dirty="0" err="1">
                <a:latin typeface="Georgia" panose="02040502050405020303" pitchFamily="18" charset="0"/>
              </a:rPr>
              <a:t>dataframe</a:t>
            </a:r>
            <a:r>
              <a:rPr lang="en-US" dirty="0">
                <a:latin typeface="Georgia" panose="02040502050405020303" pitchFamily="18" charset="0"/>
              </a:rPr>
              <a:t> contains a </a:t>
            </a:r>
            <a:r>
              <a:rPr lang="en-US" dirty="0" err="1">
                <a:latin typeface="Georgia" panose="02040502050405020303" pitchFamily="18" charset="0"/>
              </a:rPr>
              <a:t>boolean</a:t>
            </a:r>
            <a:r>
              <a:rPr lang="en-US" dirty="0">
                <a:latin typeface="Georgia" panose="02040502050405020303" pitchFamily="18" charset="0"/>
              </a:rPr>
              <a:t> value that is “True” or “False”. For Example </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7A713FCB-622D-4B26-6B4A-86C3DEC92E01}"/>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0CE3AC0A-D0C6-0776-6BDF-80B4D6F9DBAF}"/>
              </a:ext>
            </a:extLst>
          </p:cNvPr>
          <p:cNvSpPr>
            <a:spLocks noGrp="1"/>
          </p:cNvSpPr>
          <p:nvPr>
            <p:ph type="sldNum" sz="quarter" idx="12"/>
          </p:nvPr>
        </p:nvSpPr>
        <p:spPr/>
        <p:txBody>
          <a:bodyPr/>
          <a:lstStyle/>
          <a:p>
            <a:fld id="{FACB5482-D393-4E2D-8FB7-B68A06B80F1E}" type="slidenum">
              <a:rPr lang="en-IN" smtClean="0"/>
              <a:t>10</a:t>
            </a:fld>
            <a:endParaRPr lang="en-IN"/>
          </a:p>
        </p:txBody>
      </p:sp>
    </p:spTree>
    <p:extLst>
      <p:ext uri="{BB962C8B-B14F-4D97-AF65-F5344CB8AC3E}">
        <p14:creationId xmlns:p14="http://schemas.microsoft.com/office/powerpoint/2010/main" val="2605563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1D334C-09D3-45B1-BCE6-499D5F0783AE}"/>
              </a:ext>
            </a:extLst>
          </p:cNvPr>
          <p:cNvSpPr>
            <a:spLocks noGrp="1"/>
          </p:cNvSpPr>
          <p:nvPr>
            <p:ph idx="1"/>
          </p:nvPr>
        </p:nvSpPr>
        <p:spPr>
          <a:xfrm>
            <a:off x="581192" y="1076325"/>
            <a:ext cx="11029615" cy="4899025"/>
          </a:xfrm>
        </p:spPr>
        <p:txBody>
          <a:bodyPr>
            <a:normAutofit lnSpcReduction="10000"/>
          </a:bodyPr>
          <a:lstStyle/>
          <a:p>
            <a:pPr marL="0" indent="0">
              <a:buNone/>
            </a:pPr>
            <a:r>
              <a:rPr lang="en-IN" sz="2000" b="1" dirty="0">
                <a:solidFill>
                  <a:srgbClr val="00B0F0"/>
                </a:solidFill>
                <a:latin typeface="Georgia" panose="02040502050405020303" pitchFamily="18" charset="0"/>
              </a:rPr>
              <a:t>Example:</a:t>
            </a:r>
          </a:p>
          <a:p>
            <a:pPr marL="0" indent="0">
              <a:buNone/>
            </a:pPr>
            <a:r>
              <a:rPr lang="en-IN" dirty="0">
                <a:latin typeface="Georgia" panose="02040502050405020303" pitchFamily="18" charset="0"/>
              </a:rPr>
              <a:t>import pandas as pd</a:t>
            </a:r>
          </a:p>
          <a:p>
            <a:pPr marL="0" indent="0">
              <a:buNone/>
            </a:pPr>
            <a:r>
              <a:rPr lang="en-IN" dirty="0" err="1">
                <a:latin typeface="Georgia" panose="02040502050405020303" pitchFamily="18" charset="0"/>
              </a:rPr>
              <a:t>dict</a:t>
            </a:r>
            <a:r>
              <a:rPr lang="en-IN" dirty="0">
                <a:latin typeface="Georgia" panose="02040502050405020303" pitchFamily="18" charset="0"/>
              </a:rPr>
              <a:t> = {'name':["</a:t>
            </a:r>
            <a:r>
              <a:rPr lang="en-IN" dirty="0" err="1">
                <a:latin typeface="Georgia" panose="02040502050405020303" pitchFamily="18" charset="0"/>
              </a:rPr>
              <a:t>aparna</a:t>
            </a:r>
            <a:r>
              <a:rPr lang="en-IN" dirty="0">
                <a:latin typeface="Georgia" panose="02040502050405020303" pitchFamily="18" charset="0"/>
              </a:rPr>
              <a:t>", "</a:t>
            </a:r>
            <a:r>
              <a:rPr lang="en-IN" dirty="0" err="1">
                <a:latin typeface="Georgia" panose="02040502050405020303" pitchFamily="18" charset="0"/>
              </a:rPr>
              <a:t>pankaj</a:t>
            </a:r>
            <a:r>
              <a:rPr lang="en-IN" dirty="0">
                <a:latin typeface="Georgia" panose="02040502050405020303" pitchFamily="18" charset="0"/>
              </a:rPr>
              <a:t>", "</a:t>
            </a:r>
            <a:r>
              <a:rPr lang="en-IN" dirty="0" err="1">
                <a:latin typeface="Georgia" panose="02040502050405020303" pitchFamily="18" charset="0"/>
              </a:rPr>
              <a:t>sudhir</a:t>
            </a:r>
            <a:r>
              <a:rPr lang="en-IN" dirty="0">
                <a:latin typeface="Georgia" panose="02040502050405020303" pitchFamily="18" charset="0"/>
              </a:rPr>
              <a:t>", "</a:t>
            </a:r>
            <a:r>
              <a:rPr lang="en-IN" dirty="0" err="1">
                <a:latin typeface="Georgia" panose="02040502050405020303" pitchFamily="18" charset="0"/>
              </a:rPr>
              <a:t>Geeku</a:t>
            </a:r>
            <a:r>
              <a:rPr lang="en-IN" dirty="0">
                <a:latin typeface="Georgia" panose="02040502050405020303" pitchFamily="18" charset="0"/>
              </a:rPr>
              <a:t>"],</a:t>
            </a:r>
          </a:p>
          <a:p>
            <a:pPr marL="0" indent="0">
              <a:buNone/>
            </a:pPr>
            <a:r>
              <a:rPr lang="en-IN" dirty="0">
                <a:latin typeface="Georgia" panose="02040502050405020303" pitchFamily="18" charset="0"/>
              </a:rPr>
              <a:t>        'degree': ["MBA", "BCA", "</a:t>
            </a:r>
            <a:r>
              <a:rPr lang="en-IN" dirty="0" err="1">
                <a:latin typeface="Georgia" panose="02040502050405020303" pitchFamily="18" charset="0"/>
              </a:rPr>
              <a:t>M.Tech</a:t>
            </a:r>
            <a:r>
              <a:rPr lang="en-IN" dirty="0">
                <a:latin typeface="Georgia" panose="02040502050405020303" pitchFamily="18" charset="0"/>
              </a:rPr>
              <a:t>", "MBA"],</a:t>
            </a:r>
          </a:p>
          <a:p>
            <a:pPr marL="0" indent="0">
              <a:buNone/>
            </a:pPr>
            <a:r>
              <a:rPr lang="en-IN" dirty="0">
                <a:latin typeface="Georgia" panose="02040502050405020303" pitchFamily="18" charset="0"/>
              </a:rPr>
              <a:t>        'score':[90, 40, 80, 98]}</a:t>
            </a:r>
          </a:p>
          <a:p>
            <a:pPr marL="0" indent="0">
              <a:buNone/>
            </a:pPr>
            <a:r>
              <a:rPr lang="en-IN" dirty="0">
                <a:latin typeface="Georgia" panose="02040502050405020303" pitchFamily="18" charset="0"/>
              </a:rPr>
              <a:t>df = </a:t>
            </a:r>
            <a:r>
              <a:rPr lang="en-IN" dirty="0" err="1">
                <a:latin typeface="Georgia" panose="02040502050405020303" pitchFamily="18" charset="0"/>
              </a:rPr>
              <a:t>pd.DataFrame</a:t>
            </a:r>
            <a:r>
              <a:rPr lang="en-IN" dirty="0">
                <a:latin typeface="Georgia" panose="02040502050405020303" pitchFamily="18" charset="0"/>
              </a:rPr>
              <a:t>(</a:t>
            </a:r>
            <a:r>
              <a:rPr lang="en-IN" dirty="0" err="1">
                <a:latin typeface="Georgia" panose="02040502050405020303" pitchFamily="18" charset="0"/>
              </a:rPr>
              <a:t>dict</a:t>
            </a:r>
            <a:r>
              <a:rPr lang="en-IN" dirty="0">
                <a:latin typeface="Georgia" panose="02040502050405020303" pitchFamily="18" charset="0"/>
              </a:rPr>
              <a:t>, index = [True, False, True, False])</a:t>
            </a:r>
          </a:p>
          <a:p>
            <a:pPr marL="0" indent="0">
              <a:buNone/>
            </a:pPr>
            <a:r>
              <a:rPr lang="en-IN" dirty="0">
                <a:latin typeface="Georgia" panose="02040502050405020303" pitchFamily="18" charset="0"/>
              </a:rPr>
              <a:t>print(df)</a:t>
            </a:r>
          </a:p>
          <a:p>
            <a:pPr>
              <a:buFont typeface="Wingdings" panose="05000000000000000000" pitchFamily="2" charset="2"/>
              <a:buChar char="Ø"/>
            </a:pPr>
            <a:r>
              <a:rPr lang="en-US" dirty="0">
                <a:latin typeface="Georgia" panose="02040502050405020303" pitchFamily="18" charset="0"/>
              </a:rPr>
              <a:t>Now we have created a </a:t>
            </a:r>
            <a:r>
              <a:rPr lang="en-US" dirty="0" err="1">
                <a:latin typeface="Georgia" panose="02040502050405020303" pitchFamily="18" charset="0"/>
              </a:rPr>
              <a:t>dataframe</a:t>
            </a:r>
            <a:r>
              <a:rPr lang="en-US" dirty="0">
                <a:latin typeface="Georgia" panose="02040502050405020303" pitchFamily="18" charset="0"/>
              </a:rPr>
              <a:t> with the </a:t>
            </a:r>
            <a:r>
              <a:rPr lang="en-US" dirty="0" err="1">
                <a:latin typeface="Georgia" panose="02040502050405020303" pitchFamily="18" charset="0"/>
              </a:rPr>
              <a:t>boolean</a:t>
            </a:r>
            <a:r>
              <a:rPr lang="en-US" dirty="0">
                <a:latin typeface="Georgia" panose="02040502050405020303" pitchFamily="18" charset="0"/>
              </a:rPr>
              <a:t> index after that user can access a </a:t>
            </a:r>
            <a:r>
              <a:rPr lang="en-US" dirty="0" err="1">
                <a:latin typeface="Georgia" panose="02040502050405020303" pitchFamily="18" charset="0"/>
              </a:rPr>
              <a:t>dataframe</a:t>
            </a:r>
            <a:r>
              <a:rPr lang="en-US" dirty="0">
                <a:latin typeface="Georgia" panose="02040502050405020303" pitchFamily="18" charset="0"/>
              </a:rPr>
              <a:t> with the help of the </a:t>
            </a:r>
            <a:r>
              <a:rPr lang="en-US" dirty="0" err="1">
                <a:latin typeface="Georgia" panose="02040502050405020303" pitchFamily="18" charset="0"/>
              </a:rPr>
              <a:t>boolean</a:t>
            </a:r>
            <a:r>
              <a:rPr lang="en-US" dirty="0">
                <a:latin typeface="Georgia" panose="02040502050405020303" pitchFamily="18" charset="0"/>
              </a:rPr>
              <a:t> index. </a:t>
            </a:r>
          </a:p>
          <a:p>
            <a:pPr>
              <a:buFont typeface="Wingdings" panose="05000000000000000000" pitchFamily="2" charset="2"/>
              <a:buChar char="Ø"/>
            </a:pPr>
            <a:r>
              <a:rPr lang="en-US" dirty="0">
                <a:latin typeface="Georgia" panose="02040502050405020303" pitchFamily="18" charset="0"/>
              </a:rPr>
              <a:t>User can access a </a:t>
            </a:r>
            <a:r>
              <a:rPr lang="en-US" dirty="0" err="1">
                <a:latin typeface="Georgia" panose="02040502050405020303" pitchFamily="18" charset="0"/>
              </a:rPr>
              <a:t>dataframe</a:t>
            </a:r>
            <a:r>
              <a:rPr lang="en-US" dirty="0">
                <a:latin typeface="Georgia" panose="02040502050405020303" pitchFamily="18" charset="0"/>
              </a:rPr>
              <a:t> using three functions that is .loc[], .</a:t>
            </a:r>
            <a:r>
              <a:rPr lang="en-US" dirty="0" err="1">
                <a:latin typeface="Georgia" panose="02040502050405020303" pitchFamily="18" charset="0"/>
              </a:rPr>
              <a:t>iloc</a:t>
            </a:r>
            <a:r>
              <a:rPr lang="en-US" dirty="0">
                <a:latin typeface="Georgia" panose="02040502050405020303" pitchFamily="18" charset="0"/>
              </a:rPr>
              <a:t>[], .ix[] </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39EED8A0-E147-9CB1-EA02-6FF17C17E136}"/>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4F884547-AB0B-3D8F-03A0-A8AEB02121EC}"/>
              </a:ext>
            </a:extLst>
          </p:cNvPr>
          <p:cNvSpPr>
            <a:spLocks noGrp="1"/>
          </p:cNvSpPr>
          <p:nvPr>
            <p:ph type="sldNum" sz="quarter" idx="12"/>
          </p:nvPr>
        </p:nvSpPr>
        <p:spPr/>
        <p:txBody>
          <a:bodyPr/>
          <a:lstStyle/>
          <a:p>
            <a:fld id="{FACB5482-D393-4E2D-8FB7-B68A06B80F1E}" type="slidenum">
              <a:rPr lang="en-IN" smtClean="0"/>
              <a:t>11</a:t>
            </a:fld>
            <a:endParaRPr lang="en-IN"/>
          </a:p>
        </p:txBody>
      </p:sp>
    </p:spTree>
    <p:extLst>
      <p:ext uri="{BB962C8B-B14F-4D97-AF65-F5344CB8AC3E}">
        <p14:creationId xmlns:p14="http://schemas.microsoft.com/office/powerpoint/2010/main" val="398067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F486DA-5D11-4DFD-9A55-7AA99CE4D82A}"/>
              </a:ext>
            </a:extLst>
          </p:cNvPr>
          <p:cNvSpPr>
            <a:spLocks noGrp="1"/>
          </p:cNvSpPr>
          <p:nvPr>
            <p:ph idx="1"/>
          </p:nvPr>
        </p:nvSpPr>
        <p:spPr>
          <a:xfrm>
            <a:off x="581192" y="1123950"/>
            <a:ext cx="11029615" cy="4851400"/>
          </a:xfrm>
        </p:spPr>
        <p:txBody>
          <a:bodyPr>
            <a:normAutofit/>
          </a:bodyPr>
          <a:lstStyle/>
          <a:p>
            <a:pPr marL="0" indent="0">
              <a:buNone/>
            </a:pPr>
            <a:r>
              <a:rPr lang="en-US" sz="2200" b="1" dirty="0">
                <a:solidFill>
                  <a:srgbClr val="C00000"/>
                </a:solidFill>
                <a:latin typeface="Georgia" panose="02040502050405020303" pitchFamily="18" charset="0"/>
              </a:rPr>
              <a:t>Accessing a </a:t>
            </a:r>
            <a:r>
              <a:rPr lang="en-US" sz="2200" b="1" dirty="0" err="1">
                <a:solidFill>
                  <a:srgbClr val="C00000"/>
                </a:solidFill>
                <a:latin typeface="Georgia" panose="02040502050405020303" pitchFamily="18" charset="0"/>
              </a:rPr>
              <a:t>Dataframe</a:t>
            </a:r>
            <a:r>
              <a:rPr lang="en-US" sz="2200" b="1" dirty="0">
                <a:solidFill>
                  <a:srgbClr val="C00000"/>
                </a:solidFill>
                <a:latin typeface="Georgia" panose="02040502050405020303" pitchFamily="18" charset="0"/>
              </a:rPr>
              <a:t> with a </a:t>
            </a:r>
            <a:r>
              <a:rPr lang="en-US" sz="2200" b="1" dirty="0" err="1">
                <a:solidFill>
                  <a:srgbClr val="C00000"/>
                </a:solidFill>
                <a:latin typeface="Georgia" panose="02040502050405020303" pitchFamily="18" charset="0"/>
              </a:rPr>
              <a:t>boolean</a:t>
            </a:r>
            <a:r>
              <a:rPr lang="en-US" sz="2200" b="1" dirty="0">
                <a:solidFill>
                  <a:srgbClr val="C00000"/>
                </a:solidFill>
                <a:latin typeface="Georgia" panose="02040502050405020303" pitchFamily="18" charset="0"/>
              </a:rPr>
              <a:t> index using .loc[]</a:t>
            </a:r>
          </a:p>
          <a:p>
            <a:pPr>
              <a:buFont typeface="Wingdings" panose="05000000000000000000" pitchFamily="2" charset="2"/>
              <a:buChar char="Ø"/>
            </a:pPr>
            <a:r>
              <a:rPr lang="en-US" dirty="0">
                <a:latin typeface="Georgia" panose="02040502050405020303" pitchFamily="18" charset="0"/>
              </a:rPr>
              <a:t>In order to access a </a:t>
            </a:r>
            <a:r>
              <a:rPr lang="en-US" dirty="0" err="1">
                <a:latin typeface="Georgia" panose="02040502050405020303" pitchFamily="18" charset="0"/>
              </a:rPr>
              <a:t>dataframe</a:t>
            </a:r>
            <a:r>
              <a:rPr lang="en-US" dirty="0">
                <a:latin typeface="Georgia" panose="02040502050405020303" pitchFamily="18" charset="0"/>
              </a:rPr>
              <a:t> with a </a:t>
            </a:r>
            <a:r>
              <a:rPr lang="en-US" dirty="0" err="1">
                <a:latin typeface="Georgia" panose="02040502050405020303" pitchFamily="18" charset="0"/>
              </a:rPr>
              <a:t>boolean</a:t>
            </a:r>
            <a:r>
              <a:rPr lang="en-US" dirty="0">
                <a:latin typeface="Georgia" panose="02040502050405020303" pitchFamily="18" charset="0"/>
              </a:rPr>
              <a:t> index using .loc[], we simply pass a </a:t>
            </a:r>
            <a:r>
              <a:rPr lang="en-US" dirty="0" err="1">
                <a:latin typeface="Georgia" panose="02040502050405020303" pitchFamily="18" charset="0"/>
              </a:rPr>
              <a:t>boolean</a:t>
            </a:r>
            <a:r>
              <a:rPr lang="en-US" dirty="0">
                <a:latin typeface="Georgia" panose="02040502050405020303" pitchFamily="18" charset="0"/>
              </a:rPr>
              <a:t> value (True or False) in a .loc[] function. </a:t>
            </a:r>
          </a:p>
          <a:p>
            <a:pPr marL="0" indent="0">
              <a:buNone/>
            </a:pPr>
            <a:r>
              <a:rPr lang="en-US" sz="2000" b="1" dirty="0">
                <a:solidFill>
                  <a:srgbClr val="00B0F0"/>
                </a:solidFill>
                <a:latin typeface="Georgia" panose="02040502050405020303" pitchFamily="18" charset="0"/>
              </a:rPr>
              <a:t>Example:</a:t>
            </a:r>
          </a:p>
          <a:p>
            <a:pPr marL="0" indent="0">
              <a:buNone/>
            </a:pPr>
            <a:r>
              <a:rPr lang="en-IN" dirty="0">
                <a:latin typeface="Georgia" panose="02040502050405020303" pitchFamily="18" charset="0"/>
              </a:rPr>
              <a:t>import pandas as pd</a:t>
            </a:r>
          </a:p>
          <a:p>
            <a:pPr marL="0" indent="0">
              <a:buNone/>
            </a:pPr>
            <a:r>
              <a:rPr lang="en-IN" dirty="0" err="1">
                <a:latin typeface="Georgia" panose="02040502050405020303" pitchFamily="18" charset="0"/>
              </a:rPr>
              <a:t>dict</a:t>
            </a:r>
            <a:r>
              <a:rPr lang="en-IN" dirty="0">
                <a:latin typeface="Georgia" panose="02040502050405020303" pitchFamily="18" charset="0"/>
              </a:rPr>
              <a:t> = {'name':["</a:t>
            </a:r>
            <a:r>
              <a:rPr lang="en-IN" dirty="0" err="1">
                <a:latin typeface="Georgia" panose="02040502050405020303" pitchFamily="18" charset="0"/>
              </a:rPr>
              <a:t>aparna</a:t>
            </a:r>
            <a:r>
              <a:rPr lang="en-IN" dirty="0">
                <a:latin typeface="Georgia" panose="02040502050405020303" pitchFamily="18" charset="0"/>
              </a:rPr>
              <a:t>", "</a:t>
            </a:r>
            <a:r>
              <a:rPr lang="en-IN" dirty="0" err="1">
                <a:latin typeface="Georgia" panose="02040502050405020303" pitchFamily="18" charset="0"/>
              </a:rPr>
              <a:t>pankaj</a:t>
            </a:r>
            <a:r>
              <a:rPr lang="en-IN" dirty="0">
                <a:latin typeface="Georgia" panose="02040502050405020303" pitchFamily="18" charset="0"/>
              </a:rPr>
              <a:t>", "</a:t>
            </a:r>
            <a:r>
              <a:rPr lang="en-IN" dirty="0" err="1">
                <a:latin typeface="Georgia" panose="02040502050405020303" pitchFamily="18" charset="0"/>
              </a:rPr>
              <a:t>sudhir</a:t>
            </a:r>
            <a:r>
              <a:rPr lang="en-IN" dirty="0">
                <a:latin typeface="Georgia" panose="02040502050405020303" pitchFamily="18" charset="0"/>
              </a:rPr>
              <a:t>", "</a:t>
            </a:r>
            <a:r>
              <a:rPr lang="en-IN" dirty="0" err="1">
                <a:latin typeface="Georgia" panose="02040502050405020303" pitchFamily="18" charset="0"/>
              </a:rPr>
              <a:t>Geeku</a:t>
            </a:r>
            <a:r>
              <a:rPr lang="en-IN" dirty="0">
                <a:latin typeface="Georgia" panose="02040502050405020303" pitchFamily="18" charset="0"/>
              </a:rPr>
              <a:t>"],</a:t>
            </a:r>
          </a:p>
          <a:p>
            <a:pPr marL="0" indent="0">
              <a:buNone/>
            </a:pPr>
            <a:r>
              <a:rPr lang="en-IN" dirty="0">
                <a:latin typeface="Georgia" panose="02040502050405020303" pitchFamily="18" charset="0"/>
              </a:rPr>
              <a:t>        'degree': ["MBA", "BCA", "</a:t>
            </a:r>
            <a:r>
              <a:rPr lang="en-IN" dirty="0" err="1">
                <a:latin typeface="Georgia" panose="02040502050405020303" pitchFamily="18" charset="0"/>
              </a:rPr>
              <a:t>M.Tech</a:t>
            </a:r>
            <a:r>
              <a:rPr lang="en-IN" dirty="0">
                <a:latin typeface="Georgia" panose="02040502050405020303" pitchFamily="18" charset="0"/>
              </a:rPr>
              <a:t>", "MBA"],</a:t>
            </a:r>
          </a:p>
          <a:p>
            <a:pPr marL="0" indent="0">
              <a:buNone/>
            </a:pPr>
            <a:r>
              <a:rPr lang="en-IN" dirty="0">
                <a:latin typeface="Georgia" panose="02040502050405020303" pitchFamily="18" charset="0"/>
              </a:rPr>
              <a:t>        'score':[90, 40, 80, 98]}</a:t>
            </a:r>
          </a:p>
          <a:p>
            <a:pPr marL="0" indent="0">
              <a:buNone/>
            </a:pPr>
            <a:r>
              <a:rPr lang="en-IN" dirty="0">
                <a:latin typeface="Georgia" panose="02040502050405020303" pitchFamily="18" charset="0"/>
              </a:rPr>
              <a:t>df = </a:t>
            </a:r>
            <a:r>
              <a:rPr lang="en-IN" dirty="0" err="1">
                <a:latin typeface="Georgia" panose="02040502050405020303" pitchFamily="18" charset="0"/>
              </a:rPr>
              <a:t>pd.DataFrame</a:t>
            </a:r>
            <a:r>
              <a:rPr lang="en-IN" dirty="0">
                <a:latin typeface="Georgia" panose="02040502050405020303" pitchFamily="18" charset="0"/>
              </a:rPr>
              <a:t>(</a:t>
            </a:r>
            <a:r>
              <a:rPr lang="en-IN" dirty="0" err="1">
                <a:latin typeface="Georgia" panose="02040502050405020303" pitchFamily="18" charset="0"/>
              </a:rPr>
              <a:t>dict</a:t>
            </a:r>
            <a:r>
              <a:rPr lang="en-IN" dirty="0">
                <a:latin typeface="Georgia" panose="02040502050405020303" pitchFamily="18" charset="0"/>
              </a:rPr>
              <a:t>, index = [True, False, True, False])</a:t>
            </a:r>
          </a:p>
          <a:p>
            <a:pPr marL="0" indent="0">
              <a:buNone/>
            </a:pPr>
            <a:r>
              <a:rPr lang="en-IN" dirty="0">
                <a:latin typeface="Georgia" panose="02040502050405020303" pitchFamily="18" charset="0"/>
              </a:rPr>
              <a:t>print(</a:t>
            </a:r>
            <a:r>
              <a:rPr lang="en-IN" dirty="0" err="1">
                <a:latin typeface="Georgia" panose="02040502050405020303" pitchFamily="18" charset="0"/>
              </a:rPr>
              <a:t>df.loc</a:t>
            </a:r>
            <a:r>
              <a:rPr lang="en-IN" dirty="0">
                <a:latin typeface="Georgia" panose="02040502050405020303" pitchFamily="18" charset="0"/>
              </a:rPr>
              <a:t>[True])</a:t>
            </a:r>
          </a:p>
        </p:txBody>
      </p:sp>
      <p:sp>
        <p:nvSpPr>
          <p:cNvPr id="2" name="Footer Placeholder 1">
            <a:extLst>
              <a:ext uri="{FF2B5EF4-FFF2-40B4-BE49-F238E27FC236}">
                <a16:creationId xmlns:a16="http://schemas.microsoft.com/office/drawing/2014/main" id="{933587CF-10A6-04F6-C3D0-4610A5E65192}"/>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DC1E85E-C9FD-7FBD-A7F3-A14CD1F975B1}"/>
              </a:ext>
            </a:extLst>
          </p:cNvPr>
          <p:cNvSpPr>
            <a:spLocks noGrp="1"/>
          </p:cNvSpPr>
          <p:nvPr>
            <p:ph type="sldNum" sz="quarter" idx="12"/>
          </p:nvPr>
        </p:nvSpPr>
        <p:spPr/>
        <p:txBody>
          <a:bodyPr/>
          <a:lstStyle/>
          <a:p>
            <a:fld id="{FACB5482-D393-4E2D-8FB7-B68A06B80F1E}" type="slidenum">
              <a:rPr lang="en-IN" smtClean="0"/>
              <a:t>12</a:t>
            </a:fld>
            <a:endParaRPr lang="en-IN"/>
          </a:p>
        </p:txBody>
      </p:sp>
    </p:spTree>
    <p:extLst>
      <p:ext uri="{BB962C8B-B14F-4D97-AF65-F5344CB8AC3E}">
        <p14:creationId xmlns:p14="http://schemas.microsoft.com/office/powerpoint/2010/main" val="2007352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CA1E97-A791-4512-B5E1-F5CDBB263F77}"/>
              </a:ext>
            </a:extLst>
          </p:cNvPr>
          <p:cNvSpPr>
            <a:spLocks noGrp="1"/>
          </p:cNvSpPr>
          <p:nvPr>
            <p:ph idx="1"/>
          </p:nvPr>
        </p:nvSpPr>
        <p:spPr>
          <a:xfrm>
            <a:off x="257176" y="628650"/>
            <a:ext cx="11687174" cy="6029325"/>
          </a:xfrm>
        </p:spPr>
        <p:txBody>
          <a:bodyPr>
            <a:normAutofit fontScale="92500" lnSpcReduction="10000"/>
          </a:bodyPr>
          <a:lstStyle/>
          <a:p>
            <a:pPr marL="0" indent="0">
              <a:buNone/>
            </a:pPr>
            <a:r>
              <a:rPr lang="en-US" sz="2200" b="1" dirty="0">
                <a:solidFill>
                  <a:srgbClr val="C00000"/>
                </a:solidFill>
                <a:latin typeface="Georgia" panose="02040502050405020303" pitchFamily="18" charset="0"/>
              </a:rPr>
              <a:t>Accessing a </a:t>
            </a:r>
            <a:r>
              <a:rPr lang="en-US" sz="2200" b="1" dirty="0" err="1">
                <a:solidFill>
                  <a:srgbClr val="C00000"/>
                </a:solidFill>
                <a:latin typeface="Georgia" panose="02040502050405020303" pitchFamily="18" charset="0"/>
              </a:rPr>
              <a:t>Dataframe</a:t>
            </a:r>
            <a:r>
              <a:rPr lang="en-US" sz="2200" b="1" dirty="0">
                <a:solidFill>
                  <a:srgbClr val="C00000"/>
                </a:solidFill>
                <a:latin typeface="Georgia" panose="02040502050405020303" pitchFamily="18" charset="0"/>
              </a:rPr>
              <a:t> with a </a:t>
            </a:r>
            <a:r>
              <a:rPr lang="en-US" sz="2200" b="1" dirty="0" err="1">
                <a:solidFill>
                  <a:srgbClr val="C00000"/>
                </a:solidFill>
                <a:latin typeface="Georgia" panose="02040502050405020303" pitchFamily="18" charset="0"/>
              </a:rPr>
              <a:t>boolean</a:t>
            </a:r>
            <a:r>
              <a:rPr lang="en-US" sz="2200" b="1" dirty="0">
                <a:solidFill>
                  <a:srgbClr val="C00000"/>
                </a:solidFill>
                <a:latin typeface="Georgia" panose="02040502050405020303" pitchFamily="18" charset="0"/>
              </a:rPr>
              <a:t> index using .</a:t>
            </a:r>
            <a:r>
              <a:rPr lang="en-US" sz="2200" b="1" dirty="0" err="1">
                <a:solidFill>
                  <a:srgbClr val="C00000"/>
                </a:solidFill>
                <a:latin typeface="Georgia" panose="02040502050405020303" pitchFamily="18" charset="0"/>
              </a:rPr>
              <a:t>iloc</a:t>
            </a:r>
            <a:r>
              <a:rPr lang="en-US" sz="2200" b="1" dirty="0">
                <a:solidFill>
                  <a:srgbClr val="C00000"/>
                </a:solidFill>
                <a:latin typeface="Georgia" panose="02040502050405020303" pitchFamily="18" charset="0"/>
              </a:rPr>
              <a:t>[]</a:t>
            </a:r>
          </a:p>
          <a:p>
            <a:pPr marL="0" indent="0">
              <a:buNone/>
            </a:pPr>
            <a:r>
              <a:rPr lang="en-IN" dirty="0">
                <a:latin typeface="Georgia" panose="02040502050405020303" pitchFamily="18" charset="0"/>
              </a:rPr>
              <a:t>import pandas as pd</a:t>
            </a:r>
          </a:p>
          <a:p>
            <a:pPr marL="0" indent="0">
              <a:buNone/>
            </a:pPr>
            <a:r>
              <a:rPr lang="en-IN" dirty="0" err="1">
                <a:latin typeface="Georgia" panose="02040502050405020303" pitchFamily="18" charset="0"/>
              </a:rPr>
              <a:t>dict</a:t>
            </a:r>
            <a:r>
              <a:rPr lang="en-IN" dirty="0">
                <a:latin typeface="Georgia" panose="02040502050405020303" pitchFamily="18" charset="0"/>
              </a:rPr>
              <a:t> = {'name':["</a:t>
            </a:r>
            <a:r>
              <a:rPr lang="en-IN" dirty="0" err="1">
                <a:latin typeface="Georgia" panose="02040502050405020303" pitchFamily="18" charset="0"/>
              </a:rPr>
              <a:t>aparna</a:t>
            </a:r>
            <a:r>
              <a:rPr lang="en-IN" dirty="0">
                <a:latin typeface="Georgia" panose="02040502050405020303" pitchFamily="18" charset="0"/>
              </a:rPr>
              <a:t>", "</a:t>
            </a:r>
            <a:r>
              <a:rPr lang="en-IN" dirty="0" err="1">
                <a:latin typeface="Georgia" panose="02040502050405020303" pitchFamily="18" charset="0"/>
              </a:rPr>
              <a:t>pankaj</a:t>
            </a:r>
            <a:r>
              <a:rPr lang="en-IN" dirty="0">
                <a:latin typeface="Georgia" panose="02040502050405020303" pitchFamily="18" charset="0"/>
              </a:rPr>
              <a:t>", "</a:t>
            </a:r>
            <a:r>
              <a:rPr lang="en-IN" dirty="0" err="1">
                <a:latin typeface="Georgia" panose="02040502050405020303" pitchFamily="18" charset="0"/>
              </a:rPr>
              <a:t>sudhir</a:t>
            </a:r>
            <a:r>
              <a:rPr lang="en-IN" dirty="0">
                <a:latin typeface="Georgia" panose="02040502050405020303" pitchFamily="18" charset="0"/>
              </a:rPr>
              <a:t>", "</a:t>
            </a:r>
            <a:r>
              <a:rPr lang="en-IN" dirty="0" err="1">
                <a:latin typeface="Georgia" panose="02040502050405020303" pitchFamily="18" charset="0"/>
              </a:rPr>
              <a:t>Geeku</a:t>
            </a:r>
            <a:r>
              <a:rPr lang="en-IN" dirty="0">
                <a:latin typeface="Georgia" panose="02040502050405020303" pitchFamily="18" charset="0"/>
              </a:rPr>
              <a:t>"],</a:t>
            </a:r>
          </a:p>
          <a:p>
            <a:pPr marL="0" indent="0">
              <a:buNone/>
            </a:pPr>
            <a:r>
              <a:rPr lang="en-IN" dirty="0">
                <a:latin typeface="Georgia" panose="02040502050405020303" pitchFamily="18" charset="0"/>
              </a:rPr>
              <a:t>        'degree': ["MBA", "BCA", "</a:t>
            </a:r>
            <a:r>
              <a:rPr lang="en-IN" dirty="0" err="1">
                <a:latin typeface="Georgia" panose="02040502050405020303" pitchFamily="18" charset="0"/>
              </a:rPr>
              <a:t>M.Tech</a:t>
            </a:r>
            <a:r>
              <a:rPr lang="en-IN" dirty="0">
                <a:latin typeface="Georgia" panose="02040502050405020303" pitchFamily="18" charset="0"/>
              </a:rPr>
              <a:t>", "MBA"],</a:t>
            </a:r>
          </a:p>
          <a:p>
            <a:pPr marL="0" indent="0">
              <a:buNone/>
            </a:pPr>
            <a:r>
              <a:rPr lang="en-IN" dirty="0">
                <a:latin typeface="Georgia" panose="02040502050405020303" pitchFamily="18" charset="0"/>
              </a:rPr>
              <a:t>        'score':[90, 40, 80, 98]}</a:t>
            </a:r>
          </a:p>
          <a:p>
            <a:pPr marL="0" indent="0">
              <a:buNone/>
            </a:pPr>
            <a:r>
              <a:rPr lang="en-IN" dirty="0">
                <a:latin typeface="Georgia" panose="02040502050405020303" pitchFamily="18" charset="0"/>
              </a:rPr>
              <a:t>df = </a:t>
            </a:r>
            <a:r>
              <a:rPr lang="en-IN" dirty="0" err="1">
                <a:latin typeface="Georgia" panose="02040502050405020303" pitchFamily="18" charset="0"/>
              </a:rPr>
              <a:t>pd.DataFrame</a:t>
            </a:r>
            <a:r>
              <a:rPr lang="en-IN" dirty="0">
                <a:latin typeface="Georgia" panose="02040502050405020303" pitchFamily="18" charset="0"/>
              </a:rPr>
              <a:t>(</a:t>
            </a:r>
            <a:r>
              <a:rPr lang="en-IN" dirty="0" err="1">
                <a:latin typeface="Georgia" panose="02040502050405020303" pitchFamily="18" charset="0"/>
              </a:rPr>
              <a:t>dict</a:t>
            </a:r>
            <a:r>
              <a:rPr lang="en-IN" dirty="0">
                <a:latin typeface="Georgia" panose="02040502050405020303" pitchFamily="18" charset="0"/>
              </a:rPr>
              <a:t>, index = [True, False, True, False])</a:t>
            </a:r>
          </a:p>
          <a:p>
            <a:pPr marL="0" indent="0">
              <a:buNone/>
            </a:pPr>
            <a:r>
              <a:rPr lang="en-IN" dirty="0">
                <a:latin typeface="Georgia" panose="02040502050405020303" pitchFamily="18" charset="0"/>
              </a:rPr>
              <a:t>print(</a:t>
            </a:r>
            <a:r>
              <a:rPr lang="en-IN" dirty="0" err="1">
                <a:latin typeface="Georgia" panose="02040502050405020303" pitchFamily="18" charset="0"/>
              </a:rPr>
              <a:t>df.iloc</a:t>
            </a:r>
            <a:r>
              <a:rPr lang="en-IN" dirty="0">
                <a:latin typeface="Georgia" panose="02040502050405020303" pitchFamily="18" charset="0"/>
              </a:rPr>
              <a:t>[True])</a:t>
            </a:r>
          </a:p>
          <a:p>
            <a:pPr marL="0" indent="0">
              <a:buNone/>
            </a:pPr>
            <a:r>
              <a:rPr lang="en-IN" sz="2000" b="1" dirty="0">
                <a:solidFill>
                  <a:srgbClr val="00B0F0"/>
                </a:solidFill>
                <a:latin typeface="Georgia" panose="02040502050405020303" pitchFamily="18" charset="0"/>
              </a:rPr>
              <a:t>Example:</a:t>
            </a:r>
          </a:p>
          <a:p>
            <a:pPr marL="0" indent="0">
              <a:buNone/>
            </a:pPr>
            <a:r>
              <a:rPr lang="en-IN" dirty="0">
                <a:latin typeface="Georgia" panose="02040502050405020303" pitchFamily="18" charset="0"/>
              </a:rPr>
              <a:t>import pandas as pd</a:t>
            </a:r>
          </a:p>
          <a:p>
            <a:pPr marL="0" indent="0">
              <a:buNone/>
            </a:pPr>
            <a:r>
              <a:rPr lang="en-IN" dirty="0" err="1">
                <a:latin typeface="Georgia" panose="02040502050405020303" pitchFamily="18" charset="0"/>
              </a:rPr>
              <a:t>dict</a:t>
            </a:r>
            <a:r>
              <a:rPr lang="en-IN" dirty="0">
                <a:latin typeface="Georgia" panose="02040502050405020303" pitchFamily="18" charset="0"/>
              </a:rPr>
              <a:t> = {'name':["</a:t>
            </a:r>
            <a:r>
              <a:rPr lang="en-IN" dirty="0" err="1">
                <a:latin typeface="Georgia" panose="02040502050405020303" pitchFamily="18" charset="0"/>
              </a:rPr>
              <a:t>aparna</a:t>
            </a:r>
            <a:r>
              <a:rPr lang="en-IN" dirty="0">
                <a:latin typeface="Georgia" panose="02040502050405020303" pitchFamily="18" charset="0"/>
              </a:rPr>
              <a:t>", "</a:t>
            </a:r>
            <a:r>
              <a:rPr lang="en-IN" dirty="0" err="1">
                <a:latin typeface="Georgia" panose="02040502050405020303" pitchFamily="18" charset="0"/>
              </a:rPr>
              <a:t>pankaj</a:t>
            </a:r>
            <a:r>
              <a:rPr lang="en-IN" dirty="0">
                <a:latin typeface="Georgia" panose="02040502050405020303" pitchFamily="18" charset="0"/>
              </a:rPr>
              <a:t>", "</a:t>
            </a:r>
            <a:r>
              <a:rPr lang="en-IN" dirty="0" err="1">
                <a:latin typeface="Georgia" panose="02040502050405020303" pitchFamily="18" charset="0"/>
              </a:rPr>
              <a:t>sudhir</a:t>
            </a:r>
            <a:r>
              <a:rPr lang="en-IN" dirty="0">
                <a:latin typeface="Georgia" panose="02040502050405020303" pitchFamily="18" charset="0"/>
              </a:rPr>
              <a:t>", "</a:t>
            </a:r>
            <a:r>
              <a:rPr lang="en-IN" dirty="0" err="1">
                <a:latin typeface="Georgia" panose="02040502050405020303" pitchFamily="18" charset="0"/>
              </a:rPr>
              <a:t>Geeku</a:t>
            </a:r>
            <a:r>
              <a:rPr lang="en-IN" dirty="0">
                <a:latin typeface="Georgia" panose="02040502050405020303" pitchFamily="18" charset="0"/>
              </a:rPr>
              <a:t>"],</a:t>
            </a:r>
          </a:p>
          <a:p>
            <a:pPr marL="0" indent="0">
              <a:buNone/>
            </a:pPr>
            <a:r>
              <a:rPr lang="en-IN" dirty="0">
                <a:latin typeface="Georgia" panose="02040502050405020303" pitchFamily="18" charset="0"/>
              </a:rPr>
              <a:t>        'degree': ["MBA", "BCA", "</a:t>
            </a:r>
            <a:r>
              <a:rPr lang="en-IN" dirty="0" err="1">
                <a:latin typeface="Georgia" panose="02040502050405020303" pitchFamily="18" charset="0"/>
              </a:rPr>
              <a:t>M.Tech</a:t>
            </a:r>
            <a:r>
              <a:rPr lang="en-IN" dirty="0">
                <a:latin typeface="Georgia" panose="02040502050405020303" pitchFamily="18" charset="0"/>
              </a:rPr>
              <a:t>", "MBA"],</a:t>
            </a:r>
          </a:p>
          <a:p>
            <a:pPr marL="0" indent="0">
              <a:buNone/>
            </a:pPr>
            <a:r>
              <a:rPr lang="en-IN" dirty="0">
                <a:latin typeface="Georgia" panose="02040502050405020303" pitchFamily="18" charset="0"/>
              </a:rPr>
              <a:t>        'score':[90, 40, 80, 98]}</a:t>
            </a:r>
          </a:p>
          <a:p>
            <a:pPr marL="0" indent="0">
              <a:buNone/>
            </a:pPr>
            <a:r>
              <a:rPr lang="en-IN" dirty="0">
                <a:latin typeface="Georgia" panose="02040502050405020303" pitchFamily="18" charset="0"/>
              </a:rPr>
              <a:t>df = </a:t>
            </a:r>
            <a:r>
              <a:rPr lang="en-IN" dirty="0" err="1">
                <a:latin typeface="Georgia" panose="02040502050405020303" pitchFamily="18" charset="0"/>
              </a:rPr>
              <a:t>pd.DataFrame</a:t>
            </a:r>
            <a:r>
              <a:rPr lang="en-IN" dirty="0">
                <a:latin typeface="Georgia" panose="02040502050405020303" pitchFamily="18" charset="0"/>
              </a:rPr>
              <a:t>(</a:t>
            </a:r>
            <a:r>
              <a:rPr lang="en-IN" dirty="0" err="1">
                <a:latin typeface="Georgia" panose="02040502050405020303" pitchFamily="18" charset="0"/>
              </a:rPr>
              <a:t>dict</a:t>
            </a:r>
            <a:r>
              <a:rPr lang="en-IN" dirty="0">
                <a:latin typeface="Georgia" panose="02040502050405020303" pitchFamily="18" charset="0"/>
              </a:rPr>
              <a:t>, index = [True, False, True, False])</a:t>
            </a:r>
          </a:p>
          <a:p>
            <a:pPr marL="0" indent="0">
              <a:buNone/>
            </a:pPr>
            <a:r>
              <a:rPr lang="en-IN" dirty="0">
                <a:latin typeface="Georgia" panose="02040502050405020303" pitchFamily="18" charset="0"/>
              </a:rPr>
              <a:t>print(</a:t>
            </a:r>
            <a:r>
              <a:rPr lang="en-IN" dirty="0" err="1">
                <a:latin typeface="Georgia" panose="02040502050405020303" pitchFamily="18" charset="0"/>
              </a:rPr>
              <a:t>df.iloc</a:t>
            </a:r>
            <a:r>
              <a:rPr lang="en-IN" dirty="0">
                <a:latin typeface="Georgia" panose="02040502050405020303" pitchFamily="18" charset="0"/>
              </a:rPr>
              <a:t>[1])</a:t>
            </a:r>
          </a:p>
        </p:txBody>
      </p:sp>
      <p:sp>
        <p:nvSpPr>
          <p:cNvPr id="2" name="Footer Placeholder 1">
            <a:extLst>
              <a:ext uri="{FF2B5EF4-FFF2-40B4-BE49-F238E27FC236}">
                <a16:creationId xmlns:a16="http://schemas.microsoft.com/office/drawing/2014/main" id="{58266D36-9E99-4B26-3EE5-92333A580512}"/>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FF5C1BCF-7CE1-B04F-718D-65305236D112}"/>
              </a:ext>
            </a:extLst>
          </p:cNvPr>
          <p:cNvSpPr>
            <a:spLocks noGrp="1"/>
          </p:cNvSpPr>
          <p:nvPr>
            <p:ph type="sldNum" sz="quarter" idx="12"/>
          </p:nvPr>
        </p:nvSpPr>
        <p:spPr/>
        <p:txBody>
          <a:bodyPr/>
          <a:lstStyle/>
          <a:p>
            <a:fld id="{FACB5482-D393-4E2D-8FB7-B68A06B80F1E}" type="slidenum">
              <a:rPr lang="en-IN" smtClean="0"/>
              <a:t>13</a:t>
            </a:fld>
            <a:endParaRPr lang="en-IN"/>
          </a:p>
        </p:txBody>
      </p:sp>
    </p:spTree>
    <p:extLst>
      <p:ext uri="{BB962C8B-B14F-4D97-AF65-F5344CB8AC3E}">
        <p14:creationId xmlns:p14="http://schemas.microsoft.com/office/powerpoint/2010/main" val="4273809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6050C3-EC9E-4CEC-90CA-B2C4EA11385B}"/>
              </a:ext>
            </a:extLst>
          </p:cNvPr>
          <p:cNvSpPr>
            <a:spLocks noGrp="1"/>
          </p:cNvSpPr>
          <p:nvPr>
            <p:ph idx="1"/>
          </p:nvPr>
        </p:nvSpPr>
        <p:spPr>
          <a:xfrm>
            <a:off x="581192" y="1095375"/>
            <a:ext cx="11029615" cy="4879975"/>
          </a:xfrm>
        </p:spPr>
        <p:txBody>
          <a:bodyPr>
            <a:normAutofit/>
          </a:bodyPr>
          <a:lstStyle/>
          <a:p>
            <a:pPr marL="0" indent="0">
              <a:buNone/>
            </a:pPr>
            <a:r>
              <a:rPr lang="en-US" sz="2200" b="1" dirty="0">
                <a:solidFill>
                  <a:srgbClr val="C00000"/>
                </a:solidFill>
                <a:latin typeface="Georgia" panose="02040502050405020303" pitchFamily="18" charset="0"/>
              </a:rPr>
              <a:t>Applying a </a:t>
            </a:r>
            <a:r>
              <a:rPr lang="en-US" sz="2200" b="1" dirty="0" err="1">
                <a:solidFill>
                  <a:srgbClr val="C00000"/>
                </a:solidFill>
                <a:latin typeface="Georgia" panose="02040502050405020303" pitchFamily="18" charset="0"/>
              </a:rPr>
              <a:t>boolean</a:t>
            </a:r>
            <a:r>
              <a:rPr lang="en-US" sz="2200" b="1" dirty="0">
                <a:solidFill>
                  <a:srgbClr val="C00000"/>
                </a:solidFill>
                <a:latin typeface="Georgia" panose="02040502050405020303" pitchFamily="18" charset="0"/>
              </a:rPr>
              <a:t> mask to a </a:t>
            </a:r>
            <a:r>
              <a:rPr lang="en-US" sz="2200" b="1" dirty="0" err="1">
                <a:solidFill>
                  <a:srgbClr val="C00000"/>
                </a:solidFill>
                <a:latin typeface="Georgia" panose="02040502050405020303" pitchFamily="18" charset="0"/>
              </a:rPr>
              <a:t>dataframe</a:t>
            </a:r>
            <a:r>
              <a:rPr lang="en-US" sz="2200" b="1" dirty="0">
                <a:solidFill>
                  <a:srgbClr val="C00000"/>
                </a:solidFill>
                <a:latin typeface="Georgia" panose="02040502050405020303" pitchFamily="18" charset="0"/>
              </a:rPr>
              <a:t> : </a:t>
            </a:r>
          </a:p>
          <a:p>
            <a:pPr marL="0" indent="0">
              <a:buNone/>
            </a:pPr>
            <a:r>
              <a:rPr lang="en-IN" dirty="0">
                <a:latin typeface="Georgia" panose="02040502050405020303" pitchFamily="18" charset="0"/>
              </a:rPr>
              <a:t>import pandas as pd</a:t>
            </a:r>
          </a:p>
          <a:p>
            <a:pPr marL="0" indent="0">
              <a:buNone/>
            </a:pPr>
            <a:r>
              <a:rPr lang="en-IN" dirty="0" err="1">
                <a:latin typeface="Georgia" panose="02040502050405020303" pitchFamily="18" charset="0"/>
              </a:rPr>
              <a:t>dict</a:t>
            </a:r>
            <a:r>
              <a:rPr lang="en-IN" dirty="0">
                <a:latin typeface="Georgia" panose="02040502050405020303" pitchFamily="18" charset="0"/>
              </a:rPr>
              <a:t> = {'name':["</a:t>
            </a:r>
            <a:r>
              <a:rPr lang="en-IN" dirty="0" err="1">
                <a:latin typeface="Georgia" panose="02040502050405020303" pitchFamily="18" charset="0"/>
              </a:rPr>
              <a:t>aparna</a:t>
            </a:r>
            <a:r>
              <a:rPr lang="en-IN" dirty="0">
                <a:latin typeface="Georgia" panose="02040502050405020303" pitchFamily="18" charset="0"/>
              </a:rPr>
              <a:t>", "</a:t>
            </a:r>
            <a:r>
              <a:rPr lang="en-IN" dirty="0" err="1">
                <a:latin typeface="Georgia" panose="02040502050405020303" pitchFamily="18" charset="0"/>
              </a:rPr>
              <a:t>pankaj</a:t>
            </a:r>
            <a:r>
              <a:rPr lang="en-IN" dirty="0">
                <a:latin typeface="Georgia" panose="02040502050405020303" pitchFamily="18" charset="0"/>
              </a:rPr>
              <a:t>", "</a:t>
            </a:r>
            <a:r>
              <a:rPr lang="en-IN" dirty="0" err="1">
                <a:latin typeface="Georgia" panose="02040502050405020303" pitchFamily="18" charset="0"/>
              </a:rPr>
              <a:t>sudhir</a:t>
            </a:r>
            <a:r>
              <a:rPr lang="en-IN" dirty="0">
                <a:latin typeface="Georgia" panose="02040502050405020303" pitchFamily="18" charset="0"/>
              </a:rPr>
              <a:t>", "</a:t>
            </a:r>
            <a:r>
              <a:rPr lang="en-IN" dirty="0" err="1">
                <a:latin typeface="Georgia" panose="02040502050405020303" pitchFamily="18" charset="0"/>
              </a:rPr>
              <a:t>Geeku</a:t>
            </a:r>
            <a:r>
              <a:rPr lang="en-IN" dirty="0">
                <a:latin typeface="Georgia" panose="02040502050405020303" pitchFamily="18" charset="0"/>
              </a:rPr>
              <a:t>"],</a:t>
            </a:r>
          </a:p>
          <a:p>
            <a:pPr marL="0" indent="0">
              <a:buNone/>
            </a:pPr>
            <a:r>
              <a:rPr lang="en-IN" dirty="0">
                <a:latin typeface="Georgia" panose="02040502050405020303" pitchFamily="18" charset="0"/>
              </a:rPr>
              <a:t>        'degree': ["MBA", "BCA", "</a:t>
            </a:r>
            <a:r>
              <a:rPr lang="en-IN" dirty="0" err="1">
                <a:latin typeface="Georgia" panose="02040502050405020303" pitchFamily="18" charset="0"/>
              </a:rPr>
              <a:t>M.Tech</a:t>
            </a:r>
            <a:r>
              <a:rPr lang="en-IN" dirty="0">
                <a:latin typeface="Georgia" panose="02040502050405020303" pitchFamily="18" charset="0"/>
              </a:rPr>
              <a:t>", "MBA"],</a:t>
            </a:r>
          </a:p>
          <a:p>
            <a:pPr marL="0" indent="0">
              <a:buNone/>
            </a:pPr>
            <a:r>
              <a:rPr lang="en-IN" dirty="0">
                <a:latin typeface="Georgia" panose="02040502050405020303" pitchFamily="18" charset="0"/>
              </a:rPr>
              <a:t>        'score':[90, 40, 80, 98]}</a:t>
            </a:r>
          </a:p>
          <a:p>
            <a:pPr marL="0" indent="0">
              <a:buNone/>
            </a:pPr>
            <a:r>
              <a:rPr lang="en-IN" dirty="0">
                <a:latin typeface="Georgia" panose="02040502050405020303" pitchFamily="18" charset="0"/>
              </a:rPr>
              <a:t>df = </a:t>
            </a:r>
            <a:r>
              <a:rPr lang="en-IN" dirty="0" err="1">
                <a:latin typeface="Georgia" panose="02040502050405020303" pitchFamily="18" charset="0"/>
              </a:rPr>
              <a:t>pd.DataFrame</a:t>
            </a:r>
            <a:r>
              <a:rPr lang="en-IN" dirty="0">
                <a:latin typeface="Georgia" panose="02040502050405020303" pitchFamily="18" charset="0"/>
              </a:rPr>
              <a:t>(</a:t>
            </a:r>
            <a:r>
              <a:rPr lang="en-IN" dirty="0" err="1">
                <a:latin typeface="Georgia" panose="02040502050405020303" pitchFamily="18" charset="0"/>
              </a:rPr>
              <a:t>dict</a:t>
            </a:r>
            <a:r>
              <a:rPr lang="en-IN" dirty="0">
                <a:latin typeface="Georgia" panose="02040502050405020303" pitchFamily="18" charset="0"/>
              </a:rPr>
              <a:t>, index = [0, 1, 2, 3])</a:t>
            </a:r>
          </a:p>
          <a:p>
            <a:pPr marL="0" indent="0">
              <a:buNone/>
            </a:pPr>
            <a:r>
              <a:rPr lang="en-IN" dirty="0">
                <a:latin typeface="Georgia" panose="02040502050405020303" pitchFamily="18" charset="0"/>
              </a:rPr>
              <a:t>print(df[[True, False, True, False]])</a:t>
            </a:r>
          </a:p>
        </p:txBody>
      </p:sp>
      <p:sp>
        <p:nvSpPr>
          <p:cNvPr id="2" name="Footer Placeholder 1">
            <a:extLst>
              <a:ext uri="{FF2B5EF4-FFF2-40B4-BE49-F238E27FC236}">
                <a16:creationId xmlns:a16="http://schemas.microsoft.com/office/drawing/2014/main" id="{6458BEEC-9410-5F80-AD17-41285A10F98B}"/>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5EED4503-3AE3-58B8-1E86-4077EFFC9A29}"/>
              </a:ext>
            </a:extLst>
          </p:cNvPr>
          <p:cNvSpPr>
            <a:spLocks noGrp="1"/>
          </p:cNvSpPr>
          <p:nvPr>
            <p:ph type="sldNum" sz="quarter" idx="12"/>
          </p:nvPr>
        </p:nvSpPr>
        <p:spPr/>
        <p:txBody>
          <a:bodyPr/>
          <a:lstStyle/>
          <a:p>
            <a:fld id="{FACB5482-D393-4E2D-8FB7-B68A06B80F1E}" type="slidenum">
              <a:rPr lang="en-IN" smtClean="0"/>
              <a:t>14</a:t>
            </a:fld>
            <a:endParaRPr lang="en-IN"/>
          </a:p>
        </p:txBody>
      </p:sp>
    </p:spTree>
    <p:extLst>
      <p:ext uri="{BB962C8B-B14F-4D97-AF65-F5344CB8AC3E}">
        <p14:creationId xmlns:p14="http://schemas.microsoft.com/office/powerpoint/2010/main" val="3774669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4B66E1-B99F-4F36-8ABD-B406BCC1F911}"/>
              </a:ext>
            </a:extLst>
          </p:cNvPr>
          <p:cNvSpPr>
            <a:spLocks noGrp="1"/>
          </p:cNvSpPr>
          <p:nvPr>
            <p:ph idx="1"/>
          </p:nvPr>
        </p:nvSpPr>
        <p:spPr>
          <a:xfrm>
            <a:off x="171450" y="676275"/>
            <a:ext cx="11811000" cy="5876925"/>
          </a:xfrm>
        </p:spPr>
        <p:txBody>
          <a:bodyPr>
            <a:normAutofit fontScale="92500" lnSpcReduction="20000"/>
          </a:bodyPr>
          <a:lstStyle/>
          <a:p>
            <a:pPr marL="0" indent="0">
              <a:buNone/>
            </a:pPr>
            <a:r>
              <a:rPr lang="en-IN" dirty="0">
                <a:latin typeface="Georgia" panose="02040502050405020303" pitchFamily="18" charset="0"/>
              </a:rPr>
              <a:t>import pandas as pd</a:t>
            </a:r>
          </a:p>
          <a:p>
            <a:pPr marL="0" indent="0">
              <a:buNone/>
            </a:pPr>
            <a:r>
              <a:rPr lang="en-IN" dirty="0">
                <a:latin typeface="Georgia" panose="02040502050405020303" pitchFamily="18" charset="0"/>
              </a:rPr>
              <a:t>data = </a:t>
            </a:r>
            <a:r>
              <a:rPr lang="en-IN" dirty="0" err="1">
                <a:latin typeface="Georgia" panose="02040502050405020303" pitchFamily="18" charset="0"/>
              </a:rPr>
              <a:t>pd.read_excel</a:t>
            </a:r>
            <a:r>
              <a:rPr lang="en-IN" dirty="0">
                <a:latin typeface="Georgia" panose="02040502050405020303" pitchFamily="18" charset="0"/>
              </a:rPr>
              <a:t>(“Medals.xlsx”)</a:t>
            </a:r>
          </a:p>
          <a:p>
            <a:pPr marL="0" indent="0">
              <a:buNone/>
            </a:pPr>
            <a:r>
              <a:rPr lang="en-IN" dirty="0">
                <a:latin typeface="Georgia" panose="02040502050405020303" pitchFamily="18" charset="0"/>
              </a:rPr>
              <a:t>df = </a:t>
            </a:r>
            <a:r>
              <a:rPr lang="en-IN" dirty="0" err="1">
                <a:latin typeface="Georgia" panose="02040502050405020303" pitchFamily="18" charset="0"/>
              </a:rPr>
              <a:t>pd.DataFrame</a:t>
            </a:r>
            <a:r>
              <a:rPr lang="en-IN" dirty="0">
                <a:latin typeface="Georgia" panose="02040502050405020303" pitchFamily="18" charset="0"/>
              </a:rPr>
              <a:t>(data, index = [0, 1, 2, 3, 4, 5, 6,</a:t>
            </a:r>
          </a:p>
          <a:p>
            <a:pPr marL="0" indent="0">
              <a:buNone/>
            </a:pPr>
            <a:r>
              <a:rPr lang="en-IN" dirty="0">
                <a:latin typeface="Georgia" panose="02040502050405020303" pitchFamily="18" charset="0"/>
              </a:rPr>
              <a:t>                                 7, 8, 9, 10, 11, 12])</a:t>
            </a:r>
          </a:p>
          <a:p>
            <a:pPr marL="0" indent="0">
              <a:buNone/>
            </a:pPr>
            <a:r>
              <a:rPr lang="en-IN" dirty="0">
                <a:latin typeface="Georgia" panose="02040502050405020303" pitchFamily="18" charset="0"/>
              </a:rPr>
              <a:t>df[[True, False, True, False, True,</a:t>
            </a:r>
          </a:p>
          <a:p>
            <a:pPr marL="0" indent="0">
              <a:buNone/>
            </a:pPr>
            <a:r>
              <a:rPr lang="en-IN" dirty="0">
                <a:latin typeface="Georgia" panose="02040502050405020303" pitchFamily="18" charset="0"/>
              </a:rPr>
              <a:t>    False, True, False, True, False,</a:t>
            </a:r>
          </a:p>
          <a:p>
            <a:pPr marL="0" indent="0">
              <a:buNone/>
            </a:pPr>
            <a:r>
              <a:rPr lang="en-IN" dirty="0">
                <a:latin typeface="Georgia" panose="02040502050405020303" pitchFamily="18" charset="0"/>
              </a:rPr>
              <a:t>                True, False, True]]</a:t>
            </a:r>
          </a:p>
          <a:p>
            <a:pPr marL="0" indent="0">
              <a:buNone/>
            </a:pPr>
            <a:r>
              <a:rPr lang="en-US" sz="2200" b="1" dirty="0">
                <a:solidFill>
                  <a:srgbClr val="C00000"/>
                </a:solidFill>
                <a:latin typeface="Georgia" panose="02040502050405020303" pitchFamily="18" charset="0"/>
              </a:rPr>
              <a:t>Masking data based on column value : </a:t>
            </a:r>
          </a:p>
          <a:p>
            <a:pPr marL="0" indent="0">
              <a:buNone/>
            </a:pPr>
            <a:r>
              <a:rPr lang="en-IN" dirty="0">
                <a:latin typeface="Georgia" panose="02040502050405020303" pitchFamily="18" charset="0"/>
              </a:rPr>
              <a:t>import pandas as pd</a:t>
            </a:r>
          </a:p>
          <a:p>
            <a:pPr marL="0" indent="0">
              <a:buNone/>
            </a:pPr>
            <a:r>
              <a:rPr lang="en-IN" dirty="0" err="1">
                <a:latin typeface="Georgia" panose="02040502050405020303" pitchFamily="18" charset="0"/>
              </a:rPr>
              <a:t>dict</a:t>
            </a:r>
            <a:r>
              <a:rPr lang="en-IN" dirty="0">
                <a:latin typeface="Georgia" panose="02040502050405020303" pitchFamily="18" charset="0"/>
              </a:rPr>
              <a:t> = {'name':["</a:t>
            </a:r>
            <a:r>
              <a:rPr lang="en-IN" dirty="0" err="1">
                <a:latin typeface="Georgia" panose="02040502050405020303" pitchFamily="18" charset="0"/>
              </a:rPr>
              <a:t>aparna</a:t>
            </a:r>
            <a:r>
              <a:rPr lang="en-IN" dirty="0">
                <a:latin typeface="Georgia" panose="02040502050405020303" pitchFamily="18" charset="0"/>
              </a:rPr>
              <a:t>", "</a:t>
            </a:r>
            <a:r>
              <a:rPr lang="en-IN" dirty="0" err="1">
                <a:latin typeface="Georgia" panose="02040502050405020303" pitchFamily="18" charset="0"/>
              </a:rPr>
              <a:t>pankaj</a:t>
            </a:r>
            <a:r>
              <a:rPr lang="en-IN" dirty="0">
                <a:latin typeface="Georgia" panose="02040502050405020303" pitchFamily="18" charset="0"/>
              </a:rPr>
              <a:t>", "</a:t>
            </a:r>
            <a:r>
              <a:rPr lang="en-IN" dirty="0" err="1">
                <a:latin typeface="Georgia" panose="02040502050405020303" pitchFamily="18" charset="0"/>
              </a:rPr>
              <a:t>sudhir</a:t>
            </a:r>
            <a:r>
              <a:rPr lang="en-IN" dirty="0">
                <a:latin typeface="Georgia" panose="02040502050405020303" pitchFamily="18" charset="0"/>
              </a:rPr>
              <a:t>", "</a:t>
            </a:r>
            <a:r>
              <a:rPr lang="en-IN" dirty="0" err="1">
                <a:latin typeface="Georgia" panose="02040502050405020303" pitchFamily="18" charset="0"/>
              </a:rPr>
              <a:t>Geeku</a:t>
            </a:r>
            <a:r>
              <a:rPr lang="en-IN" dirty="0">
                <a:latin typeface="Georgia" panose="02040502050405020303" pitchFamily="18" charset="0"/>
              </a:rPr>
              <a:t>"],</a:t>
            </a:r>
          </a:p>
          <a:p>
            <a:pPr marL="0" indent="0">
              <a:buNone/>
            </a:pPr>
            <a:r>
              <a:rPr lang="en-IN" dirty="0">
                <a:latin typeface="Georgia" panose="02040502050405020303" pitchFamily="18" charset="0"/>
              </a:rPr>
              <a:t>        'degree': ["BCA", "BCA", "</a:t>
            </a:r>
            <a:r>
              <a:rPr lang="en-IN" dirty="0" err="1">
                <a:latin typeface="Georgia" panose="02040502050405020303" pitchFamily="18" charset="0"/>
              </a:rPr>
              <a:t>M.Tech</a:t>
            </a:r>
            <a:r>
              <a:rPr lang="en-IN" dirty="0">
                <a:latin typeface="Georgia" panose="02040502050405020303" pitchFamily="18" charset="0"/>
              </a:rPr>
              <a:t>", "BCA"],</a:t>
            </a:r>
          </a:p>
          <a:p>
            <a:pPr marL="0" indent="0">
              <a:buNone/>
            </a:pPr>
            <a:r>
              <a:rPr lang="en-IN" dirty="0">
                <a:latin typeface="Georgia" panose="02040502050405020303" pitchFamily="18" charset="0"/>
              </a:rPr>
              <a:t>        'score':[90, 40, 80, 98]}</a:t>
            </a:r>
          </a:p>
          <a:p>
            <a:pPr marL="0" indent="0">
              <a:buNone/>
            </a:pPr>
            <a:r>
              <a:rPr lang="en-IN" dirty="0">
                <a:latin typeface="Georgia" panose="02040502050405020303" pitchFamily="18" charset="0"/>
              </a:rPr>
              <a:t>df = </a:t>
            </a:r>
            <a:r>
              <a:rPr lang="en-IN" dirty="0" err="1">
                <a:latin typeface="Georgia" panose="02040502050405020303" pitchFamily="18" charset="0"/>
              </a:rPr>
              <a:t>pd.DataFrame</a:t>
            </a:r>
            <a:r>
              <a:rPr lang="en-IN" dirty="0">
                <a:latin typeface="Georgia" panose="02040502050405020303" pitchFamily="18" charset="0"/>
              </a:rPr>
              <a:t>(</a:t>
            </a:r>
            <a:r>
              <a:rPr lang="en-IN" dirty="0" err="1">
                <a:latin typeface="Georgia" panose="02040502050405020303" pitchFamily="18" charset="0"/>
              </a:rPr>
              <a:t>dict</a:t>
            </a:r>
            <a:r>
              <a:rPr lang="en-IN" dirty="0">
                <a:latin typeface="Georgia" panose="02040502050405020303" pitchFamily="18" charset="0"/>
              </a:rPr>
              <a:t>)</a:t>
            </a:r>
          </a:p>
          <a:p>
            <a:pPr marL="0" indent="0">
              <a:buNone/>
            </a:pPr>
            <a:r>
              <a:rPr lang="en-IN" dirty="0">
                <a:latin typeface="Georgia" panose="02040502050405020303" pitchFamily="18" charset="0"/>
              </a:rPr>
              <a:t>print(df['degree'] == 'BCA')</a:t>
            </a:r>
          </a:p>
        </p:txBody>
      </p:sp>
      <p:sp>
        <p:nvSpPr>
          <p:cNvPr id="2" name="Footer Placeholder 1">
            <a:extLst>
              <a:ext uri="{FF2B5EF4-FFF2-40B4-BE49-F238E27FC236}">
                <a16:creationId xmlns:a16="http://schemas.microsoft.com/office/drawing/2014/main" id="{F2CF86E9-46D6-984D-F871-79379A6017B8}"/>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323B3B65-2F23-48C5-07A1-65A9D324DCE6}"/>
              </a:ext>
            </a:extLst>
          </p:cNvPr>
          <p:cNvSpPr>
            <a:spLocks noGrp="1"/>
          </p:cNvSpPr>
          <p:nvPr>
            <p:ph type="sldNum" sz="quarter" idx="12"/>
          </p:nvPr>
        </p:nvSpPr>
        <p:spPr/>
        <p:txBody>
          <a:bodyPr/>
          <a:lstStyle/>
          <a:p>
            <a:fld id="{FACB5482-D393-4E2D-8FB7-B68A06B80F1E}" type="slidenum">
              <a:rPr lang="en-IN" smtClean="0"/>
              <a:t>15</a:t>
            </a:fld>
            <a:endParaRPr lang="en-IN"/>
          </a:p>
        </p:txBody>
      </p:sp>
    </p:spTree>
    <p:extLst>
      <p:ext uri="{BB962C8B-B14F-4D97-AF65-F5344CB8AC3E}">
        <p14:creationId xmlns:p14="http://schemas.microsoft.com/office/powerpoint/2010/main" val="3495137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1DCD08-E3DF-4B45-8020-6BCD80F7454A}"/>
              </a:ext>
            </a:extLst>
          </p:cNvPr>
          <p:cNvSpPr>
            <a:spLocks noGrp="1"/>
          </p:cNvSpPr>
          <p:nvPr>
            <p:ph idx="1"/>
          </p:nvPr>
        </p:nvSpPr>
        <p:spPr>
          <a:xfrm>
            <a:off x="581192" y="933449"/>
            <a:ext cx="11029615" cy="5495925"/>
          </a:xfrm>
        </p:spPr>
        <p:txBody>
          <a:bodyPr>
            <a:normAutofit lnSpcReduction="10000"/>
          </a:bodyPr>
          <a:lstStyle/>
          <a:p>
            <a:pPr marL="0" indent="0">
              <a:buNone/>
            </a:pPr>
            <a:r>
              <a:rPr lang="en-IN" sz="2000" b="1" dirty="0">
                <a:solidFill>
                  <a:srgbClr val="00B0F0"/>
                </a:solidFill>
                <a:latin typeface="Georgia" panose="02040502050405020303" pitchFamily="18" charset="0"/>
              </a:rPr>
              <a:t>Example:</a:t>
            </a:r>
          </a:p>
          <a:p>
            <a:pPr marL="0" indent="0">
              <a:buNone/>
            </a:pPr>
            <a:r>
              <a:rPr lang="en-IN" dirty="0">
                <a:latin typeface="Georgia" panose="02040502050405020303" pitchFamily="18" charset="0"/>
              </a:rPr>
              <a:t>import pandas as pd</a:t>
            </a:r>
          </a:p>
          <a:p>
            <a:pPr marL="0" indent="0">
              <a:buNone/>
            </a:pPr>
            <a:r>
              <a:rPr lang="en-IN" dirty="0">
                <a:latin typeface="Georgia" panose="02040502050405020303" pitchFamily="18" charset="0"/>
              </a:rPr>
              <a:t>data = </a:t>
            </a:r>
            <a:r>
              <a:rPr lang="en-IN" dirty="0" err="1">
                <a:latin typeface="Georgia" panose="02040502050405020303" pitchFamily="18" charset="0"/>
              </a:rPr>
              <a:t>pd.read_excel</a:t>
            </a:r>
            <a:r>
              <a:rPr lang="en-IN" dirty="0">
                <a:latin typeface="Georgia" panose="02040502050405020303" pitchFamily="18" charset="0"/>
              </a:rPr>
              <a:t>(“Medals.xlsx", </a:t>
            </a:r>
            <a:r>
              <a:rPr lang="en-IN" dirty="0" err="1">
                <a:latin typeface="Georgia" panose="02040502050405020303" pitchFamily="18" charset="0"/>
              </a:rPr>
              <a:t>index_col</a:t>
            </a:r>
            <a:r>
              <a:rPr lang="en-IN" dirty="0">
                <a:latin typeface="Georgia" panose="02040502050405020303" pitchFamily="18" charset="0"/>
              </a:rPr>
              <a:t> =“Team\NOC")</a:t>
            </a:r>
          </a:p>
          <a:p>
            <a:pPr marL="0" indent="0">
              <a:buNone/>
            </a:pPr>
            <a:r>
              <a:rPr lang="en-IN" dirty="0">
                <a:latin typeface="Georgia" panose="02040502050405020303" pitchFamily="18" charset="0"/>
              </a:rPr>
              <a:t>print(data[‘Gold'] &gt; 25)</a:t>
            </a:r>
          </a:p>
          <a:p>
            <a:pPr marL="0" indent="0">
              <a:buNone/>
            </a:pPr>
            <a:r>
              <a:rPr lang="en-US" sz="2000" b="1" dirty="0">
                <a:solidFill>
                  <a:srgbClr val="C00000"/>
                </a:solidFill>
                <a:latin typeface="Georgia" panose="02040502050405020303" pitchFamily="18" charset="0"/>
              </a:rPr>
              <a:t>Masking data based on index value : </a:t>
            </a:r>
          </a:p>
          <a:p>
            <a:pPr marL="0" indent="0">
              <a:buNone/>
            </a:pPr>
            <a:r>
              <a:rPr lang="en-US" dirty="0">
                <a:latin typeface="Georgia" panose="02040502050405020303" pitchFamily="18" charset="0"/>
              </a:rPr>
              <a:t>import pandas as pd</a:t>
            </a:r>
          </a:p>
          <a:p>
            <a:pPr marL="0" indent="0">
              <a:buNone/>
            </a:pPr>
            <a:r>
              <a:rPr lang="en-US" dirty="0">
                <a:latin typeface="Georgia" panose="02040502050405020303" pitchFamily="18" charset="0"/>
              </a:rPr>
              <a:t>  </a:t>
            </a:r>
            <a:r>
              <a:rPr lang="en-US" dirty="0" err="1">
                <a:latin typeface="Georgia" panose="02040502050405020303" pitchFamily="18" charset="0"/>
              </a:rPr>
              <a:t>dict</a:t>
            </a:r>
            <a:r>
              <a:rPr lang="en-US" dirty="0">
                <a:latin typeface="Georgia" panose="02040502050405020303" pitchFamily="18" charset="0"/>
              </a:rPr>
              <a:t> = {'name':["</a:t>
            </a:r>
            <a:r>
              <a:rPr lang="en-US" dirty="0" err="1">
                <a:latin typeface="Georgia" panose="02040502050405020303" pitchFamily="18" charset="0"/>
              </a:rPr>
              <a:t>aparna</a:t>
            </a:r>
            <a:r>
              <a:rPr lang="en-US" dirty="0">
                <a:latin typeface="Georgia" panose="02040502050405020303" pitchFamily="18" charset="0"/>
              </a:rPr>
              <a:t>", "</a:t>
            </a:r>
            <a:r>
              <a:rPr lang="en-US" dirty="0" err="1">
                <a:latin typeface="Georgia" panose="02040502050405020303" pitchFamily="18" charset="0"/>
              </a:rPr>
              <a:t>pankaj</a:t>
            </a:r>
            <a:r>
              <a:rPr lang="en-US" dirty="0">
                <a:latin typeface="Georgia" panose="02040502050405020303" pitchFamily="18" charset="0"/>
              </a:rPr>
              <a:t>", "</a:t>
            </a:r>
            <a:r>
              <a:rPr lang="en-US" dirty="0" err="1">
                <a:latin typeface="Georgia" panose="02040502050405020303" pitchFamily="18" charset="0"/>
              </a:rPr>
              <a:t>sudhir</a:t>
            </a:r>
            <a:r>
              <a:rPr lang="en-US" dirty="0">
                <a:latin typeface="Georgia" panose="02040502050405020303" pitchFamily="18" charset="0"/>
              </a:rPr>
              <a:t>", "</a:t>
            </a:r>
            <a:r>
              <a:rPr lang="en-US" dirty="0" err="1">
                <a:latin typeface="Georgia" panose="02040502050405020303" pitchFamily="18" charset="0"/>
              </a:rPr>
              <a:t>Geeku</a:t>
            </a:r>
            <a:r>
              <a:rPr lang="en-US" dirty="0">
                <a:latin typeface="Georgia" panose="02040502050405020303" pitchFamily="18" charset="0"/>
              </a:rPr>
              <a:t>"],</a:t>
            </a:r>
          </a:p>
          <a:p>
            <a:pPr marL="0" indent="0">
              <a:buNone/>
            </a:pPr>
            <a:r>
              <a:rPr lang="en-US" dirty="0">
                <a:latin typeface="Georgia" panose="02040502050405020303" pitchFamily="18" charset="0"/>
              </a:rPr>
              <a:t>        'degree': ["BCA", "BCA", "</a:t>
            </a:r>
            <a:r>
              <a:rPr lang="en-US" dirty="0" err="1">
                <a:latin typeface="Georgia" panose="02040502050405020303" pitchFamily="18" charset="0"/>
              </a:rPr>
              <a:t>M.Tech</a:t>
            </a:r>
            <a:r>
              <a:rPr lang="en-US" dirty="0">
                <a:latin typeface="Georgia" panose="02040502050405020303" pitchFamily="18" charset="0"/>
              </a:rPr>
              <a:t>", "BCA"],</a:t>
            </a:r>
          </a:p>
          <a:p>
            <a:pPr marL="0" indent="0">
              <a:buNone/>
            </a:pPr>
            <a:r>
              <a:rPr lang="en-US" dirty="0">
                <a:latin typeface="Georgia" panose="02040502050405020303" pitchFamily="18" charset="0"/>
              </a:rPr>
              <a:t>        'score':[90, 40, 80, 98]}</a:t>
            </a:r>
          </a:p>
          <a:p>
            <a:pPr marL="0" indent="0">
              <a:buNone/>
            </a:pPr>
            <a:r>
              <a:rPr lang="en-US" dirty="0">
                <a:latin typeface="Georgia" panose="02040502050405020303" pitchFamily="18" charset="0"/>
              </a:rPr>
              <a:t>df = </a:t>
            </a:r>
            <a:r>
              <a:rPr lang="en-US" dirty="0" err="1">
                <a:latin typeface="Georgia" panose="02040502050405020303" pitchFamily="18" charset="0"/>
              </a:rPr>
              <a:t>pd.DataFrame</a:t>
            </a:r>
            <a:r>
              <a:rPr lang="en-US" dirty="0">
                <a:latin typeface="Georgia" panose="02040502050405020303" pitchFamily="18" charset="0"/>
              </a:rPr>
              <a:t>(</a:t>
            </a:r>
            <a:r>
              <a:rPr lang="en-US" dirty="0" err="1">
                <a:latin typeface="Georgia" panose="02040502050405020303" pitchFamily="18" charset="0"/>
              </a:rPr>
              <a:t>dict</a:t>
            </a:r>
            <a:r>
              <a:rPr lang="en-US" dirty="0">
                <a:latin typeface="Georgia" panose="02040502050405020303" pitchFamily="18" charset="0"/>
              </a:rPr>
              <a:t>, index = [0, 1, 2, 3])</a:t>
            </a:r>
          </a:p>
          <a:p>
            <a:pPr marL="0" indent="0">
              <a:buNone/>
            </a:pPr>
            <a:r>
              <a:rPr lang="en-US" dirty="0">
                <a:latin typeface="Georgia" panose="02040502050405020303" pitchFamily="18" charset="0"/>
              </a:rPr>
              <a:t>mask = </a:t>
            </a:r>
            <a:r>
              <a:rPr lang="en-US" dirty="0" err="1">
                <a:latin typeface="Georgia" panose="02040502050405020303" pitchFamily="18" charset="0"/>
              </a:rPr>
              <a:t>df.index</a:t>
            </a:r>
            <a:r>
              <a:rPr lang="en-US" dirty="0">
                <a:latin typeface="Georgia" panose="02040502050405020303" pitchFamily="18" charset="0"/>
              </a:rPr>
              <a:t> == 0</a:t>
            </a:r>
          </a:p>
          <a:p>
            <a:pPr marL="0" indent="0">
              <a:buNone/>
            </a:pPr>
            <a:r>
              <a:rPr lang="en-US" dirty="0">
                <a:latin typeface="Georgia" panose="02040502050405020303" pitchFamily="18" charset="0"/>
              </a:rPr>
              <a:t>print(df[mask])</a:t>
            </a:r>
            <a:endParaRPr lang="en-IN" dirty="0">
              <a:latin typeface="Georgia" panose="02040502050405020303" pitchFamily="18" charset="0"/>
            </a:endParaRPr>
          </a:p>
          <a:p>
            <a:pPr marL="0" indent="0">
              <a:buNone/>
            </a:pPr>
            <a:endParaRPr lang="en-IN" dirty="0"/>
          </a:p>
        </p:txBody>
      </p:sp>
      <p:sp>
        <p:nvSpPr>
          <p:cNvPr id="2" name="Footer Placeholder 1">
            <a:extLst>
              <a:ext uri="{FF2B5EF4-FFF2-40B4-BE49-F238E27FC236}">
                <a16:creationId xmlns:a16="http://schemas.microsoft.com/office/drawing/2014/main" id="{4B99CEDF-3CF8-AFE9-3346-330E1688C52F}"/>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45835520-8843-F4D5-30F8-BF649AB2E268}"/>
              </a:ext>
            </a:extLst>
          </p:cNvPr>
          <p:cNvSpPr>
            <a:spLocks noGrp="1"/>
          </p:cNvSpPr>
          <p:nvPr>
            <p:ph type="sldNum" sz="quarter" idx="12"/>
          </p:nvPr>
        </p:nvSpPr>
        <p:spPr/>
        <p:txBody>
          <a:bodyPr/>
          <a:lstStyle/>
          <a:p>
            <a:fld id="{FACB5482-D393-4E2D-8FB7-B68A06B80F1E}" type="slidenum">
              <a:rPr lang="en-IN" smtClean="0"/>
              <a:t>16</a:t>
            </a:fld>
            <a:endParaRPr lang="en-IN"/>
          </a:p>
        </p:txBody>
      </p:sp>
    </p:spTree>
    <p:extLst>
      <p:ext uri="{BB962C8B-B14F-4D97-AF65-F5344CB8AC3E}">
        <p14:creationId xmlns:p14="http://schemas.microsoft.com/office/powerpoint/2010/main" val="2736462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097FB7-29C0-4164-956E-9EB94D38F066}"/>
              </a:ext>
            </a:extLst>
          </p:cNvPr>
          <p:cNvSpPr>
            <a:spLocks noGrp="1"/>
          </p:cNvSpPr>
          <p:nvPr>
            <p:ph idx="1"/>
          </p:nvPr>
        </p:nvSpPr>
        <p:spPr>
          <a:xfrm>
            <a:off x="581192" y="1323975"/>
            <a:ext cx="11029615" cy="4651375"/>
          </a:xfrm>
        </p:spPr>
        <p:txBody>
          <a:bodyPr>
            <a:normAutofit/>
          </a:bodyPr>
          <a:lstStyle/>
          <a:p>
            <a:pPr marL="0" indent="0">
              <a:buNone/>
            </a:pPr>
            <a:r>
              <a:rPr lang="en-IN" dirty="0">
                <a:latin typeface="Georgia" panose="02040502050405020303" pitchFamily="18" charset="0"/>
              </a:rPr>
              <a:t>import pandas as pd</a:t>
            </a:r>
          </a:p>
          <a:p>
            <a:pPr marL="0" indent="0">
              <a:buNone/>
            </a:pPr>
            <a:r>
              <a:rPr lang="en-IN" dirty="0">
                <a:latin typeface="Georgia" panose="02040502050405020303" pitchFamily="18" charset="0"/>
              </a:rPr>
              <a:t>data = </a:t>
            </a:r>
            <a:r>
              <a:rPr lang="en-IN" dirty="0" err="1">
                <a:latin typeface="Georgia" panose="02040502050405020303" pitchFamily="18" charset="0"/>
              </a:rPr>
              <a:t>pd.read_excel</a:t>
            </a:r>
            <a:r>
              <a:rPr lang="en-IN" dirty="0">
                <a:latin typeface="Georgia" panose="02040502050405020303" pitchFamily="18" charset="0"/>
              </a:rPr>
              <a:t>(“Medals.xlsx")</a:t>
            </a:r>
          </a:p>
          <a:p>
            <a:pPr marL="0" indent="0">
              <a:buNone/>
            </a:pPr>
            <a:r>
              <a:rPr lang="en-IN" dirty="0">
                <a:latin typeface="Georgia" panose="02040502050405020303" pitchFamily="18" charset="0"/>
              </a:rPr>
              <a:t>df = </a:t>
            </a:r>
            <a:r>
              <a:rPr lang="en-IN" dirty="0" err="1">
                <a:latin typeface="Georgia" panose="02040502050405020303" pitchFamily="18" charset="0"/>
              </a:rPr>
              <a:t>pd.DataFrame</a:t>
            </a:r>
            <a:r>
              <a:rPr lang="en-IN" dirty="0">
                <a:latin typeface="Georgia" panose="02040502050405020303" pitchFamily="18" charset="0"/>
              </a:rPr>
              <a:t>(data, index = [0, 1, 2, 3, 4, 5, 6,</a:t>
            </a:r>
          </a:p>
          <a:p>
            <a:pPr marL="0" indent="0">
              <a:buNone/>
            </a:pPr>
            <a:r>
              <a:rPr lang="en-IN" dirty="0">
                <a:latin typeface="Georgia" panose="02040502050405020303" pitchFamily="18" charset="0"/>
              </a:rPr>
              <a:t>                                 7, 8, 9, 10, 11, 12])</a:t>
            </a:r>
          </a:p>
          <a:p>
            <a:pPr marL="0" indent="0">
              <a:buNone/>
            </a:pPr>
            <a:r>
              <a:rPr lang="en-IN" dirty="0">
                <a:latin typeface="Georgia" panose="02040502050405020303" pitchFamily="18" charset="0"/>
              </a:rPr>
              <a:t>mask = </a:t>
            </a:r>
            <a:r>
              <a:rPr lang="en-IN" dirty="0" err="1">
                <a:latin typeface="Georgia" panose="02040502050405020303" pitchFamily="18" charset="0"/>
              </a:rPr>
              <a:t>df.index</a:t>
            </a:r>
            <a:r>
              <a:rPr lang="en-IN" dirty="0">
                <a:latin typeface="Georgia" panose="02040502050405020303" pitchFamily="18" charset="0"/>
              </a:rPr>
              <a:t> &gt; 7</a:t>
            </a:r>
          </a:p>
          <a:p>
            <a:pPr marL="0" indent="0">
              <a:buNone/>
            </a:pPr>
            <a:r>
              <a:rPr lang="en-IN" dirty="0">
                <a:latin typeface="Georgia" panose="02040502050405020303" pitchFamily="18" charset="0"/>
              </a:rPr>
              <a:t>df[mask]</a:t>
            </a:r>
          </a:p>
        </p:txBody>
      </p:sp>
      <p:sp>
        <p:nvSpPr>
          <p:cNvPr id="2" name="Footer Placeholder 1">
            <a:extLst>
              <a:ext uri="{FF2B5EF4-FFF2-40B4-BE49-F238E27FC236}">
                <a16:creationId xmlns:a16="http://schemas.microsoft.com/office/drawing/2014/main" id="{275CD854-88AE-5CCF-0A1F-8C853597089D}"/>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47C874E7-DBCB-7FF7-7403-62FF4EC6E92C}"/>
              </a:ext>
            </a:extLst>
          </p:cNvPr>
          <p:cNvSpPr>
            <a:spLocks noGrp="1"/>
          </p:cNvSpPr>
          <p:nvPr>
            <p:ph type="sldNum" sz="quarter" idx="12"/>
          </p:nvPr>
        </p:nvSpPr>
        <p:spPr/>
        <p:txBody>
          <a:bodyPr/>
          <a:lstStyle/>
          <a:p>
            <a:fld id="{FACB5482-D393-4E2D-8FB7-B68A06B80F1E}" type="slidenum">
              <a:rPr lang="en-IN" smtClean="0"/>
              <a:t>17</a:t>
            </a:fld>
            <a:endParaRPr lang="en-IN"/>
          </a:p>
        </p:txBody>
      </p:sp>
    </p:spTree>
    <p:extLst>
      <p:ext uri="{BB962C8B-B14F-4D97-AF65-F5344CB8AC3E}">
        <p14:creationId xmlns:p14="http://schemas.microsoft.com/office/powerpoint/2010/main" val="203103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6491B-AB2A-778B-0807-F21AE831650C}"/>
              </a:ext>
            </a:extLst>
          </p:cNvPr>
          <p:cNvSpPr>
            <a:spLocks noGrp="1"/>
          </p:cNvSpPr>
          <p:nvPr>
            <p:ph type="title"/>
          </p:nvPr>
        </p:nvSpPr>
        <p:spPr>
          <a:xfrm>
            <a:off x="558800" y="320676"/>
            <a:ext cx="9616440" cy="908050"/>
          </a:xfrm>
        </p:spPr>
        <p:txBody>
          <a:bodyPr/>
          <a:lstStyle/>
          <a:p>
            <a:pPr algn="ctr"/>
            <a:r>
              <a:rPr lang="en-IN" dirty="0">
                <a:solidFill>
                  <a:srgbClr val="7030A0"/>
                </a:solidFill>
                <a:latin typeface="Georgia" panose="02040502050405020303" pitchFamily="18" charset="0"/>
              </a:rPr>
              <a:t>Cleaning Data</a:t>
            </a:r>
          </a:p>
        </p:txBody>
      </p:sp>
      <p:sp>
        <p:nvSpPr>
          <p:cNvPr id="3" name="Content Placeholder 2">
            <a:extLst>
              <a:ext uri="{FF2B5EF4-FFF2-40B4-BE49-F238E27FC236}">
                <a16:creationId xmlns:a16="http://schemas.microsoft.com/office/drawing/2014/main" id="{EE0B1A4F-B349-16C5-1A9F-ACEB0008F8D4}"/>
              </a:ext>
            </a:extLst>
          </p:cNvPr>
          <p:cNvSpPr>
            <a:spLocks noGrp="1"/>
          </p:cNvSpPr>
          <p:nvPr>
            <p:ph idx="1"/>
          </p:nvPr>
        </p:nvSpPr>
        <p:spPr>
          <a:xfrm>
            <a:off x="276225" y="1104900"/>
            <a:ext cx="11820525" cy="5514975"/>
          </a:xfrm>
        </p:spPr>
        <p:txBody>
          <a:bodyPr>
            <a:normAutofit/>
          </a:bodyPr>
          <a:lstStyle/>
          <a:p>
            <a:pPr marL="0" indent="0">
              <a:buNone/>
            </a:pPr>
            <a:r>
              <a:rPr lang="en-US" sz="2400" dirty="0">
                <a:solidFill>
                  <a:srgbClr val="C00000"/>
                </a:solidFill>
                <a:latin typeface="Georgia" panose="02040502050405020303" pitchFamily="18" charset="0"/>
              </a:rPr>
              <a:t>Wrong Data</a:t>
            </a:r>
          </a:p>
          <a:p>
            <a:endParaRPr lang="en-US" sz="2200" dirty="0">
              <a:latin typeface="Georgia" panose="02040502050405020303" pitchFamily="18" charset="0"/>
            </a:endParaRPr>
          </a:p>
          <a:p>
            <a:r>
              <a:rPr lang="en-US" sz="2200" dirty="0">
                <a:latin typeface="Georgia" panose="02040502050405020303" pitchFamily="18" charset="0"/>
              </a:rPr>
              <a:t>"Wrong data" does not have to be "empty cells" or "wrong format", it can just be wrong, like if someone registered "199" instead of "1.99".</a:t>
            </a:r>
          </a:p>
          <a:p>
            <a:endParaRPr lang="en-US" sz="2200" dirty="0">
              <a:latin typeface="Georgia" panose="02040502050405020303" pitchFamily="18" charset="0"/>
            </a:endParaRPr>
          </a:p>
          <a:p>
            <a:r>
              <a:rPr lang="en-US" sz="2200" dirty="0">
                <a:latin typeface="Georgia" panose="02040502050405020303" pitchFamily="18" charset="0"/>
              </a:rPr>
              <a:t>Sometimes you can spot wrong data by looking at the data set, because you have an expectation of what it should be.</a:t>
            </a:r>
          </a:p>
          <a:p>
            <a:endParaRPr lang="en-US" sz="2200" dirty="0">
              <a:latin typeface="Georgia" panose="02040502050405020303" pitchFamily="18" charset="0"/>
            </a:endParaRPr>
          </a:p>
          <a:p>
            <a:r>
              <a:rPr lang="en-US" sz="2200" dirty="0">
                <a:latin typeface="Georgia" panose="02040502050405020303" pitchFamily="18" charset="0"/>
              </a:rPr>
              <a:t>If you take a look at our data set, you can see that in row 7, the duration is 450, but for all the other rows the duration is between 30 and 60.</a:t>
            </a:r>
          </a:p>
          <a:p>
            <a:endParaRPr lang="en-US" sz="2200" dirty="0">
              <a:latin typeface="Georgia" panose="02040502050405020303" pitchFamily="18" charset="0"/>
            </a:endParaRPr>
          </a:p>
          <a:p>
            <a:r>
              <a:rPr lang="en-US" sz="2200" dirty="0">
                <a:latin typeface="Georgia" panose="02040502050405020303" pitchFamily="18" charset="0"/>
              </a:rPr>
              <a:t>It doesn't have to be wrong, but taking in consideration that this is the data set of someone's workout sessions, we conclude with the fact that this person did not work out in 450 minutes</a:t>
            </a:r>
            <a:endParaRPr lang="en-IN" sz="2200" dirty="0">
              <a:latin typeface="Georgia" panose="02040502050405020303" pitchFamily="18" charset="0"/>
            </a:endParaRPr>
          </a:p>
        </p:txBody>
      </p:sp>
      <p:sp>
        <p:nvSpPr>
          <p:cNvPr id="4" name="Footer Placeholder 3">
            <a:extLst>
              <a:ext uri="{FF2B5EF4-FFF2-40B4-BE49-F238E27FC236}">
                <a16:creationId xmlns:a16="http://schemas.microsoft.com/office/drawing/2014/main" id="{D19C4266-35A5-C797-9037-3E1220C08AD8}"/>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9F9E6AF8-4F03-85C4-A740-03FCFA3A5C75}"/>
              </a:ext>
            </a:extLst>
          </p:cNvPr>
          <p:cNvSpPr>
            <a:spLocks noGrp="1"/>
          </p:cNvSpPr>
          <p:nvPr>
            <p:ph type="sldNum" sz="quarter" idx="12"/>
          </p:nvPr>
        </p:nvSpPr>
        <p:spPr/>
        <p:txBody>
          <a:bodyPr/>
          <a:lstStyle/>
          <a:p>
            <a:fld id="{FACB5482-D393-4E2D-8FB7-B68A06B80F1E}" type="slidenum">
              <a:rPr lang="en-IN" smtClean="0"/>
              <a:t>2</a:t>
            </a:fld>
            <a:endParaRPr lang="en-IN"/>
          </a:p>
        </p:txBody>
      </p:sp>
    </p:spTree>
    <p:extLst>
      <p:ext uri="{BB962C8B-B14F-4D97-AF65-F5344CB8AC3E}">
        <p14:creationId xmlns:p14="http://schemas.microsoft.com/office/powerpoint/2010/main" val="2686203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142EBBE-DA93-028B-D923-9870AE211C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8900" y="450922"/>
            <a:ext cx="6296660" cy="5308948"/>
          </a:xfrm>
        </p:spPr>
      </p:pic>
      <p:sp>
        <p:nvSpPr>
          <p:cNvPr id="4" name="Footer Placeholder 3">
            <a:extLst>
              <a:ext uri="{FF2B5EF4-FFF2-40B4-BE49-F238E27FC236}">
                <a16:creationId xmlns:a16="http://schemas.microsoft.com/office/drawing/2014/main" id="{21660931-9088-4D8A-1FB0-9ED92076D740}"/>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5DE72600-F486-A58B-E9B1-9861F4295DBF}"/>
              </a:ext>
            </a:extLst>
          </p:cNvPr>
          <p:cNvSpPr>
            <a:spLocks noGrp="1"/>
          </p:cNvSpPr>
          <p:nvPr>
            <p:ph type="sldNum" sz="quarter" idx="12"/>
          </p:nvPr>
        </p:nvSpPr>
        <p:spPr/>
        <p:txBody>
          <a:bodyPr/>
          <a:lstStyle/>
          <a:p>
            <a:fld id="{FACB5482-D393-4E2D-8FB7-B68A06B80F1E}" type="slidenum">
              <a:rPr lang="en-IN" smtClean="0"/>
              <a:t>3</a:t>
            </a:fld>
            <a:endParaRPr lang="en-IN"/>
          </a:p>
        </p:txBody>
      </p:sp>
    </p:spTree>
    <p:extLst>
      <p:ext uri="{BB962C8B-B14F-4D97-AF65-F5344CB8AC3E}">
        <p14:creationId xmlns:p14="http://schemas.microsoft.com/office/powerpoint/2010/main" val="531275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B71B98-86E6-88A6-7010-7D30A504F5D0}"/>
              </a:ext>
            </a:extLst>
          </p:cNvPr>
          <p:cNvSpPr>
            <a:spLocks noGrp="1"/>
          </p:cNvSpPr>
          <p:nvPr>
            <p:ph idx="1"/>
          </p:nvPr>
        </p:nvSpPr>
        <p:spPr>
          <a:xfrm>
            <a:off x="342899" y="438150"/>
            <a:ext cx="11420475" cy="6029325"/>
          </a:xfrm>
        </p:spPr>
        <p:txBody>
          <a:bodyPr>
            <a:normAutofit/>
          </a:bodyPr>
          <a:lstStyle/>
          <a:p>
            <a:pPr marL="0" indent="0">
              <a:buNone/>
            </a:pPr>
            <a:r>
              <a:rPr lang="en-US" sz="2400" dirty="0">
                <a:solidFill>
                  <a:srgbClr val="C00000"/>
                </a:solidFill>
                <a:latin typeface="Georgia" panose="02040502050405020303" pitchFamily="18" charset="0"/>
              </a:rPr>
              <a:t>Replacing Values</a:t>
            </a:r>
          </a:p>
          <a:p>
            <a:pPr marL="0" indent="0">
              <a:buNone/>
            </a:pPr>
            <a:endParaRPr lang="en-US" sz="2200" dirty="0">
              <a:latin typeface="Georgia" panose="02040502050405020303" pitchFamily="18" charset="0"/>
            </a:endParaRPr>
          </a:p>
          <a:p>
            <a:pPr marL="0" indent="0">
              <a:buNone/>
            </a:pPr>
            <a:r>
              <a:rPr lang="en-US" sz="2200" dirty="0">
                <a:latin typeface="Georgia" panose="02040502050405020303" pitchFamily="18" charset="0"/>
              </a:rPr>
              <a:t>One way to fix wrong values is to replace them with something else.</a:t>
            </a:r>
          </a:p>
          <a:p>
            <a:pPr marL="0" indent="0">
              <a:buNone/>
            </a:pPr>
            <a:endParaRPr lang="en-US" sz="2200" dirty="0">
              <a:latin typeface="Georgia" panose="02040502050405020303" pitchFamily="18" charset="0"/>
            </a:endParaRPr>
          </a:p>
          <a:p>
            <a:pPr marL="0" indent="0">
              <a:buNone/>
            </a:pPr>
            <a:r>
              <a:rPr lang="en-US" sz="2200" dirty="0">
                <a:latin typeface="Georgia" panose="02040502050405020303" pitchFamily="18" charset="0"/>
              </a:rPr>
              <a:t>In our example, it is most likely a typo, and the value should be "45" instead of "450", and we could just insert "45" in row 7:</a:t>
            </a:r>
          </a:p>
          <a:p>
            <a:pPr marL="0" indent="0">
              <a:buNone/>
            </a:pPr>
            <a:endParaRPr lang="en-US" sz="2200" dirty="0">
              <a:latin typeface="Georgia" panose="02040502050405020303" pitchFamily="18" charset="0"/>
            </a:endParaRPr>
          </a:p>
          <a:p>
            <a:pPr marL="0" indent="0">
              <a:buNone/>
            </a:pPr>
            <a:r>
              <a:rPr lang="en-US" sz="2200" dirty="0" err="1">
                <a:latin typeface="Georgia" panose="02040502050405020303" pitchFamily="18" charset="0"/>
              </a:rPr>
              <a:t>ExampleGet</a:t>
            </a:r>
            <a:r>
              <a:rPr lang="en-US" sz="2200" dirty="0">
                <a:latin typeface="Georgia" panose="02040502050405020303" pitchFamily="18" charset="0"/>
              </a:rPr>
              <a:t> your own Python Server</a:t>
            </a:r>
          </a:p>
          <a:p>
            <a:pPr marL="0" indent="0">
              <a:buNone/>
            </a:pPr>
            <a:r>
              <a:rPr lang="en-US" sz="2200" dirty="0">
                <a:latin typeface="Georgia" panose="02040502050405020303" pitchFamily="18" charset="0"/>
              </a:rPr>
              <a:t>Set "Duration" = 45 in row 7:</a:t>
            </a:r>
          </a:p>
          <a:p>
            <a:pPr marL="0" indent="0">
              <a:buNone/>
            </a:pPr>
            <a:endParaRPr lang="en-US" sz="2200" dirty="0">
              <a:latin typeface="Georgia" panose="02040502050405020303" pitchFamily="18" charset="0"/>
            </a:endParaRPr>
          </a:p>
          <a:p>
            <a:pPr marL="0" indent="0">
              <a:buNone/>
            </a:pPr>
            <a:r>
              <a:rPr lang="en-US" sz="2200" dirty="0" err="1">
                <a:latin typeface="Georgia" panose="02040502050405020303" pitchFamily="18" charset="0"/>
              </a:rPr>
              <a:t>df.loc</a:t>
            </a:r>
            <a:r>
              <a:rPr lang="en-US" sz="2200" dirty="0">
                <a:latin typeface="Georgia" panose="02040502050405020303" pitchFamily="18" charset="0"/>
              </a:rPr>
              <a:t>[7, 'Duration'] = 45</a:t>
            </a:r>
            <a:endParaRPr lang="en-IN" sz="2200" dirty="0">
              <a:latin typeface="Georgia" panose="02040502050405020303" pitchFamily="18" charset="0"/>
            </a:endParaRPr>
          </a:p>
        </p:txBody>
      </p:sp>
      <p:sp>
        <p:nvSpPr>
          <p:cNvPr id="4" name="Footer Placeholder 3">
            <a:extLst>
              <a:ext uri="{FF2B5EF4-FFF2-40B4-BE49-F238E27FC236}">
                <a16:creationId xmlns:a16="http://schemas.microsoft.com/office/drawing/2014/main" id="{9E7F9422-7135-2399-74EC-FFBC88EFF992}"/>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1DD5CA2C-FA25-31E3-C32F-3E79FCDEE19B}"/>
              </a:ext>
            </a:extLst>
          </p:cNvPr>
          <p:cNvSpPr>
            <a:spLocks noGrp="1"/>
          </p:cNvSpPr>
          <p:nvPr>
            <p:ph type="sldNum" sz="quarter" idx="12"/>
          </p:nvPr>
        </p:nvSpPr>
        <p:spPr/>
        <p:txBody>
          <a:bodyPr/>
          <a:lstStyle/>
          <a:p>
            <a:fld id="{FACB5482-D393-4E2D-8FB7-B68A06B80F1E}" type="slidenum">
              <a:rPr lang="en-IN" smtClean="0"/>
              <a:t>4</a:t>
            </a:fld>
            <a:endParaRPr lang="en-IN"/>
          </a:p>
        </p:txBody>
      </p:sp>
    </p:spTree>
    <p:extLst>
      <p:ext uri="{BB962C8B-B14F-4D97-AF65-F5344CB8AC3E}">
        <p14:creationId xmlns:p14="http://schemas.microsoft.com/office/powerpoint/2010/main" val="1935913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C7ED7F-134F-6950-C2EE-08DE59D01976}"/>
              </a:ext>
            </a:extLst>
          </p:cNvPr>
          <p:cNvSpPr>
            <a:spLocks noGrp="1"/>
          </p:cNvSpPr>
          <p:nvPr>
            <p:ph idx="1"/>
          </p:nvPr>
        </p:nvSpPr>
        <p:spPr>
          <a:xfrm>
            <a:off x="314325" y="285750"/>
            <a:ext cx="11553825" cy="6435725"/>
          </a:xfrm>
        </p:spPr>
        <p:txBody>
          <a:bodyPr>
            <a:normAutofit/>
          </a:bodyPr>
          <a:lstStyle/>
          <a:p>
            <a:pPr marL="0" indent="0">
              <a:buNone/>
            </a:pPr>
            <a:r>
              <a:rPr lang="en-US" sz="2200" dirty="0">
                <a:latin typeface="Georgia" panose="02040502050405020303" pitchFamily="18" charset="0"/>
              </a:rPr>
              <a:t>For small data sets you might be able to replace the wrong data one by one, but not for big data sets.</a:t>
            </a:r>
          </a:p>
          <a:p>
            <a:pPr marL="0" indent="0">
              <a:buNone/>
            </a:pPr>
            <a:endParaRPr lang="en-US" sz="2200" dirty="0">
              <a:latin typeface="Georgia" panose="02040502050405020303" pitchFamily="18" charset="0"/>
            </a:endParaRPr>
          </a:p>
          <a:p>
            <a:pPr marL="0" indent="0">
              <a:buNone/>
            </a:pPr>
            <a:r>
              <a:rPr lang="en-US" sz="2200" dirty="0">
                <a:latin typeface="Georgia" panose="02040502050405020303" pitchFamily="18" charset="0"/>
              </a:rPr>
              <a:t>To replace wrong data for larger data sets you can create some rules, e.g. set some boundaries for legal values, and replace any values that are outside of the boundaries.</a:t>
            </a:r>
          </a:p>
          <a:p>
            <a:pPr marL="0" indent="0">
              <a:buNone/>
            </a:pPr>
            <a:endParaRPr lang="en-US" sz="2200" dirty="0">
              <a:latin typeface="Georgia" panose="02040502050405020303" pitchFamily="18" charset="0"/>
            </a:endParaRPr>
          </a:p>
          <a:p>
            <a:pPr marL="0" indent="0">
              <a:buNone/>
            </a:pPr>
            <a:r>
              <a:rPr lang="en-US" sz="2200" dirty="0">
                <a:latin typeface="Georgia" panose="02040502050405020303" pitchFamily="18" charset="0"/>
              </a:rPr>
              <a:t>Example</a:t>
            </a:r>
          </a:p>
          <a:p>
            <a:pPr marL="0" indent="0">
              <a:buNone/>
            </a:pPr>
            <a:endParaRPr lang="en-US" sz="2200" dirty="0">
              <a:latin typeface="Georgia" panose="02040502050405020303" pitchFamily="18" charset="0"/>
            </a:endParaRPr>
          </a:p>
          <a:p>
            <a:pPr marL="0" indent="0">
              <a:buNone/>
            </a:pPr>
            <a:r>
              <a:rPr lang="en-US" sz="2200" dirty="0">
                <a:latin typeface="Georgia" panose="02040502050405020303" pitchFamily="18" charset="0"/>
              </a:rPr>
              <a:t>Loop through all values in the "Duration" column.</a:t>
            </a:r>
          </a:p>
          <a:p>
            <a:pPr marL="0" indent="0">
              <a:buNone/>
            </a:pPr>
            <a:endParaRPr lang="en-US" sz="2200" dirty="0">
              <a:latin typeface="Georgia" panose="02040502050405020303" pitchFamily="18" charset="0"/>
            </a:endParaRPr>
          </a:p>
          <a:p>
            <a:pPr marL="0" indent="0">
              <a:buNone/>
            </a:pPr>
            <a:r>
              <a:rPr lang="en-US" sz="2200" dirty="0">
                <a:latin typeface="Georgia" panose="02040502050405020303" pitchFamily="18" charset="0"/>
              </a:rPr>
              <a:t>If the value is higher than 120, set it to 120:</a:t>
            </a:r>
          </a:p>
          <a:p>
            <a:pPr marL="0" indent="0">
              <a:buNone/>
            </a:pPr>
            <a:endParaRPr lang="en-US" sz="2200" dirty="0">
              <a:latin typeface="Georgia" panose="02040502050405020303" pitchFamily="18" charset="0"/>
            </a:endParaRPr>
          </a:p>
          <a:p>
            <a:pPr marL="0" indent="0">
              <a:buNone/>
            </a:pPr>
            <a:r>
              <a:rPr lang="en-US" sz="2200" dirty="0">
                <a:latin typeface="Georgia" panose="02040502050405020303" pitchFamily="18" charset="0"/>
              </a:rPr>
              <a:t>for x in </a:t>
            </a:r>
            <a:r>
              <a:rPr lang="en-US" sz="2200" dirty="0" err="1">
                <a:latin typeface="Georgia" panose="02040502050405020303" pitchFamily="18" charset="0"/>
              </a:rPr>
              <a:t>df.index</a:t>
            </a:r>
            <a:r>
              <a:rPr lang="en-US" sz="2200" dirty="0">
                <a:latin typeface="Georgia" panose="02040502050405020303" pitchFamily="18" charset="0"/>
              </a:rPr>
              <a:t>:</a:t>
            </a:r>
          </a:p>
          <a:p>
            <a:pPr marL="0" indent="0">
              <a:buNone/>
            </a:pPr>
            <a:r>
              <a:rPr lang="en-US" sz="2200" dirty="0">
                <a:latin typeface="Georgia" panose="02040502050405020303" pitchFamily="18" charset="0"/>
              </a:rPr>
              <a:t>  if </a:t>
            </a:r>
            <a:r>
              <a:rPr lang="en-US" sz="2200" dirty="0" err="1">
                <a:latin typeface="Georgia" panose="02040502050405020303" pitchFamily="18" charset="0"/>
              </a:rPr>
              <a:t>df.loc</a:t>
            </a:r>
            <a:r>
              <a:rPr lang="en-US" sz="2200" dirty="0">
                <a:latin typeface="Georgia" panose="02040502050405020303" pitchFamily="18" charset="0"/>
              </a:rPr>
              <a:t>[x, "Duration"] &gt; 120:</a:t>
            </a:r>
          </a:p>
          <a:p>
            <a:pPr marL="0" indent="0">
              <a:buNone/>
            </a:pPr>
            <a:r>
              <a:rPr lang="en-US" sz="2200" dirty="0">
                <a:latin typeface="Georgia" panose="02040502050405020303" pitchFamily="18" charset="0"/>
              </a:rPr>
              <a:t>    </a:t>
            </a:r>
            <a:r>
              <a:rPr lang="en-US" sz="2200" dirty="0" err="1">
                <a:latin typeface="Georgia" panose="02040502050405020303" pitchFamily="18" charset="0"/>
              </a:rPr>
              <a:t>df.loc</a:t>
            </a:r>
            <a:r>
              <a:rPr lang="en-US" sz="2200" dirty="0">
                <a:latin typeface="Georgia" panose="02040502050405020303" pitchFamily="18" charset="0"/>
              </a:rPr>
              <a:t>[x, "Duration"] = 120</a:t>
            </a:r>
            <a:endParaRPr lang="en-IN" sz="2200" dirty="0">
              <a:latin typeface="Georgia" panose="02040502050405020303" pitchFamily="18" charset="0"/>
            </a:endParaRPr>
          </a:p>
        </p:txBody>
      </p:sp>
      <p:sp>
        <p:nvSpPr>
          <p:cNvPr id="4" name="Footer Placeholder 3">
            <a:extLst>
              <a:ext uri="{FF2B5EF4-FFF2-40B4-BE49-F238E27FC236}">
                <a16:creationId xmlns:a16="http://schemas.microsoft.com/office/drawing/2014/main" id="{CD24CD38-3510-8A92-B5FF-53B95EED853D}"/>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4773EB5F-9D7E-73F0-09E9-4D441276D727}"/>
              </a:ext>
            </a:extLst>
          </p:cNvPr>
          <p:cNvSpPr>
            <a:spLocks noGrp="1"/>
          </p:cNvSpPr>
          <p:nvPr>
            <p:ph type="sldNum" sz="quarter" idx="12"/>
          </p:nvPr>
        </p:nvSpPr>
        <p:spPr/>
        <p:txBody>
          <a:bodyPr/>
          <a:lstStyle/>
          <a:p>
            <a:fld id="{FACB5482-D393-4E2D-8FB7-B68A06B80F1E}" type="slidenum">
              <a:rPr lang="en-IN" smtClean="0"/>
              <a:t>5</a:t>
            </a:fld>
            <a:endParaRPr lang="en-IN"/>
          </a:p>
        </p:txBody>
      </p:sp>
    </p:spTree>
    <p:extLst>
      <p:ext uri="{BB962C8B-B14F-4D97-AF65-F5344CB8AC3E}">
        <p14:creationId xmlns:p14="http://schemas.microsoft.com/office/powerpoint/2010/main" val="1961037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3363E7-76CC-75C8-D189-74B5E38F36ED}"/>
              </a:ext>
            </a:extLst>
          </p:cNvPr>
          <p:cNvSpPr>
            <a:spLocks noGrp="1"/>
          </p:cNvSpPr>
          <p:nvPr>
            <p:ph idx="1"/>
          </p:nvPr>
        </p:nvSpPr>
        <p:spPr>
          <a:xfrm>
            <a:off x="219075" y="333374"/>
            <a:ext cx="11658600" cy="6143625"/>
          </a:xfrm>
        </p:spPr>
        <p:txBody>
          <a:bodyPr>
            <a:normAutofit/>
          </a:bodyPr>
          <a:lstStyle/>
          <a:p>
            <a:pPr marL="0" indent="0">
              <a:buNone/>
            </a:pPr>
            <a:r>
              <a:rPr lang="en-US" sz="2400" dirty="0">
                <a:solidFill>
                  <a:srgbClr val="C00000"/>
                </a:solidFill>
                <a:latin typeface="Georgia" panose="02040502050405020303" pitchFamily="18" charset="0"/>
              </a:rPr>
              <a:t>Removing Rows</a:t>
            </a:r>
          </a:p>
          <a:p>
            <a:pPr marL="0" indent="0">
              <a:buNone/>
            </a:pPr>
            <a:endParaRPr lang="en-US" sz="2400" dirty="0">
              <a:solidFill>
                <a:srgbClr val="C00000"/>
              </a:solidFill>
              <a:latin typeface="Georgia" panose="02040502050405020303" pitchFamily="18" charset="0"/>
            </a:endParaRPr>
          </a:p>
          <a:p>
            <a:pPr marL="0" indent="0">
              <a:buNone/>
            </a:pPr>
            <a:r>
              <a:rPr lang="en-US" sz="2200" dirty="0">
                <a:latin typeface="Georgia" panose="02040502050405020303" pitchFamily="18" charset="0"/>
              </a:rPr>
              <a:t>Another way of handling wrong data is to remove the rows that contains wrong data.</a:t>
            </a:r>
          </a:p>
          <a:p>
            <a:pPr marL="0" indent="0">
              <a:buNone/>
            </a:pPr>
            <a:endParaRPr lang="en-US" sz="2200" dirty="0">
              <a:latin typeface="Georgia" panose="02040502050405020303" pitchFamily="18" charset="0"/>
            </a:endParaRPr>
          </a:p>
          <a:p>
            <a:pPr marL="0" indent="0">
              <a:buNone/>
            </a:pPr>
            <a:r>
              <a:rPr lang="en-US" sz="2200" dirty="0">
                <a:latin typeface="Georgia" panose="02040502050405020303" pitchFamily="18" charset="0"/>
              </a:rPr>
              <a:t>This way you do not have to find out what to replace them with, and there is a good chance you do not need them to do your analyses.</a:t>
            </a:r>
          </a:p>
          <a:p>
            <a:pPr marL="0" indent="0">
              <a:buNone/>
            </a:pPr>
            <a:endParaRPr lang="en-US" sz="2200" dirty="0">
              <a:latin typeface="Georgia" panose="02040502050405020303" pitchFamily="18" charset="0"/>
            </a:endParaRPr>
          </a:p>
          <a:p>
            <a:pPr marL="0" indent="0">
              <a:buNone/>
            </a:pPr>
            <a:r>
              <a:rPr lang="en-US" sz="2200" dirty="0">
                <a:latin typeface="Georgia" panose="02040502050405020303" pitchFamily="18" charset="0"/>
              </a:rPr>
              <a:t>Example</a:t>
            </a:r>
          </a:p>
          <a:p>
            <a:pPr marL="0" indent="0">
              <a:buNone/>
            </a:pPr>
            <a:r>
              <a:rPr lang="en-US" sz="2200" dirty="0">
                <a:latin typeface="Georgia" panose="02040502050405020303" pitchFamily="18" charset="0"/>
              </a:rPr>
              <a:t>Delete rows where "Duration" is higher than 120:</a:t>
            </a:r>
          </a:p>
          <a:p>
            <a:pPr marL="0" indent="0">
              <a:buNone/>
            </a:pPr>
            <a:endParaRPr lang="en-US" sz="2200" dirty="0">
              <a:latin typeface="Georgia" panose="02040502050405020303" pitchFamily="18" charset="0"/>
            </a:endParaRPr>
          </a:p>
          <a:p>
            <a:pPr marL="0" indent="0">
              <a:buNone/>
            </a:pPr>
            <a:r>
              <a:rPr lang="en-US" sz="2200" dirty="0">
                <a:latin typeface="Georgia" panose="02040502050405020303" pitchFamily="18" charset="0"/>
              </a:rPr>
              <a:t>for x in </a:t>
            </a:r>
            <a:r>
              <a:rPr lang="en-US" sz="2200" dirty="0" err="1">
                <a:latin typeface="Georgia" panose="02040502050405020303" pitchFamily="18" charset="0"/>
              </a:rPr>
              <a:t>df.index</a:t>
            </a:r>
            <a:r>
              <a:rPr lang="en-US" sz="2200" dirty="0">
                <a:latin typeface="Georgia" panose="02040502050405020303" pitchFamily="18" charset="0"/>
              </a:rPr>
              <a:t>:</a:t>
            </a:r>
          </a:p>
          <a:p>
            <a:pPr marL="0" indent="0">
              <a:buNone/>
            </a:pPr>
            <a:r>
              <a:rPr lang="en-US" sz="2200" dirty="0">
                <a:latin typeface="Georgia" panose="02040502050405020303" pitchFamily="18" charset="0"/>
              </a:rPr>
              <a:t>  if </a:t>
            </a:r>
            <a:r>
              <a:rPr lang="en-US" sz="2200" dirty="0" err="1">
                <a:latin typeface="Georgia" panose="02040502050405020303" pitchFamily="18" charset="0"/>
              </a:rPr>
              <a:t>df.loc</a:t>
            </a:r>
            <a:r>
              <a:rPr lang="en-US" sz="2200" dirty="0">
                <a:latin typeface="Georgia" panose="02040502050405020303" pitchFamily="18" charset="0"/>
              </a:rPr>
              <a:t>[x, "Duration"] &gt; 120:</a:t>
            </a:r>
          </a:p>
          <a:p>
            <a:pPr marL="0" indent="0">
              <a:buNone/>
            </a:pPr>
            <a:r>
              <a:rPr lang="en-US" sz="2200" dirty="0">
                <a:latin typeface="Georgia" panose="02040502050405020303" pitchFamily="18" charset="0"/>
              </a:rPr>
              <a:t>    </a:t>
            </a:r>
            <a:r>
              <a:rPr lang="en-US" sz="2200" dirty="0" err="1">
                <a:latin typeface="Georgia" panose="02040502050405020303" pitchFamily="18" charset="0"/>
              </a:rPr>
              <a:t>df.drop</a:t>
            </a:r>
            <a:r>
              <a:rPr lang="en-US" sz="2200" dirty="0">
                <a:latin typeface="Georgia" panose="02040502050405020303" pitchFamily="18" charset="0"/>
              </a:rPr>
              <a:t>(x, </a:t>
            </a:r>
            <a:r>
              <a:rPr lang="en-US" sz="2200" dirty="0" err="1">
                <a:latin typeface="Georgia" panose="02040502050405020303" pitchFamily="18" charset="0"/>
              </a:rPr>
              <a:t>inplace</a:t>
            </a:r>
            <a:r>
              <a:rPr lang="en-US" sz="2200" dirty="0">
                <a:latin typeface="Georgia" panose="02040502050405020303" pitchFamily="18" charset="0"/>
              </a:rPr>
              <a:t> = True)</a:t>
            </a:r>
            <a:endParaRPr lang="en-IN" sz="2200" dirty="0">
              <a:latin typeface="Georgia" panose="02040502050405020303" pitchFamily="18" charset="0"/>
            </a:endParaRPr>
          </a:p>
        </p:txBody>
      </p:sp>
      <p:sp>
        <p:nvSpPr>
          <p:cNvPr id="4" name="Footer Placeholder 3">
            <a:extLst>
              <a:ext uri="{FF2B5EF4-FFF2-40B4-BE49-F238E27FC236}">
                <a16:creationId xmlns:a16="http://schemas.microsoft.com/office/drawing/2014/main" id="{D7D0268E-861E-6C33-6EA5-AC2B76538198}"/>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75BE976F-11D1-4200-9122-51052FA11915}"/>
              </a:ext>
            </a:extLst>
          </p:cNvPr>
          <p:cNvSpPr>
            <a:spLocks noGrp="1"/>
          </p:cNvSpPr>
          <p:nvPr>
            <p:ph type="sldNum" sz="quarter" idx="12"/>
          </p:nvPr>
        </p:nvSpPr>
        <p:spPr/>
        <p:txBody>
          <a:bodyPr/>
          <a:lstStyle/>
          <a:p>
            <a:fld id="{FACB5482-D393-4E2D-8FB7-B68A06B80F1E}" type="slidenum">
              <a:rPr lang="en-IN" smtClean="0"/>
              <a:t>6</a:t>
            </a:fld>
            <a:endParaRPr lang="en-IN"/>
          </a:p>
        </p:txBody>
      </p:sp>
    </p:spTree>
    <p:extLst>
      <p:ext uri="{BB962C8B-B14F-4D97-AF65-F5344CB8AC3E}">
        <p14:creationId xmlns:p14="http://schemas.microsoft.com/office/powerpoint/2010/main" val="3776966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C2F7F5-17ED-4118-AC3F-E36A84E89404}"/>
              </a:ext>
            </a:extLst>
          </p:cNvPr>
          <p:cNvSpPr>
            <a:spLocks noGrp="1"/>
          </p:cNvSpPr>
          <p:nvPr>
            <p:ph idx="1"/>
          </p:nvPr>
        </p:nvSpPr>
        <p:spPr>
          <a:xfrm>
            <a:off x="581192" y="1164657"/>
            <a:ext cx="11029615" cy="5693343"/>
          </a:xfrm>
        </p:spPr>
        <p:txBody>
          <a:bodyPr>
            <a:normAutofit fontScale="92500"/>
          </a:bodyPr>
          <a:lstStyle/>
          <a:p>
            <a:pPr marL="0" indent="0">
              <a:buNone/>
            </a:pPr>
            <a:r>
              <a:rPr lang="en-US" sz="2200" b="1" dirty="0">
                <a:solidFill>
                  <a:srgbClr val="C00000"/>
                </a:solidFill>
                <a:latin typeface="Georgia" panose="02040502050405020303" pitchFamily="18" charset="0"/>
              </a:rPr>
              <a:t>Working with missing data</a:t>
            </a:r>
          </a:p>
          <a:p>
            <a:pPr>
              <a:buFont typeface="Wingdings" panose="05000000000000000000" pitchFamily="2" charset="2"/>
              <a:buChar char="Ø"/>
            </a:pPr>
            <a:r>
              <a:rPr lang="en-US" dirty="0">
                <a:latin typeface="Georgia" panose="02040502050405020303" pitchFamily="18" charset="0"/>
              </a:rPr>
              <a:t>Missing Data can occur when no information is provided for one or more items or for a whole unit. </a:t>
            </a:r>
          </a:p>
          <a:p>
            <a:pPr>
              <a:buFont typeface="Wingdings" panose="05000000000000000000" pitchFamily="2" charset="2"/>
              <a:buChar char="Ø"/>
            </a:pPr>
            <a:r>
              <a:rPr lang="en-US" dirty="0">
                <a:latin typeface="Georgia" panose="02040502050405020303" pitchFamily="18" charset="0"/>
              </a:rPr>
              <a:t>Missing Data is a very big problem in real life scenario.</a:t>
            </a:r>
          </a:p>
          <a:p>
            <a:pPr>
              <a:buFont typeface="Wingdings" panose="05000000000000000000" pitchFamily="2" charset="2"/>
              <a:buChar char="Ø"/>
            </a:pPr>
            <a:r>
              <a:rPr lang="en-US" dirty="0">
                <a:latin typeface="Georgia" panose="02040502050405020303" pitchFamily="18" charset="0"/>
              </a:rPr>
              <a:t>Missing Data can also refer to as NA(Not Available) values in pandas.</a:t>
            </a:r>
            <a:endParaRPr lang="en-IN" dirty="0">
              <a:latin typeface="Georgia" panose="02040502050405020303" pitchFamily="18" charset="0"/>
            </a:endParaRPr>
          </a:p>
          <a:p>
            <a:pPr marL="0" indent="0">
              <a:buNone/>
            </a:pPr>
            <a:r>
              <a:rPr lang="en-IN" dirty="0">
                <a:latin typeface="Georgia" panose="02040502050405020303" pitchFamily="18" charset="0"/>
              </a:rPr>
              <a:t>import pandas as pd</a:t>
            </a: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err="1">
                <a:latin typeface="Georgia" panose="02040502050405020303" pitchFamily="18" charset="0"/>
              </a:rPr>
              <a:t>dict</a:t>
            </a:r>
            <a:r>
              <a:rPr lang="en-IN" dirty="0">
                <a:latin typeface="Georgia" panose="02040502050405020303" pitchFamily="18" charset="0"/>
              </a:rPr>
              <a:t> = {'First Score':[100, 90, </a:t>
            </a:r>
            <a:r>
              <a:rPr lang="en-IN" dirty="0" err="1">
                <a:latin typeface="Georgia" panose="02040502050405020303" pitchFamily="18" charset="0"/>
              </a:rPr>
              <a:t>np.nan</a:t>
            </a:r>
            <a:r>
              <a:rPr lang="en-IN" dirty="0">
                <a:latin typeface="Georgia" panose="02040502050405020303" pitchFamily="18" charset="0"/>
              </a:rPr>
              <a:t>, 95],</a:t>
            </a:r>
          </a:p>
          <a:p>
            <a:pPr marL="0" indent="0">
              <a:buNone/>
            </a:pPr>
            <a:r>
              <a:rPr lang="en-IN" dirty="0">
                <a:latin typeface="Georgia" panose="02040502050405020303" pitchFamily="18" charset="0"/>
              </a:rPr>
              <a:t>        'Second Score': [30, 45, 56, </a:t>
            </a:r>
            <a:r>
              <a:rPr lang="en-IN" dirty="0" err="1">
                <a:latin typeface="Georgia" panose="02040502050405020303" pitchFamily="18" charset="0"/>
              </a:rPr>
              <a:t>np.nan</a:t>
            </a:r>
            <a:r>
              <a:rPr lang="en-IN" dirty="0">
                <a:latin typeface="Georgia" panose="02040502050405020303" pitchFamily="18" charset="0"/>
              </a:rPr>
              <a:t>],</a:t>
            </a:r>
          </a:p>
          <a:p>
            <a:pPr marL="0" indent="0">
              <a:buNone/>
            </a:pPr>
            <a:r>
              <a:rPr lang="en-IN" dirty="0">
                <a:latin typeface="Georgia" panose="02040502050405020303" pitchFamily="18" charset="0"/>
              </a:rPr>
              <a:t>        'Third Score':[</a:t>
            </a:r>
            <a:r>
              <a:rPr lang="en-IN" dirty="0" err="1">
                <a:latin typeface="Georgia" panose="02040502050405020303" pitchFamily="18" charset="0"/>
              </a:rPr>
              <a:t>np.nan</a:t>
            </a:r>
            <a:r>
              <a:rPr lang="en-IN" dirty="0">
                <a:latin typeface="Georgia" panose="02040502050405020303" pitchFamily="18" charset="0"/>
              </a:rPr>
              <a:t>, 40, 80, 98]}</a:t>
            </a:r>
          </a:p>
          <a:p>
            <a:pPr marL="0" indent="0">
              <a:buNone/>
            </a:pPr>
            <a:r>
              <a:rPr lang="en-IN" dirty="0">
                <a:latin typeface="Georgia" panose="02040502050405020303" pitchFamily="18" charset="0"/>
              </a:rPr>
              <a:t>df = </a:t>
            </a:r>
            <a:r>
              <a:rPr lang="en-IN" dirty="0" err="1">
                <a:latin typeface="Georgia" panose="02040502050405020303" pitchFamily="18" charset="0"/>
              </a:rPr>
              <a:t>pd.DataFrame</a:t>
            </a:r>
            <a:r>
              <a:rPr lang="en-IN" dirty="0">
                <a:latin typeface="Georgia" panose="02040502050405020303" pitchFamily="18" charset="0"/>
              </a:rPr>
              <a:t>(</a:t>
            </a:r>
            <a:r>
              <a:rPr lang="en-IN" dirty="0" err="1">
                <a:latin typeface="Georgia" panose="02040502050405020303" pitchFamily="18" charset="0"/>
              </a:rPr>
              <a:t>dict</a:t>
            </a:r>
            <a:r>
              <a:rPr lang="en-IN" dirty="0">
                <a:latin typeface="Georgia" panose="02040502050405020303" pitchFamily="18" charset="0"/>
              </a:rPr>
              <a:t>)</a:t>
            </a:r>
          </a:p>
          <a:p>
            <a:pPr marL="0" indent="0">
              <a:buNone/>
            </a:pPr>
            <a:r>
              <a:rPr lang="en-IN" dirty="0">
                <a:latin typeface="Georgia" panose="02040502050405020303" pitchFamily="18" charset="0"/>
              </a:rPr>
              <a:t> </a:t>
            </a:r>
            <a:r>
              <a:rPr lang="en-IN" dirty="0" err="1">
                <a:latin typeface="Georgia" panose="02040502050405020303" pitchFamily="18" charset="0"/>
              </a:rPr>
              <a:t>df.isnull</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FC42CC76-24E3-B4E3-10AA-D32C8601A840}"/>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36C4CCFD-2592-D326-7572-D353AD3F8566}"/>
              </a:ext>
            </a:extLst>
          </p:cNvPr>
          <p:cNvSpPr>
            <a:spLocks noGrp="1"/>
          </p:cNvSpPr>
          <p:nvPr>
            <p:ph type="sldNum" sz="quarter" idx="12"/>
          </p:nvPr>
        </p:nvSpPr>
        <p:spPr/>
        <p:txBody>
          <a:bodyPr/>
          <a:lstStyle/>
          <a:p>
            <a:fld id="{FACB5482-D393-4E2D-8FB7-B68A06B80F1E}" type="slidenum">
              <a:rPr lang="en-IN" smtClean="0"/>
              <a:t>7</a:t>
            </a:fld>
            <a:endParaRPr lang="en-IN"/>
          </a:p>
        </p:txBody>
      </p:sp>
    </p:spTree>
    <p:extLst>
      <p:ext uri="{BB962C8B-B14F-4D97-AF65-F5344CB8AC3E}">
        <p14:creationId xmlns:p14="http://schemas.microsoft.com/office/powerpoint/2010/main" val="2516167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E9E5E3-A6E0-4E8C-BC51-F7FD23EDC1EC}"/>
              </a:ext>
            </a:extLst>
          </p:cNvPr>
          <p:cNvSpPr>
            <a:spLocks noGrp="1"/>
          </p:cNvSpPr>
          <p:nvPr>
            <p:ph idx="1"/>
          </p:nvPr>
        </p:nvSpPr>
        <p:spPr>
          <a:xfrm>
            <a:off x="327260" y="548640"/>
            <a:ext cx="11540690" cy="5938787"/>
          </a:xfrm>
        </p:spPr>
        <p:txBody>
          <a:bodyPr>
            <a:normAutofit fontScale="70000" lnSpcReduction="20000"/>
          </a:bodyPr>
          <a:lstStyle/>
          <a:p>
            <a:pPr marL="0" indent="0">
              <a:buNone/>
            </a:pPr>
            <a:r>
              <a:rPr lang="en-IN" sz="2000" b="1" dirty="0">
                <a:solidFill>
                  <a:srgbClr val="00B0F0"/>
                </a:solidFill>
                <a:latin typeface="Georgia" panose="02040502050405020303" pitchFamily="18" charset="0"/>
              </a:rPr>
              <a:t>Example:</a:t>
            </a:r>
          </a:p>
          <a:p>
            <a:pPr marL="0" indent="0">
              <a:buNone/>
            </a:pPr>
            <a:r>
              <a:rPr lang="en-IN" dirty="0">
                <a:latin typeface="Georgia" panose="02040502050405020303" pitchFamily="18" charset="0"/>
              </a:rPr>
              <a:t>import pandas as pd</a:t>
            </a: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err="1">
                <a:latin typeface="Georgia" panose="02040502050405020303" pitchFamily="18" charset="0"/>
              </a:rPr>
              <a:t>dict</a:t>
            </a:r>
            <a:r>
              <a:rPr lang="en-IN" dirty="0">
                <a:latin typeface="Georgia" panose="02040502050405020303" pitchFamily="18" charset="0"/>
              </a:rPr>
              <a:t> = {'First Score':[100, 90, </a:t>
            </a:r>
            <a:r>
              <a:rPr lang="en-IN" dirty="0" err="1">
                <a:latin typeface="Georgia" panose="02040502050405020303" pitchFamily="18" charset="0"/>
              </a:rPr>
              <a:t>np.nan</a:t>
            </a:r>
            <a:r>
              <a:rPr lang="en-IN" dirty="0">
                <a:latin typeface="Georgia" panose="02040502050405020303" pitchFamily="18" charset="0"/>
              </a:rPr>
              <a:t>, 95],</a:t>
            </a:r>
          </a:p>
          <a:p>
            <a:pPr marL="0" indent="0">
              <a:buNone/>
            </a:pPr>
            <a:r>
              <a:rPr lang="en-IN" dirty="0">
                <a:latin typeface="Georgia" panose="02040502050405020303" pitchFamily="18" charset="0"/>
              </a:rPr>
              <a:t>        'Second Score': [30, 45, 56, </a:t>
            </a:r>
            <a:r>
              <a:rPr lang="en-IN" dirty="0" err="1">
                <a:latin typeface="Georgia" panose="02040502050405020303" pitchFamily="18" charset="0"/>
              </a:rPr>
              <a:t>np.nan</a:t>
            </a:r>
            <a:r>
              <a:rPr lang="en-IN" dirty="0">
                <a:latin typeface="Georgia" panose="02040502050405020303" pitchFamily="18" charset="0"/>
              </a:rPr>
              <a:t>],</a:t>
            </a:r>
          </a:p>
          <a:p>
            <a:pPr marL="0" indent="0">
              <a:buNone/>
            </a:pPr>
            <a:r>
              <a:rPr lang="en-IN" dirty="0">
                <a:latin typeface="Georgia" panose="02040502050405020303" pitchFamily="18" charset="0"/>
              </a:rPr>
              <a:t>        'Third Score':[</a:t>
            </a:r>
            <a:r>
              <a:rPr lang="en-IN" dirty="0" err="1">
                <a:latin typeface="Georgia" panose="02040502050405020303" pitchFamily="18" charset="0"/>
              </a:rPr>
              <a:t>np.nan</a:t>
            </a:r>
            <a:r>
              <a:rPr lang="en-IN" dirty="0">
                <a:latin typeface="Georgia" panose="02040502050405020303" pitchFamily="18" charset="0"/>
              </a:rPr>
              <a:t>, 40, 80, 98]}</a:t>
            </a:r>
          </a:p>
          <a:p>
            <a:pPr marL="0" indent="0">
              <a:buNone/>
            </a:pPr>
            <a:r>
              <a:rPr lang="en-IN" dirty="0">
                <a:latin typeface="Georgia" panose="02040502050405020303" pitchFamily="18" charset="0"/>
              </a:rPr>
              <a:t>df = </a:t>
            </a:r>
            <a:r>
              <a:rPr lang="en-IN" dirty="0" err="1">
                <a:latin typeface="Georgia" panose="02040502050405020303" pitchFamily="18" charset="0"/>
              </a:rPr>
              <a:t>pd.DataFrame</a:t>
            </a:r>
            <a:r>
              <a:rPr lang="en-IN" dirty="0">
                <a:latin typeface="Georgia" panose="02040502050405020303" pitchFamily="18" charset="0"/>
              </a:rPr>
              <a:t>(</a:t>
            </a:r>
            <a:r>
              <a:rPr lang="en-IN" dirty="0" err="1">
                <a:latin typeface="Georgia" panose="02040502050405020303" pitchFamily="18" charset="0"/>
              </a:rPr>
              <a:t>dict</a:t>
            </a:r>
            <a:r>
              <a:rPr lang="en-IN" dirty="0">
                <a:latin typeface="Georgia" panose="02040502050405020303" pitchFamily="18" charset="0"/>
              </a:rPr>
              <a:t>)</a:t>
            </a:r>
          </a:p>
          <a:p>
            <a:pPr marL="0" indent="0">
              <a:buNone/>
            </a:pPr>
            <a:r>
              <a:rPr lang="en-IN" dirty="0" err="1">
                <a:latin typeface="Georgia" panose="02040502050405020303" pitchFamily="18" charset="0"/>
              </a:rPr>
              <a:t>df.fillna</a:t>
            </a:r>
            <a:r>
              <a:rPr lang="en-IN" dirty="0">
                <a:latin typeface="Georgia" panose="02040502050405020303" pitchFamily="18" charset="0"/>
              </a:rPr>
              <a:t>(0)</a:t>
            </a:r>
          </a:p>
          <a:p>
            <a:pPr marL="0" indent="0">
              <a:buNone/>
            </a:pPr>
            <a:r>
              <a:rPr lang="en-IN" sz="2400" b="1" dirty="0">
                <a:solidFill>
                  <a:srgbClr val="00B0F0"/>
                </a:solidFill>
                <a:latin typeface="Georgia" panose="02040502050405020303" pitchFamily="18" charset="0"/>
              </a:rPr>
              <a:t>Example:</a:t>
            </a:r>
          </a:p>
          <a:p>
            <a:pPr marL="0" indent="0">
              <a:buNone/>
            </a:pPr>
            <a:r>
              <a:rPr lang="en-IN" dirty="0">
                <a:latin typeface="Georgia" panose="02040502050405020303" pitchFamily="18" charset="0"/>
              </a:rPr>
              <a:t>import pandas as pd</a:t>
            </a: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err="1">
                <a:latin typeface="Georgia" panose="02040502050405020303" pitchFamily="18" charset="0"/>
              </a:rPr>
              <a:t>dict</a:t>
            </a:r>
            <a:r>
              <a:rPr lang="en-IN" dirty="0">
                <a:latin typeface="Georgia" panose="02040502050405020303" pitchFamily="18" charset="0"/>
              </a:rPr>
              <a:t> = {'First Score':[100, 90, </a:t>
            </a:r>
            <a:r>
              <a:rPr lang="en-IN" dirty="0" err="1">
                <a:latin typeface="Georgia" panose="02040502050405020303" pitchFamily="18" charset="0"/>
              </a:rPr>
              <a:t>np.nan</a:t>
            </a:r>
            <a:r>
              <a:rPr lang="en-IN" dirty="0">
                <a:latin typeface="Georgia" panose="02040502050405020303" pitchFamily="18" charset="0"/>
              </a:rPr>
              <a:t>, 95],</a:t>
            </a:r>
          </a:p>
          <a:p>
            <a:pPr marL="0" indent="0">
              <a:buNone/>
            </a:pPr>
            <a:r>
              <a:rPr lang="en-IN" dirty="0">
                <a:latin typeface="Georgia" panose="02040502050405020303" pitchFamily="18" charset="0"/>
              </a:rPr>
              <a:t>        'Second Score': [30, </a:t>
            </a:r>
            <a:r>
              <a:rPr lang="en-IN" dirty="0" err="1">
                <a:latin typeface="Georgia" panose="02040502050405020303" pitchFamily="18" charset="0"/>
              </a:rPr>
              <a:t>np.nan</a:t>
            </a:r>
            <a:r>
              <a:rPr lang="en-IN" dirty="0">
                <a:latin typeface="Georgia" panose="02040502050405020303" pitchFamily="18" charset="0"/>
              </a:rPr>
              <a:t>, 45, 56],</a:t>
            </a:r>
          </a:p>
          <a:p>
            <a:pPr marL="0" indent="0">
              <a:buNone/>
            </a:pPr>
            <a:r>
              <a:rPr lang="en-IN" dirty="0">
                <a:latin typeface="Georgia" panose="02040502050405020303" pitchFamily="18" charset="0"/>
              </a:rPr>
              <a:t>        'Third Score':[52, 40, 80, 98],</a:t>
            </a:r>
          </a:p>
          <a:p>
            <a:pPr marL="0" indent="0">
              <a:buNone/>
            </a:pPr>
            <a:r>
              <a:rPr lang="en-IN" dirty="0">
                <a:latin typeface="Georgia" panose="02040502050405020303" pitchFamily="18" charset="0"/>
              </a:rPr>
              <a:t>        'Fourth Score':[</a:t>
            </a:r>
            <a:r>
              <a:rPr lang="en-IN" dirty="0" err="1">
                <a:latin typeface="Georgia" panose="02040502050405020303" pitchFamily="18" charset="0"/>
              </a:rPr>
              <a:t>np.nan</a:t>
            </a:r>
            <a:r>
              <a:rPr lang="en-IN" dirty="0">
                <a:latin typeface="Georgia" panose="02040502050405020303" pitchFamily="18" charset="0"/>
              </a:rPr>
              <a:t>, </a:t>
            </a:r>
            <a:r>
              <a:rPr lang="en-IN" dirty="0" err="1">
                <a:latin typeface="Georgia" panose="02040502050405020303" pitchFamily="18" charset="0"/>
              </a:rPr>
              <a:t>np.nan</a:t>
            </a:r>
            <a:r>
              <a:rPr lang="en-IN" dirty="0">
                <a:latin typeface="Georgia" panose="02040502050405020303" pitchFamily="18" charset="0"/>
              </a:rPr>
              <a:t>, </a:t>
            </a:r>
            <a:r>
              <a:rPr lang="en-IN" dirty="0" err="1">
                <a:latin typeface="Georgia" panose="02040502050405020303" pitchFamily="18" charset="0"/>
              </a:rPr>
              <a:t>np.nan</a:t>
            </a:r>
            <a:r>
              <a:rPr lang="en-IN" dirty="0">
                <a:latin typeface="Georgia" panose="02040502050405020303" pitchFamily="18" charset="0"/>
              </a:rPr>
              <a:t>, 65]}</a:t>
            </a:r>
          </a:p>
          <a:p>
            <a:pPr marL="0" indent="0">
              <a:buNone/>
            </a:pPr>
            <a:r>
              <a:rPr lang="en-IN" dirty="0">
                <a:latin typeface="Georgia" panose="02040502050405020303" pitchFamily="18" charset="0"/>
              </a:rPr>
              <a:t>df = </a:t>
            </a:r>
            <a:r>
              <a:rPr lang="en-IN" dirty="0" err="1">
                <a:latin typeface="Georgia" panose="02040502050405020303" pitchFamily="18" charset="0"/>
              </a:rPr>
              <a:t>pd.DataFrame</a:t>
            </a:r>
            <a:r>
              <a:rPr lang="en-IN" dirty="0">
                <a:latin typeface="Georgia" panose="02040502050405020303" pitchFamily="18" charset="0"/>
              </a:rPr>
              <a:t>(</a:t>
            </a:r>
            <a:r>
              <a:rPr lang="en-IN" dirty="0" err="1">
                <a:latin typeface="Georgia" panose="02040502050405020303" pitchFamily="18" charset="0"/>
              </a:rPr>
              <a:t>dict</a:t>
            </a:r>
            <a:r>
              <a:rPr lang="en-IN" dirty="0">
                <a:latin typeface="Georgia" panose="02040502050405020303" pitchFamily="18" charset="0"/>
              </a:rPr>
              <a:t>)</a:t>
            </a:r>
          </a:p>
          <a:p>
            <a:pPr marL="0" indent="0">
              <a:buNone/>
            </a:pPr>
            <a:r>
              <a:rPr lang="en-IN" dirty="0" err="1">
                <a:latin typeface="Georgia" panose="02040502050405020303" pitchFamily="18" charset="0"/>
              </a:rPr>
              <a:t>df.dropna</a:t>
            </a:r>
            <a:r>
              <a:rPr lang="en-IN" dirty="0">
                <a:latin typeface="Georgia" panose="02040502050405020303" pitchFamily="18" charset="0"/>
              </a:rPr>
              <a:t>()</a:t>
            </a:r>
          </a:p>
          <a:p>
            <a:pPr marL="0" indent="0">
              <a:buNone/>
            </a:pP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7EA09CC4-0693-50DF-55E8-F842DA558123}"/>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C13B888C-2B9A-9B5E-AA2F-0557003E6C17}"/>
              </a:ext>
            </a:extLst>
          </p:cNvPr>
          <p:cNvSpPr>
            <a:spLocks noGrp="1"/>
          </p:cNvSpPr>
          <p:nvPr>
            <p:ph type="sldNum" sz="quarter" idx="12"/>
          </p:nvPr>
        </p:nvSpPr>
        <p:spPr/>
        <p:txBody>
          <a:bodyPr/>
          <a:lstStyle/>
          <a:p>
            <a:fld id="{FACB5482-D393-4E2D-8FB7-B68A06B80F1E}" type="slidenum">
              <a:rPr lang="en-IN" smtClean="0"/>
              <a:t>8</a:t>
            </a:fld>
            <a:endParaRPr lang="en-IN"/>
          </a:p>
        </p:txBody>
      </p:sp>
    </p:spTree>
    <p:extLst>
      <p:ext uri="{BB962C8B-B14F-4D97-AF65-F5344CB8AC3E}">
        <p14:creationId xmlns:p14="http://schemas.microsoft.com/office/powerpoint/2010/main" val="3660092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A2E323-6A9D-4402-9106-924CC97A4CDC}"/>
              </a:ext>
            </a:extLst>
          </p:cNvPr>
          <p:cNvSpPr>
            <a:spLocks noGrp="1"/>
          </p:cNvSpPr>
          <p:nvPr>
            <p:ph idx="1"/>
          </p:nvPr>
        </p:nvSpPr>
        <p:spPr>
          <a:xfrm>
            <a:off x="581192" y="1289785"/>
            <a:ext cx="11029615" cy="4685565"/>
          </a:xfrm>
        </p:spPr>
        <p:txBody>
          <a:bodyPr>
            <a:normAutofit/>
          </a:bodyPr>
          <a:lstStyle/>
          <a:p>
            <a:pPr marL="0" indent="0">
              <a:buNone/>
            </a:pPr>
            <a:r>
              <a:rPr lang="en-IN" dirty="0">
                <a:latin typeface="Georgia" panose="02040502050405020303" pitchFamily="18" charset="0"/>
              </a:rPr>
              <a:t>import pandas as pd</a:t>
            </a:r>
          </a:p>
          <a:p>
            <a:pPr marL="0" indent="0">
              <a:buNone/>
            </a:pPr>
            <a:r>
              <a:rPr lang="en-IN" dirty="0" err="1">
                <a:latin typeface="Georgia" panose="02040502050405020303" pitchFamily="18" charset="0"/>
              </a:rPr>
              <a:t>dict</a:t>
            </a:r>
            <a:r>
              <a:rPr lang="en-IN" dirty="0">
                <a:latin typeface="Georgia" panose="02040502050405020303" pitchFamily="18" charset="0"/>
              </a:rPr>
              <a:t> = {'name':["</a:t>
            </a:r>
            <a:r>
              <a:rPr lang="en-IN" dirty="0" err="1">
                <a:latin typeface="Georgia" panose="02040502050405020303" pitchFamily="18" charset="0"/>
              </a:rPr>
              <a:t>aparna</a:t>
            </a:r>
            <a:r>
              <a:rPr lang="en-IN" dirty="0">
                <a:latin typeface="Georgia" panose="02040502050405020303" pitchFamily="18" charset="0"/>
              </a:rPr>
              <a:t>", "</a:t>
            </a:r>
            <a:r>
              <a:rPr lang="en-IN" dirty="0" err="1">
                <a:latin typeface="Georgia" panose="02040502050405020303" pitchFamily="18" charset="0"/>
              </a:rPr>
              <a:t>pankaj</a:t>
            </a:r>
            <a:r>
              <a:rPr lang="en-IN" dirty="0">
                <a:latin typeface="Georgia" panose="02040502050405020303" pitchFamily="18" charset="0"/>
              </a:rPr>
              <a:t>", "</a:t>
            </a:r>
            <a:r>
              <a:rPr lang="en-IN" dirty="0" err="1">
                <a:latin typeface="Georgia" panose="02040502050405020303" pitchFamily="18" charset="0"/>
              </a:rPr>
              <a:t>sudhir</a:t>
            </a:r>
            <a:r>
              <a:rPr lang="en-IN" dirty="0">
                <a:latin typeface="Georgia" panose="02040502050405020303" pitchFamily="18" charset="0"/>
              </a:rPr>
              <a:t>", "</a:t>
            </a:r>
            <a:r>
              <a:rPr lang="en-IN" dirty="0" err="1">
                <a:latin typeface="Georgia" panose="02040502050405020303" pitchFamily="18" charset="0"/>
              </a:rPr>
              <a:t>Geeku</a:t>
            </a:r>
            <a:r>
              <a:rPr lang="en-IN" dirty="0">
                <a:latin typeface="Georgia" panose="02040502050405020303" pitchFamily="18" charset="0"/>
              </a:rPr>
              <a:t>"],</a:t>
            </a:r>
          </a:p>
          <a:p>
            <a:pPr marL="0" indent="0">
              <a:buNone/>
            </a:pPr>
            <a:r>
              <a:rPr lang="en-IN" dirty="0">
                <a:latin typeface="Georgia" panose="02040502050405020303" pitchFamily="18" charset="0"/>
              </a:rPr>
              <a:t>        'degree': ["MBA", "BCA", "</a:t>
            </a:r>
            <a:r>
              <a:rPr lang="en-IN" dirty="0" err="1">
                <a:latin typeface="Georgia" panose="02040502050405020303" pitchFamily="18" charset="0"/>
              </a:rPr>
              <a:t>M.Tech</a:t>
            </a:r>
            <a:r>
              <a:rPr lang="en-IN" dirty="0">
                <a:latin typeface="Georgia" panose="02040502050405020303" pitchFamily="18" charset="0"/>
              </a:rPr>
              <a:t>", "MBA"],</a:t>
            </a:r>
          </a:p>
          <a:p>
            <a:pPr marL="0" indent="0">
              <a:buNone/>
            </a:pPr>
            <a:r>
              <a:rPr lang="en-IN" dirty="0">
                <a:latin typeface="Georgia" panose="02040502050405020303" pitchFamily="18" charset="0"/>
              </a:rPr>
              <a:t>        'score':[90, 40, 80, 98]}</a:t>
            </a:r>
          </a:p>
          <a:p>
            <a:pPr marL="0" indent="0">
              <a:buNone/>
            </a:pPr>
            <a:r>
              <a:rPr lang="en-IN" dirty="0">
                <a:latin typeface="Georgia" panose="02040502050405020303" pitchFamily="18" charset="0"/>
              </a:rPr>
              <a:t>df = </a:t>
            </a:r>
            <a:r>
              <a:rPr lang="en-IN" dirty="0" err="1">
                <a:latin typeface="Georgia" panose="02040502050405020303" pitchFamily="18" charset="0"/>
              </a:rPr>
              <a:t>pd.DataFrame</a:t>
            </a:r>
            <a:r>
              <a:rPr lang="en-IN" dirty="0">
                <a:latin typeface="Georgia" panose="02040502050405020303" pitchFamily="18" charset="0"/>
              </a:rPr>
              <a:t>(</a:t>
            </a:r>
            <a:r>
              <a:rPr lang="en-IN" dirty="0" err="1">
                <a:latin typeface="Georgia" panose="02040502050405020303" pitchFamily="18" charset="0"/>
              </a:rPr>
              <a:t>dict</a:t>
            </a:r>
            <a:r>
              <a:rPr lang="en-IN" dirty="0">
                <a:latin typeface="Georgia" panose="02040502050405020303" pitchFamily="18" charset="0"/>
              </a:rPr>
              <a:t>)</a:t>
            </a:r>
          </a:p>
          <a:p>
            <a:pPr marL="0" indent="0">
              <a:buNone/>
            </a:pPr>
            <a:r>
              <a:rPr lang="en-IN" dirty="0">
                <a:latin typeface="Georgia" panose="02040502050405020303" pitchFamily="18" charset="0"/>
              </a:rPr>
              <a:t>for </a:t>
            </a:r>
            <a:r>
              <a:rPr lang="en-IN" dirty="0" err="1">
                <a:latin typeface="Georgia" panose="02040502050405020303" pitchFamily="18" charset="0"/>
              </a:rPr>
              <a:t>i</a:t>
            </a:r>
            <a:r>
              <a:rPr lang="en-IN" dirty="0">
                <a:latin typeface="Georgia" panose="02040502050405020303" pitchFamily="18" charset="0"/>
              </a:rPr>
              <a:t>, j in </a:t>
            </a:r>
            <a:r>
              <a:rPr lang="en-IN" dirty="0" err="1">
                <a:latin typeface="Georgia" panose="02040502050405020303" pitchFamily="18" charset="0"/>
              </a:rPr>
              <a:t>df.iterrows</a:t>
            </a:r>
            <a:r>
              <a:rPr lang="en-IN" dirty="0">
                <a:latin typeface="Georgia" panose="02040502050405020303" pitchFamily="18" charset="0"/>
              </a:rPr>
              <a:t>():</a:t>
            </a:r>
          </a:p>
          <a:p>
            <a:pPr marL="0" indent="0">
              <a:buNone/>
            </a:pPr>
            <a:r>
              <a:rPr lang="en-IN" dirty="0">
                <a:latin typeface="Georgia" panose="02040502050405020303" pitchFamily="18" charset="0"/>
              </a:rPr>
              <a:t>    print(</a:t>
            </a:r>
            <a:r>
              <a:rPr lang="en-IN" dirty="0" err="1">
                <a:latin typeface="Georgia" panose="02040502050405020303" pitchFamily="18" charset="0"/>
              </a:rPr>
              <a:t>i</a:t>
            </a:r>
            <a:r>
              <a:rPr lang="en-IN" dirty="0">
                <a:latin typeface="Georgia" panose="02040502050405020303" pitchFamily="18" charset="0"/>
              </a:rPr>
              <a:t>, j)</a:t>
            </a:r>
          </a:p>
          <a:p>
            <a:pPr marL="0" indent="0">
              <a:buNone/>
            </a:pPr>
            <a:r>
              <a:rPr lang="en-IN" dirty="0">
                <a:latin typeface="Georgia" panose="02040502050405020303" pitchFamily="18" charset="0"/>
              </a:rPr>
              <a:t>    print()</a:t>
            </a:r>
          </a:p>
        </p:txBody>
      </p:sp>
      <p:sp>
        <p:nvSpPr>
          <p:cNvPr id="2" name="Footer Placeholder 1">
            <a:extLst>
              <a:ext uri="{FF2B5EF4-FFF2-40B4-BE49-F238E27FC236}">
                <a16:creationId xmlns:a16="http://schemas.microsoft.com/office/drawing/2014/main" id="{D3796639-CC0B-0746-A1A7-2620B2B9F3A5}"/>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9776DE84-F446-1799-133A-E47DE1E5F5FF}"/>
              </a:ext>
            </a:extLst>
          </p:cNvPr>
          <p:cNvSpPr>
            <a:spLocks noGrp="1"/>
          </p:cNvSpPr>
          <p:nvPr>
            <p:ph type="sldNum" sz="quarter" idx="12"/>
          </p:nvPr>
        </p:nvSpPr>
        <p:spPr/>
        <p:txBody>
          <a:bodyPr/>
          <a:lstStyle/>
          <a:p>
            <a:fld id="{FACB5482-D393-4E2D-8FB7-B68A06B80F1E}" type="slidenum">
              <a:rPr lang="en-IN" smtClean="0"/>
              <a:t>9</a:t>
            </a:fld>
            <a:endParaRPr lang="en-IN"/>
          </a:p>
        </p:txBody>
      </p:sp>
    </p:spTree>
    <p:extLst>
      <p:ext uri="{BB962C8B-B14F-4D97-AF65-F5344CB8AC3E}">
        <p14:creationId xmlns:p14="http://schemas.microsoft.com/office/powerpoint/2010/main" val="2374253714"/>
      </p:ext>
    </p:extLst>
  </p:cSld>
  <p:clrMapOvr>
    <a:masterClrMapping/>
  </p:clrMapOvr>
</p:sld>
</file>

<file path=ppt/theme/theme1.xml><?xml version="1.0" encoding="utf-8"?>
<a:theme xmlns:a="http://schemas.openxmlformats.org/drawingml/2006/main" name="ICT Basic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CT Basic Theme" id="{98E71BC8-CEE5-4A46-949E-391C0C874B8F}" vid="{96F7FA2A-5830-4612-98C6-3C5F1D18D75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ICT Basic Theme (1) (2)</Template>
  <TotalTime>8</TotalTime>
  <Words>1767</Words>
  <Application>Microsoft Office PowerPoint</Application>
  <PresentationFormat>Widescreen</PresentationFormat>
  <Paragraphs>194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Georgia</vt:lpstr>
      <vt:lpstr>Wingdings</vt:lpstr>
      <vt:lpstr>ICT Basic Theme</vt:lpstr>
      <vt:lpstr>Cleaning data, Working with missing data, Boolean Indexing</vt:lpstr>
      <vt:lpstr>Cleaning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Cleaning data, Working with missing data, Boolean Indexing</dc:title>
  <dc:creator>sarihaashanmugasundaram@gmail.com</dc:creator>
  <cp:lastModifiedBy>sarihaashanmugasundaram@gmail.com</cp:lastModifiedBy>
  <cp:revision>6</cp:revision>
  <dcterms:created xsi:type="dcterms:W3CDTF">2023-04-29T12:21:47Z</dcterms:created>
  <dcterms:modified xsi:type="dcterms:W3CDTF">2023-04-29T14:30:33Z</dcterms:modified>
</cp:coreProperties>
</file>