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8" r:id="rId25"/>
    <p:sldId id="303" r:id="rId26"/>
    <p:sldId id="304" r:id="rId27"/>
    <p:sldId id="305" r:id="rId28"/>
    <p:sldId id="306" r:id="rId29"/>
    <p:sldId id="30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-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4:12:49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4402,'0'0'96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5CE86-8F00-40E3-872E-CC713712A1D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7DF17-8133-4853-97B1-8685CDAD9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11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9BD5-C57E-B1A8-8486-A9CE4B72B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Groupby</a:t>
            </a:r>
            <a:r>
              <a:rPr lang="en-IN" dirty="0"/>
              <a:t>, Working with Text data, Creating Panda Series, Merging, Joining, Concatenation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83C00-44BD-BD96-E264-84C83379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37FC8-C52A-2255-4BB4-EAF7A397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818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612FD-B6A4-4781-8576-A5379EE20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6" y="657225"/>
            <a:ext cx="11477624" cy="6048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Splitting and Replacing Data</a:t>
            </a:r>
          </a:p>
          <a:p>
            <a:pPr marL="0" indent="0">
              <a:buNone/>
            </a:pPr>
            <a:r>
              <a:rPr lang="en-IN" sz="1400" dirty="0">
                <a:latin typeface="Georgia" panose="02040502050405020303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IN" sz="1400" dirty="0">
                <a:latin typeface="Georgia" panose="02040502050405020303" pitchFamily="18" charset="0"/>
              </a:rPr>
              <a:t>data = </a:t>
            </a:r>
            <a:r>
              <a:rPr lang="en-IN" sz="1400" dirty="0" err="1">
                <a:latin typeface="Georgia" panose="02040502050405020303" pitchFamily="18" charset="0"/>
              </a:rPr>
              <a:t>pd.read_csv</a:t>
            </a:r>
            <a:r>
              <a:rPr lang="en-IN" sz="1400" dirty="0">
                <a:latin typeface="Georgia" panose="02040502050405020303" pitchFamily="18" charset="0"/>
              </a:rPr>
              <a:t>(“Word-prevalence.csv")</a:t>
            </a:r>
          </a:p>
          <a:p>
            <a:pPr marL="0" indent="0">
              <a:buNone/>
            </a:pPr>
            <a:r>
              <a:rPr lang="en-IN" sz="1400" dirty="0">
                <a:latin typeface="Georgia" panose="02040502050405020303" pitchFamily="18" charset="0"/>
              </a:rPr>
              <a:t>data[“Count"]= data[“Count"].replace(8, “EIGHT")</a:t>
            </a:r>
          </a:p>
          <a:p>
            <a:pPr marL="0" indent="0">
              <a:buNone/>
            </a:pPr>
            <a:r>
              <a:rPr lang="en-IN" sz="1400" dirty="0">
                <a:latin typeface="Georgia" panose="02040502050405020303" pitchFamily="18" charset="0"/>
              </a:rPr>
              <a:t>filter = data[“Count"]==“EIGHT"</a:t>
            </a:r>
          </a:p>
          <a:p>
            <a:pPr marL="0" indent="0">
              <a:buNone/>
            </a:pPr>
            <a:r>
              <a:rPr lang="en-IN" sz="1400" dirty="0" err="1">
                <a:latin typeface="Georgia" panose="02040502050405020303" pitchFamily="18" charset="0"/>
              </a:rPr>
              <a:t>data.where</a:t>
            </a:r>
            <a:r>
              <a:rPr lang="en-IN" sz="1400" dirty="0">
                <a:latin typeface="Georgia" panose="02040502050405020303" pitchFamily="18" charset="0"/>
              </a:rPr>
              <a:t>(filter).</a:t>
            </a:r>
            <a:r>
              <a:rPr lang="en-IN" sz="1400" dirty="0" err="1">
                <a:latin typeface="Georgia" panose="02040502050405020303" pitchFamily="18" charset="0"/>
              </a:rPr>
              <a:t>dropna</a:t>
            </a:r>
            <a:r>
              <a:rPr lang="en-IN" sz="1400" dirty="0"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Concatenation of Data</a:t>
            </a:r>
          </a:p>
          <a:p>
            <a:pPr marL="0" indent="0">
              <a:buNone/>
            </a:pPr>
            <a:r>
              <a:rPr lang="en-IN" sz="1400" dirty="0">
                <a:latin typeface="Georgia" panose="02040502050405020303" pitchFamily="18" charset="0"/>
              </a:rPr>
              <a:t>import pandas as pd </a:t>
            </a:r>
          </a:p>
          <a:p>
            <a:pPr marL="0" indent="0">
              <a:buNone/>
            </a:pPr>
            <a:r>
              <a:rPr lang="en-IN" sz="1400" dirty="0">
                <a:latin typeface="Georgia" panose="02040502050405020303" pitchFamily="18" charset="0"/>
              </a:rPr>
              <a:t>data = {'Name':['Jai', '</a:t>
            </a:r>
            <a:r>
              <a:rPr lang="en-IN" sz="1400" dirty="0" err="1">
                <a:latin typeface="Georgia" panose="02040502050405020303" pitchFamily="18" charset="0"/>
              </a:rPr>
              <a:t>Princi</a:t>
            </a:r>
            <a:r>
              <a:rPr lang="en-IN" sz="1400" dirty="0">
                <a:latin typeface="Georgia" panose="02040502050405020303" pitchFamily="18" charset="0"/>
              </a:rPr>
              <a:t>', 'Gaurav', 'Anuj'], </a:t>
            </a:r>
          </a:p>
          <a:p>
            <a:pPr marL="0" indent="0">
              <a:buNone/>
            </a:pPr>
            <a:r>
              <a:rPr lang="en-IN" sz="1400" dirty="0">
                <a:latin typeface="Georgia" panose="02040502050405020303" pitchFamily="18" charset="0"/>
              </a:rPr>
              <a:t>        'Age':[27, 24, 22, 32], </a:t>
            </a:r>
          </a:p>
          <a:p>
            <a:pPr marL="0" indent="0">
              <a:buNone/>
            </a:pPr>
            <a:r>
              <a:rPr lang="en-IN" sz="1400" dirty="0">
                <a:latin typeface="Georgia" panose="02040502050405020303" pitchFamily="18" charset="0"/>
              </a:rPr>
              <a:t>        'Address':['Nagpur', 'Kanpur', 'Allahabad', '</a:t>
            </a:r>
            <a:r>
              <a:rPr lang="en-IN" sz="1400" dirty="0" err="1">
                <a:latin typeface="Georgia" panose="02040502050405020303" pitchFamily="18" charset="0"/>
              </a:rPr>
              <a:t>Kannuaj</a:t>
            </a:r>
            <a:r>
              <a:rPr lang="en-IN" sz="1400" dirty="0">
                <a:latin typeface="Georgia" panose="02040502050405020303" pitchFamily="18" charset="0"/>
              </a:rPr>
              <a:t>'], </a:t>
            </a:r>
          </a:p>
          <a:p>
            <a:pPr marL="0" indent="0">
              <a:buNone/>
            </a:pPr>
            <a:r>
              <a:rPr lang="en-IN" sz="1400" dirty="0">
                <a:latin typeface="Georgia" panose="02040502050405020303" pitchFamily="18" charset="0"/>
              </a:rPr>
              <a:t>        'Qualification':['</a:t>
            </a:r>
            <a:r>
              <a:rPr lang="en-IN" sz="1400" dirty="0" err="1">
                <a:latin typeface="Georgia" panose="02040502050405020303" pitchFamily="18" charset="0"/>
              </a:rPr>
              <a:t>Msc</a:t>
            </a:r>
            <a:r>
              <a:rPr lang="en-IN" sz="1400" dirty="0">
                <a:latin typeface="Georgia" panose="02040502050405020303" pitchFamily="18" charset="0"/>
              </a:rPr>
              <a:t>', 'MA', 'MCA', '</a:t>
            </a:r>
            <a:r>
              <a:rPr lang="en-IN" sz="1400" dirty="0" err="1">
                <a:latin typeface="Georgia" panose="02040502050405020303" pitchFamily="18" charset="0"/>
              </a:rPr>
              <a:t>Phd</a:t>
            </a:r>
            <a:r>
              <a:rPr lang="en-IN" sz="1400" dirty="0">
                <a:latin typeface="Georgia" panose="02040502050405020303" pitchFamily="18" charset="0"/>
              </a:rPr>
              <a:t>']} </a:t>
            </a:r>
          </a:p>
          <a:p>
            <a:pPr marL="0" indent="0">
              <a:buNone/>
            </a:pPr>
            <a:r>
              <a:rPr lang="en-IN" sz="1400" dirty="0">
                <a:latin typeface="Georgia" panose="02040502050405020303" pitchFamily="18" charset="0"/>
              </a:rPr>
              <a:t>df = </a:t>
            </a:r>
            <a:r>
              <a:rPr lang="en-IN" sz="1400" dirty="0" err="1">
                <a:latin typeface="Georgia" panose="02040502050405020303" pitchFamily="18" charset="0"/>
              </a:rPr>
              <a:t>pd.DataFrame</a:t>
            </a:r>
            <a:r>
              <a:rPr lang="en-IN" sz="1400" dirty="0">
                <a:latin typeface="Georgia" panose="02040502050405020303" pitchFamily="18" charset="0"/>
              </a:rPr>
              <a:t>(data) </a:t>
            </a:r>
          </a:p>
          <a:p>
            <a:pPr marL="0" indent="0">
              <a:buNone/>
            </a:pPr>
            <a:r>
              <a:rPr lang="en-IN" sz="1400" dirty="0">
                <a:latin typeface="Georgia" panose="02040502050405020303" pitchFamily="18" charset="0"/>
              </a:rPr>
              <a:t>new = df["Address"].copy() </a:t>
            </a:r>
          </a:p>
          <a:p>
            <a:pPr marL="0" indent="0">
              <a:buNone/>
            </a:pPr>
            <a:r>
              <a:rPr lang="en-IN" sz="1400" dirty="0">
                <a:latin typeface="Georgia" panose="02040502050405020303" pitchFamily="18" charset="0"/>
              </a:rPr>
              <a:t>df["Name"]= df["Name"].str.cat(new, </a:t>
            </a:r>
            <a:r>
              <a:rPr lang="en-IN" sz="1400" dirty="0" err="1">
                <a:latin typeface="Georgia" panose="02040502050405020303" pitchFamily="18" charset="0"/>
              </a:rPr>
              <a:t>sep</a:t>
            </a:r>
            <a:r>
              <a:rPr lang="en-IN" sz="1400" dirty="0">
                <a:latin typeface="Georgia" panose="02040502050405020303" pitchFamily="18" charset="0"/>
              </a:rPr>
              <a:t> =", ") </a:t>
            </a:r>
          </a:p>
          <a:p>
            <a:pPr marL="0" indent="0">
              <a:buNone/>
            </a:pPr>
            <a:r>
              <a:rPr lang="en-IN" sz="1400" dirty="0">
                <a:latin typeface="Georgia" panose="02040502050405020303" pitchFamily="18" charset="0"/>
              </a:rPr>
              <a:t>print(df)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2D58BF-3C88-6732-563E-F02564B6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B3743-D726-93AD-9BDA-21B22AE6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645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0AFF-A07B-49DF-AC34-AB472B553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6" y="1000125"/>
            <a:ext cx="11296482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data = </a:t>
            </a:r>
            <a:r>
              <a:rPr lang="en-IN" dirty="0" err="1">
                <a:latin typeface="Georgia" panose="02040502050405020303" pitchFamily="18" charset="0"/>
              </a:rPr>
              <a:t>pd.read_excel</a:t>
            </a:r>
            <a:r>
              <a:rPr lang="en-IN" dirty="0">
                <a:latin typeface="Georgia" panose="02040502050405020303" pitchFamily="18" charset="0"/>
              </a:rPr>
              <a:t>(“Athletes.xlsx")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new = data[“NOC"].copy()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data[“Name"]= data[“Name"].str.cat(new, </a:t>
            </a:r>
            <a:r>
              <a:rPr lang="en-IN" dirty="0" err="1">
                <a:latin typeface="Georgia" panose="02040502050405020303" pitchFamily="18" charset="0"/>
              </a:rPr>
              <a:t>sep</a:t>
            </a:r>
            <a:r>
              <a:rPr lang="en-IN" dirty="0">
                <a:latin typeface="Georgia" panose="02040502050405020303" pitchFamily="18" charset="0"/>
              </a:rPr>
              <a:t> =", ")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data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Removing Whitespaces of Data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import pandas as pd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data = </a:t>
            </a:r>
            <a:r>
              <a:rPr lang="en-IN" dirty="0" err="1">
                <a:latin typeface="Georgia" panose="02040502050405020303" pitchFamily="18" charset="0"/>
              </a:rPr>
              <a:t>pd.read_excel</a:t>
            </a:r>
            <a:r>
              <a:rPr lang="en-IN" dirty="0">
                <a:latin typeface="Georgia" panose="02040502050405020303" pitchFamily="18" charset="0"/>
              </a:rPr>
              <a:t>(“Athletes.xlsx")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new = data[“NOC"].replace(“Norway", "  Norway  ").copy() </a:t>
            </a: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new.str.lstrip</a:t>
            </a:r>
            <a:r>
              <a:rPr lang="en-IN" dirty="0">
                <a:latin typeface="Georgia" panose="02040502050405020303" pitchFamily="18" charset="0"/>
              </a:rPr>
              <a:t>()==“Norway  "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3661D9-86A0-EECD-B8C2-8A9E8257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BC536-20D9-803C-0420-A75CA59E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729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A8EB-96B8-4023-B10E-244A4CBB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9919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Creating pandas series</a:t>
            </a:r>
            <a:endParaRPr lang="en-IN" sz="3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F6EB-89D7-4DB4-9A02-8E344DF62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95425"/>
            <a:ext cx="11029615" cy="51720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Creating an empty Series 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basic series, which can be created is an Empty Series.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ser = </a:t>
            </a:r>
            <a:r>
              <a:rPr lang="en-US" dirty="0" err="1">
                <a:latin typeface="Georgia" panose="02040502050405020303" pitchFamily="18" charset="0"/>
              </a:rPr>
              <a:t>pd.Series</a:t>
            </a:r>
            <a:r>
              <a:rPr lang="en-US" dirty="0"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print(ser)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Creating a series from array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import </a:t>
            </a:r>
            <a:r>
              <a:rPr lang="en-US" dirty="0" err="1">
                <a:latin typeface="Georgia" panose="02040502050405020303" pitchFamily="18" charset="0"/>
              </a:rPr>
              <a:t>numpy</a:t>
            </a:r>
            <a:r>
              <a:rPr lang="en-US" dirty="0">
                <a:latin typeface="Georgia" panose="02040502050405020303" pitchFamily="18" charset="0"/>
              </a:rPr>
              <a:t> as np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data = </a:t>
            </a:r>
            <a:r>
              <a:rPr lang="en-US" dirty="0" err="1">
                <a:latin typeface="Georgia" panose="02040502050405020303" pitchFamily="18" charset="0"/>
              </a:rPr>
              <a:t>np.array</a:t>
            </a:r>
            <a:r>
              <a:rPr lang="en-US" dirty="0">
                <a:latin typeface="Georgia" panose="02040502050405020303" pitchFamily="18" charset="0"/>
              </a:rPr>
              <a:t>(['g’, ‘o', ‘o', ‘d', 's'])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ser = </a:t>
            </a:r>
            <a:r>
              <a:rPr lang="en-US" dirty="0" err="1">
                <a:latin typeface="Georgia" panose="02040502050405020303" pitchFamily="18" charset="0"/>
              </a:rPr>
              <a:t>pd.Series</a:t>
            </a:r>
            <a:r>
              <a:rPr lang="en-US" dirty="0">
                <a:latin typeface="Georgia" panose="02040502050405020303" pitchFamily="18" charset="0"/>
              </a:rPr>
              <a:t>(data)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print(ser)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A49D5-EE81-7DD8-6E3F-48BDBAFE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6F728-50AB-496F-17D6-A6FF9309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23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BDEFA-5C6B-4713-9941-AF14330B7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04875"/>
            <a:ext cx="11029615" cy="5686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Creating a series from array with index 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import </a:t>
            </a:r>
            <a:r>
              <a:rPr lang="en-US" dirty="0" err="1">
                <a:latin typeface="Georgia" panose="02040502050405020303" pitchFamily="18" charset="0"/>
              </a:rPr>
              <a:t>numpy</a:t>
            </a:r>
            <a:r>
              <a:rPr lang="en-US" dirty="0">
                <a:latin typeface="Georgia" panose="02040502050405020303" pitchFamily="18" charset="0"/>
              </a:rPr>
              <a:t> as np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data = </a:t>
            </a:r>
            <a:r>
              <a:rPr lang="en-US" dirty="0" err="1">
                <a:latin typeface="Georgia" panose="02040502050405020303" pitchFamily="18" charset="0"/>
              </a:rPr>
              <a:t>np.array</a:t>
            </a:r>
            <a:r>
              <a:rPr lang="en-US" dirty="0">
                <a:latin typeface="Georgia" panose="02040502050405020303" pitchFamily="18" charset="0"/>
              </a:rPr>
              <a:t>(['g', ‘o', ‘o', ‘d', 's'])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ser = </a:t>
            </a:r>
            <a:r>
              <a:rPr lang="en-US" dirty="0" err="1">
                <a:latin typeface="Georgia" panose="02040502050405020303" pitchFamily="18" charset="0"/>
              </a:rPr>
              <a:t>pd.Series</a:t>
            </a:r>
            <a:r>
              <a:rPr lang="en-US" dirty="0">
                <a:latin typeface="Georgia" panose="02040502050405020303" pitchFamily="18" charset="0"/>
              </a:rPr>
              <a:t>(data, index =[10, 11, 12, 13, 14])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print(ser)</a:t>
            </a: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Creating a series from Lists:</a:t>
            </a:r>
            <a:endParaRPr lang="en-IN" sz="22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list = ['g', ‘o', ‘o', ‘d', 's']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ser = </a:t>
            </a:r>
            <a:r>
              <a:rPr lang="en-IN" dirty="0" err="1">
                <a:latin typeface="Georgia" panose="02040502050405020303" pitchFamily="18" charset="0"/>
              </a:rPr>
              <a:t>pd.Series</a:t>
            </a:r>
            <a:r>
              <a:rPr lang="en-IN" dirty="0">
                <a:latin typeface="Georgia" panose="02040502050405020303" pitchFamily="18" charset="0"/>
              </a:rPr>
              <a:t>(list)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print(ser)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5AEE9E-69D0-DF60-ED64-B3188224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499B1-3981-716C-F60B-2C1ED6E5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679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D7954-57ED-4E85-AE19-4ADBD47A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04875"/>
            <a:ext cx="11029615" cy="5734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Creating a series from Dictionary: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dict</a:t>
            </a:r>
            <a:r>
              <a:rPr lang="en-US" dirty="0">
                <a:latin typeface="Georgia" panose="02040502050405020303" pitchFamily="18" charset="0"/>
              </a:rPr>
              <a:t> = {‘Germany' : 10,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   ‘</a:t>
            </a:r>
            <a:r>
              <a:rPr lang="en-US" dirty="0" err="1">
                <a:latin typeface="Georgia" panose="02040502050405020303" pitchFamily="18" charset="0"/>
              </a:rPr>
              <a:t>france</a:t>
            </a:r>
            <a:r>
              <a:rPr lang="en-US" dirty="0">
                <a:latin typeface="Georgia" panose="02040502050405020303" pitchFamily="18" charset="0"/>
              </a:rPr>
              <a:t>' : 20,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   ‘Ireland' : 30}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ser = </a:t>
            </a:r>
            <a:r>
              <a:rPr lang="en-US" dirty="0" err="1">
                <a:latin typeface="Georgia" panose="02040502050405020303" pitchFamily="18" charset="0"/>
              </a:rPr>
              <a:t>pd.Series</a:t>
            </a:r>
            <a:r>
              <a:rPr lang="en-US" dirty="0">
                <a:latin typeface="Georgia" panose="02040502050405020303" pitchFamily="18" charset="0"/>
              </a:rPr>
              <a:t>(</a:t>
            </a:r>
            <a:r>
              <a:rPr lang="en-US" dirty="0" err="1">
                <a:latin typeface="Georgia" panose="02040502050405020303" pitchFamily="18" charset="0"/>
              </a:rPr>
              <a:t>dict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print(ser)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Creating a series from Scalar value: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import </a:t>
            </a:r>
            <a:r>
              <a:rPr lang="en-US" dirty="0" err="1">
                <a:latin typeface="Georgia" panose="02040502050405020303" pitchFamily="18" charset="0"/>
              </a:rPr>
              <a:t>numpy</a:t>
            </a:r>
            <a:r>
              <a:rPr lang="en-US" dirty="0">
                <a:latin typeface="Georgia" panose="02040502050405020303" pitchFamily="18" charset="0"/>
              </a:rPr>
              <a:t> as np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ser = </a:t>
            </a:r>
            <a:r>
              <a:rPr lang="en-US" dirty="0" err="1">
                <a:latin typeface="Georgia" panose="02040502050405020303" pitchFamily="18" charset="0"/>
              </a:rPr>
              <a:t>pd.Series</a:t>
            </a:r>
            <a:r>
              <a:rPr lang="en-US" dirty="0">
                <a:latin typeface="Georgia" panose="02040502050405020303" pitchFamily="18" charset="0"/>
              </a:rPr>
              <a:t>(10, index =[0, 1, 2, 3, 4, 5])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print(ser)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46293E-FA91-71BF-3FF7-DE98F162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E0E88-6D9C-894B-1DC4-F5EBF400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616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07DBA-E5A6-4468-B66F-EFF80A280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52475"/>
            <a:ext cx="11029615" cy="5838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Creating a series using NumPy functions 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import pandas as pd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import </a:t>
            </a:r>
            <a:r>
              <a:rPr lang="en-IN" dirty="0" err="1">
                <a:latin typeface="Georgia" panose="02040502050405020303" pitchFamily="18" charset="0"/>
              </a:rPr>
              <a:t>numpy</a:t>
            </a:r>
            <a:r>
              <a:rPr lang="en-IN" dirty="0">
                <a:latin typeface="Georgia" panose="02040502050405020303" pitchFamily="18" charset="0"/>
              </a:rPr>
              <a:t> as np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ser1 = </a:t>
            </a:r>
            <a:r>
              <a:rPr lang="en-IN" dirty="0" err="1">
                <a:latin typeface="Georgia" panose="02040502050405020303" pitchFamily="18" charset="0"/>
              </a:rPr>
              <a:t>pd.Series</a:t>
            </a:r>
            <a:r>
              <a:rPr lang="en-IN" dirty="0">
                <a:latin typeface="Georgia" panose="02040502050405020303" pitchFamily="18" charset="0"/>
              </a:rPr>
              <a:t>(</a:t>
            </a:r>
            <a:r>
              <a:rPr lang="en-IN" dirty="0" err="1">
                <a:latin typeface="Georgia" panose="02040502050405020303" pitchFamily="18" charset="0"/>
              </a:rPr>
              <a:t>np.linspace</a:t>
            </a:r>
            <a:r>
              <a:rPr lang="en-IN" dirty="0">
                <a:latin typeface="Georgia" panose="02040502050405020303" pitchFamily="18" charset="0"/>
              </a:rPr>
              <a:t>(3, 33, 3))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print(ser1)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ser2 = </a:t>
            </a:r>
            <a:r>
              <a:rPr lang="en-IN" dirty="0" err="1">
                <a:latin typeface="Georgia" panose="02040502050405020303" pitchFamily="18" charset="0"/>
              </a:rPr>
              <a:t>pd.Series</a:t>
            </a:r>
            <a:r>
              <a:rPr lang="en-IN" dirty="0">
                <a:latin typeface="Georgia" panose="02040502050405020303" pitchFamily="18" charset="0"/>
              </a:rPr>
              <a:t>(</a:t>
            </a:r>
            <a:r>
              <a:rPr lang="en-IN" dirty="0" err="1">
                <a:latin typeface="Georgia" panose="02040502050405020303" pitchFamily="18" charset="0"/>
              </a:rPr>
              <a:t>np.linspace</a:t>
            </a:r>
            <a:r>
              <a:rPr lang="en-IN" dirty="0">
                <a:latin typeface="Georgia" panose="02040502050405020303" pitchFamily="18" charset="0"/>
              </a:rPr>
              <a:t>(1, 100, 10))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print("\n", ser2)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B5AE8F-8321-BC41-0CEE-578131A6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1FFA9-A517-04F1-14A1-B4F7B1D4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85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2606-A946-4A8D-8383-141D7153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52450"/>
            <a:ext cx="11029616" cy="1057275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Pandas Merging, Joining, and Concatenating</a:t>
            </a:r>
            <a:endParaRPr lang="en-IN" sz="3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5090E-7606-49EE-9A84-A520EAF7F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676400"/>
            <a:ext cx="11687175" cy="494347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We can join, merge, and </a:t>
            </a:r>
            <a:r>
              <a:rPr lang="en-US" sz="2000" dirty="0" err="1">
                <a:latin typeface="Georgia" panose="02040502050405020303" pitchFamily="18" charset="0"/>
              </a:rPr>
              <a:t>concat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dataframe</a:t>
            </a:r>
            <a:r>
              <a:rPr lang="en-US" sz="2000" dirty="0">
                <a:latin typeface="Georgia" panose="02040502050405020303" pitchFamily="18" charset="0"/>
              </a:rPr>
              <a:t> using different methods. In </a:t>
            </a:r>
            <a:r>
              <a:rPr lang="en-US" sz="2000" dirty="0" err="1">
                <a:latin typeface="Georgia" panose="02040502050405020303" pitchFamily="18" charset="0"/>
              </a:rPr>
              <a:t>Dataframe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df.merge</a:t>
            </a:r>
            <a:r>
              <a:rPr lang="en-US" sz="2000" dirty="0">
                <a:latin typeface="Georgia" panose="02040502050405020303" pitchFamily="18" charset="0"/>
              </a:rPr>
              <a:t>(),</a:t>
            </a:r>
            <a:r>
              <a:rPr lang="en-US" sz="2000" dirty="0" err="1">
                <a:latin typeface="Georgia" panose="02040502050405020303" pitchFamily="18" charset="0"/>
              </a:rPr>
              <a:t>df.join</a:t>
            </a:r>
            <a:r>
              <a:rPr lang="en-US" sz="2000" dirty="0">
                <a:latin typeface="Georgia" panose="02040502050405020303" pitchFamily="18" charset="0"/>
              </a:rPr>
              <a:t>(), and </a:t>
            </a:r>
            <a:r>
              <a:rPr lang="en-US" sz="2000" dirty="0" err="1">
                <a:latin typeface="Georgia" panose="02040502050405020303" pitchFamily="18" charset="0"/>
              </a:rPr>
              <a:t>df.concat</a:t>
            </a:r>
            <a:r>
              <a:rPr lang="en-US" sz="2000" dirty="0">
                <a:latin typeface="Georgia" panose="02040502050405020303" pitchFamily="18" charset="0"/>
              </a:rPr>
              <a:t>() methods help in joining, merging and </a:t>
            </a:r>
            <a:r>
              <a:rPr lang="en-US" sz="2000" dirty="0" err="1">
                <a:latin typeface="Georgia" panose="02040502050405020303" pitchFamily="18" charset="0"/>
              </a:rPr>
              <a:t>concating</a:t>
            </a:r>
            <a:r>
              <a:rPr lang="en-US" sz="2000" dirty="0">
                <a:latin typeface="Georgia" panose="02040502050405020303" pitchFamily="18" charset="0"/>
              </a:rPr>
              <a:t> different </a:t>
            </a:r>
            <a:r>
              <a:rPr lang="en-US" sz="2000" dirty="0" err="1">
                <a:latin typeface="Georgia" panose="02040502050405020303" pitchFamily="18" charset="0"/>
              </a:rPr>
              <a:t>dataframe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C00000"/>
                </a:solidFill>
                <a:latin typeface="Georgia" panose="02040502050405020303" pitchFamily="18" charset="0"/>
              </a:rPr>
              <a:t>Concatenating </a:t>
            </a:r>
            <a:r>
              <a:rPr lang="en-US" sz="26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DataFrame</a:t>
            </a:r>
            <a:endParaRPr lang="en-US" sz="26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import pandas as pd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data1 = {'Name':['Jai', '</a:t>
            </a:r>
            <a:r>
              <a:rPr lang="en-US" dirty="0" err="1">
                <a:latin typeface="Georgia" panose="02040502050405020303" pitchFamily="18" charset="0"/>
              </a:rPr>
              <a:t>Princi</a:t>
            </a:r>
            <a:r>
              <a:rPr lang="en-US" dirty="0">
                <a:latin typeface="Georgia" panose="02040502050405020303" pitchFamily="18" charset="0"/>
              </a:rPr>
              <a:t>', 'Gaurav', 'Anuj'],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   'Age':[27, 24, 22, 32],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   'Address':['Nagpur', 'Kanpur', 'Allahabad', '</a:t>
            </a:r>
            <a:r>
              <a:rPr lang="en-US" dirty="0" err="1">
                <a:latin typeface="Georgia" panose="02040502050405020303" pitchFamily="18" charset="0"/>
              </a:rPr>
              <a:t>Kannuaj</a:t>
            </a:r>
            <a:r>
              <a:rPr lang="en-US" dirty="0">
                <a:latin typeface="Georgia" panose="02040502050405020303" pitchFamily="18" charset="0"/>
              </a:rPr>
              <a:t>'],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   'Qualification':['</a:t>
            </a:r>
            <a:r>
              <a:rPr lang="en-US" dirty="0" err="1">
                <a:latin typeface="Georgia" panose="02040502050405020303" pitchFamily="18" charset="0"/>
              </a:rPr>
              <a:t>Msc</a:t>
            </a:r>
            <a:r>
              <a:rPr lang="en-US" dirty="0">
                <a:latin typeface="Georgia" panose="02040502050405020303" pitchFamily="18" charset="0"/>
              </a:rPr>
              <a:t>', 'MA', 'MCA', '</a:t>
            </a:r>
            <a:r>
              <a:rPr lang="en-US" dirty="0" err="1">
                <a:latin typeface="Georgia" panose="02040502050405020303" pitchFamily="18" charset="0"/>
              </a:rPr>
              <a:t>Phd</a:t>
            </a:r>
            <a:r>
              <a:rPr lang="en-US" dirty="0">
                <a:latin typeface="Georgia" panose="02040502050405020303" pitchFamily="18" charset="0"/>
              </a:rPr>
              <a:t>']}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data2 = {'Name':['</a:t>
            </a:r>
            <a:r>
              <a:rPr lang="en-US" dirty="0" err="1">
                <a:latin typeface="Georgia" panose="02040502050405020303" pitchFamily="18" charset="0"/>
              </a:rPr>
              <a:t>Abhi</a:t>
            </a:r>
            <a:r>
              <a:rPr lang="en-US" dirty="0">
                <a:latin typeface="Georgia" panose="02040502050405020303" pitchFamily="18" charset="0"/>
              </a:rPr>
              <a:t>', 'Ayushi', 'Dhiraj', 'Hitesh'],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   'Age':[17, 14, 12, 52],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   'Address':['Nagpur', 'Kanpur', 'Allahabad', '</a:t>
            </a:r>
            <a:r>
              <a:rPr lang="en-US" dirty="0" err="1">
                <a:latin typeface="Georgia" panose="02040502050405020303" pitchFamily="18" charset="0"/>
              </a:rPr>
              <a:t>Kannuaj</a:t>
            </a:r>
            <a:r>
              <a:rPr lang="en-US" dirty="0">
                <a:latin typeface="Georgia" panose="02040502050405020303" pitchFamily="18" charset="0"/>
              </a:rPr>
              <a:t>'],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   'Qualification':['</a:t>
            </a:r>
            <a:r>
              <a:rPr lang="en-US" dirty="0" err="1">
                <a:latin typeface="Georgia" panose="02040502050405020303" pitchFamily="18" charset="0"/>
              </a:rPr>
              <a:t>Btech</a:t>
            </a:r>
            <a:r>
              <a:rPr lang="en-US" dirty="0">
                <a:latin typeface="Georgia" panose="02040502050405020303" pitchFamily="18" charset="0"/>
              </a:rPr>
              <a:t>', 'B.A', '</a:t>
            </a:r>
            <a:r>
              <a:rPr lang="en-US" dirty="0" err="1">
                <a:latin typeface="Georgia" panose="02040502050405020303" pitchFamily="18" charset="0"/>
              </a:rPr>
              <a:t>Bcom</a:t>
            </a:r>
            <a:r>
              <a:rPr lang="en-US" dirty="0">
                <a:latin typeface="Georgia" panose="02040502050405020303" pitchFamily="18" charset="0"/>
              </a:rPr>
              <a:t>', '</a:t>
            </a:r>
            <a:r>
              <a:rPr lang="en-US" dirty="0" err="1">
                <a:latin typeface="Georgia" panose="02040502050405020303" pitchFamily="18" charset="0"/>
              </a:rPr>
              <a:t>B.hons</a:t>
            </a:r>
            <a:r>
              <a:rPr lang="en-US" dirty="0">
                <a:latin typeface="Georgia" panose="02040502050405020303" pitchFamily="18" charset="0"/>
              </a:rPr>
              <a:t>']}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24856-E3C2-E69C-D55D-F49BD074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7857D-41A1-1228-4C05-3ECCBA4E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529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5AD74-46B0-4C25-BA19-9A51132C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619125"/>
            <a:ext cx="11572875" cy="59721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df = </a:t>
            </a:r>
            <a:r>
              <a:rPr lang="en-US" dirty="0" err="1">
                <a:latin typeface="Georgia" panose="02040502050405020303" pitchFamily="18" charset="0"/>
              </a:rPr>
              <a:t>pd.DataFrame</a:t>
            </a:r>
            <a:r>
              <a:rPr lang="en-US" dirty="0">
                <a:latin typeface="Georgia" panose="02040502050405020303" pitchFamily="18" charset="0"/>
              </a:rPr>
              <a:t>(data1,index=[0, 1, 2, 3])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df1 = </a:t>
            </a:r>
            <a:r>
              <a:rPr lang="en-US" dirty="0" err="1">
                <a:latin typeface="Georgia" panose="02040502050405020303" pitchFamily="18" charset="0"/>
              </a:rPr>
              <a:t>pd.DataFrame</a:t>
            </a:r>
            <a:r>
              <a:rPr lang="en-US" dirty="0">
                <a:latin typeface="Georgia" panose="02040502050405020303" pitchFamily="18" charset="0"/>
              </a:rPr>
              <a:t>(data2, index=[4, 5, 6, 7])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print(df, "\n\n", df1) </a:t>
            </a:r>
          </a:p>
          <a:p>
            <a:pPr marL="0" indent="0">
              <a:buNone/>
            </a:pPr>
            <a:r>
              <a:rPr lang="fr-FR" dirty="0">
                <a:latin typeface="Georgia" panose="02040502050405020303" pitchFamily="18" charset="0"/>
              </a:rPr>
              <a:t>frames = [</a:t>
            </a:r>
            <a:r>
              <a:rPr lang="fr-FR" dirty="0" err="1">
                <a:latin typeface="Georgia" panose="02040502050405020303" pitchFamily="18" charset="0"/>
              </a:rPr>
              <a:t>df</a:t>
            </a:r>
            <a:r>
              <a:rPr lang="fr-FR" dirty="0">
                <a:latin typeface="Georgia" panose="02040502050405020303" pitchFamily="18" charset="0"/>
              </a:rPr>
              <a:t>, df1] </a:t>
            </a:r>
          </a:p>
          <a:p>
            <a:pPr marL="0" indent="0">
              <a:buNone/>
            </a:pPr>
            <a:r>
              <a:rPr lang="fr-FR" dirty="0">
                <a:latin typeface="Georgia" panose="02040502050405020303" pitchFamily="18" charset="0"/>
              </a:rPr>
              <a:t>res1 = </a:t>
            </a:r>
            <a:r>
              <a:rPr lang="fr-FR" dirty="0" err="1">
                <a:latin typeface="Georgia" panose="02040502050405020303" pitchFamily="18" charset="0"/>
              </a:rPr>
              <a:t>pd.concat</a:t>
            </a:r>
            <a:r>
              <a:rPr lang="fr-FR" dirty="0">
                <a:latin typeface="Georgia" panose="02040502050405020303" pitchFamily="18" charset="0"/>
              </a:rPr>
              <a:t>(frames)</a:t>
            </a:r>
          </a:p>
          <a:p>
            <a:pPr marL="0" indent="0">
              <a:buNone/>
            </a:pPr>
            <a:r>
              <a:rPr lang="fr-FR" dirty="0">
                <a:latin typeface="Georgia" panose="02040502050405020303" pitchFamily="18" charset="0"/>
              </a:rPr>
              <a:t>res1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C00000"/>
                </a:solidFill>
                <a:latin typeface="Georgia" panose="02040502050405020303" pitchFamily="18" charset="0"/>
              </a:rPr>
              <a:t>Concatenating </a:t>
            </a:r>
            <a:r>
              <a:rPr lang="en-US" sz="26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DataFrame</a:t>
            </a:r>
            <a:r>
              <a:rPr lang="en-US" sz="2600" b="1" dirty="0">
                <a:solidFill>
                  <a:srgbClr val="C00000"/>
                </a:solidFill>
                <a:latin typeface="Georgia" panose="02040502050405020303" pitchFamily="18" charset="0"/>
              </a:rPr>
              <a:t> by setting logic on axes :</a:t>
            </a:r>
            <a:endParaRPr lang="fr-FR" sz="26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import pandas as pd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data1 = {'Name':['Jai', '</a:t>
            </a:r>
            <a:r>
              <a:rPr lang="en-US" dirty="0" err="1">
                <a:latin typeface="Georgia" panose="02040502050405020303" pitchFamily="18" charset="0"/>
              </a:rPr>
              <a:t>Princi</a:t>
            </a:r>
            <a:r>
              <a:rPr lang="en-US" dirty="0">
                <a:latin typeface="Georgia" panose="02040502050405020303" pitchFamily="18" charset="0"/>
              </a:rPr>
              <a:t>', 'Gaurav', 'Anuj'],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   'Age':[27, 24, 22, 32],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   'Address':['Nagpur', 'Kanpur', 'Allahabad', '</a:t>
            </a:r>
            <a:r>
              <a:rPr lang="en-US" dirty="0" err="1">
                <a:latin typeface="Georgia" panose="02040502050405020303" pitchFamily="18" charset="0"/>
              </a:rPr>
              <a:t>Kannuaj</a:t>
            </a:r>
            <a:r>
              <a:rPr lang="en-US" dirty="0">
                <a:latin typeface="Georgia" panose="02040502050405020303" pitchFamily="18" charset="0"/>
              </a:rPr>
              <a:t>'],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   'Qualification':['</a:t>
            </a:r>
            <a:r>
              <a:rPr lang="en-US" dirty="0" err="1">
                <a:latin typeface="Georgia" panose="02040502050405020303" pitchFamily="18" charset="0"/>
              </a:rPr>
              <a:t>Msc</a:t>
            </a:r>
            <a:r>
              <a:rPr lang="en-US" dirty="0">
                <a:latin typeface="Georgia" panose="02040502050405020303" pitchFamily="18" charset="0"/>
              </a:rPr>
              <a:t>', 'MA', 'MCA', '</a:t>
            </a:r>
            <a:r>
              <a:rPr lang="en-US" dirty="0" err="1">
                <a:latin typeface="Georgia" panose="02040502050405020303" pitchFamily="18" charset="0"/>
              </a:rPr>
              <a:t>Phd</a:t>
            </a:r>
            <a:r>
              <a:rPr lang="en-US" dirty="0">
                <a:latin typeface="Georgia" panose="02040502050405020303" pitchFamily="18" charset="0"/>
              </a:rPr>
              <a:t>'],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   'Mobile No': [97, 91, 58, 76]}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data2 = {'Name':['Gaurav', 'Anuj', 'Dhiraj', 'Hitesh'],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   'Age':[22, 32, 12, 52],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   'Address':['Allahabad', '</a:t>
            </a:r>
            <a:r>
              <a:rPr lang="en-US" dirty="0" err="1">
                <a:latin typeface="Georgia" panose="02040502050405020303" pitchFamily="18" charset="0"/>
              </a:rPr>
              <a:t>Kannuaj</a:t>
            </a:r>
            <a:r>
              <a:rPr lang="en-US" dirty="0">
                <a:latin typeface="Georgia" panose="02040502050405020303" pitchFamily="18" charset="0"/>
              </a:rPr>
              <a:t>', 'Allahabad', '</a:t>
            </a:r>
            <a:r>
              <a:rPr lang="en-US" dirty="0" err="1">
                <a:latin typeface="Georgia" panose="02040502050405020303" pitchFamily="18" charset="0"/>
              </a:rPr>
              <a:t>Kannuaj</a:t>
            </a:r>
            <a:r>
              <a:rPr lang="en-US" dirty="0">
                <a:latin typeface="Georgia" panose="02040502050405020303" pitchFamily="18" charset="0"/>
              </a:rPr>
              <a:t>'],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   'Qualification':['MCA', '</a:t>
            </a:r>
            <a:r>
              <a:rPr lang="en-US" dirty="0" err="1">
                <a:latin typeface="Georgia" panose="02040502050405020303" pitchFamily="18" charset="0"/>
              </a:rPr>
              <a:t>Phd</a:t>
            </a:r>
            <a:r>
              <a:rPr lang="en-US" dirty="0">
                <a:latin typeface="Georgia" panose="02040502050405020303" pitchFamily="18" charset="0"/>
              </a:rPr>
              <a:t>', '</a:t>
            </a:r>
            <a:r>
              <a:rPr lang="en-US" dirty="0" err="1">
                <a:latin typeface="Georgia" panose="02040502050405020303" pitchFamily="18" charset="0"/>
              </a:rPr>
              <a:t>Bcom</a:t>
            </a:r>
            <a:r>
              <a:rPr lang="en-US" dirty="0">
                <a:latin typeface="Georgia" panose="02040502050405020303" pitchFamily="18" charset="0"/>
              </a:rPr>
              <a:t>', '</a:t>
            </a:r>
            <a:r>
              <a:rPr lang="en-US" dirty="0" err="1">
                <a:latin typeface="Georgia" panose="02040502050405020303" pitchFamily="18" charset="0"/>
              </a:rPr>
              <a:t>B.hons</a:t>
            </a:r>
            <a:r>
              <a:rPr lang="en-US" dirty="0">
                <a:latin typeface="Georgia" panose="02040502050405020303" pitchFamily="18" charset="0"/>
              </a:rPr>
              <a:t>'],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   'Salary':[1000, 2000, 3000, 4000]}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6CDF7D-C007-E452-B106-0F821D22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5DA72-4998-A9F8-73A3-A91F21A9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041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C2A52-6AF5-4219-B306-2B064408F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85850"/>
            <a:ext cx="11029615" cy="4889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df = </a:t>
            </a:r>
            <a:r>
              <a:rPr lang="en-US" dirty="0" err="1">
                <a:latin typeface="Georgia" panose="02040502050405020303" pitchFamily="18" charset="0"/>
              </a:rPr>
              <a:t>pd.DataFrame</a:t>
            </a:r>
            <a:r>
              <a:rPr lang="en-US" dirty="0">
                <a:latin typeface="Georgia" panose="02040502050405020303" pitchFamily="18" charset="0"/>
              </a:rPr>
              <a:t>(data1,index=[0, 1, 2, 3])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df1 = </a:t>
            </a:r>
            <a:r>
              <a:rPr lang="en-US" dirty="0" err="1">
                <a:latin typeface="Georgia" panose="02040502050405020303" pitchFamily="18" charset="0"/>
              </a:rPr>
              <a:t>pd.DataFrame</a:t>
            </a:r>
            <a:r>
              <a:rPr lang="en-US" dirty="0">
                <a:latin typeface="Georgia" panose="02040502050405020303" pitchFamily="18" charset="0"/>
              </a:rPr>
              <a:t>(data2, index=[2, 3, 6, 7])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print(df, "\n\n", df1)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res2 = </a:t>
            </a:r>
            <a:r>
              <a:rPr lang="en-US" dirty="0" err="1">
                <a:latin typeface="Georgia" panose="02040502050405020303" pitchFamily="18" charset="0"/>
              </a:rPr>
              <a:t>pd.concat</a:t>
            </a:r>
            <a:r>
              <a:rPr lang="en-US" dirty="0">
                <a:latin typeface="Georgia" panose="02040502050405020303" pitchFamily="18" charset="0"/>
              </a:rPr>
              <a:t>([df, df1], axis=1, join='inner')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res2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res2 = </a:t>
            </a:r>
            <a:r>
              <a:rPr lang="en-US" dirty="0" err="1">
                <a:latin typeface="Georgia" panose="02040502050405020303" pitchFamily="18" charset="0"/>
              </a:rPr>
              <a:t>pd.concat</a:t>
            </a:r>
            <a:r>
              <a:rPr lang="en-US" dirty="0">
                <a:latin typeface="Georgia" panose="02040502050405020303" pitchFamily="18" charset="0"/>
              </a:rPr>
              <a:t>([df, df1], axis=1, sort=False)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res2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972F60-48EC-FF97-A037-0FD51BF4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0C0E6-7D06-E53E-DAD0-EF13F7E3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545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C4E23-96B9-46F7-A2D0-A0A345804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71500"/>
            <a:ext cx="11029615" cy="58959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Concatenating </a:t>
            </a:r>
            <a:r>
              <a:rPr lang="en-IN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DataFrame</a:t>
            </a: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 using .append()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import pandas as pd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data1 = {'Name':['Jai', '</a:t>
            </a:r>
            <a:r>
              <a:rPr lang="en-IN" dirty="0" err="1">
                <a:latin typeface="Georgia" panose="02040502050405020303" pitchFamily="18" charset="0"/>
              </a:rPr>
              <a:t>Princi</a:t>
            </a:r>
            <a:r>
              <a:rPr lang="en-IN" dirty="0">
                <a:latin typeface="Georgia" panose="02040502050405020303" pitchFamily="18" charset="0"/>
              </a:rPr>
              <a:t>', 'Gaurav', 'Anuj'],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'Age':[27, 24, 22, 32],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'Address':['Nagpur', 'Kanpur', 'Allahabad', '</a:t>
            </a:r>
            <a:r>
              <a:rPr lang="en-IN" dirty="0" err="1">
                <a:latin typeface="Georgia" panose="02040502050405020303" pitchFamily="18" charset="0"/>
              </a:rPr>
              <a:t>Kannuaj</a:t>
            </a:r>
            <a:r>
              <a:rPr lang="en-IN" dirty="0">
                <a:latin typeface="Georgia" panose="02040502050405020303" pitchFamily="18" charset="0"/>
              </a:rPr>
              <a:t>'],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'Qualification':['</a:t>
            </a:r>
            <a:r>
              <a:rPr lang="en-IN" dirty="0" err="1">
                <a:latin typeface="Georgia" panose="02040502050405020303" pitchFamily="18" charset="0"/>
              </a:rPr>
              <a:t>Msc</a:t>
            </a:r>
            <a:r>
              <a:rPr lang="en-IN" dirty="0">
                <a:latin typeface="Georgia" panose="02040502050405020303" pitchFamily="18" charset="0"/>
              </a:rPr>
              <a:t>', 'MA', 'MCA', '</a:t>
            </a:r>
            <a:r>
              <a:rPr lang="en-IN" dirty="0" err="1">
                <a:latin typeface="Georgia" panose="02040502050405020303" pitchFamily="18" charset="0"/>
              </a:rPr>
              <a:t>Phd</a:t>
            </a:r>
            <a:r>
              <a:rPr lang="en-IN" dirty="0">
                <a:latin typeface="Georgia" panose="02040502050405020303" pitchFamily="18" charset="0"/>
              </a:rPr>
              <a:t>']}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data2 = {'Name':['</a:t>
            </a:r>
            <a:r>
              <a:rPr lang="en-IN" dirty="0" err="1">
                <a:latin typeface="Georgia" panose="02040502050405020303" pitchFamily="18" charset="0"/>
              </a:rPr>
              <a:t>Abhi</a:t>
            </a:r>
            <a:r>
              <a:rPr lang="en-IN" dirty="0">
                <a:latin typeface="Georgia" panose="02040502050405020303" pitchFamily="18" charset="0"/>
              </a:rPr>
              <a:t>', 'Ayushi', 'Dhiraj', 'Hitesh'],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'Age':[17, 14, 12, 52],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'Address':['Nagpur', 'Kanpur', 'Allahabad', '</a:t>
            </a:r>
            <a:r>
              <a:rPr lang="en-IN" dirty="0" err="1">
                <a:latin typeface="Georgia" panose="02040502050405020303" pitchFamily="18" charset="0"/>
              </a:rPr>
              <a:t>Kannuaj</a:t>
            </a:r>
            <a:r>
              <a:rPr lang="en-IN" dirty="0">
                <a:latin typeface="Georgia" panose="02040502050405020303" pitchFamily="18" charset="0"/>
              </a:rPr>
              <a:t>'],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'Qualification':['</a:t>
            </a:r>
            <a:r>
              <a:rPr lang="en-IN" dirty="0" err="1">
                <a:latin typeface="Georgia" panose="02040502050405020303" pitchFamily="18" charset="0"/>
              </a:rPr>
              <a:t>Btech</a:t>
            </a:r>
            <a:r>
              <a:rPr lang="en-IN" dirty="0">
                <a:latin typeface="Georgia" panose="02040502050405020303" pitchFamily="18" charset="0"/>
              </a:rPr>
              <a:t>', 'B.A', '</a:t>
            </a:r>
            <a:r>
              <a:rPr lang="en-IN" dirty="0" err="1">
                <a:latin typeface="Georgia" panose="02040502050405020303" pitchFamily="18" charset="0"/>
              </a:rPr>
              <a:t>Bcom</a:t>
            </a:r>
            <a:r>
              <a:rPr lang="en-IN" dirty="0">
                <a:latin typeface="Georgia" panose="02040502050405020303" pitchFamily="18" charset="0"/>
              </a:rPr>
              <a:t>', '</a:t>
            </a:r>
            <a:r>
              <a:rPr lang="en-IN" dirty="0" err="1">
                <a:latin typeface="Georgia" panose="02040502050405020303" pitchFamily="18" charset="0"/>
              </a:rPr>
              <a:t>B.hons</a:t>
            </a:r>
            <a:r>
              <a:rPr lang="en-IN" dirty="0">
                <a:latin typeface="Georgia" panose="02040502050405020303" pitchFamily="18" charset="0"/>
              </a:rPr>
              <a:t>']}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(data1,index=[0, 1, 2, 3])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df1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(data2, index=[4, 5, 6, 7])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print(df, "\n\n", df1)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res = </a:t>
            </a:r>
            <a:r>
              <a:rPr lang="en-IN" dirty="0" err="1">
                <a:latin typeface="Georgia" panose="02040502050405020303" pitchFamily="18" charset="0"/>
              </a:rPr>
              <a:t>df.append</a:t>
            </a:r>
            <a:r>
              <a:rPr lang="en-IN" dirty="0">
                <a:latin typeface="Georgia" panose="02040502050405020303" pitchFamily="18" charset="0"/>
              </a:rPr>
              <a:t>(df1)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res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56EC3D-3072-23F7-22F4-58933EDE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35299-F6DD-FBDF-4C14-827B00D3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17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D1E-5677-4DCD-8257-F8A00D94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7069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Groupby</a:t>
            </a:r>
            <a:endParaRPr lang="en-IN" sz="3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8CF5-540B-4226-8C6C-6F8A7BEFB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85925"/>
            <a:ext cx="11029615" cy="48006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Georgia" panose="02040502050405020303" pitchFamily="18" charset="0"/>
              </a:rPr>
              <a:t>Groupby</a:t>
            </a:r>
            <a:r>
              <a:rPr lang="en-US" dirty="0">
                <a:latin typeface="Georgia" panose="02040502050405020303" pitchFamily="18" charset="0"/>
              </a:rPr>
              <a:t> is a pretty simple concept.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We can create a grouping of categories and apply a function to the categories.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It’s a simple concept but it’s an extremely valuable technique that’s widely used in data science.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In real data science projects, you’ll be dealing with large amounts of data and trying things over and over, so for efficiency.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We use </a:t>
            </a:r>
            <a:r>
              <a:rPr lang="en-US" dirty="0" err="1">
                <a:latin typeface="Georgia" panose="02040502050405020303" pitchFamily="18" charset="0"/>
              </a:rPr>
              <a:t>Groupby</a:t>
            </a:r>
            <a:r>
              <a:rPr lang="en-US" dirty="0">
                <a:latin typeface="Georgia" panose="02040502050405020303" pitchFamily="18" charset="0"/>
              </a:rPr>
              <a:t> concept. </a:t>
            </a:r>
            <a:r>
              <a:rPr lang="en-US" dirty="0" err="1">
                <a:latin typeface="Georgia" panose="02040502050405020303" pitchFamily="18" charset="0"/>
              </a:rPr>
              <a:t>Groupby</a:t>
            </a:r>
            <a:r>
              <a:rPr lang="en-US" dirty="0">
                <a:latin typeface="Georgia" panose="02040502050405020303" pitchFamily="18" charset="0"/>
              </a:rPr>
              <a:t> concept is really important because it’s ability to aggregate data efficiently, both in performance and the amount code is magnificent.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5A6FD-00AC-8E14-78F8-46361B8D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67324-08D4-8107-026F-D8D0B48B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164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C7C87-4730-4309-AB50-24EB71B0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762000"/>
            <a:ext cx="11668125" cy="58102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Concatenating </a:t>
            </a:r>
            <a:r>
              <a:rPr lang="en-US" sz="24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DataFrame</a:t>
            </a:r>
            <a:r>
              <a:rPr 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 by ignoring indexes 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import pandas as pd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data1 = {'Name':['Jai', '</a:t>
            </a:r>
            <a:r>
              <a:rPr lang="en-IN" dirty="0" err="1">
                <a:latin typeface="Georgia" panose="02040502050405020303" pitchFamily="18" charset="0"/>
              </a:rPr>
              <a:t>Princi</a:t>
            </a:r>
            <a:r>
              <a:rPr lang="en-IN" dirty="0">
                <a:latin typeface="Georgia" panose="02040502050405020303" pitchFamily="18" charset="0"/>
              </a:rPr>
              <a:t>', 'Gaurav', 'Anuj'],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'Age':[27, 24, 22, 32],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'Address':['Nagpur', 'Kanpur', 'Allahabad', '</a:t>
            </a:r>
            <a:r>
              <a:rPr lang="en-IN" dirty="0" err="1">
                <a:latin typeface="Georgia" panose="02040502050405020303" pitchFamily="18" charset="0"/>
              </a:rPr>
              <a:t>Kannuaj</a:t>
            </a:r>
            <a:r>
              <a:rPr lang="en-IN" dirty="0">
                <a:latin typeface="Georgia" panose="02040502050405020303" pitchFamily="18" charset="0"/>
              </a:rPr>
              <a:t>'],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'Qualification':['</a:t>
            </a:r>
            <a:r>
              <a:rPr lang="en-IN" dirty="0" err="1">
                <a:latin typeface="Georgia" panose="02040502050405020303" pitchFamily="18" charset="0"/>
              </a:rPr>
              <a:t>Msc</a:t>
            </a:r>
            <a:r>
              <a:rPr lang="en-IN" dirty="0">
                <a:latin typeface="Georgia" panose="02040502050405020303" pitchFamily="18" charset="0"/>
              </a:rPr>
              <a:t>', 'MA', 'MCA', '</a:t>
            </a:r>
            <a:r>
              <a:rPr lang="en-IN" dirty="0" err="1">
                <a:latin typeface="Georgia" panose="02040502050405020303" pitchFamily="18" charset="0"/>
              </a:rPr>
              <a:t>Phd</a:t>
            </a:r>
            <a:r>
              <a:rPr lang="en-IN" dirty="0">
                <a:latin typeface="Georgia" panose="02040502050405020303" pitchFamily="18" charset="0"/>
              </a:rPr>
              <a:t>'],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'Mobile No': [97, 91, 58, 76]}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data2 = {'Name':['Gaurav', 'Anuj', 'Dhiraj', 'Hitesh'],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'Age':[22, 32, 12, 52],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'Address':['Allahabad', '</a:t>
            </a:r>
            <a:r>
              <a:rPr lang="en-IN" dirty="0" err="1">
                <a:latin typeface="Georgia" panose="02040502050405020303" pitchFamily="18" charset="0"/>
              </a:rPr>
              <a:t>Kannuaj</a:t>
            </a:r>
            <a:r>
              <a:rPr lang="en-IN" dirty="0">
                <a:latin typeface="Georgia" panose="02040502050405020303" pitchFamily="18" charset="0"/>
              </a:rPr>
              <a:t>', 'Allahabad', '</a:t>
            </a:r>
            <a:r>
              <a:rPr lang="en-IN" dirty="0" err="1">
                <a:latin typeface="Georgia" panose="02040502050405020303" pitchFamily="18" charset="0"/>
              </a:rPr>
              <a:t>Kannuaj</a:t>
            </a:r>
            <a:r>
              <a:rPr lang="en-IN" dirty="0">
                <a:latin typeface="Georgia" panose="02040502050405020303" pitchFamily="18" charset="0"/>
              </a:rPr>
              <a:t>'],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'Qualification':['MCA', '</a:t>
            </a:r>
            <a:r>
              <a:rPr lang="en-IN" dirty="0" err="1">
                <a:latin typeface="Georgia" panose="02040502050405020303" pitchFamily="18" charset="0"/>
              </a:rPr>
              <a:t>Phd</a:t>
            </a:r>
            <a:r>
              <a:rPr lang="en-IN" dirty="0">
                <a:latin typeface="Georgia" panose="02040502050405020303" pitchFamily="18" charset="0"/>
              </a:rPr>
              <a:t>', '</a:t>
            </a:r>
            <a:r>
              <a:rPr lang="en-IN" dirty="0" err="1">
                <a:latin typeface="Georgia" panose="02040502050405020303" pitchFamily="18" charset="0"/>
              </a:rPr>
              <a:t>Bcom</a:t>
            </a:r>
            <a:r>
              <a:rPr lang="en-IN" dirty="0">
                <a:latin typeface="Georgia" panose="02040502050405020303" pitchFamily="18" charset="0"/>
              </a:rPr>
              <a:t>', '</a:t>
            </a:r>
            <a:r>
              <a:rPr lang="en-IN" dirty="0" err="1">
                <a:latin typeface="Georgia" panose="02040502050405020303" pitchFamily="18" charset="0"/>
              </a:rPr>
              <a:t>B.hons</a:t>
            </a:r>
            <a:r>
              <a:rPr lang="en-IN" dirty="0">
                <a:latin typeface="Georgia" panose="02040502050405020303" pitchFamily="18" charset="0"/>
              </a:rPr>
              <a:t>'],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'Salary':[1000, 2000, 3000, 4000]}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(data1,index=[0, 1, 2, 3])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df1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(data2, index=[2, 3, 6, 7])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print(df, "\n\n", df1)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res = </a:t>
            </a:r>
            <a:r>
              <a:rPr lang="en-US" dirty="0" err="1">
                <a:latin typeface="Georgia" panose="02040502050405020303" pitchFamily="18" charset="0"/>
              </a:rPr>
              <a:t>pd.concat</a:t>
            </a:r>
            <a:r>
              <a:rPr lang="en-US" dirty="0">
                <a:latin typeface="Georgia" panose="02040502050405020303" pitchFamily="18" charset="0"/>
              </a:rPr>
              <a:t>([df, df1], </a:t>
            </a:r>
            <a:r>
              <a:rPr lang="en-US" dirty="0" err="1">
                <a:latin typeface="Georgia" panose="02040502050405020303" pitchFamily="18" charset="0"/>
              </a:rPr>
              <a:t>ignore_index</a:t>
            </a:r>
            <a:r>
              <a:rPr lang="en-US" dirty="0">
                <a:latin typeface="Georgia" panose="02040502050405020303" pitchFamily="18" charset="0"/>
              </a:rPr>
              <a:t>=True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res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80B430-56A1-0140-5DCB-914988A6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A9260-0C54-43A3-5627-F0EB2D89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809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499AA-5F55-48A7-8746-B7F2DE5F2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590550"/>
            <a:ext cx="11563349" cy="60864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Concatenating </a:t>
            </a:r>
            <a:r>
              <a:rPr lang="en-US" sz="24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DataFrame</a:t>
            </a:r>
            <a:r>
              <a:rPr lang="en-US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 with group keys 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import pandas as pd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data1 = {'Name':['Jai', '</a:t>
            </a:r>
            <a:r>
              <a:rPr lang="en-IN" dirty="0" err="1">
                <a:latin typeface="Georgia" panose="02040502050405020303" pitchFamily="18" charset="0"/>
              </a:rPr>
              <a:t>Princi</a:t>
            </a:r>
            <a:r>
              <a:rPr lang="en-IN" dirty="0">
                <a:latin typeface="Georgia" panose="02040502050405020303" pitchFamily="18" charset="0"/>
              </a:rPr>
              <a:t>', 'Gaurav', 'Anuj'],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'Age':[27, 24, 22, 32],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'Address':['Nagpur', 'Kanpur', 'Allahabad', '</a:t>
            </a:r>
            <a:r>
              <a:rPr lang="en-IN" dirty="0" err="1">
                <a:latin typeface="Georgia" panose="02040502050405020303" pitchFamily="18" charset="0"/>
              </a:rPr>
              <a:t>Kannuaj</a:t>
            </a:r>
            <a:r>
              <a:rPr lang="en-IN" dirty="0">
                <a:latin typeface="Georgia" panose="02040502050405020303" pitchFamily="18" charset="0"/>
              </a:rPr>
              <a:t>'],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'Qualification':['</a:t>
            </a:r>
            <a:r>
              <a:rPr lang="en-IN" dirty="0" err="1">
                <a:latin typeface="Georgia" panose="02040502050405020303" pitchFamily="18" charset="0"/>
              </a:rPr>
              <a:t>Msc</a:t>
            </a:r>
            <a:r>
              <a:rPr lang="en-IN" dirty="0">
                <a:latin typeface="Georgia" panose="02040502050405020303" pitchFamily="18" charset="0"/>
              </a:rPr>
              <a:t>', 'MA', 'MCA', '</a:t>
            </a:r>
            <a:r>
              <a:rPr lang="en-IN" dirty="0" err="1">
                <a:latin typeface="Georgia" panose="02040502050405020303" pitchFamily="18" charset="0"/>
              </a:rPr>
              <a:t>Phd</a:t>
            </a:r>
            <a:r>
              <a:rPr lang="en-IN" dirty="0">
                <a:latin typeface="Georgia" panose="02040502050405020303" pitchFamily="18" charset="0"/>
              </a:rPr>
              <a:t>']}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data2 = {'Name':['</a:t>
            </a:r>
            <a:r>
              <a:rPr lang="en-IN" dirty="0" err="1">
                <a:latin typeface="Georgia" panose="02040502050405020303" pitchFamily="18" charset="0"/>
              </a:rPr>
              <a:t>Abhi</a:t>
            </a:r>
            <a:r>
              <a:rPr lang="en-IN" dirty="0">
                <a:latin typeface="Georgia" panose="02040502050405020303" pitchFamily="18" charset="0"/>
              </a:rPr>
              <a:t>', 'Ayushi', 'Dhiraj', 'Hitesh'],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'Age':[17, 14, 12, 52],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'Address':['Nagpur', 'Kanpur', 'Allahabad', '</a:t>
            </a:r>
            <a:r>
              <a:rPr lang="en-IN" dirty="0" err="1">
                <a:latin typeface="Georgia" panose="02040502050405020303" pitchFamily="18" charset="0"/>
              </a:rPr>
              <a:t>Kannuaj</a:t>
            </a:r>
            <a:r>
              <a:rPr lang="en-IN" dirty="0">
                <a:latin typeface="Georgia" panose="02040502050405020303" pitchFamily="18" charset="0"/>
              </a:rPr>
              <a:t>'],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'Qualification':['</a:t>
            </a:r>
            <a:r>
              <a:rPr lang="en-IN" dirty="0" err="1">
                <a:latin typeface="Georgia" panose="02040502050405020303" pitchFamily="18" charset="0"/>
              </a:rPr>
              <a:t>Btech</a:t>
            </a:r>
            <a:r>
              <a:rPr lang="en-IN" dirty="0">
                <a:latin typeface="Georgia" panose="02040502050405020303" pitchFamily="18" charset="0"/>
              </a:rPr>
              <a:t>', 'B.A', '</a:t>
            </a:r>
            <a:r>
              <a:rPr lang="en-IN" dirty="0" err="1">
                <a:latin typeface="Georgia" panose="02040502050405020303" pitchFamily="18" charset="0"/>
              </a:rPr>
              <a:t>Bcom</a:t>
            </a:r>
            <a:r>
              <a:rPr lang="en-IN" dirty="0">
                <a:latin typeface="Georgia" panose="02040502050405020303" pitchFamily="18" charset="0"/>
              </a:rPr>
              <a:t>', '</a:t>
            </a:r>
            <a:r>
              <a:rPr lang="en-IN" dirty="0" err="1">
                <a:latin typeface="Georgia" panose="02040502050405020303" pitchFamily="18" charset="0"/>
              </a:rPr>
              <a:t>B.hons</a:t>
            </a:r>
            <a:r>
              <a:rPr lang="en-IN" dirty="0">
                <a:latin typeface="Georgia" panose="02040502050405020303" pitchFamily="18" charset="0"/>
              </a:rPr>
              <a:t>']}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(data1,index=[0, 1, 2, 3])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df1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(data2, index=[4, 5, 6, 7])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print(df, "\n\n", df1)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frames = [df, df1 ]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res = </a:t>
            </a:r>
            <a:r>
              <a:rPr lang="en-IN" dirty="0" err="1">
                <a:latin typeface="Georgia" panose="02040502050405020303" pitchFamily="18" charset="0"/>
              </a:rPr>
              <a:t>pd.concat</a:t>
            </a:r>
            <a:r>
              <a:rPr lang="en-IN" dirty="0">
                <a:latin typeface="Georgia" panose="02040502050405020303" pitchFamily="18" charset="0"/>
              </a:rPr>
              <a:t>(frames, keys=['x', 'y'])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res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288766-6495-4BC3-ED3C-90E5A449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EF573-CA9C-5ACA-D1F9-A09C257D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142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5DF4B-F46F-437C-890D-EFAE6CB53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85850"/>
            <a:ext cx="11029615" cy="5581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Concatenating with mixed </a:t>
            </a:r>
            <a:r>
              <a:rPr lang="en-IN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ndims</a:t>
            </a: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import pandas as pd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data1 = {'Name':['Jai', '</a:t>
            </a:r>
            <a:r>
              <a:rPr lang="en-IN" dirty="0" err="1">
                <a:latin typeface="Georgia" panose="02040502050405020303" pitchFamily="18" charset="0"/>
              </a:rPr>
              <a:t>Princi</a:t>
            </a:r>
            <a:r>
              <a:rPr lang="en-IN" dirty="0">
                <a:latin typeface="Georgia" panose="02040502050405020303" pitchFamily="18" charset="0"/>
              </a:rPr>
              <a:t>', 'Gaurav', 'Anuj'],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'Age':[27, 24, 22, 32],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'Address':['Nagpur', 'Kanpur', 'Allahabad', '</a:t>
            </a:r>
            <a:r>
              <a:rPr lang="en-IN" dirty="0" err="1">
                <a:latin typeface="Georgia" panose="02040502050405020303" pitchFamily="18" charset="0"/>
              </a:rPr>
              <a:t>Kannuaj</a:t>
            </a:r>
            <a:r>
              <a:rPr lang="en-IN" dirty="0">
                <a:latin typeface="Georgia" panose="02040502050405020303" pitchFamily="18" charset="0"/>
              </a:rPr>
              <a:t>'],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'Qualification':['</a:t>
            </a:r>
            <a:r>
              <a:rPr lang="en-IN" dirty="0" err="1">
                <a:latin typeface="Georgia" panose="02040502050405020303" pitchFamily="18" charset="0"/>
              </a:rPr>
              <a:t>Msc</a:t>
            </a:r>
            <a:r>
              <a:rPr lang="en-IN" dirty="0">
                <a:latin typeface="Georgia" panose="02040502050405020303" pitchFamily="18" charset="0"/>
              </a:rPr>
              <a:t>', 'MA', 'MCA', '</a:t>
            </a:r>
            <a:r>
              <a:rPr lang="en-IN" dirty="0" err="1">
                <a:latin typeface="Georgia" panose="02040502050405020303" pitchFamily="18" charset="0"/>
              </a:rPr>
              <a:t>Phd</a:t>
            </a:r>
            <a:r>
              <a:rPr lang="en-IN" dirty="0">
                <a:latin typeface="Georgia" panose="02040502050405020303" pitchFamily="18" charset="0"/>
              </a:rPr>
              <a:t>']}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(data1,index=[0, 1, 2, 3])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s1 = </a:t>
            </a:r>
            <a:r>
              <a:rPr lang="en-IN" dirty="0" err="1">
                <a:latin typeface="Georgia" panose="02040502050405020303" pitchFamily="18" charset="0"/>
              </a:rPr>
              <a:t>pd.Series</a:t>
            </a:r>
            <a:r>
              <a:rPr lang="en-IN" dirty="0">
                <a:latin typeface="Georgia" panose="02040502050405020303" pitchFamily="18" charset="0"/>
              </a:rPr>
              <a:t>([1000, 2000, 3000, 4000], name='Salary')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print(df, "\n\n", s1)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res = </a:t>
            </a:r>
            <a:r>
              <a:rPr lang="en-IN" dirty="0" err="1">
                <a:latin typeface="Georgia" panose="02040502050405020303" pitchFamily="18" charset="0"/>
              </a:rPr>
              <a:t>pd.concat</a:t>
            </a:r>
            <a:r>
              <a:rPr lang="en-IN" dirty="0">
                <a:latin typeface="Georgia" panose="02040502050405020303" pitchFamily="18" charset="0"/>
              </a:rPr>
              <a:t>([df, s1], axis=1)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res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ABF58D-A6EF-BFFB-8EAF-7B6FA5FC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BC27D-8E30-2F1A-8B6D-1DA21A8D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795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826C7-FCCD-4D6D-938F-94A550913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533401"/>
            <a:ext cx="11677567" cy="6115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Merging </a:t>
            </a:r>
            <a:r>
              <a:rPr lang="en-IN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DataFrame</a:t>
            </a:r>
            <a:endParaRPr lang="en-IN" sz="22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import pandas as pd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data1 = {'key': ['K0', 'K1', 'K2', 'K3'],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'Name':['Jai', '</a:t>
            </a:r>
            <a:r>
              <a:rPr lang="en-IN" dirty="0" err="1">
                <a:latin typeface="Georgia" panose="02040502050405020303" pitchFamily="18" charset="0"/>
              </a:rPr>
              <a:t>Princi</a:t>
            </a:r>
            <a:r>
              <a:rPr lang="en-IN" dirty="0">
                <a:latin typeface="Georgia" panose="02040502050405020303" pitchFamily="18" charset="0"/>
              </a:rPr>
              <a:t>', 'Gaurav', 'Anuj'],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'Age':[27, 24, 22, 32],}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data2 = {'key': ['K0', 'K1', 'K2', 'K3'],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'Address':['Nagpur', 'Kanpur', 'Allahabad', '</a:t>
            </a:r>
            <a:r>
              <a:rPr lang="en-IN" dirty="0" err="1">
                <a:latin typeface="Georgia" panose="02040502050405020303" pitchFamily="18" charset="0"/>
              </a:rPr>
              <a:t>Kannuaj</a:t>
            </a:r>
            <a:r>
              <a:rPr lang="en-IN" dirty="0">
                <a:latin typeface="Georgia" panose="02040502050405020303" pitchFamily="18" charset="0"/>
              </a:rPr>
              <a:t>'],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'Qualification':['</a:t>
            </a:r>
            <a:r>
              <a:rPr lang="en-IN" dirty="0" err="1">
                <a:latin typeface="Georgia" panose="02040502050405020303" pitchFamily="18" charset="0"/>
              </a:rPr>
              <a:t>Btech</a:t>
            </a:r>
            <a:r>
              <a:rPr lang="en-IN" dirty="0">
                <a:latin typeface="Georgia" panose="02040502050405020303" pitchFamily="18" charset="0"/>
              </a:rPr>
              <a:t>', 'B.A', '</a:t>
            </a:r>
            <a:r>
              <a:rPr lang="en-IN" dirty="0" err="1">
                <a:latin typeface="Georgia" panose="02040502050405020303" pitchFamily="18" charset="0"/>
              </a:rPr>
              <a:t>Bcom</a:t>
            </a:r>
            <a:r>
              <a:rPr lang="en-IN" dirty="0">
                <a:latin typeface="Georgia" panose="02040502050405020303" pitchFamily="18" charset="0"/>
              </a:rPr>
              <a:t>', '</a:t>
            </a:r>
            <a:r>
              <a:rPr lang="en-IN" dirty="0" err="1">
                <a:latin typeface="Georgia" panose="02040502050405020303" pitchFamily="18" charset="0"/>
              </a:rPr>
              <a:t>B.hons</a:t>
            </a:r>
            <a:r>
              <a:rPr lang="en-IN" dirty="0">
                <a:latin typeface="Georgia" panose="02040502050405020303" pitchFamily="18" charset="0"/>
              </a:rPr>
              <a:t>']}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(data1)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df1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(data2)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print(df, "\n\n", df1)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res = </a:t>
            </a:r>
            <a:r>
              <a:rPr lang="en-IN" dirty="0" err="1">
                <a:latin typeface="Georgia" panose="02040502050405020303" pitchFamily="18" charset="0"/>
              </a:rPr>
              <a:t>pd.merge</a:t>
            </a:r>
            <a:r>
              <a:rPr lang="en-IN" dirty="0">
                <a:latin typeface="Georgia" panose="02040502050405020303" pitchFamily="18" charset="0"/>
              </a:rPr>
              <a:t>(df, df1, on='key’)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BE4C9-55F9-47A0-B2E3-E812E5230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9" t="5417" r="11817" b="10278"/>
          <a:stretch/>
        </p:blipFill>
        <p:spPr>
          <a:xfrm>
            <a:off x="6019717" y="947736"/>
            <a:ext cx="6000750" cy="266700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C8CF92-F930-2CC7-5F6B-AD72B680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71F45-BEC8-BC64-AE14-3C3C7207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956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BC514-0D80-4F36-A8A2-5AA19172A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6" y="866775"/>
            <a:ext cx="11239332" cy="55340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import pandas as pd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data1 = {'key': ['K0', 'K1', 'K2', 'K3'],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'key1': ['K0', 'K1', 'K0', 'K1'],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'Name':['Jai', '</a:t>
            </a:r>
            <a:r>
              <a:rPr lang="en-IN" dirty="0" err="1">
                <a:latin typeface="Georgia" panose="02040502050405020303" pitchFamily="18" charset="0"/>
              </a:rPr>
              <a:t>Princi</a:t>
            </a:r>
            <a:r>
              <a:rPr lang="en-IN" dirty="0">
                <a:latin typeface="Georgia" panose="02040502050405020303" pitchFamily="18" charset="0"/>
              </a:rPr>
              <a:t>', 'Gaurav', 'Anuj'],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'Age':[27, 24, 22, 32],}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data2 = {'key': ['K0', 'K1', 'K2', 'K3'],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'key1': ['K0', 'K0', 'K0', 'K0'],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'Address':['Nagpur', 'Kanpur', 'Allahabad', '</a:t>
            </a:r>
            <a:r>
              <a:rPr lang="en-IN" dirty="0" err="1">
                <a:latin typeface="Georgia" panose="02040502050405020303" pitchFamily="18" charset="0"/>
              </a:rPr>
              <a:t>Kannuaj</a:t>
            </a:r>
            <a:r>
              <a:rPr lang="en-IN" dirty="0">
                <a:latin typeface="Georgia" panose="02040502050405020303" pitchFamily="18" charset="0"/>
              </a:rPr>
              <a:t>'],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'Qualification':['</a:t>
            </a:r>
            <a:r>
              <a:rPr lang="en-IN" dirty="0" err="1">
                <a:latin typeface="Georgia" panose="02040502050405020303" pitchFamily="18" charset="0"/>
              </a:rPr>
              <a:t>Btech</a:t>
            </a:r>
            <a:r>
              <a:rPr lang="en-IN" dirty="0">
                <a:latin typeface="Georgia" panose="02040502050405020303" pitchFamily="18" charset="0"/>
              </a:rPr>
              <a:t>', 'B.A', '</a:t>
            </a:r>
            <a:r>
              <a:rPr lang="en-IN" dirty="0" err="1">
                <a:latin typeface="Georgia" panose="02040502050405020303" pitchFamily="18" charset="0"/>
              </a:rPr>
              <a:t>Bcom</a:t>
            </a:r>
            <a:r>
              <a:rPr lang="en-IN" dirty="0">
                <a:latin typeface="Georgia" panose="02040502050405020303" pitchFamily="18" charset="0"/>
              </a:rPr>
              <a:t>', '</a:t>
            </a:r>
            <a:r>
              <a:rPr lang="en-IN" dirty="0" err="1">
                <a:latin typeface="Georgia" panose="02040502050405020303" pitchFamily="18" charset="0"/>
              </a:rPr>
              <a:t>B.hons</a:t>
            </a:r>
            <a:r>
              <a:rPr lang="en-IN" dirty="0">
                <a:latin typeface="Georgia" panose="02040502050405020303" pitchFamily="18" charset="0"/>
              </a:rPr>
              <a:t>']}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(data1)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df1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(data2)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print(df, "\n\n", df1)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res1 = </a:t>
            </a:r>
            <a:r>
              <a:rPr lang="en-US" dirty="0" err="1">
                <a:latin typeface="Georgia" panose="02040502050405020303" pitchFamily="18" charset="0"/>
              </a:rPr>
              <a:t>pd.merge</a:t>
            </a:r>
            <a:r>
              <a:rPr lang="en-US" dirty="0">
                <a:latin typeface="Georgia" panose="02040502050405020303" pitchFamily="18" charset="0"/>
              </a:rPr>
              <a:t>(df, df1, on=['key', 'key1’])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res1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BF6CD5-BFFD-22C6-1D56-F9D45F3EF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30008-FEDA-0E3C-1AD7-D0250EE4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736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2E1E2-1232-4D62-B24E-C0C2FDBCA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666750"/>
            <a:ext cx="11029615" cy="59340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Merging </a:t>
            </a:r>
            <a:r>
              <a:rPr lang="en-US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dataframe</a:t>
            </a: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 using how in an argument</a:t>
            </a:r>
            <a:r>
              <a:rPr lang="en-US" dirty="0">
                <a:latin typeface="Georgia" panose="02040502050405020303" pitchFamily="18" charset="0"/>
              </a:rPr>
              <a:t>:</a:t>
            </a: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import pandas as pd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data1 = {'key': ['K0', 'K1', 'K2', 'K3'],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'key1': ['K0', 'K1', 'K0', 'K1'],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'Name':['Jai', '</a:t>
            </a:r>
            <a:r>
              <a:rPr lang="en-IN" dirty="0" err="1">
                <a:latin typeface="Georgia" panose="02040502050405020303" pitchFamily="18" charset="0"/>
              </a:rPr>
              <a:t>Princi</a:t>
            </a:r>
            <a:r>
              <a:rPr lang="en-IN" dirty="0">
                <a:latin typeface="Georgia" panose="02040502050405020303" pitchFamily="18" charset="0"/>
              </a:rPr>
              <a:t>', 'Gaurav', 'Anuj'],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'Age':[27, 24, 22, 32],}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data2 = {'key': ['K0', 'K1', 'K2', 'K3'],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'key1': ['K0', 'K0', 'K0', 'K0'],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'Address':['Nagpur', 'Kanpur', 'Allahabad', '</a:t>
            </a:r>
            <a:r>
              <a:rPr lang="en-IN" dirty="0" err="1">
                <a:latin typeface="Georgia" panose="02040502050405020303" pitchFamily="18" charset="0"/>
              </a:rPr>
              <a:t>Kannuaj</a:t>
            </a:r>
            <a:r>
              <a:rPr lang="en-IN" dirty="0">
                <a:latin typeface="Georgia" panose="02040502050405020303" pitchFamily="18" charset="0"/>
              </a:rPr>
              <a:t>'],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'Qualification':['</a:t>
            </a:r>
            <a:r>
              <a:rPr lang="en-IN" dirty="0" err="1">
                <a:latin typeface="Georgia" panose="02040502050405020303" pitchFamily="18" charset="0"/>
              </a:rPr>
              <a:t>Btech</a:t>
            </a:r>
            <a:r>
              <a:rPr lang="en-IN" dirty="0">
                <a:latin typeface="Georgia" panose="02040502050405020303" pitchFamily="18" charset="0"/>
              </a:rPr>
              <a:t>', 'B.A', '</a:t>
            </a:r>
            <a:r>
              <a:rPr lang="en-IN" dirty="0" err="1">
                <a:latin typeface="Georgia" panose="02040502050405020303" pitchFamily="18" charset="0"/>
              </a:rPr>
              <a:t>Bcom</a:t>
            </a:r>
            <a:r>
              <a:rPr lang="en-IN" dirty="0">
                <a:latin typeface="Georgia" panose="02040502050405020303" pitchFamily="18" charset="0"/>
              </a:rPr>
              <a:t>', '</a:t>
            </a:r>
            <a:r>
              <a:rPr lang="en-IN" dirty="0" err="1">
                <a:latin typeface="Georgia" panose="02040502050405020303" pitchFamily="18" charset="0"/>
              </a:rPr>
              <a:t>B.hons</a:t>
            </a:r>
            <a:r>
              <a:rPr lang="en-IN" dirty="0">
                <a:latin typeface="Georgia" panose="02040502050405020303" pitchFamily="18" charset="0"/>
              </a:rPr>
              <a:t>']}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(data1)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df1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(data2)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print(df, "\n\n", df1)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res = </a:t>
            </a:r>
            <a:r>
              <a:rPr lang="en-IN" dirty="0" err="1">
                <a:latin typeface="Georgia" panose="02040502050405020303" pitchFamily="18" charset="0"/>
              </a:rPr>
              <a:t>pd.merge</a:t>
            </a:r>
            <a:r>
              <a:rPr lang="en-IN" dirty="0">
                <a:latin typeface="Georgia" panose="02040502050405020303" pitchFamily="18" charset="0"/>
              </a:rPr>
              <a:t>(df, df1, how='left', on=['key', 'key1'])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res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A7226E-4F72-C701-702E-7595C513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7295-4A9C-8D0E-4A7D-568C6CE9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101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F43E3-57AF-48DB-B667-E2749F362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95375"/>
            <a:ext cx="11029615" cy="54578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Now we set how = 'right' in order to use keys from right frame only.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res1 = </a:t>
            </a:r>
            <a:r>
              <a:rPr lang="en-US" dirty="0" err="1">
                <a:latin typeface="Georgia" panose="02040502050405020303" pitchFamily="18" charset="0"/>
              </a:rPr>
              <a:t>pd.merge</a:t>
            </a:r>
            <a:r>
              <a:rPr lang="en-US" dirty="0">
                <a:latin typeface="Georgia" panose="02040502050405020303" pitchFamily="18" charset="0"/>
              </a:rPr>
              <a:t>(df, df1, how='right', on=['key', 'key1’])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res1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Now we set how = 'outer' in order to get union of keys from </a:t>
            </a:r>
            <a:r>
              <a:rPr lang="en-US" dirty="0" err="1">
                <a:latin typeface="Georgia" panose="02040502050405020303" pitchFamily="18" charset="0"/>
              </a:rPr>
              <a:t>dataframes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res2 = </a:t>
            </a:r>
            <a:r>
              <a:rPr lang="en-US" dirty="0" err="1">
                <a:latin typeface="Georgia" panose="02040502050405020303" pitchFamily="18" charset="0"/>
              </a:rPr>
              <a:t>pd.merge</a:t>
            </a:r>
            <a:r>
              <a:rPr lang="en-US" dirty="0">
                <a:latin typeface="Georgia" panose="02040502050405020303" pitchFamily="18" charset="0"/>
              </a:rPr>
              <a:t>(df, df1, how='outer', on=['key', 'key1'])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res2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Now we set how = 'inner' in order to get intersection of keys from </a:t>
            </a:r>
            <a:r>
              <a:rPr lang="en-US" dirty="0" err="1">
                <a:latin typeface="Georgia" panose="02040502050405020303" pitchFamily="18" charset="0"/>
              </a:rPr>
              <a:t>dataframes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res3 = </a:t>
            </a:r>
            <a:r>
              <a:rPr lang="en-US" dirty="0" err="1">
                <a:latin typeface="Georgia" panose="02040502050405020303" pitchFamily="18" charset="0"/>
              </a:rPr>
              <a:t>pd.merge</a:t>
            </a:r>
            <a:r>
              <a:rPr lang="en-US" dirty="0">
                <a:latin typeface="Georgia" panose="02040502050405020303" pitchFamily="18" charset="0"/>
              </a:rPr>
              <a:t>(df, df1, how='inner', on=['key', 'key1'])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res3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D601B7-A337-32D2-7DB1-60B149CC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C66C3-A09D-525B-A16B-6F232667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340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7200F-B8B1-4B95-8EB5-49B7B62E1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0625"/>
            <a:ext cx="11029615" cy="5133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Joining </a:t>
            </a:r>
            <a:r>
              <a:rPr lang="en-IN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DataFrame</a:t>
            </a:r>
            <a:endParaRPr lang="en-IN" sz="22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import pandas as pd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data1 = {'Name':['Jai', '</a:t>
            </a:r>
            <a:r>
              <a:rPr lang="en-IN" dirty="0" err="1">
                <a:latin typeface="Georgia" panose="02040502050405020303" pitchFamily="18" charset="0"/>
              </a:rPr>
              <a:t>Princi</a:t>
            </a:r>
            <a:r>
              <a:rPr lang="en-IN" dirty="0">
                <a:latin typeface="Georgia" panose="02040502050405020303" pitchFamily="18" charset="0"/>
              </a:rPr>
              <a:t>', 'Gaurav', 'Anuj'],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'Age':[27, 24, 22, 32]}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data2 = {'Address':['Allahabad', '</a:t>
            </a:r>
            <a:r>
              <a:rPr lang="en-IN" dirty="0" err="1">
                <a:latin typeface="Georgia" panose="02040502050405020303" pitchFamily="18" charset="0"/>
              </a:rPr>
              <a:t>Kannuaj</a:t>
            </a:r>
            <a:r>
              <a:rPr lang="en-IN" dirty="0">
                <a:latin typeface="Georgia" panose="02040502050405020303" pitchFamily="18" charset="0"/>
              </a:rPr>
              <a:t>', 'Allahabad', '</a:t>
            </a:r>
            <a:r>
              <a:rPr lang="en-IN" dirty="0" err="1">
                <a:latin typeface="Georgia" panose="02040502050405020303" pitchFamily="18" charset="0"/>
              </a:rPr>
              <a:t>Kannuaj</a:t>
            </a:r>
            <a:r>
              <a:rPr lang="en-IN" dirty="0">
                <a:latin typeface="Georgia" panose="02040502050405020303" pitchFamily="18" charset="0"/>
              </a:rPr>
              <a:t>'],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'Qualification':['MCA', '</a:t>
            </a:r>
            <a:r>
              <a:rPr lang="en-IN" dirty="0" err="1">
                <a:latin typeface="Georgia" panose="02040502050405020303" pitchFamily="18" charset="0"/>
              </a:rPr>
              <a:t>Phd</a:t>
            </a:r>
            <a:r>
              <a:rPr lang="en-IN" dirty="0">
                <a:latin typeface="Georgia" panose="02040502050405020303" pitchFamily="18" charset="0"/>
              </a:rPr>
              <a:t>', '</a:t>
            </a:r>
            <a:r>
              <a:rPr lang="en-IN" dirty="0" err="1">
                <a:latin typeface="Georgia" panose="02040502050405020303" pitchFamily="18" charset="0"/>
              </a:rPr>
              <a:t>Bcom</a:t>
            </a:r>
            <a:r>
              <a:rPr lang="en-IN" dirty="0">
                <a:latin typeface="Georgia" panose="02040502050405020303" pitchFamily="18" charset="0"/>
              </a:rPr>
              <a:t>', '</a:t>
            </a:r>
            <a:r>
              <a:rPr lang="en-IN" dirty="0" err="1">
                <a:latin typeface="Georgia" panose="02040502050405020303" pitchFamily="18" charset="0"/>
              </a:rPr>
              <a:t>B.hons</a:t>
            </a:r>
            <a:r>
              <a:rPr lang="en-IN" dirty="0">
                <a:latin typeface="Georgia" panose="02040502050405020303" pitchFamily="18" charset="0"/>
              </a:rPr>
              <a:t>']}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(data1,index=['K0', 'K1', 'K2', 'K3'])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df1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(data2, index=['K0', 'K2', 'K3', 'K4'])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print(df, "\n\n", df1)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res = </a:t>
            </a:r>
            <a:r>
              <a:rPr lang="en-IN" dirty="0" err="1">
                <a:latin typeface="Georgia" panose="02040502050405020303" pitchFamily="18" charset="0"/>
              </a:rPr>
              <a:t>df.join</a:t>
            </a:r>
            <a:r>
              <a:rPr lang="en-IN" dirty="0">
                <a:latin typeface="Georgia" panose="02040502050405020303" pitchFamily="18" charset="0"/>
              </a:rPr>
              <a:t>(df1)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res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4CA9E5-63FF-B247-163B-89F9CDD9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5D2F3-AB0D-AE6A-91C7-F9A317FC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462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F08E-6986-4B31-BF84-49CC99198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61975"/>
            <a:ext cx="11029615" cy="6162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Joining </a:t>
            </a:r>
            <a:r>
              <a:rPr lang="en-IN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dataframe</a:t>
            </a: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 using on in an argument :</a:t>
            </a: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import pandas as pd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data1 = {'Name':['Jai', '</a:t>
            </a:r>
            <a:r>
              <a:rPr lang="en-IN" dirty="0" err="1">
                <a:latin typeface="Georgia" panose="02040502050405020303" pitchFamily="18" charset="0"/>
              </a:rPr>
              <a:t>Princi</a:t>
            </a:r>
            <a:r>
              <a:rPr lang="en-IN" dirty="0">
                <a:latin typeface="Georgia" panose="02040502050405020303" pitchFamily="18" charset="0"/>
              </a:rPr>
              <a:t>', 'Gaurav', 'Anuj'],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'Age':[27, 24, 22, 32],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'Key':['K0', 'K1', 'K2', 'K3']}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data2 = {'Address':['Allahabad', '</a:t>
            </a:r>
            <a:r>
              <a:rPr lang="en-IN" dirty="0" err="1">
                <a:latin typeface="Georgia" panose="02040502050405020303" pitchFamily="18" charset="0"/>
              </a:rPr>
              <a:t>Kannuaj</a:t>
            </a:r>
            <a:r>
              <a:rPr lang="en-IN" dirty="0">
                <a:latin typeface="Georgia" panose="02040502050405020303" pitchFamily="18" charset="0"/>
              </a:rPr>
              <a:t>', 'Allahabad', '</a:t>
            </a:r>
            <a:r>
              <a:rPr lang="en-IN" dirty="0" err="1">
                <a:latin typeface="Georgia" panose="02040502050405020303" pitchFamily="18" charset="0"/>
              </a:rPr>
              <a:t>Kannuaj</a:t>
            </a:r>
            <a:r>
              <a:rPr lang="en-IN" dirty="0">
                <a:latin typeface="Georgia" panose="02040502050405020303" pitchFamily="18" charset="0"/>
              </a:rPr>
              <a:t>'],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'Qualification':['MCA', '</a:t>
            </a:r>
            <a:r>
              <a:rPr lang="en-IN" dirty="0" err="1">
                <a:latin typeface="Georgia" panose="02040502050405020303" pitchFamily="18" charset="0"/>
              </a:rPr>
              <a:t>Phd</a:t>
            </a:r>
            <a:r>
              <a:rPr lang="en-IN" dirty="0">
                <a:latin typeface="Georgia" panose="02040502050405020303" pitchFamily="18" charset="0"/>
              </a:rPr>
              <a:t>', '</a:t>
            </a:r>
            <a:r>
              <a:rPr lang="en-IN" dirty="0" err="1">
                <a:latin typeface="Georgia" panose="02040502050405020303" pitchFamily="18" charset="0"/>
              </a:rPr>
              <a:t>Bcom</a:t>
            </a:r>
            <a:r>
              <a:rPr lang="en-IN" dirty="0">
                <a:latin typeface="Georgia" panose="02040502050405020303" pitchFamily="18" charset="0"/>
              </a:rPr>
              <a:t>', '</a:t>
            </a:r>
            <a:r>
              <a:rPr lang="en-IN" dirty="0" err="1">
                <a:latin typeface="Georgia" panose="02040502050405020303" pitchFamily="18" charset="0"/>
              </a:rPr>
              <a:t>B.hons</a:t>
            </a:r>
            <a:r>
              <a:rPr lang="en-IN" dirty="0">
                <a:latin typeface="Georgia" panose="02040502050405020303" pitchFamily="18" charset="0"/>
              </a:rPr>
              <a:t>']}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(data1)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df1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(data2, index=['K0', 'K2', 'K3', 'K4'])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print(df, "\n\n", df1)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res2 = </a:t>
            </a:r>
            <a:r>
              <a:rPr lang="en-IN" dirty="0" err="1">
                <a:latin typeface="Georgia" panose="02040502050405020303" pitchFamily="18" charset="0"/>
              </a:rPr>
              <a:t>df.join</a:t>
            </a:r>
            <a:r>
              <a:rPr lang="en-IN" dirty="0">
                <a:latin typeface="Georgia" panose="02040502050405020303" pitchFamily="18" charset="0"/>
              </a:rPr>
              <a:t>(df1, on='Key')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res2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915A17-52D0-68A0-6521-BC9888B6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22363-EDA5-3EEF-863B-2D343D9C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52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C960-5892-4D8E-858C-7A64918B6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666751"/>
            <a:ext cx="11029615" cy="5895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Joining singly-indexed </a:t>
            </a:r>
            <a:r>
              <a:rPr lang="en-US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DataFrame</a:t>
            </a: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 with multi-indexed </a:t>
            </a:r>
            <a:r>
              <a:rPr lang="en-US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DataFrame</a:t>
            </a: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 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import pandas as pd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data1 = {'Name':['Jai', '</a:t>
            </a:r>
            <a:r>
              <a:rPr lang="en-IN" dirty="0" err="1">
                <a:latin typeface="Georgia" panose="02040502050405020303" pitchFamily="18" charset="0"/>
              </a:rPr>
              <a:t>Princi</a:t>
            </a:r>
            <a:r>
              <a:rPr lang="en-IN" dirty="0">
                <a:latin typeface="Georgia" panose="02040502050405020303" pitchFamily="18" charset="0"/>
              </a:rPr>
              <a:t>', 'Gaurav'],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'Age':[27, 24, 22]}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data2 = {'Address':['Allahabad', '</a:t>
            </a:r>
            <a:r>
              <a:rPr lang="en-IN" dirty="0" err="1">
                <a:latin typeface="Georgia" panose="02040502050405020303" pitchFamily="18" charset="0"/>
              </a:rPr>
              <a:t>Kannuaj</a:t>
            </a:r>
            <a:r>
              <a:rPr lang="en-IN" dirty="0">
                <a:latin typeface="Georgia" panose="02040502050405020303" pitchFamily="18" charset="0"/>
              </a:rPr>
              <a:t>', 'Allahabad', 'Kanpur'],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'Qualification':['MCA', '</a:t>
            </a:r>
            <a:r>
              <a:rPr lang="en-IN" dirty="0" err="1">
                <a:latin typeface="Georgia" panose="02040502050405020303" pitchFamily="18" charset="0"/>
              </a:rPr>
              <a:t>Phd</a:t>
            </a:r>
            <a:r>
              <a:rPr lang="en-IN" dirty="0">
                <a:latin typeface="Georgia" panose="02040502050405020303" pitchFamily="18" charset="0"/>
              </a:rPr>
              <a:t>', '</a:t>
            </a:r>
            <a:r>
              <a:rPr lang="en-IN" dirty="0" err="1">
                <a:latin typeface="Georgia" panose="02040502050405020303" pitchFamily="18" charset="0"/>
              </a:rPr>
              <a:t>Bcom</a:t>
            </a:r>
            <a:r>
              <a:rPr lang="en-IN" dirty="0">
                <a:latin typeface="Georgia" panose="02040502050405020303" pitchFamily="18" charset="0"/>
              </a:rPr>
              <a:t>', '</a:t>
            </a:r>
            <a:r>
              <a:rPr lang="en-IN" dirty="0" err="1">
                <a:latin typeface="Georgia" panose="02040502050405020303" pitchFamily="18" charset="0"/>
              </a:rPr>
              <a:t>B.hons</a:t>
            </a:r>
            <a:r>
              <a:rPr lang="en-IN" dirty="0">
                <a:latin typeface="Georgia" panose="02040502050405020303" pitchFamily="18" charset="0"/>
              </a:rPr>
              <a:t>']}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(data1, index=</a:t>
            </a:r>
            <a:r>
              <a:rPr lang="en-IN" dirty="0" err="1">
                <a:latin typeface="Georgia" panose="02040502050405020303" pitchFamily="18" charset="0"/>
              </a:rPr>
              <a:t>pd.Index</a:t>
            </a:r>
            <a:r>
              <a:rPr lang="en-IN" dirty="0">
                <a:latin typeface="Georgia" panose="02040502050405020303" pitchFamily="18" charset="0"/>
              </a:rPr>
              <a:t>(['K0', 'K1', 'K2'], name='key'))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index = </a:t>
            </a:r>
            <a:r>
              <a:rPr lang="en-IN" dirty="0" err="1">
                <a:latin typeface="Georgia" panose="02040502050405020303" pitchFamily="18" charset="0"/>
              </a:rPr>
              <a:t>pd.MultiIndex.from_tuples</a:t>
            </a:r>
            <a:r>
              <a:rPr lang="en-IN" dirty="0">
                <a:latin typeface="Georgia" panose="02040502050405020303" pitchFamily="18" charset="0"/>
              </a:rPr>
              <a:t>([('K0', 'Y0'), ('K1', 'Y1'),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                          ('K2', 'Y2'), ('K2', 'Y3')],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                          names=['key', 'Y'])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df1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(data2, index= index)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print(df, "\n\n", df1)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result = </a:t>
            </a:r>
            <a:r>
              <a:rPr lang="en-IN" dirty="0" err="1">
                <a:latin typeface="Georgia" panose="02040502050405020303" pitchFamily="18" charset="0"/>
              </a:rPr>
              <a:t>df.join</a:t>
            </a:r>
            <a:r>
              <a:rPr lang="en-IN" dirty="0">
                <a:latin typeface="Georgia" panose="02040502050405020303" pitchFamily="18" charset="0"/>
              </a:rPr>
              <a:t>(df1, how='inner')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result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DD8309-02AE-79A1-87B4-FE274ED7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64547-4C6C-8DB8-346F-3A14304F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09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4A966-2BFC-4B85-9AEF-D11E58E60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52500"/>
            <a:ext cx="11029615" cy="55054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Groupby</a:t>
            </a:r>
            <a:r>
              <a:rPr lang="en-US" dirty="0">
                <a:latin typeface="Georgia" panose="02040502050405020303" pitchFamily="18" charset="0"/>
              </a:rPr>
              <a:t> mainly refers to a process involving one or more of the following steps they are: 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Splitting : It is a process in which we split data into group by applying some conditions on datasets.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Applying : It is a process in which we apply a function to each group independently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Combining : It is a process in which we combine different datasets after applying </a:t>
            </a:r>
            <a:r>
              <a:rPr lang="en-US" dirty="0" err="1">
                <a:latin typeface="Georgia" panose="02040502050405020303" pitchFamily="18" charset="0"/>
              </a:rPr>
              <a:t>groupby</a:t>
            </a:r>
            <a:r>
              <a:rPr lang="en-US" dirty="0">
                <a:latin typeface="Georgia" panose="02040502050405020303" pitchFamily="18" charset="0"/>
              </a:rPr>
              <a:t> and results into a data structure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95B870-4719-44F2-D370-8E4F0158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6E895-9FA5-D04E-AB32-0F6F7252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4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2D577-8D4F-4881-ABF0-983B44CD8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742951"/>
            <a:ext cx="11553825" cy="57816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Grouping data with one key: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In order to group data with one key, we pass only one key as an argument in </a:t>
            </a:r>
            <a:r>
              <a:rPr lang="en-US" dirty="0" err="1">
                <a:latin typeface="Georgia" panose="02040502050405020303" pitchFamily="18" charset="0"/>
              </a:rPr>
              <a:t>groupby</a:t>
            </a:r>
            <a:r>
              <a:rPr lang="en-US" dirty="0">
                <a:latin typeface="Georgia" panose="02040502050405020303" pitchFamily="18" charset="0"/>
              </a:rPr>
              <a:t> function.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data1 = {'Name':['Jai', 'Anuj', 'Jai', '</a:t>
            </a:r>
            <a:r>
              <a:rPr lang="en-IN" dirty="0" err="1">
                <a:latin typeface="Georgia" panose="02040502050405020303" pitchFamily="18" charset="0"/>
              </a:rPr>
              <a:t>Princi</a:t>
            </a:r>
            <a:r>
              <a:rPr lang="en-IN" dirty="0">
                <a:latin typeface="Georgia" panose="02040502050405020303" pitchFamily="18" charset="0"/>
              </a:rPr>
              <a:t>',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        'Gaurav', 'Anuj', '</a:t>
            </a:r>
            <a:r>
              <a:rPr lang="en-IN" dirty="0" err="1">
                <a:latin typeface="Georgia" panose="02040502050405020303" pitchFamily="18" charset="0"/>
              </a:rPr>
              <a:t>Princi</a:t>
            </a:r>
            <a:r>
              <a:rPr lang="en-IN" dirty="0">
                <a:latin typeface="Georgia" panose="02040502050405020303" pitchFamily="18" charset="0"/>
              </a:rPr>
              <a:t>', '</a:t>
            </a:r>
            <a:r>
              <a:rPr lang="en-IN" dirty="0" err="1">
                <a:latin typeface="Georgia" panose="02040502050405020303" pitchFamily="18" charset="0"/>
              </a:rPr>
              <a:t>Abhi</a:t>
            </a:r>
            <a:r>
              <a:rPr lang="en-IN" dirty="0">
                <a:latin typeface="Georgia" panose="02040502050405020303" pitchFamily="18" charset="0"/>
              </a:rPr>
              <a:t>'],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'Age':[27, 24, 22, 32,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      33, 36, 27, 32],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'Address':['Nagpur', 'Kanpur', 'Allahabad', '</a:t>
            </a:r>
            <a:r>
              <a:rPr lang="en-IN" dirty="0" err="1">
                <a:latin typeface="Georgia" panose="02040502050405020303" pitchFamily="18" charset="0"/>
              </a:rPr>
              <a:t>Kannuaj</a:t>
            </a:r>
            <a:r>
              <a:rPr lang="en-IN" dirty="0">
                <a:latin typeface="Georgia" panose="02040502050405020303" pitchFamily="18" charset="0"/>
              </a:rPr>
              <a:t>',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          '</a:t>
            </a:r>
            <a:r>
              <a:rPr lang="en-IN" dirty="0" err="1">
                <a:latin typeface="Georgia" panose="02040502050405020303" pitchFamily="18" charset="0"/>
              </a:rPr>
              <a:t>Jaunpur</a:t>
            </a:r>
            <a:r>
              <a:rPr lang="en-IN" dirty="0">
                <a:latin typeface="Georgia" panose="02040502050405020303" pitchFamily="18" charset="0"/>
              </a:rPr>
              <a:t>', 'Kanpur', 'Allahabad', 'Aligarh'],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'Qualification':['</a:t>
            </a:r>
            <a:r>
              <a:rPr lang="en-IN" dirty="0" err="1">
                <a:latin typeface="Georgia" panose="02040502050405020303" pitchFamily="18" charset="0"/>
              </a:rPr>
              <a:t>Msc</a:t>
            </a:r>
            <a:r>
              <a:rPr lang="en-IN" dirty="0">
                <a:latin typeface="Georgia" panose="02040502050405020303" pitchFamily="18" charset="0"/>
              </a:rPr>
              <a:t>', 'MA', 'MCA', '</a:t>
            </a:r>
            <a:r>
              <a:rPr lang="en-IN" dirty="0" err="1">
                <a:latin typeface="Georgia" panose="02040502050405020303" pitchFamily="18" charset="0"/>
              </a:rPr>
              <a:t>Phd</a:t>
            </a:r>
            <a:r>
              <a:rPr lang="en-IN" dirty="0">
                <a:latin typeface="Georgia" panose="02040502050405020303" pitchFamily="18" charset="0"/>
              </a:rPr>
              <a:t>',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                '</a:t>
            </a:r>
            <a:r>
              <a:rPr lang="en-IN" dirty="0" err="1">
                <a:latin typeface="Georgia" panose="02040502050405020303" pitchFamily="18" charset="0"/>
              </a:rPr>
              <a:t>B.Tech</a:t>
            </a:r>
            <a:r>
              <a:rPr lang="en-IN" dirty="0">
                <a:latin typeface="Georgia" panose="02040502050405020303" pitchFamily="18" charset="0"/>
              </a:rPr>
              <a:t>', 'B.com', '</a:t>
            </a:r>
            <a:r>
              <a:rPr lang="en-IN" dirty="0" err="1">
                <a:latin typeface="Georgia" panose="02040502050405020303" pitchFamily="18" charset="0"/>
              </a:rPr>
              <a:t>Msc</a:t>
            </a:r>
            <a:r>
              <a:rPr lang="en-IN" dirty="0">
                <a:latin typeface="Georgia" panose="02040502050405020303" pitchFamily="18" charset="0"/>
              </a:rPr>
              <a:t>', 'MA']}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(data1)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print(df)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45A11A-9C80-5363-821B-D125DEA8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627D8-BBC1-0DDA-4668-841CA7F7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66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6214-D824-4058-BAD4-34E2AE651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00100"/>
            <a:ext cx="11029615" cy="57340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Now we print the first entries in all the groups formed. 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gk</a:t>
            </a:r>
            <a:r>
              <a:rPr lang="en-US" dirty="0">
                <a:latin typeface="Georgia" panose="02040502050405020303" pitchFamily="18" charset="0"/>
              </a:rPr>
              <a:t> = </a:t>
            </a:r>
            <a:r>
              <a:rPr lang="en-US" dirty="0" err="1">
                <a:latin typeface="Georgia" panose="02040502050405020303" pitchFamily="18" charset="0"/>
              </a:rPr>
              <a:t>df.groupby</a:t>
            </a:r>
            <a:r>
              <a:rPr lang="en-US" dirty="0">
                <a:latin typeface="Georgia" panose="02040502050405020303" pitchFamily="18" charset="0"/>
              </a:rPr>
              <a:t>('Name')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gk.first</a:t>
            </a:r>
            <a:r>
              <a:rPr lang="en-US" dirty="0"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Grouping data with Multiple Keys</a:t>
            </a: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df.groupby</a:t>
            </a:r>
            <a:r>
              <a:rPr lang="en-IN" dirty="0">
                <a:latin typeface="Georgia" panose="02040502050405020303" pitchFamily="18" charset="0"/>
              </a:rPr>
              <a:t>(['Name', 'Qualification'])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</a:t>
            </a:r>
            <a:r>
              <a:rPr lang="en-IN" dirty="0" err="1">
                <a:latin typeface="Georgia" panose="02040502050405020303" pitchFamily="18" charset="0"/>
              </a:rPr>
              <a:t>df.groupby</a:t>
            </a:r>
            <a:r>
              <a:rPr lang="en-IN" dirty="0">
                <a:latin typeface="Georgia" panose="02040502050405020303" pitchFamily="18" charset="0"/>
              </a:rPr>
              <a:t>(['Name', 'Qualification']).groups)</a:t>
            </a: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df.groupby</a:t>
            </a:r>
            <a:r>
              <a:rPr lang="en-IN" dirty="0">
                <a:latin typeface="Georgia" panose="02040502050405020303" pitchFamily="18" charset="0"/>
              </a:rPr>
              <a:t>(['Name']).sum()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Iterating element of group</a:t>
            </a:r>
            <a:r>
              <a:rPr lang="en-US" sz="2200" dirty="0">
                <a:latin typeface="Georgia" panose="02040502050405020303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grp = </a:t>
            </a:r>
            <a:r>
              <a:rPr lang="en-US" dirty="0" err="1">
                <a:latin typeface="Georgia" panose="02040502050405020303" pitchFamily="18" charset="0"/>
              </a:rPr>
              <a:t>df.groupby</a:t>
            </a:r>
            <a:r>
              <a:rPr lang="en-US" dirty="0">
                <a:latin typeface="Georgia" panose="02040502050405020303" pitchFamily="18" charset="0"/>
              </a:rPr>
              <a:t>('Name')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for name, group in grp: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print(name)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print(group)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print()</a:t>
            </a: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9EC461-A961-B4CF-D797-9BC47B1A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35A1-4D89-6E51-03E1-A3D7F4B6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07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486EF-2A31-4455-866F-C7FE9A4F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61975"/>
            <a:ext cx="11887200" cy="60388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Selecting a Group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grp = </a:t>
            </a:r>
            <a:r>
              <a:rPr lang="en-IN" dirty="0" err="1">
                <a:latin typeface="Georgia" panose="02040502050405020303" pitchFamily="18" charset="0"/>
              </a:rPr>
              <a:t>df.groupby</a:t>
            </a:r>
            <a:r>
              <a:rPr lang="en-IN" dirty="0">
                <a:latin typeface="Georgia" panose="02040502050405020303" pitchFamily="18" charset="0"/>
              </a:rPr>
              <a:t>('Name')</a:t>
            </a: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grp.get_group</a:t>
            </a:r>
            <a:r>
              <a:rPr lang="en-IN" dirty="0">
                <a:latin typeface="Georgia" panose="02040502050405020303" pitchFamily="18" charset="0"/>
              </a:rPr>
              <a:t>('Jai’)</a:t>
            </a:r>
          </a:p>
          <a:p>
            <a:pPr marL="0" indent="0">
              <a:buNone/>
            </a:pPr>
            <a:r>
              <a:rPr lang="en-IN" sz="2600" b="1" dirty="0">
                <a:solidFill>
                  <a:srgbClr val="C00000"/>
                </a:solidFill>
                <a:latin typeface="Georgia" panose="02040502050405020303" pitchFamily="18" charset="0"/>
              </a:rPr>
              <a:t>Aggregation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import </a:t>
            </a:r>
            <a:r>
              <a:rPr lang="en-IN" dirty="0" err="1">
                <a:latin typeface="Georgia" panose="02040502050405020303" pitchFamily="18" charset="0"/>
              </a:rPr>
              <a:t>numpy</a:t>
            </a:r>
            <a:r>
              <a:rPr lang="en-IN" dirty="0">
                <a:latin typeface="Georgia" panose="02040502050405020303" pitchFamily="18" charset="0"/>
              </a:rPr>
              <a:t> as np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data1 = {'Name':['Jai', 'Anuj', 'Jai', '</a:t>
            </a:r>
            <a:r>
              <a:rPr lang="en-IN" dirty="0" err="1">
                <a:latin typeface="Georgia" panose="02040502050405020303" pitchFamily="18" charset="0"/>
              </a:rPr>
              <a:t>Princi</a:t>
            </a:r>
            <a:r>
              <a:rPr lang="en-IN" dirty="0">
                <a:latin typeface="Georgia" panose="02040502050405020303" pitchFamily="18" charset="0"/>
              </a:rPr>
              <a:t>',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        'Gaurav', 'Anuj', '</a:t>
            </a:r>
            <a:r>
              <a:rPr lang="en-IN" dirty="0" err="1">
                <a:latin typeface="Georgia" panose="02040502050405020303" pitchFamily="18" charset="0"/>
              </a:rPr>
              <a:t>Princi</a:t>
            </a:r>
            <a:r>
              <a:rPr lang="en-IN" dirty="0">
                <a:latin typeface="Georgia" panose="02040502050405020303" pitchFamily="18" charset="0"/>
              </a:rPr>
              <a:t>', '</a:t>
            </a:r>
            <a:r>
              <a:rPr lang="en-IN" dirty="0" err="1">
                <a:latin typeface="Georgia" panose="02040502050405020303" pitchFamily="18" charset="0"/>
              </a:rPr>
              <a:t>Abhi</a:t>
            </a:r>
            <a:r>
              <a:rPr lang="en-IN" dirty="0">
                <a:latin typeface="Georgia" panose="02040502050405020303" pitchFamily="18" charset="0"/>
              </a:rPr>
              <a:t>'],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'Age':[27, 24, 22, 32,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      33, 36, 27, 32],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'Address':['Nagpur', 'Kanpur', 'Allahabad', '</a:t>
            </a:r>
            <a:r>
              <a:rPr lang="en-IN" dirty="0" err="1">
                <a:latin typeface="Georgia" panose="02040502050405020303" pitchFamily="18" charset="0"/>
              </a:rPr>
              <a:t>Kannuaj</a:t>
            </a:r>
            <a:r>
              <a:rPr lang="en-IN" dirty="0">
                <a:latin typeface="Georgia" panose="02040502050405020303" pitchFamily="18" charset="0"/>
              </a:rPr>
              <a:t>',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          '</a:t>
            </a:r>
            <a:r>
              <a:rPr lang="en-IN" dirty="0" err="1">
                <a:latin typeface="Georgia" panose="02040502050405020303" pitchFamily="18" charset="0"/>
              </a:rPr>
              <a:t>Jaunpur</a:t>
            </a:r>
            <a:r>
              <a:rPr lang="en-IN" dirty="0">
                <a:latin typeface="Georgia" panose="02040502050405020303" pitchFamily="18" charset="0"/>
              </a:rPr>
              <a:t>', 'Kanpur', 'Allahabad', 'Aligarh'],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'Qualification':['</a:t>
            </a:r>
            <a:r>
              <a:rPr lang="en-IN" dirty="0" err="1">
                <a:latin typeface="Georgia" panose="02040502050405020303" pitchFamily="18" charset="0"/>
              </a:rPr>
              <a:t>Msc</a:t>
            </a:r>
            <a:r>
              <a:rPr lang="en-IN" dirty="0">
                <a:latin typeface="Georgia" panose="02040502050405020303" pitchFamily="18" charset="0"/>
              </a:rPr>
              <a:t>', 'MA', 'MCA', '</a:t>
            </a:r>
            <a:r>
              <a:rPr lang="en-IN" dirty="0" err="1">
                <a:latin typeface="Georgia" panose="02040502050405020303" pitchFamily="18" charset="0"/>
              </a:rPr>
              <a:t>Phd</a:t>
            </a:r>
            <a:r>
              <a:rPr lang="en-IN" dirty="0">
                <a:latin typeface="Georgia" panose="02040502050405020303" pitchFamily="18" charset="0"/>
              </a:rPr>
              <a:t>',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                '</a:t>
            </a:r>
            <a:r>
              <a:rPr lang="en-IN" dirty="0" err="1">
                <a:latin typeface="Georgia" panose="02040502050405020303" pitchFamily="18" charset="0"/>
              </a:rPr>
              <a:t>B.Tech</a:t>
            </a:r>
            <a:r>
              <a:rPr lang="en-IN" dirty="0">
                <a:latin typeface="Georgia" panose="02040502050405020303" pitchFamily="18" charset="0"/>
              </a:rPr>
              <a:t>', 'B.com', '</a:t>
            </a:r>
            <a:r>
              <a:rPr lang="en-IN" dirty="0" err="1">
                <a:latin typeface="Georgia" panose="02040502050405020303" pitchFamily="18" charset="0"/>
              </a:rPr>
              <a:t>Msc</a:t>
            </a:r>
            <a:r>
              <a:rPr lang="en-IN" dirty="0">
                <a:latin typeface="Georgia" panose="02040502050405020303" pitchFamily="18" charset="0"/>
              </a:rPr>
              <a:t>', 'MA']}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(data1)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print(df)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grp1 = </a:t>
            </a:r>
            <a:r>
              <a:rPr lang="en-IN" dirty="0" err="1">
                <a:latin typeface="Georgia" panose="02040502050405020303" pitchFamily="18" charset="0"/>
              </a:rPr>
              <a:t>df.groupby</a:t>
            </a:r>
            <a:r>
              <a:rPr lang="en-IN" dirty="0">
                <a:latin typeface="Georgia" panose="02040502050405020303" pitchFamily="18" charset="0"/>
              </a:rPr>
              <a:t>('Name')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grp1.aggregate(</a:t>
            </a:r>
            <a:r>
              <a:rPr lang="en-IN" dirty="0" err="1">
                <a:latin typeface="Georgia" panose="02040502050405020303" pitchFamily="18" charset="0"/>
              </a:rPr>
              <a:t>np.sum</a:t>
            </a:r>
            <a:r>
              <a:rPr lang="en-IN" dirty="0">
                <a:latin typeface="Georgia" panose="02040502050405020303" pitchFamily="18" charset="0"/>
              </a:rPr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C64F7F-8B4C-5810-CC2A-9B5FE9E8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904DA-3584-268B-7A08-5BF67BEF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72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8581-3498-4A79-8CCA-188357E3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4925"/>
            <a:ext cx="11029615" cy="4670425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Passing List of functions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grp = </a:t>
            </a:r>
            <a:r>
              <a:rPr lang="en-US" dirty="0" err="1">
                <a:latin typeface="Georgia" panose="02040502050405020303" pitchFamily="18" charset="0"/>
              </a:rPr>
              <a:t>df.groupby</a:t>
            </a:r>
            <a:r>
              <a:rPr lang="en-US" dirty="0">
                <a:latin typeface="Georgia" panose="02040502050405020303" pitchFamily="18" charset="0"/>
              </a:rPr>
              <a:t>('Name')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grp['Age'].</a:t>
            </a:r>
            <a:r>
              <a:rPr lang="en-US" dirty="0" err="1">
                <a:latin typeface="Georgia" panose="02040502050405020303" pitchFamily="18" charset="0"/>
              </a:rPr>
              <a:t>agg</a:t>
            </a:r>
            <a:r>
              <a:rPr lang="en-US" dirty="0">
                <a:latin typeface="Georgia" panose="02040502050405020303" pitchFamily="18" charset="0"/>
              </a:rPr>
              <a:t>([</a:t>
            </a:r>
            <a:r>
              <a:rPr lang="en-US" dirty="0" err="1">
                <a:latin typeface="Georgia" panose="02040502050405020303" pitchFamily="18" charset="0"/>
              </a:rPr>
              <a:t>np.sum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np.mean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np.std</a:t>
            </a:r>
            <a:r>
              <a:rPr lang="en-US" dirty="0">
                <a:latin typeface="Georgia" panose="02040502050405020303" pitchFamily="18" charset="0"/>
              </a:rPr>
              <a:t>])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Applying different functions to different columns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grp = </a:t>
            </a:r>
            <a:r>
              <a:rPr lang="en-US" dirty="0" err="1">
                <a:latin typeface="Georgia" panose="02040502050405020303" pitchFamily="18" charset="0"/>
              </a:rPr>
              <a:t>df.groupby</a:t>
            </a:r>
            <a:r>
              <a:rPr lang="en-US" dirty="0">
                <a:latin typeface="Georgia" panose="02040502050405020303" pitchFamily="18" charset="0"/>
              </a:rPr>
              <a:t>('Name')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grp.agg</a:t>
            </a:r>
            <a:r>
              <a:rPr lang="en-US" dirty="0">
                <a:latin typeface="Georgia" panose="02040502050405020303" pitchFamily="18" charset="0"/>
              </a:rPr>
              <a:t>({'Age' : 'sum', 'Score' : 'std'})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1E1453-BBFE-6326-530C-D19D44ED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62EAE-5F46-2C6E-7CF0-A76B24EE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68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D5E4-1DCC-4FEC-B1D3-4328FA4D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0869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Working with text data</a:t>
            </a:r>
            <a:endParaRPr lang="en-IN" sz="3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338F-52E3-4A29-A30E-3CADF6877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38325"/>
            <a:ext cx="11029615" cy="46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Lowercasing and Uppercasing Data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import pandas as pd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data = {'Name':['Jai', '</a:t>
            </a:r>
            <a:r>
              <a:rPr lang="en-IN" dirty="0" err="1">
                <a:latin typeface="Georgia" panose="02040502050405020303" pitchFamily="18" charset="0"/>
              </a:rPr>
              <a:t>Princi</a:t>
            </a:r>
            <a:r>
              <a:rPr lang="en-IN" dirty="0">
                <a:latin typeface="Georgia" panose="02040502050405020303" pitchFamily="18" charset="0"/>
              </a:rPr>
              <a:t>', 'Gaurav', 'Anuj'],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'Age':[27, 24, 22, 32],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'Address':['Delhi', 'Kanpur', 'Allahabad', '</a:t>
            </a:r>
            <a:r>
              <a:rPr lang="en-IN" dirty="0" err="1">
                <a:latin typeface="Georgia" panose="02040502050405020303" pitchFamily="18" charset="0"/>
              </a:rPr>
              <a:t>Kannauj</a:t>
            </a:r>
            <a:r>
              <a:rPr lang="en-IN" dirty="0">
                <a:latin typeface="Georgia" panose="02040502050405020303" pitchFamily="18" charset="0"/>
              </a:rPr>
              <a:t>'],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'Qualification':['</a:t>
            </a:r>
            <a:r>
              <a:rPr lang="en-IN" dirty="0" err="1">
                <a:latin typeface="Georgia" panose="02040502050405020303" pitchFamily="18" charset="0"/>
              </a:rPr>
              <a:t>Msc</a:t>
            </a:r>
            <a:r>
              <a:rPr lang="en-IN" dirty="0">
                <a:latin typeface="Georgia" panose="02040502050405020303" pitchFamily="18" charset="0"/>
              </a:rPr>
              <a:t>', 'MA', 'MCA', '</a:t>
            </a:r>
            <a:r>
              <a:rPr lang="en-IN" dirty="0" err="1">
                <a:latin typeface="Georgia" panose="02040502050405020303" pitchFamily="18" charset="0"/>
              </a:rPr>
              <a:t>Phd</a:t>
            </a:r>
            <a:r>
              <a:rPr lang="en-IN" dirty="0">
                <a:latin typeface="Georgia" panose="02040502050405020303" pitchFamily="18" charset="0"/>
              </a:rPr>
              <a:t>']}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(data)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df["Name"]= df["Name"].</a:t>
            </a:r>
            <a:r>
              <a:rPr lang="en-IN" dirty="0" err="1">
                <a:latin typeface="Georgia" panose="02040502050405020303" pitchFamily="18" charset="0"/>
              </a:rPr>
              <a:t>str.lower</a:t>
            </a:r>
            <a:r>
              <a:rPr lang="en-IN" dirty="0"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print(df)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59EBEEA-3661-4D52-82F3-70A0F8C6CCE8}"/>
                  </a:ext>
                </a:extLst>
              </p14:cNvPr>
              <p14:cNvContentPartPr/>
              <p14:nvPr/>
            </p14:nvContentPartPr>
            <p14:xfrm>
              <a:off x="1464555" y="6041730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59EBEEA-3661-4D52-82F3-70A0F8C6CC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5555" y="603273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FFAC6-D924-B13F-9311-340C4EC8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9C74C-CF70-14CC-C5F6-4E3940B2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18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FA3BE-1760-4081-8805-9A91DB053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581026"/>
            <a:ext cx="11668125" cy="5943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import pandas as pd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data = </a:t>
            </a:r>
            <a:r>
              <a:rPr lang="en-IN" dirty="0" err="1">
                <a:latin typeface="Georgia" panose="02040502050405020303" pitchFamily="18" charset="0"/>
              </a:rPr>
              <a:t>pd.read_csv</a:t>
            </a:r>
            <a:r>
              <a:rPr lang="en-IN" dirty="0">
                <a:latin typeface="Georgia" panose="02040502050405020303" pitchFamily="18" charset="0"/>
              </a:rPr>
              <a:t>(“word-prevalence.csv")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data[“Word"]= data[“Word"].</a:t>
            </a:r>
            <a:r>
              <a:rPr lang="en-IN" dirty="0" err="1">
                <a:latin typeface="Georgia" panose="02040502050405020303" pitchFamily="18" charset="0"/>
              </a:rPr>
              <a:t>str.upper</a:t>
            </a:r>
            <a:r>
              <a:rPr lang="en-IN" dirty="0">
                <a:latin typeface="Georgia" panose="02040502050405020303" pitchFamily="18" charset="0"/>
              </a:rPr>
              <a:t>()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data 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import pandas as pd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data = {'Name':['Jai', '</a:t>
            </a:r>
            <a:r>
              <a:rPr lang="en-IN" dirty="0" err="1">
                <a:latin typeface="Georgia" panose="02040502050405020303" pitchFamily="18" charset="0"/>
              </a:rPr>
              <a:t>Princi</a:t>
            </a:r>
            <a:r>
              <a:rPr lang="en-IN" dirty="0">
                <a:latin typeface="Georgia" panose="02040502050405020303" pitchFamily="18" charset="0"/>
              </a:rPr>
              <a:t>', 'Gaurav', 'Anuj'],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'Age':[27, 24, 22, 32],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'Address':['Nagpur', 'Kanpur', 'Allahabad', '</a:t>
            </a:r>
            <a:r>
              <a:rPr lang="en-IN" dirty="0" err="1">
                <a:latin typeface="Georgia" panose="02040502050405020303" pitchFamily="18" charset="0"/>
              </a:rPr>
              <a:t>Knnuaj</a:t>
            </a:r>
            <a:r>
              <a:rPr lang="en-IN" dirty="0">
                <a:latin typeface="Georgia" panose="02040502050405020303" pitchFamily="18" charset="0"/>
              </a:rPr>
              <a:t>'],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'Qualification':['</a:t>
            </a:r>
            <a:r>
              <a:rPr lang="en-IN" dirty="0" err="1">
                <a:latin typeface="Georgia" panose="02040502050405020303" pitchFamily="18" charset="0"/>
              </a:rPr>
              <a:t>Msc</a:t>
            </a:r>
            <a:r>
              <a:rPr lang="en-IN" dirty="0">
                <a:latin typeface="Georgia" panose="02040502050405020303" pitchFamily="18" charset="0"/>
              </a:rPr>
              <a:t>', 'MA', 'MCA', '</a:t>
            </a:r>
            <a:r>
              <a:rPr lang="en-IN" dirty="0" err="1">
                <a:latin typeface="Georgia" panose="02040502050405020303" pitchFamily="18" charset="0"/>
              </a:rPr>
              <a:t>Phd</a:t>
            </a:r>
            <a:r>
              <a:rPr lang="en-IN" dirty="0">
                <a:latin typeface="Georgia" panose="02040502050405020303" pitchFamily="18" charset="0"/>
              </a:rPr>
              <a:t>']}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(data) </a:t>
            </a: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df.dropna</a:t>
            </a:r>
            <a:r>
              <a:rPr lang="en-IN" dirty="0">
                <a:latin typeface="Georgia" panose="02040502050405020303" pitchFamily="18" charset="0"/>
              </a:rPr>
              <a:t>(</a:t>
            </a:r>
            <a:r>
              <a:rPr lang="en-IN" dirty="0" err="1">
                <a:latin typeface="Georgia" panose="02040502050405020303" pitchFamily="18" charset="0"/>
              </a:rPr>
              <a:t>inplace</a:t>
            </a:r>
            <a:r>
              <a:rPr lang="en-IN" dirty="0">
                <a:latin typeface="Georgia" panose="02040502050405020303" pitchFamily="18" charset="0"/>
              </a:rPr>
              <a:t> = True)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df["Address"]= df["Address"].</a:t>
            </a:r>
            <a:r>
              <a:rPr lang="en-IN" dirty="0" err="1">
                <a:latin typeface="Georgia" panose="02040502050405020303" pitchFamily="18" charset="0"/>
              </a:rPr>
              <a:t>str.split</a:t>
            </a:r>
            <a:r>
              <a:rPr lang="en-IN" dirty="0">
                <a:latin typeface="Georgia" panose="02040502050405020303" pitchFamily="18" charset="0"/>
              </a:rPr>
              <a:t>("a", n = 1, expand = True)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print(df)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F456D9-8831-EE06-7458-56D84C99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BDA2C-B3BC-210A-4F78-D19E09B6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985426"/>
      </p:ext>
    </p:extLst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85</TotalTime>
  <Words>3445</Words>
  <Application>Microsoft Office PowerPoint</Application>
  <PresentationFormat>Widescreen</PresentationFormat>
  <Paragraphs>402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Georgia</vt:lpstr>
      <vt:lpstr>Wingdings</vt:lpstr>
      <vt:lpstr>ICT Basic Theme</vt:lpstr>
      <vt:lpstr>Groupby, Working with Text data, Creating Panda Series, Merging, Joining, Concatenation</vt:lpstr>
      <vt:lpstr>Groupby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with text data</vt:lpstr>
      <vt:lpstr>PowerPoint Presentation</vt:lpstr>
      <vt:lpstr>PowerPoint Presentation</vt:lpstr>
      <vt:lpstr>PowerPoint Presentation</vt:lpstr>
      <vt:lpstr>Creating pandas series</vt:lpstr>
      <vt:lpstr>PowerPoint Presentation</vt:lpstr>
      <vt:lpstr>PowerPoint Presentation</vt:lpstr>
      <vt:lpstr>PowerPoint Presentation</vt:lpstr>
      <vt:lpstr>Pandas Merging, Joining, and Concatenating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Groupby, Working with Text data, Creating Panda Series, Merging, Joining, Concatenation</dc:title>
  <dc:creator>sarihaashanmugasundaram@gmail.com</dc:creator>
  <cp:lastModifiedBy>vijaya murugan</cp:lastModifiedBy>
  <cp:revision>3</cp:revision>
  <dcterms:created xsi:type="dcterms:W3CDTF">2023-04-29T12:49:17Z</dcterms:created>
  <dcterms:modified xsi:type="dcterms:W3CDTF">2024-01-16T19:34:53Z</dcterms:modified>
</cp:coreProperties>
</file>