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77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13:56:4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4098,'0'0'224,"4"6"-336,-4-3-480,6 0-417,1 0-287,-4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13:56:4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0 688,'20'51'5555,"-20"-57"-7700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13:56:18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130 245 8884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13:58:4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10805,'0'0'2422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16A72-89CD-4F99-B9C0-883CD55EAF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BB8BA-165F-4DF1-A89E-BE9A52C1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7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.xml"/><Relationship Id="rId21" Type="http://schemas.openxmlformats.org/officeDocument/2006/relationships/image" Target="../media/image10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3.xml"/><Relationship Id="rId79" Type="http://schemas.openxmlformats.org/officeDocument/2006/relationships/image" Target="../media/image39.png"/><Relationship Id="rId23" Type="http://schemas.openxmlformats.org/officeDocument/2006/relationships/image" Target="../media/image11.png"/><Relationship Id="rId22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FD2A-540D-E4B0-3027-226A5F48A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Random samples, Duplicate Data, Query method()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017EA-9D2A-8292-CADE-42B06A8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2C7D6-6BF5-09DE-F42E-CE1084EA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11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98-BC0D-484A-AD18-3947A6B5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96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Special use of the == operator with list objects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B18E-0872-4957-9F02-E04D8FEA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1533525"/>
            <a:ext cx="11439524" cy="4972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Comparing a list of values to a column using ==/!= works similarly to in/not in.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df.query</a:t>
            </a:r>
            <a:r>
              <a:rPr lang="en-US" dirty="0">
                <a:latin typeface="Georgia" panose="02040502050405020303" pitchFamily="18" charset="0"/>
              </a:rPr>
              <a:t>('b == ["a", "b", "c"]’)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# pure Python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df[df['b'].</a:t>
            </a:r>
            <a:r>
              <a:rPr lang="en-IN" dirty="0" err="1">
                <a:latin typeface="Georgia" panose="02040502050405020303" pitchFamily="18" charset="0"/>
              </a:rPr>
              <a:t>isin</a:t>
            </a:r>
            <a:r>
              <a:rPr lang="en-IN" dirty="0">
                <a:latin typeface="Georgia" panose="02040502050405020303" pitchFamily="18" charset="0"/>
              </a:rPr>
              <a:t>(["a", "b", "c"])]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df.query</a:t>
            </a:r>
            <a:r>
              <a:rPr lang="en-US" dirty="0">
                <a:latin typeface="Georgia" panose="02040502050405020303" pitchFamily="18" charset="0"/>
              </a:rPr>
              <a:t>('c == [1, 2]’)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df.query</a:t>
            </a:r>
            <a:r>
              <a:rPr lang="en-US" dirty="0">
                <a:latin typeface="Georgia" panose="02040502050405020303" pitchFamily="18" charset="0"/>
              </a:rPr>
              <a:t>('c != [1, 2]’)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# using in/not in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df.query</a:t>
            </a:r>
            <a:r>
              <a:rPr lang="en-US" dirty="0">
                <a:latin typeface="Georgia" panose="02040502050405020303" pitchFamily="18" charset="0"/>
              </a:rPr>
              <a:t>('[1, 2] in c’)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df.query</a:t>
            </a:r>
            <a:r>
              <a:rPr lang="en-US" dirty="0">
                <a:latin typeface="Georgia" panose="02040502050405020303" pitchFamily="18" charset="0"/>
              </a:rPr>
              <a:t>('[1, 2] not in c’)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# pure Python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df[df['c'].</a:t>
            </a:r>
            <a:r>
              <a:rPr lang="en-IN" dirty="0" err="1">
                <a:latin typeface="Georgia" panose="02040502050405020303" pitchFamily="18" charset="0"/>
              </a:rPr>
              <a:t>isin</a:t>
            </a:r>
            <a:r>
              <a:rPr lang="en-IN" dirty="0">
                <a:latin typeface="Georgia" panose="02040502050405020303" pitchFamily="18" charset="0"/>
              </a:rPr>
              <a:t>([1, 2])]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04481-20BB-A22E-1BB7-65569622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266DA-2873-6B6F-B43F-833F9B79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0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91E0-1D4C-4AC1-9EA5-6DC5A355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994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Duplicate data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3E36-36E5-454E-9314-4AC20ED5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6" y="1285875"/>
            <a:ext cx="11105982" cy="52959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If you want to identify and remove duplicate rows in a </a:t>
            </a:r>
            <a:r>
              <a:rPr lang="en-US" dirty="0" err="1">
                <a:latin typeface="Georgia" panose="02040502050405020303" pitchFamily="18" charset="0"/>
              </a:rPr>
              <a:t>DataFrame</a:t>
            </a:r>
            <a:r>
              <a:rPr lang="en-US" dirty="0">
                <a:latin typeface="Georgia" panose="02040502050405020303" pitchFamily="18" charset="0"/>
              </a:rPr>
              <a:t>, there are two methods that will help: duplicated and </a:t>
            </a:r>
            <a:r>
              <a:rPr lang="en-US" dirty="0" err="1">
                <a:latin typeface="Georgia" panose="02040502050405020303" pitchFamily="18" charset="0"/>
              </a:rPr>
              <a:t>drop_duplicates</a:t>
            </a:r>
            <a:r>
              <a:rPr lang="en-US" dirty="0">
                <a:latin typeface="Georgia" panose="02040502050405020303" pitchFamily="18" charset="0"/>
              </a:rPr>
              <a:t>. Each takes as an argument the columns to use to identify duplicated rows.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duplicated returns a </a:t>
            </a:r>
            <a:r>
              <a:rPr lang="en-US" dirty="0" err="1">
                <a:latin typeface="Georgia" panose="02040502050405020303" pitchFamily="18" charset="0"/>
              </a:rPr>
              <a:t>boolean</a:t>
            </a:r>
            <a:r>
              <a:rPr lang="en-US" dirty="0">
                <a:latin typeface="Georgia" panose="02040502050405020303" pitchFamily="18" charset="0"/>
              </a:rPr>
              <a:t> vector whose length is the number of rows, and which indicates whether a row is duplicated.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Georgia" panose="02040502050405020303" pitchFamily="18" charset="0"/>
              </a:rPr>
              <a:t>drop_duplicates</a:t>
            </a:r>
            <a:r>
              <a:rPr lang="en-US" dirty="0">
                <a:latin typeface="Georgia" panose="02040502050405020303" pitchFamily="18" charset="0"/>
              </a:rPr>
              <a:t> removes duplicate rows.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By default, the first observed row of a duplicate set is considered unique, but each method has a keep parameter to specify targets to be kept.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keep='first' (default): mark / drop duplicates except for the first occurrence.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keep='last': mark / drop duplicates except for the last occurrence.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keep=False: mark / drop all duplicates.</a:t>
            </a:r>
            <a:endParaRPr lang="en-IN" dirty="0">
              <a:latin typeface="Georgia" panose="02040502050405020303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CAB27-2A77-4AFA-B45F-D1D73F971DF1}"/>
              </a:ext>
            </a:extLst>
          </p:cNvPr>
          <p:cNvGrpSpPr/>
          <p:nvPr/>
        </p:nvGrpSpPr>
        <p:grpSpPr>
          <a:xfrm>
            <a:off x="7898835" y="1572330"/>
            <a:ext cx="7560" cy="18720"/>
            <a:chOff x="7898835" y="1572330"/>
            <a:chExt cx="7560" cy="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2C3C74-6326-44CF-8DF1-BF0ECDF647E6}"/>
                    </a:ext>
                  </a:extLst>
                </p14:cNvPr>
                <p14:cNvContentPartPr/>
                <p14:nvPr/>
              </p14:nvContentPartPr>
              <p14:xfrm>
                <a:off x="7898835" y="1572330"/>
                <a:ext cx="7560" cy="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2C3C74-6326-44CF-8DF1-BF0ECDF647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89835" y="1563330"/>
                  <a:ext cx="25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83DF5C-A562-494F-A962-1B9F3EE29C84}"/>
                    </a:ext>
                  </a:extLst>
                </p14:cNvPr>
                <p14:cNvContentPartPr/>
                <p14:nvPr/>
              </p14:nvContentPartPr>
              <p14:xfrm>
                <a:off x="7898835" y="1572330"/>
                <a:ext cx="7560" cy="1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83DF5C-A562-494F-A962-1B9F3EE29C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89835" y="1563330"/>
                  <a:ext cx="252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DE91D3-8C55-4AA5-A3B0-D23D5E9BE5BB}"/>
              </a:ext>
            </a:extLst>
          </p:cNvPr>
          <p:cNvGrpSpPr/>
          <p:nvPr/>
        </p:nvGrpSpPr>
        <p:grpSpPr>
          <a:xfrm>
            <a:off x="9825915" y="3317610"/>
            <a:ext cx="1681200" cy="247320"/>
            <a:chOff x="9825915" y="3317610"/>
            <a:chExt cx="168120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13AA15-1B4F-3265-F54D-210721A6397D}"/>
                    </a:ext>
                  </a:extLst>
                </p14:cNvPr>
                <p14:cNvContentPartPr/>
                <p14:nvPr/>
              </p14:nvContentPartPr>
              <p14:xfrm>
                <a:off x="9825915" y="3317610"/>
                <a:ext cx="72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13AA15-1B4F-3265-F54D-210721A639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07915" y="3308610"/>
                  <a:ext cx="3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43A88A-2793-4572-97E7-FF441EDD99EC}"/>
                    </a:ext>
                  </a:extLst>
                </p14:cNvPr>
                <p14:cNvContentPartPr/>
                <p14:nvPr/>
              </p14:nvContentPartPr>
              <p14:xfrm>
                <a:off x="11506755" y="356457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43A88A-2793-4572-97E7-FF441EDD99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498115" y="3555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88E4D-86B5-B841-C6BF-156EF541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1FAC3-7852-9BA4-9E66-4FD4F4B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8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A75B-985A-49B2-B0C6-9014B490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8700"/>
            <a:ext cx="11153607" cy="539115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df2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({'a': ['one', 'one', 'two', 'two', 'two', 'three', 'four'],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'b': ['x', 'y', 'x', 'y', 'x', 'x', 'x'],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'c': </a:t>
            </a:r>
            <a:r>
              <a:rPr lang="en-IN" dirty="0" err="1">
                <a:latin typeface="Georgia" panose="02040502050405020303" pitchFamily="18" charset="0"/>
              </a:rPr>
              <a:t>np.random.randn</a:t>
            </a:r>
            <a:r>
              <a:rPr lang="en-IN" dirty="0">
                <a:latin typeface="Georgia" panose="02040502050405020303" pitchFamily="18" charset="0"/>
              </a:rPr>
              <a:t>(7)})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df2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df2.duplicated('a’)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df2.duplicated('a', keep='last’)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df2.duplicated('a', keep=False)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93D5A5-2F49-118C-7C37-2C1EFD7C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83DCC-4276-0E60-F1FC-2E403C3A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9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2C1C-6E43-4DB3-884F-9B2C24C9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42950"/>
            <a:ext cx="11639550" cy="56959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Also, you can pass a list of columns to identify duplications.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df2.duplicated(['a', 'b’])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df2.drop_duplicates(['a', 'b’])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To drop duplicates by index value, use </a:t>
            </a:r>
            <a:r>
              <a:rPr lang="en-IN" dirty="0" err="1">
                <a:latin typeface="Georgia" panose="02040502050405020303" pitchFamily="18" charset="0"/>
              </a:rPr>
              <a:t>Index.duplicated</a:t>
            </a:r>
            <a:r>
              <a:rPr lang="en-IN" dirty="0">
                <a:latin typeface="Georgia" panose="02040502050405020303" pitchFamily="18" charset="0"/>
              </a:rPr>
              <a:t> then perform slicing. The same set of options are available for the keep parameter.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({'a': </a:t>
            </a:r>
            <a:r>
              <a:rPr lang="en-IN" dirty="0" err="1">
                <a:latin typeface="Georgia" panose="02040502050405020303" pitchFamily="18" charset="0"/>
              </a:rPr>
              <a:t>np.arange</a:t>
            </a:r>
            <a:r>
              <a:rPr lang="en-IN" dirty="0">
                <a:latin typeface="Georgia" panose="02040502050405020303" pitchFamily="18" charset="0"/>
              </a:rPr>
              <a:t>(6),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'b': </a:t>
            </a:r>
            <a:r>
              <a:rPr lang="en-IN" dirty="0" err="1">
                <a:latin typeface="Georgia" panose="02040502050405020303" pitchFamily="18" charset="0"/>
              </a:rPr>
              <a:t>np.random.randn</a:t>
            </a:r>
            <a:r>
              <a:rPr lang="en-IN" dirty="0">
                <a:latin typeface="Georgia" panose="02040502050405020303" pitchFamily="18" charset="0"/>
              </a:rPr>
              <a:t>(6)},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index=['a', 'a', 'b', 'c', 'b', 'a'])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df3.index.duplicated()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df3[~df3.index.duplicated()]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df3[~df3.index.duplicated(keep='last')]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df3[~df3.index.duplicated(keep=False)]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3AC57A-69DC-4D2C-C3FC-B2BC19A7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19B9D-626A-1645-C267-C6B03209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2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1E87-499F-4A95-B39F-215CAFCE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28599"/>
            <a:ext cx="11029616" cy="497994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SELECTING RANDOM SAMPLES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78F4-A6B8-4C2E-B709-55034FD2E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726593"/>
            <a:ext cx="11610975" cy="5902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random selection of rows or columns from a Series or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 with the sample() method. The method will sample rows by default, and accepts a specific number of rows/columns to return, or a fraction of rows.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 = </a:t>
            </a:r>
            <a:r>
              <a:rPr lang="en-US" sz="2200" dirty="0" err="1">
                <a:latin typeface="Georgia" panose="02040502050405020303" pitchFamily="18" charset="0"/>
              </a:rPr>
              <a:t>pd.Series</a:t>
            </a:r>
            <a:r>
              <a:rPr lang="en-US" sz="2200" dirty="0">
                <a:latin typeface="Georgia" panose="02040502050405020303" pitchFamily="18" charset="0"/>
              </a:rPr>
              <a:t>([0, 1, 2, 3, 4, 5])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s.sample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4    4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dtype</a:t>
            </a:r>
            <a:r>
              <a:rPr lang="en-US" sz="2200" dirty="0">
                <a:latin typeface="Georgia" panose="02040502050405020303" pitchFamily="18" charset="0"/>
              </a:rPr>
              <a:t>: int64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s.sample</a:t>
            </a:r>
            <a:r>
              <a:rPr lang="en-US" sz="2200" dirty="0">
                <a:latin typeface="Georgia" panose="02040502050405020303" pitchFamily="18" charset="0"/>
              </a:rPr>
              <a:t>(n=3)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Output: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0    0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4    4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1    1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dtype</a:t>
            </a:r>
            <a:r>
              <a:rPr lang="en-US" sz="2200" dirty="0">
                <a:latin typeface="Georgia" panose="02040502050405020303" pitchFamily="18" charset="0"/>
              </a:rPr>
              <a:t>: int64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3B225-D603-0DFB-E414-109F5F32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812EA-3CD7-A5D7-71C2-0C178995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4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FD2A-45DB-4DFD-B36F-0B9F3292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09625"/>
            <a:ext cx="11286957" cy="57816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s.sample</a:t>
            </a:r>
            <a:r>
              <a:rPr lang="en-US" dirty="0">
                <a:latin typeface="Georgia" panose="02040502050405020303" pitchFamily="18" charset="0"/>
              </a:rPr>
              <a:t>(frac=0.5)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5    5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3    3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1    1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dtype</a:t>
            </a:r>
            <a:r>
              <a:rPr lang="en-US" dirty="0">
                <a:latin typeface="Georgia" panose="02040502050405020303" pitchFamily="18" charset="0"/>
              </a:rPr>
              <a:t>: int64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By default, sample will return each row at most once, but one can also sample with replacement using the replace option: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Allow or disallow sampling of the same row more than once.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 = </a:t>
            </a:r>
            <a:r>
              <a:rPr lang="en-US" dirty="0" err="1">
                <a:latin typeface="Georgia" panose="02040502050405020303" pitchFamily="18" charset="0"/>
              </a:rPr>
              <a:t>pd.Series</a:t>
            </a:r>
            <a:r>
              <a:rPr lang="en-US" dirty="0">
                <a:latin typeface="Georgia" panose="02040502050405020303" pitchFamily="18" charset="0"/>
              </a:rPr>
              <a:t>([0, 1, 2, 3, 4, 5])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s.sample</a:t>
            </a:r>
            <a:r>
              <a:rPr lang="en-US" dirty="0">
                <a:latin typeface="Georgia" panose="02040502050405020303" pitchFamily="18" charset="0"/>
              </a:rPr>
              <a:t>(n=6, replace=False)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Out[117]: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0    0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1    1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5    5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3    3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2    2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4    4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dtype</a:t>
            </a:r>
            <a:r>
              <a:rPr lang="en-US" dirty="0">
                <a:latin typeface="Georgia" panose="02040502050405020303" pitchFamily="18" charset="0"/>
              </a:rPr>
              <a:t>: int64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9B660E-ADCF-E1D0-01A8-40A6DF3F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B3EAE-CC3C-5683-14CA-2EB1503B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3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CBDC-D357-4F01-89D0-1CF6C7FB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81051"/>
            <a:ext cx="11668125" cy="574357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s.sample</a:t>
            </a:r>
            <a:r>
              <a:rPr lang="en-US" dirty="0">
                <a:latin typeface="Georgia" panose="02040502050405020303" pitchFamily="18" charset="0"/>
              </a:rPr>
              <a:t>(n=6, replace=True)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Out[118]: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0    0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4    4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3    3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2    2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4    4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4    4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dtype</a:t>
            </a:r>
            <a:r>
              <a:rPr lang="en-US" dirty="0">
                <a:latin typeface="Georgia" panose="02040502050405020303" pitchFamily="18" charset="0"/>
              </a:rPr>
              <a:t>: int64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B8D44-E9CB-0A8E-A10E-8B1F7CE1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9897-CD70-DCDA-76A4-213E6691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4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CF75-7B4A-4708-86E3-15F01EC4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The query()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5982-253E-4EAB-A1A4-3E33F30D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581151"/>
            <a:ext cx="11287125" cy="48672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DataFrame</a:t>
            </a:r>
            <a:r>
              <a:rPr lang="en-US" dirty="0">
                <a:latin typeface="Georgia" panose="02040502050405020303" pitchFamily="18" charset="0"/>
              </a:rPr>
              <a:t> objects have a query() method that allows selection using an expression.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 = 10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np.random.rand</a:t>
            </a:r>
            <a:r>
              <a:rPr lang="en-IN" dirty="0">
                <a:latin typeface="Georgia" panose="02040502050405020303" pitchFamily="18" charset="0"/>
              </a:rPr>
              <a:t>(n, 3), columns=list('</a:t>
            </a:r>
            <a:r>
              <a:rPr lang="en-IN" dirty="0" err="1">
                <a:latin typeface="Georgia" panose="02040502050405020303" pitchFamily="18" charset="0"/>
              </a:rPr>
              <a:t>abc</a:t>
            </a:r>
            <a:r>
              <a:rPr lang="en-IN" dirty="0">
                <a:latin typeface="Georgia" panose="02040502050405020303" pitchFamily="18" charset="0"/>
              </a:rPr>
              <a:t>’))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# pure python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df[(df['a'] &lt; df['b']) &amp; (df['b'] &lt; df['c’])]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# query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df.query</a:t>
            </a:r>
            <a:r>
              <a:rPr lang="en-IN" dirty="0">
                <a:latin typeface="Georgia" panose="02040502050405020303" pitchFamily="18" charset="0"/>
              </a:rPr>
              <a:t>('(a &lt; b) &amp; (b &lt; c)')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1108-015D-2530-25B4-CA97562C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940EE-5915-C529-1E15-69BCF082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8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DD5D-8970-4F1B-AD15-FA2ADAE8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33449"/>
            <a:ext cx="11029615" cy="5553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np.random.randint</a:t>
            </a:r>
            <a:r>
              <a:rPr lang="en-IN" dirty="0">
                <a:latin typeface="Georgia" panose="02040502050405020303" pitchFamily="18" charset="0"/>
              </a:rPr>
              <a:t>(n / 2, size=(n, 2)), columns=list('</a:t>
            </a:r>
            <a:r>
              <a:rPr lang="en-IN" dirty="0" err="1">
                <a:latin typeface="Georgia" panose="02040502050405020303" pitchFamily="18" charset="0"/>
              </a:rPr>
              <a:t>bc</a:t>
            </a:r>
            <a:r>
              <a:rPr lang="en-IN" dirty="0">
                <a:latin typeface="Georgia" panose="02040502050405020303" pitchFamily="18" charset="0"/>
              </a:rPr>
              <a:t>'))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df.index.name = 'a'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df.query</a:t>
            </a:r>
            <a:r>
              <a:rPr lang="en-IN" dirty="0">
                <a:latin typeface="Georgia" panose="02040502050405020303" pitchFamily="18" charset="0"/>
              </a:rPr>
              <a:t>('a &lt; b and b &lt; c’)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If instead you don’t want to or cannot name your index, you can use the name index in your query expression: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 = </a:t>
            </a:r>
            <a:r>
              <a:rPr lang="en-US" dirty="0" err="1">
                <a:latin typeface="Georgia" panose="02040502050405020303" pitchFamily="18" charset="0"/>
              </a:rPr>
              <a:t>pd.DataFrame</a:t>
            </a: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dirty="0" err="1">
                <a:latin typeface="Georgia" panose="02040502050405020303" pitchFamily="18" charset="0"/>
              </a:rPr>
              <a:t>np.random.randint</a:t>
            </a:r>
            <a:r>
              <a:rPr lang="en-US" dirty="0">
                <a:latin typeface="Georgia" panose="02040502050405020303" pitchFamily="18" charset="0"/>
              </a:rPr>
              <a:t>(n, size=(n, 2)), columns=list('</a:t>
            </a:r>
            <a:r>
              <a:rPr lang="en-US" dirty="0" err="1">
                <a:latin typeface="Georgia" panose="02040502050405020303" pitchFamily="18" charset="0"/>
              </a:rPr>
              <a:t>bc</a:t>
            </a:r>
            <a:r>
              <a:rPr lang="en-US" dirty="0">
                <a:latin typeface="Georgia" panose="02040502050405020303" pitchFamily="18" charset="0"/>
              </a:rPr>
              <a:t>'))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df.query</a:t>
            </a:r>
            <a:r>
              <a:rPr lang="en-US" dirty="0">
                <a:latin typeface="Georgia" panose="02040502050405020303" pitchFamily="18" charset="0"/>
              </a:rPr>
              <a:t>('index &lt; b &lt; c')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  c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2  5  6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678EBE-4F33-B3FF-D1B3-2B5693F1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8EFD8-AF84-12C9-8B08-2EF09CE7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8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7940-907D-44E4-A46B-EB878958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MultiIndex</a:t>
            </a:r>
            <a:r>
              <a:rPr lang="en-I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query()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2F0-E24F-46E4-BDE7-9A833FA5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6851"/>
            <a:ext cx="11029615" cy="515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You can also use the levels of a </a:t>
            </a:r>
            <a:r>
              <a:rPr lang="en-IN" dirty="0" err="1">
                <a:latin typeface="Georgia" panose="02040502050405020303" pitchFamily="18" charset="0"/>
              </a:rPr>
              <a:t>DataFrame</a:t>
            </a:r>
            <a:r>
              <a:rPr lang="en-IN" dirty="0">
                <a:latin typeface="Georgia" panose="02040502050405020303" pitchFamily="18" charset="0"/>
              </a:rPr>
              <a:t> with a </a:t>
            </a:r>
            <a:r>
              <a:rPr lang="en-IN" dirty="0" err="1">
                <a:latin typeface="Georgia" panose="02040502050405020303" pitchFamily="18" charset="0"/>
              </a:rPr>
              <a:t>MultiIndex</a:t>
            </a:r>
            <a:r>
              <a:rPr lang="en-IN" dirty="0">
                <a:latin typeface="Georgia" panose="02040502050405020303" pitchFamily="18" charset="0"/>
              </a:rPr>
              <a:t> as if they were columns in the frame: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 = 10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colors</a:t>
            </a:r>
            <a:r>
              <a:rPr lang="en-IN" dirty="0">
                <a:latin typeface="Georgia" panose="02040502050405020303" pitchFamily="18" charset="0"/>
              </a:rPr>
              <a:t> = </a:t>
            </a:r>
            <a:r>
              <a:rPr lang="en-IN" dirty="0" err="1">
                <a:latin typeface="Georgia" panose="02040502050405020303" pitchFamily="18" charset="0"/>
              </a:rPr>
              <a:t>np.random.choice</a:t>
            </a:r>
            <a:r>
              <a:rPr lang="en-IN" dirty="0">
                <a:latin typeface="Georgia" panose="02040502050405020303" pitchFamily="18" charset="0"/>
              </a:rPr>
              <a:t>(['red', 'green'], size=n)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foods = </a:t>
            </a:r>
            <a:r>
              <a:rPr lang="en-IN" dirty="0" err="1">
                <a:latin typeface="Georgia" panose="02040502050405020303" pitchFamily="18" charset="0"/>
              </a:rPr>
              <a:t>np.random.choice</a:t>
            </a:r>
            <a:r>
              <a:rPr lang="en-IN" dirty="0">
                <a:latin typeface="Georgia" panose="02040502050405020303" pitchFamily="18" charset="0"/>
              </a:rPr>
              <a:t>(['eggs', 'ham'], size=n)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index = </a:t>
            </a:r>
            <a:r>
              <a:rPr lang="en-IN" dirty="0" err="1">
                <a:latin typeface="Georgia" panose="02040502050405020303" pitchFamily="18" charset="0"/>
              </a:rPr>
              <a:t>pd.MultiIndex.from_arrays</a:t>
            </a:r>
            <a:r>
              <a:rPr lang="en-IN" dirty="0">
                <a:latin typeface="Georgia" panose="02040502050405020303" pitchFamily="18" charset="0"/>
              </a:rPr>
              <a:t>([</a:t>
            </a:r>
            <a:r>
              <a:rPr lang="en-IN" dirty="0" err="1">
                <a:latin typeface="Georgia" panose="02040502050405020303" pitchFamily="18" charset="0"/>
              </a:rPr>
              <a:t>colors</a:t>
            </a:r>
            <a:r>
              <a:rPr lang="en-IN" dirty="0">
                <a:latin typeface="Georgia" panose="02040502050405020303" pitchFamily="18" charset="0"/>
              </a:rPr>
              <a:t>, foods], names=['</a:t>
            </a:r>
            <a:r>
              <a:rPr lang="en-IN" dirty="0" err="1">
                <a:latin typeface="Georgia" panose="02040502050405020303" pitchFamily="18" charset="0"/>
              </a:rPr>
              <a:t>color</a:t>
            </a:r>
            <a:r>
              <a:rPr lang="en-IN" dirty="0">
                <a:latin typeface="Georgia" panose="02040502050405020303" pitchFamily="18" charset="0"/>
              </a:rPr>
              <a:t>', 'food'])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np.random.randn</a:t>
            </a:r>
            <a:r>
              <a:rPr lang="en-IN" dirty="0">
                <a:latin typeface="Georgia" panose="02040502050405020303" pitchFamily="18" charset="0"/>
              </a:rPr>
              <a:t>(n, 2), index=index)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df.query</a:t>
            </a:r>
            <a:r>
              <a:rPr lang="en-IN" dirty="0">
                <a:latin typeface="Georgia" panose="02040502050405020303" pitchFamily="18" charset="0"/>
              </a:rPr>
              <a:t>('</a:t>
            </a:r>
            <a:r>
              <a:rPr lang="en-IN" dirty="0" err="1">
                <a:latin typeface="Georgia" panose="02040502050405020303" pitchFamily="18" charset="0"/>
              </a:rPr>
              <a:t>color</a:t>
            </a:r>
            <a:r>
              <a:rPr lang="en-IN" dirty="0">
                <a:latin typeface="Georgia" panose="02040502050405020303" pitchFamily="18" charset="0"/>
              </a:rPr>
              <a:t> == "red"')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85FCA-7000-9D4C-3F93-0792D9B1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63545-7649-65F3-7BF7-7647B30F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2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9E3D-F86F-42D9-9CE3-33A2D278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The in and not in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4544-71AE-401D-9DA5-A5285EBC6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23975"/>
            <a:ext cx="11020257" cy="51815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query() also supports special use of Python’s in and not in comparison operators, providing a succinct syntax for calling the </a:t>
            </a:r>
            <a:r>
              <a:rPr lang="en-IN" dirty="0" err="1">
                <a:latin typeface="Georgia" panose="02040502050405020303" pitchFamily="18" charset="0"/>
              </a:rPr>
              <a:t>isin</a:t>
            </a:r>
            <a:r>
              <a:rPr lang="en-IN" dirty="0">
                <a:latin typeface="Georgia" panose="02040502050405020303" pitchFamily="18" charset="0"/>
              </a:rPr>
              <a:t> method of a Series or </a:t>
            </a:r>
            <a:r>
              <a:rPr lang="en-IN" dirty="0" err="1">
                <a:latin typeface="Georgia" panose="02040502050405020303" pitchFamily="18" charset="0"/>
              </a:rPr>
              <a:t>DataFrame</a:t>
            </a:r>
            <a:r>
              <a:rPr lang="en-IN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({'a': list('</a:t>
            </a:r>
            <a:r>
              <a:rPr lang="en-IN" dirty="0" err="1">
                <a:latin typeface="Georgia" panose="02040502050405020303" pitchFamily="18" charset="0"/>
              </a:rPr>
              <a:t>aabbccddeeff</a:t>
            </a:r>
            <a:r>
              <a:rPr lang="en-IN" dirty="0">
                <a:latin typeface="Georgia" panose="02040502050405020303" pitchFamily="18" charset="0"/>
              </a:rPr>
              <a:t>'), 'b': list('</a:t>
            </a:r>
            <a:r>
              <a:rPr lang="en-IN" dirty="0" err="1">
                <a:latin typeface="Georgia" panose="02040502050405020303" pitchFamily="18" charset="0"/>
              </a:rPr>
              <a:t>aaaabbbbcccc</a:t>
            </a:r>
            <a:r>
              <a:rPr lang="en-IN" dirty="0">
                <a:latin typeface="Georgia" panose="02040502050405020303" pitchFamily="18" charset="0"/>
              </a:rPr>
              <a:t>'),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'c': </a:t>
            </a:r>
            <a:r>
              <a:rPr lang="en-IN" dirty="0" err="1">
                <a:latin typeface="Georgia" panose="02040502050405020303" pitchFamily="18" charset="0"/>
              </a:rPr>
              <a:t>np.random.randint</a:t>
            </a:r>
            <a:r>
              <a:rPr lang="en-IN" dirty="0">
                <a:latin typeface="Georgia" panose="02040502050405020303" pitchFamily="18" charset="0"/>
              </a:rPr>
              <a:t>(5, size=12),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'd': </a:t>
            </a:r>
            <a:r>
              <a:rPr lang="en-IN" dirty="0" err="1">
                <a:latin typeface="Georgia" panose="02040502050405020303" pitchFamily="18" charset="0"/>
              </a:rPr>
              <a:t>np.random.randint</a:t>
            </a:r>
            <a:r>
              <a:rPr lang="en-IN" dirty="0">
                <a:latin typeface="Georgia" panose="02040502050405020303" pitchFamily="18" charset="0"/>
              </a:rPr>
              <a:t>(9, size=12)})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df.query</a:t>
            </a:r>
            <a:r>
              <a:rPr lang="en-IN" dirty="0">
                <a:latin typeface="Georgia" panose="02040502050405020303" pitchFamily="18" charset="0"/>
              </a:rPr>
              <a:t>('a in b’)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How you'd do it in pure Python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df[df['a'].</a:t>
            </a:r>
            <a:r>
              <a:rPr lang="en-US" dirty="0" err="1">
                <a:latin typeface="Georgia" panose="02040502050405020303" pitchFamily="18" charset="0"/>
              </a:rPr>
              <a:t>isin</a:t>
            </a:r>
            <a:r>
              <a:rPr lang="en-US" dirty="0">
                <a:latin typeface="Georgia" panose="02040502050405020303" pitchFamily="18" charset="0"/>
              </a:rPr>
              <a:t>(df['b’])]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df.query</a:t>
            </a:r>
            <a:r>
              <a:rPr lang="en-US" dirty="0">
                <a:latin typeface="Georgia" panose="02040502050405020303" pitchFamily="18" charset="0"/>
              </a:rPr>
              <a:t>('a not in b’)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# pure Python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df[~df['a'].</a:t>
            </a:r>
            <a:r>
              <a:rPr lang="en-IN" dirty="0" err="1">
                <a:latin typeface="Georgia" panose="02040502050405020303" pitchFamily="18" charset="0"/>
              </a:rPr>
              <a:t>isin</a:t>
            </a:r>
            <a:r>
              <a:rPr lang="en-IN" dirty="0">
                <a:latin typeface="Georgia" panose="02040502050405020303" pitchFamily="18" charset="0"/>
              </a:rPr>
              <a:t>(df['b'])]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D9094-F21B-7B7E-0256-56B795E9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9BD6-D202-3E45-FFC5-2A40665B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2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BF1D-F239-4186-AC51-E2CE6062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028700"/>
            <a:ext cx="11468099" cy="54292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You can combine this with other expressions for very succinct queries: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# rows where cols a and b have overlapping values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# and col c's values are less than col d's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df.query</a:t>
            </a:r>
            <a:r>
              <a:rPr lang="en-US" dirty="0">
                <a:latin typeface="Georgia" panose="02040502050405020303" pitchFamily="18" charset="0"/>
              </a:rPr>
              <a:t>('a in b and c &lt; d’)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# pure Python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df[df['b'].</a:t>
            </a:r>
            <a:r>
              <a:rPr lang="en-IN" dirty="0" err="1">
                <a:latin typeface="Georgia" panose="02040502050405020303" pitchFamily="18" charset="0"/>
              </a:rPr>
              <a:t>isin</a:t>
            </a:r>
            <a:r>
              <a:rPr lang="en-IN" dirty="0">
                <a:latin typeface="Georgia" panose="02040502050405020303" pitchFamily="18" charset="0"/>
              </a:rPr>
              <a:t>(df['a']) &amp; (df['c'] &lt; df['d'])]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4991EB-7888-CC0D-3DBF-B3941432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9CFF8-80ED-D69C-7AA4-5EBCC27E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11754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2</TotalTime>
  <Words>1282</Words>
  <Application>Microsoft Office PowerPoint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Wingdings</vt:lpstr>
      <vt:lpstr>ICT Basic Theme</vt:lpstr>
      <vt:lpstr>Selecting Random samples, Duplicate Data, Query method()</vt:lpstr>
      <vt:lpstr>SELECTING RANDOM SAMPLES</vt:lpstr>
      <vt:lpstr>PowerPoint Presentation</vt:lpstr>
      <vt:lpstr>PowerPoint Presentation</vt:lpstr>
      <vt:lpstr>The query() Method</vt:lpstr>
      <vt:lpstr>PowerPoint Presentation</vt:lpstr>
      <vt:lpstr>MultiIndex query() Syntax</vt:lpstr>
      <vt:lpstr>The in and not in operators</vt:lpstr>
      <vt:lpstr>PowerPoint Presentation</vt:lpstr>
      <vt:lpstr>Special use of the == operator with list objects</vt:lpstr>
      <vt:lpstr>Duplicate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Random samples, Duplicate Data, Query method()</dc:title>
  <dc:creator>sarihaashanmugasundaram@gmail.com</dc:creator>
  <cp:lastModifiedBy>sarihaashanmugasundaram@gmail.com</cp:lastModifiedBy>
  <cp:revision>3</cp:revision>
  <dcterms:created xsi:type="dcterms:W3CDTF">2023-04-29T13:49:49Z</dcterms:created>
  <dcterms:modified xsi:type="dcterms:W3CDTF">2023-04-29T14:31:43Z</dcterms:modified>
</cp:coreProperties>
</file>