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11" r:id="rId3"/>
    <p:sldId id="312" r:id="rId4"/>
    <p:sldId id="313" r:id="rId5"/>
    <p:sldId id="316" r:id="rId6"/>
    <p:sldId id="315" r:id="rId7"/>
    <p:sldId id="317" r:id="rId8"/>
    <p:sldId id="318" r:id="rId9"/>
    <p:sldId id="319" r:id="rId10"/>
    <p:sldId id="320" r:id="rId11"/>
    <p:sldId id="321" r:id="rId12"/>
    <p:sldId id="322" r:id="rId13"/>
    <p:sldId id="323" r:id="rId14"/>
    <p:sldId id="324" r:id="rId15"/>
    <p:sldId id="31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E4AC4-0FFA-4FAB-A440-89DFC4E2EFB2}" type="datetimeFigureOut">
              <a:rPr lang="en-IN" smtClean="0"/>
              <a:t>29-04-2023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6218D-CC90-4C23-AFDD-D74A66A6ADA5}" type="slidenum">
              <a:rPr lang="en-IN" smtClean="0"/>
              <a:t>‹#›</a:t>
            </a:fld>
            <a:endParaRPr lang="en-IN"/>
          </a:p>
        </p:txBody>
      </p:sp>
    </p:spTree>
    <p:extLst>
      <p:ext uri="{BB962C8B-B14F-4D97-AF65-F5344CB8AC3E}">
        <p14:creationId xmlns:p14="http://schemas.microsoft.com/office/powerpoint/2010/main" val="314325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B601-F457-8E68-DBC6-8E51A77291FF}"/>
              </a:ext>
            </a:extLst>
          </p:cNvPr>
          <p:cNvSpPr>
            <a:spLocks noGrp="1"/>
          </p:cNvSpPr>
          <p:nvPr>
            <p:ph type="ctrTitle"/>
          </p:nvPr>
        </p:nvSpPr>
        <p:spPr>
          <a:xfrm>
            <a:off x="1864360" y="2885758"/>
            <a:ext cx="9144000" cy="2387600"/>
          </a:xfrm>
        </p:spPr>
        <p:txBody>
          <a:bodyPr>
            <a:normAutofit fontScale="90000"/>
          </a:bodyPr>
          <a:lstStyle/>
          <a:p>
            <a:r>
              <a:rPr lang="en-US" dirty="0"/>
              <a:t>Categories, Vectorization in Python, Statistics and probability  concepts for data science</a:t>
            </a:r>
            <a:endParaRPr lang="en-IN" dirty="0"/>
          </a:p>
        </p:txBody>
      </p:sp>
      <p:sp>
        <p:nvSpPr>
          <p:cNvPr id="4" name="Footer Placeholder 3">
            <a:extLst>
              <a:ext uri="{FF2B5EF4-FFF2-40B4-BE49-F238E27FC236}">
                <a16:creationId xmlns:a16="http://schemas.microsoft.com/office/drawing/2014/main" id="{F9D8D60A-79E3-2DB6-D200-FE4983B9EAFE}"/>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1C647BC3-5595-148E-A59A-3296D49B1BF6}"/>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551421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4C243-6F0F-479E-9FA5-655F06869AAE}"/>
              </a:ext>
            </a:extLst>
          </p:cNvPr>
          <p:cNvSpPr>
            <a:spLocks noGrp="1"/>
          </p:cNvSpPr>
          <p:nvPr>
            <p:ph idx="1"/>
          </p:nvPr>
        </p:nvSpPr>
        <p:spPr>
          <a:xfrm>
            <a:off x="342900" y="714375"/>
            <a:ext cx="11610975" cy="5867400"/>
          </a:xfrm>
        </p:spPr>
        <p:txBody>
          <a:bodyPr>
            <a:normAutofit fontScale="92500" lnSpcReduction="20000"/>
          </a:bodyPr>
          <a:lstStyle/>
          <a:p>
            <a:pPr marL="0" indent="0">
              <a:buNone/>
            </a:pPr>
            <a:r>
              <a:rPr lang="en-US" sz="2200" b="1" dirty="0">
                <a:solidFill>
                  <a:srgbClr val="C00000"/>
                </a:solidFill>
                <a:latin typeface="Georgia" panose="02040502050405020303" pitchFamily="18" charset="0"/>
              </a:rPr>
              <a:t>Renaming Categories</a:t>
            </a:r>
          </a:p>
          <a:p>
            <a:pPr marL="0" indent="0">
              <a:buNone/>
            </a:pPr>
            <a:r>
              <a:rPr lang="en-US" dirty="0">
                <a:latin typeface="Georgia" panose="02040502050405020303" pitchFamily="18" charset="0"/>
              </a:rPr>
              <a:t>Renaming categories is done by assigning new values to the </a:t>
            </a:r>
            <a:r>
              <a:rPr lang="en-US" dirty="0" err="1">
                <a:latin typeface="Georgia" panose="02040502050405020303" pitchFamily="18" charset="0"/>
              </a:rPr>
              <a:t>Series.cat.categories</a:t>
            </a:r>
            <a:r>
              <a:rPr lang="en-US" dirty="0">
                <a:latin typeface="Georgia" panose="02040502050405020303" pitchFamily="18" charset="0"/>
              </a:rPr>
              <a:t> property or by using the </a:t>
            </a:r>
            <a:r>
              <a:rPr lang="en-US" dirty="0" err="1">
                <a:latin typeface="Georgia" panose="02040502050405020303" pitchFamily="18" charset="0"/>
              </a:rPr>
              <a:t>rename_categories</a:t>
            </a:r>
            <a:r>
              <a:rPr lang="en-US" dirty="0">
                <a:latin typeface="Georgia" panose="02040502050405020303" pitchFamily="18" charset="0"/>
              </a:rPr>
              <a:t>() method:</a:t>
            </a:r>
          </a:p>
          <a:p>
            <a:pPr marL="0" indent="0">
              <a:buNone/>
            </a:pPr>
            <a:r>
              <a:rPr lang="en-US" dirty="0">
                <a:latin typeface="Georgia" panose="02040502050405020303" pitchFamily="18" charset="0"/>
              </a:rPr>
              <a:t>s = </a:t>
            </a:r>
            <a:r>
              <a:rPr lang="en-US" dirty="0" err="1">
                <a:latin typeface="Georgia" panose="02040502050405020303" pitchFamily="18" charset="0"/>
              </a:rPr>
              <a:t>pd.Series</a:t>
            </a:r>
            <a:r>
              <a:rPr lang="en-US" dirty="0">
                <a:latin typeface="Georgia" panose="02040502050405020303" pitchFamily="18" charset="0"/>
              </a:rPr>
              <a:t>(["a", "b", "c", "a"], </a:t>
            </a:r>
            <a:r>
              <a:rPr lang="en-US" dirty="0" err="1">
                <a:latin typeface="Georgia" panose="02040502050405020303" pitchFamily="18" charset="0"/>
              </a:rPr>
              <a:t>dtype</a:t>
            </a:r>
            <a:r>
              <a:rPr lang="en-US" dirty="0">
                <a:latin typeface="Georgia" panose="02040502050405020303" pitchFamily="18" charset="0"/>
              </a:rPr>
              <a:t>="category")</a:t>
            </a:r>
          </a:p>
          <a:p>
            <a:pPr marL="0" indent="0">
              <a:buNone/>
            </a:pPr>
            <a:r>
              <a:rPr lang="en-US" dirty="0">
                <a:latin typeface="Georgia" panose="02040502050405020303" pitchFamily="18" charset="0"/>
              </a:rPr>
              <a:t>s</a:t>
            </a:r>
          </a:p>
          <a:p>
            <a:pPr marL="0" indent="0">
              <a:buNone/>
            </a:pPr>
            <a:r>
              <a:rPr lang="en-US" dirty="0" err="1">
                <a:latin typeface="Georgia" panose="02040502050405020303" pitchFamily="18" charset="0"/>
              </a:rPr>
              <a:t>s.cat.categories</a:t>
            </a:r>
            <a:r>
              <a:rPr lang="en-US" dirty="0">
                <a:latin typeface="Georgia" panose="02040502050405020303" pitchFamily="18" charset="0"/>
              </a:rPr>
              <a:t> = ["Group %s" % g for g in </a:t>
            </a:r>
            <a:r>
              <a:rPr lang="en-US" dirty="0" err="1">
                <a:latin typeface="Georgia" panose="02040502050405020303" pitchFamily="18" charset="0"/>
              </a:rPr>
              <a:t>s.cat.categories</a:t>
            </a:r>
            <a:r>
              <a:rPr lang="en-US" dirty="0">
                <a:latin typeface="Georgia" panose="02040502050405020303" pitchFamily="18" charset="0"/>
              </a:rPr>
              <a:t>]</a:t>
            </a:r>
          </a:p>
          <a:p>
            <a:pPr marL="0" indent="0">
              <a:buNone/>
            </a:pPr>
            <a:r>
              <a:rPr lang="en-US" dirty="0">
                <a:latin typeface="Georgia" panose="02040502050405020303" pitchFamily="18" charset="0"/>
              </a:rPr>
              <a:t>s</a:t>
            </a:r>
          </a:p>
          <a:p>
            <a:pPr marL="0" indent="0">
              <a:buNone/>
            </a:pPr>
            <a:r>
              <a:rPr lang="en-US" sz="20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0    Group a</a:t>
            </a:r>
          </a:p>
          <a:p>
            <a:pPr marL="0" indent="0">
              <a:buNone/>
            </a:pPr>
            <a:r>
              <a:rPr lang="en-US" dirty="0">
                <a:latin typeface="Georgia" panose="02040502050405020303" pitchFamily="18" charset="0"/>
              </a:rPr>
              <a:t>1    Group b</a:t>
            </a:r>
          </a:p>
          <a:p>
            <a:pPr marL="0" indent="0">
              <a:buNone/>
            </a:pPr>
            <a:r>
              <a:rPr lang="en-US" dirty="0">
                <a:latin typeface="Georgia" panose="02040502050405020303" pitchFamily="18" charset="0"/>
              </a:rPr>
              <a:t>2    Group c</a:t>
            </a:r>
          </a:p>
          <a:p>
            <a:pPr marL="0" indent="0">
              <a:buNone/>
            </a:pPr>
            <a:r>
              <a:rPr lang="en-US" dirty="0">
                <a:latin typeface="Georgia" panose="02040502050405020303" pitchFamily="18" charset="0"/>
              </a:rPr>
              <a:t>3    Group a</a:t>
            </a:r>
          </a:p>
          <a:p>
            <a:pPr marL="0" indent="0">
              <a:buNone/>
            </a:pPr>
            <a:r>
              <a:rPr lang="en-US" dirty="0" err="1">
                <a:latin typeface="Georgia" panose="02040502050405020303" pitchFamily="18" charset="0"/>
              </a:rPr>
              <a:t>dtype</a:t>
            </a:r>
            <a:r>
              <a:rPr lang="en-US" dirty="0">
                <a:latin typeface="Georgia" panose="02040502050405020303" pitchFamily="18" charset="0"/>
              </a:rPr>
              <a:t>: category</a:t>
            </a:r>
          </a:p>
          <a:p>
            <a:pPr marL="0" indent="0">
              <a:buNone/>
            </a:pPr>
            <a:r>
              <a:rPr lang="en-US" dirty="0">
                <a:latin typeface="Georgia" panose="02040502050405020303" pitchFamily="18" charset="0"/>
              </a:rPr>
              <a:t>Categories (3, object): ['Group a', 'Group b', 'Group c'</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63124036-7F01-F52B-DD5B-7EC2911CE43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955A85A-900B-6E8D-D225-0954217E7A49}"/>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16678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35BDE0-DF72-4B01-A27F-0A8DB31D053F}"/>
              </a:ext>
            </a:extLst>
          </p:cNvPr>
          <p:cNvSpPr>
            <a:spLocks noGrp="1"/>
          </p:cNvSpPr>
          <p:nvPr>
            <p:ph idx="1"/>
          </p:nvPr>
        </p:nvSpPr>
        <p:spPr>
          <a:xfrm>
            <a:off x="238126" y="733425"/>
            <a:ext cx="11725274" cy="5857875"/>
          </a:xfrm>
        </p:spPr>
        <p:txBody>
          <a:bodyPr>
            <a:normAutofit lnSpcReduction="10000"/>
          </a:bodyPr>
          <a:lstStyle/>
          <a:p>
            <a:pPr marL="0" indent="0">
              <a:buNone/>
            </a:pPr>
            <a:r>
              <a:rPr lang="en-IN" dirty="0">
                <a:latin typeface="Georgia" panose="02040502050405020303" pitchFamily="18" charset="0"/>
              </a:rPr>
              <a:t>s = </a:t>
            </a:r>
            <a:r>
              <a:rPr lang="en-IN" dirty="0" err="1">
                <a:latin typeface="Georgia" panose="02040502050405020303" pitchFamily="18" charset="0"/>
              </a:rPr>
              <a:t>s.cat.rename_categories</a:t>
            </a:r>
            <a:r>
              <a:rPr lang="en-IN" dirty="0">
                <a:latin typeface="Georgia" panose="02040502050405020303" pitchFamily="18" charset="0"/>
              </a:rPr>
              <a:t>([1, 2, 3])</a:t>
            </a:r>
          </a:p>
          <a:p>
            <a:pPr marL="0" indent="0">
              <a:buNone/>
            </a:pPr>
            <a:r>
              <a:rPr lang="en-IN" dirty="0">
                <a:latin typeface="Georgia" panose="02040502050405020303" pitchFamily="18" charset="0"/>
              </a:rPr>
              <a:t>s</a:t>
            </a:r>
          </a:p>
          <a:p>
            <a:pPr marL="0" indent="0">
              <a:buNone/>
            </a:pPr>
            <a:r>
              <a:rPr lang="en-IN" b="1" dirty="0">
                <a:solidFill>
                  <a:srgbClr val="00B0F0"/>
                </a:solidFill>
                <a:latin typeface="Georgia" panose="02040502050405020303" pitchFamily="18" charset="0"/>
              </a:rPr>
              <a:t>Output:</a:t>
            </a:r>
          </a:p>
          <a:p>
            <a:pPr marL="0" indent="0">
              <a:buNone/>
            </a:pPr>
            <a:r>
              <a:rPr lang="en-IN" dirty="0">
                <a:latin typeface="Georgia" panose="02040502050405020303" pitchFamily="18" charset="0"/>
              </a:rPr>
              <a:t>0    1</a:t>
            </a:r>
          </a:p>
          <a:p>
            <a:pPr marL="0" indent="0">
              <a:buNone/>
            </a:pPr>
            <a:r>
              <a:rPr lang="en-IN" dirty="0">
                <a:latin typeface="Georgia" panose="02040502050405020303" pitchFamily="18" charset="0"/>
              </a:rPr>
              <a:t>1    2</a:t>
            </a:r>
          </a:p>
          <a:p>
            <a:pPr marL="0" indent="0">
              <a:buNone/>
            </a:pPr>
            <a:r>
              <a:rPr lang="en-IN" dirty="0">
                <a:latin typeface="Georgia" panose="02040502050405020303" pitchFamily="18" charset="0"/>
              </a:rPr>
              <a:t>2    3</a:t>
            </a:r>
          </a:p>
          <a:p>
            <a:pPr marL="0" indent="0">
              <a:buNone/>
            </a:pPr>
            <a:r>
              <a:rPr lang="en-IN" dirty="0">
                <a:latin typeface="Georgia" panose="02040502050405020303" pitchFamily="18" charset="0"/>
              </a:rPr>
              <a:t>3    1</a:t>
            </a:r>
          </a:p>
          <a:p>
            <a:pPr marL="0" indent="0">
              <a:buNone/>
            </a:pPr>
            <a:r>
              <a:rPr lang="en-IN" dirty="0" err="1">
                <a:latin typeface="Georgia" panose="02040502050405020303" pitchFamily="18" charset="0"/>
              </a:rPr>
              <a:t>dtype</a:t>
            </a:r>
            <a:r>
              <a:rPr lang="en-IN" dirty="0">
                <a:latin typeface="Georgia" panose="02040502050405020303" pitchFamily="18" charset="0"/>
              </a:rPr>
              <a:t>: category</a:t>
            </a:r>
          </a:p>
          <a:p>
            <a:pPr marL="0" indent="0">
              <a:buNone/>
            </a:pPr>
            <a:r>
              <a:rPr lang="en-IN" dirty="0">
                <a:latin typeface="Georgia" panose="02040502050405020303" pitchFamily="18" charset="0"/>
              </a:rPr>
              <a:t>Categories (3, int64): [1, 2, 3]</a:t>
            </a:r>
          </a:p>
          <a:p>
            <a:pPr marL="0" indent="0">
              <a:buNone/>
            </a:pPr>
            <a:r>
              <a:rPr lang="en-IN" dirty="0">
                <a:latin typeface="Georgia" panose="02040502050405020303" pitchFamily="18" charset="0"/>
              </a:rPr>
              <a:t># You can also pass a </a:t>
            </a:r>
            <a:r>
              <a:rPr lang="en-IN" dirty="0" err="1">
                <a:latin typeface="Georgia" panose="02040502050405020303" pitchFamily="18" charset="0"/>
              </a:rPr>
              <a:t>dict</a:t>
            </a:r>
            <a:r>
              <a:rPr lang="en-IN" dirty="0">
                <a:latin typeface="Georgia" panose="02040502050405020303" pitchFamily="18" charset="0"/>
              </a:rPr>
              <a:t>-like object to map the renaming</a:t>
            </a:r>
          </a:p>
          <a:p>
            <a:pPr marL="0" indent="0">
              <a:buNone/>
            </a:pPr>
            <a:r>
              <a:rPr lang="en-IN" dirty="0">
                <a:latin typeface="Georgia" panose="02040502050405020303" pitchFamily="18" charset="0"/>
              </a:rPr>
              <a:t>s = </a:t>
            </a:r>
            <a:r>
              <a:rPr lang="en-IN" dirty="0" err="1">
                <a:latin typeface="Georgia" panose="02040502050405020303" pitchFamily="18" charset="0"/>
              </a:rPr>
              <a:t>s.cat.rename_categories</a:t>
            </a:r>
            <a:r>
              <a:rPr lang="en-IN" dirty="0">
                <a:latin typeface="Georgia" panose="02040502050405020303" pitchFamily="18" charset="0"/>
              </a:rPr>
              <a:t>({1: "x", 2: "y", 3: "z"})</a:t>
            </a:r>
          </a:p>
          <a:p>
            <a:pPr marL="0" indent="0">
              <a:buNone/>
            </a:pPr>
            <a:r>
              <a:rPr lang="en-IN" dirty="0">
                <a:latin typeface="Georgia" panose="02040502050405020303" pitchFamily="18" charset="0"/>
              </a:rPr>
              <a:t>s</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F457C784-2092-960F-2867-D07FEDCC517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69C366D-EB7E-E091-D4A2-B5C360079F13}"/>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322234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FBAB2-D486-45AD-877A-278FD848D464}"/>
              </a:ext>
            </a:extLst>
          </p:cNvPr>
          <p:cNvSpPr>
            <a:spLocks noGrp="1"/>
          </p:cNvSpPr>
          <p:nvPr>
            <p:ph idx="1"/>
          </p:nvPr>
        </p:nvSpPr>
        <p:spPr>
          <a:xfrm>
            <a:off x="304800" y="857251"/>
            <a:ext cx="11572875" cy="5838824"/>
          </a:xfrm>
        </p:spPr>
        <p:txBody>
          <a:bodyPr>
            <a:normAutofit fontScale="92500" lnSpcReduction="10000"/>
          </a:bodyPr>
          <a:lstStyle/>
          <a:p>
            <a:pPr marL="0" indent="0">
              <a:buNone/>
            </a:pPr>
            <a:r>
              <a:rPr lang="en-IN" sz="2000" b="1" dirty="0">
                <a:solidFill>
                  <a:srgbClr val="00B0F0"/>
                </a:solidFill>
                <a:latin typeface="Georgia" panose="02040502050405020303" pitchFamily="18" charset="0"/>
              </a:rPr>
              <a:t>Output:</a:t>
            </a:r>
          </a:p>
          <a:p>
            <a:pPr marL="0" indent="0">
              <a:buNone/>
            </a:pPr>
            <a:r>
              <a:rPr lang="en-IN" dirty="0">
                <a:latin typeface="Georgia" panose="02040502050405020303" pitchFamily="18" charset="0"/>
              </a:rPr>
              <a:t>0    x</a:t>
            </a:r>
          </a:p>
          <a:p>
            <a:pPr marL="0" indent="0">
              <a:buNone/>
            </a:pPr>
            <a:r>
              <a:rPr lang="en-IN" dirty="0">
                <a:latin typeface="Georgia" panose="02040502050405020303" pitchFamily="18" charset="0"/>
              </a:rPr>
              <a:t>1    y</a:t>
            </a:r>
          </a:p>
          <a:p>
            <a:pPr marL="0" indent="0">
              <a:buNone/>
            </a:pPr>
            <a:r>
              <a:rPr lang="en-IN" dirty="0">
                <a:latin typeface="Georgia" panose="02040502050405020303" pitchFamily="18" charset="0"/>
              </a:rPr>
              <a:t>2    z</a:t>
            </a:r>
          </a:p>
          <a:p>
            <a:pPr marL="0" indent="0">
              <a:buNone/>
            </a:pPr>
            <a:r>
              <a:rPr lang="en-IN" dirty="0">
                <a:latin typeface="Georgia" panose="02040502050405020303" pitchFamily="18" charset="0"/>
              </a:rPr>
              <a:t>3    x</a:t>
            </a:r>
          </a:p>
          <a:p>
            <a:pPr marL="0" indent="0">
              <a:buNone/>
            </a:pPr>
            <a:r>
              <a:rPr lang="en-IN" dirty="0" err="1">
                <a:latin typeface="Georgia" panose="02040502050405020303" pitchFamily="18" charset="0"/>
              </a:rPr>
              <a:t>dtype</a:t>
            </a:r>
            <a:r>
              <a:rPr lang="en-IN" dirty="0">
                <a:latin typeface="Georgia" panose="02040502050405020303" pitchFamily="18" charset="0"/>
              </a:rPr>
              <a:t>: category</a:t>
            </a:r>
          </a:p>
          <a:p>
            <a:pPr marL="0" indent="0">
              <a:buNone/>
            </a:pPr>
            <a:r>
              <a:rPr lang="en-IN" dirty="0">
                <a:latin typeface="Georgia" panose="02040502050405020303" pitchFamily="18" charset="0"/>
              </a:rPr>
              <a:t>Categories (3, object): ['x', 'y', 'z’]</a:t>
            </a:r>
          </a:p>
          <a:p>
            <a:pPr marL="0" indent="0">
              <a:buNone/>
            </a:pPr>
            <a:r>
              <a:rPr lang="en-IN" sz="2200" b="1" dirty="0">
                <a:solidFill>
                  <a:srgbClr val="C00000"/>
                </a:solidFill>
                <a:latin typeface="Georgia" panose="02040502050405020303" pitchFamily="18" charset="0"/>
              </a:rPr>
              <a:t>Appending new categories</a:t>
            </a:r>
          </a:p>
          <a:p>
            <a:pPr marL="0" indent="0">
              <a:buNone/>
            </a:pPr>
            <a:r>
              <a:rPr lang="en-IN" dirty="0">
                <a:latin typeface="Georgia" panose="02040502050405020303" pitchFamily="18" charset="0"/>
              </a:rPr>
              <a:t>Appending categories can be done by using the </a:t>
            </a:r>
            <a:r>
              <a:rPr lang="en-IN" dirty="0" err="1">
                <a:latin typeface="Georgia" panose="02040502050405020303" pitchFamily="18" charset="0"/>
              </a:rPr>
              <a:t>add_categories</a:t>
            </a:r>
            <a:r>
              <a:rPr lang="en-IN" dirty="0">
                <a:latin typeface="Georgia" panose="02040502050405020303" pitchFamily="18" charset="0"/>
              </a:rPr>
              <a:t>() method:</a:t>
            </a:r>
          </a:p>
          <a:p>
            <a:pPr marL="0" indent="0">
              <a:buNone/>
            </a:pPr>
            <a:r>
              <a:rPr lang="en-IN" dirty="0">
                <a:latin typeface="Georgia" panose="02040502050405020303" pitchFamily="18" charset="0"/>
              </a:rPr>
              <a:t>s = </a:t>
            </a:r>
            <a:r>
              <a:rPr lang="en-IN" dirty="0" err="1">
                <a:latin typeface="Georgia" panose="02040502050405020303" pitchFamily="18" charset="0"/>
              </a:rPr>
              <a:t>s.cat.add_categories</a:t>
            </a:r>
            <a:r>
              <a:rPr lang="en-IN" dirty="0">
                <a:latin typeface="Georgia" panose="02040502050405020303" pitchFamily="18" charset="0"/>
              </a:rPr>
              <a:t>([4])</a:t>
            </a:r>
          </a:p>
          <a:p>
            <a:pPr marL="0" indent="0">
              <a:buNone/>
            </a:pPr>
            <a:r>
              <a:rPr lang="en-IN" dirty="0" err="1">
                <a:latin typeface="Georgia" panose="02040502050405020303" pitchFamily="18" charset="0"/>
              </a:rPr>
              <a:t>s.cat.categories</a:t>
            </a:r>
            <a:endParaRPr lang="en-IN" dirty="0">
              <a:latin typeface="Georgia" panose="02040502050405020303" pitchFamily="18" charset="0"/>
            </a:endParaRPr>
          </a:p>
          <a:p>
            <a:pPr marL="0" indent="0">
              <a:buNone/>
            </a:pPr>
            <a:r>
              <a:rPr lang="en-IN" sz="2000" b="1" dirty="0">
                <a:solidFill>
                  <a:srgbClr val="00B0F0"/>
                </a:solidFill>
                <a:latin typeface="Georgia" panose="02040502050405020303" pitchFamily="18" charset="0"/>
              </a:rPr>
              <a:t>Output: </a:t>
            </a:r>
            <a:r>
              <a:rPr lang="en-IN" dirty="0">
                <a:latin typeface="Georgia" panose="02040502050405020303" pitchFamily="18" charset="0"/>
              </a:rPr>
              <a:t>Index(['x', 'y', 'z', 4], </a:t>
            </a:r>
            <a:r>
              <a:rPr lang="en-IN" dirty="0" err="1">
                <a:latin typeface="Georgia" panose="02040502050405020303" pitchFamily="18" charset="0"/>
              </a:rPr>
              <a:t>dtype</a:t>
            </a:r>
            <a:r>
              <a:rPr lang="en-IN" dirty="0">
                <a:latin typeface="Georgia" panose="02040502050405020303" pitchFamily="18" charset="0"/>
              </a:rPr>
              <a:t>='object')</a:t>
            </a:r>
          </a:p>
          <a:p>
            <a:pPr marL="0" indent="0">
              <a:buNone/>
            </a:pPr>
            <a:r>
              <a:rPr lang="en-IN" dirty="0">
                <a:latin typeface="Georgia" panose="02040502050405020303" pitchFamily="18" charset="0"/>
              </a:rPr>
              <a:t>s</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969EFC43-C067-C510-66E2-59CBBE819A1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4D8971B-1649-CEA3-53AB-E44D49CB5FFE}"/>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22189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7E278-5C68-470D-9D13-51BA8A683617}"/>
              </a:ext>
            </a:extLst>
          </p:cNvPr>
          <p:cNvSpPr>
            <a:spLocks noGrp="1"/>
          </p:cNvSpPr>
          <p:nvPr>
            <p:ph idx="1"/>
          </p:nvPr>
        </p:nvSpPr>
        <p:spPr>
          <a:xfrm>
            <a:off x="361950" y="885825"/>
            <a:ext cx="11248857" cy="5581650"/>
          </a:xfrm>
        </p:spPr>
        <p:txBody>
          <a:bodyPr>
            <a:normAutofit lnSpcReduction="10000"/>
          </a:bodyPr>
          <a:lstStyle/>
          <a:p>
            <a:pPr marL="0" indent="0">
              <a:buNone/>
            </a:pPr>
            <a:r>
              <a:rPr lang="en-US" sz="2200" b="1" dirty="0">
                <a:solidFill>
                  <a:srgbClr val="C00000"/>
                </a:solidFill>
                <a:latin typeface="Georgia" panose="02040502050405020303" pitchFamily="18" charset="0"/>
              </a:rPr>
              <a:t>Removing categories</a:t>
            </a:r>
          </a:p>
          <a:p>
            <a:pPr marL="0" indent="0">
              <a:buNone/>
            </a:pPr>
            <a:r>
              <a:rPr lang="en-US" dirty="0">
                <a:latin typeface="Georgia" panose="02040502050405020303" pitchFamily="18" charset="0"/>
              </a:rPr>
              <a:t>Removing categories can be done by using the </a:t>
            </a:r>
            <a:r>
              <a:rPr lang="en-US" dirty="0" err="1">
                <a:latin typeface="Georgia" panose="02040502050405020303" pitchFamily="18" charset="0"/>
              </a:rPr>
              <a:t>remove_categories</a:t>
            </a:r>
            <a:r>
              <a:rPr lang="en-US" dirty="0">
                <a:latin typeface="Georgia" panose="02040502050405020303" pitchFamily="18" charset="0"/>
              </a:rPr>
              <a:t>() method. Values which are removed are replaced by </a:t>
            </a:r>
            <a:r>
              <a:rPr lang="en-US" dirty="0" err="1">
                <a:latin typeface="Georgia" panose="02040502050405020303" pitchFamily="18" charset="0"/>
              </a:rPr>
              <a:t>np.nan</a:t>
            </a:r>
            <a:r>
              <a:rPr lang="en-US" dirty="0">
                <a:latin typeface="Georgia" panose="02040502050405020303" pitchFamily="18" charset="0"/>
              </a:rPr>
              <a:t>.:</a:t>
            </a:r>
          </a:p>
          <a:p>
            <a:pPr marL="0" indent="0">
              <a:buNone/>
            </a:pPr>
            <a:r>
              <a:rPr lang="en-US" dirty="0">
                <a:latin typeface="Georgia" panose="02040502050405020303" pitchFamily="18" charset="0"/>
              </a:rPr>
              <a:t>s = </a:t>
            </a:r>
            <a:r>
              <a:rPr lang="en-US" dirty="0" err="1">
                <a:latin typeface="Georgia" panose="02040502050405020303" pitchFamily="18" charset="0"/>
              </a:rPr>
              <a:t>s.cat.remove_categories</a:t>
            </a:r>
            <a:r>
              <a:rPr lang="en-US" dirty="0">
                <a:latin typeface="Georgia" panose="02040502050405020303" pitchFamily="18" charset="0"/>
              </a:rPr>
              <a:t>([4])</a:t>
            </a:r>
          </a:p>
          <a:p>
            <a:pPr marL="0" indent="0">
              <a:buNone/>
            </a:pPr>
            <a:r>
              <a:rPr lang="en-US" dirty="0">
                <a:latin typeface="Georgia" panose="02040502050405020303" pitchFamily="18" charset="0"/>
              </a:rPr>
              <a:t>s</a:t>
            </a:r>
          </a:p>
          <a:p>
            <a:pPr marL="0" indent="0">
              <a:buNone/>
            </a:pPr>
            <a:r>
              <a:rPr lang="en-US" sz="20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0    x</a:t>
            </a:r>
          </a:p>
          <a:p>
            <a:pPr marL="0" indent="0">
              <a:buNone/>
            </a:pPr>
            <a:r>
              <a:rPr lang="en-US" dirty="0">
                <a:latin typeface="Georgia" panose="02040502050405020303" pitchFamily="18" charset="0"/>
              </a:rPr>
              <a:t>1    y</a:t>
            </a:r>
          </a:p>
          <a:p>
            <a:pPr marL="0" indent="0">
              <a:buNone/>
            </a:pPr>
            <a:r>
              <a:rPr lang="en-US" dirty="0">
                <a:latin typeface="Georgia" panose="02040502050405020303" pitchFamily="18" charset="0"/>
              </a:rPr>
              <a:t>2    z</a:t>
            </a:r>
          </a:p>
          <a:p>
            <a:pPr marL="0" indent="0">
              <a:buNone/>
            </a:pPr>
            <a:r>
              <a:rPr lang="en-US" dirty="0">
                <a:latin typeface="Georgia" panose="02040502050405020303" pitchFamily="18" charset="0"/>
              </a:rPr>
              <a:t>3    x</a:t>
            </a:r>
          </a:p>
          <a:p>
            <a:pPr marL="0" indent="0">
              <a:buNone/>
            </a:pPr>
            <a:r>
              <a:rPr lang="en-US" dirty="0" err="1">
                <a:latin typeface="Georgia" panose="02040502050405020303" pitchFamily="18" charset="0"/>
              </a:rPr>
              <a:t>dtype</a:t>
            </a:r>
            <a:r>
              <a:rPr lang="en-US" dirty="0">
                <a:latin typeface="Georgia" panose="02040502050405020303" pitchFamily="18" charset="0"/>
              </a:rPr>
              <a:t>: category</a:t>
            </a:r>
          </a:p>
          <a:p>
            <a:pPr marL="0" indent="0">
              <a:buNone/>
            </a:pPr>
            <a:r>
              <a:rPr lang="en-US" dirty="0">
                <a:latin typeface="Georgia" panose="02040502050405020303" pitchFamily="18" charset="0"/>
              </a:rPr>
              <a:t>Categories (3, object): ['x', 'y', 'z']</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B0EACE2C-20C8-D912-E5B3-E80E34D0462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7DAE301-C5A9-8732-96D9-29A8BE95ECE2}"/>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248234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96F721-C276-4CA1-A721-B58F4D919FAE}"/>
              </a:ext>
            </a:extLst>
          </p:cNvPr>
          <p:cNvSpPr>
            <a:spLocks noGrp="1"/>
          </p:cNvSpPr>
          <p:nvPr>
            <p:ph idx="1"/>
          </p:nvPr>
        </p:nvSpPr>
        <p:spPr>
          <a:xfrm>
            <a:off x="428625" y="800100"/>
            <a:ext cx="11410949" cy="5619749"/>
          </a:xfrm>
        </p:spPr>
        <p:txBody>
          <a:bodyPr>
            <a:normAutofit fontScale="70000" lnSpcReduction="20000"/>
          </a:bodyPr>
          <a:lstStyle/>
          <a:p>
            <a:pPr marL="0" indent="0">
              <a:buNone/>
            </a:pPr>
            <a:r>
              <a:rPr lang="en-IN" sz="2400" b="1" dirty="0">
                <a:solidFill>
                  <a:srgbClr val="C00000"/>
                </a:solidFill>
                <a:latin typeface="Georgia" panose="02040502050405020303" pitchFamily="18" charset="0"/>
              </a:rPr>
              <a:t>Removing unused categories</a:t>
            </a:r>
          </a:p>
          <a:p>
            <a:pPr marL="0" indent="0">
              <a:buNone/>
            </a:pPr>
            <a:r>
              <a:rPr lang="en-IN" dirty="0">
                <a:latin typeface="Georgia" panose="02040502050405020303" pitchFamily="18" charset="0"/>
              </a:rPr>
              <a:t>s = </a:t>
            </a:r>
            <a:r>
              <a:rPr lang="en-IN" dirty="0" err="1">
                <a:latin typeface="Georgia" panose="02040502050405020303" pitchFamily="18" charset="0"/>
              </a:rPr>
              <a:t>pd.Series</a:t>
            </a:r>
            <a:r>
              <a:rPr lang="en-IN" dirty="0">
                <a:latin typeface="Georgia" panose="02040502050405020303" pitchFamily="18" charset="0"/>
              </a:rPr>
              <a:t>(</a:t>
            </a:r>
            <a:r>
              <a:rPr lang="en-IN" dirty="0" err="1">
                <a:latin typeface="Georgia" panose="02040502050405020303" pitchFamily="18" charset="0"/>
              </a:rPr>
              <a:t>pd.Categorical</a:t>
            </a:r>
            <a:r>
              <a:rPr lang="en-IN" dirty="0">
                <a:latin typeface="Georgia" panose="02040502050405020303" pitchFamily="18" charset="0"/>
              </a:rPr>
              <a:t>(["a", "b", "a"], categories=["a", "b", "c", "d"]))</a:t>
            </a:r>
          </a:p>
          <a:p>
            <a:pPr marL="0" indent="0">
              <a:buNone/>
            </a:pPr>
            <a:r>
              <a:rPr lang="en-IN" dirty="0">
                <a:latin typeface="Georgia" panose="02040502050405020303" pitchFamily="18" charset="0"/>
              </a:rPr>
              <a:t>s</a:t>
            </a:r>
          </a:p>
          <a:p>
            <a:pPr marL="0" indent="0">
              <a:buNone/>
            </a:pPr>
            <a:r>
              <a:rPr lang="en-IN" sz="2200" b="1" dirty="0">
                <a:solidFill>
                  <a:srgbClr val="00B0F0"/>
                </a:solidFill>
                <a:latin typeface="Georgia" panose="02040502050405020303" pitchFamily="18" charset="0"/>
              </a:rPr>
              <a:t>Output:</a:t>
            </a:r>
          </a:p>
          <a:p>
            <a:pPr marL="0" indent="0">
              <a:buNone/>
            </a:pPr>
            <a:r>
              <a:rPr lang="en-IN" dirty="0">
                <a:latin typeface="Georgia" panose="02040502050405020303" pitchFamily="18" charset="0"/>
              </a:rPr>
              <a:t>0    a</a:t>
            </a:r>
          </a:p>
          <a:p>
            <a:pPr marL="0" indent="0">
              <a:buNone/>
            </a:pPr>
            <a:r>
              <a:rPr lang="en-IN" dirty="0">
                <a:latin typeface="Georgia" panose="02040502050405020303" pitchFamily="18" charset="0"/>
              </a:rPr>
              <a:t>1    b</a:t>
            </a:r>
          </a:p>
          <a:p>
            <a:pPr marL="0" indent="0">
              <a:buNone/>
            </a:pPr>
            <a:r>
              <a:rPr lang="en-IN" dirty="0">
                <a:latin typeface="Georgia" panose="02040502050405020303" pitchFamily="18" charset="0"/>
              </a:rPr>
              <a:t>2    a</a:t>
            </a:r>
          </a:p>
          <a:p>
            <a:pPr marL="0" indent="0">
              <a:buNone/>
            </a:pPr>
            <a:r>
              <a:rPr lang="en-IN" dirty="0" err="1">
                <a:latin typeface="Georgia" panose="02040502050405020303" pitchFamily="18" charset="0"/>
              </a:rPr>
              <a:t>dtype</a:t>
            </a:r>
            <a:r>
              <a:rPr lang="en-IN" dirty="0">
                <a:latin typeface="Georgia" panose="02040502050405020303" pitchFamily="18" charset="0"/>
              </a:rPr>
              <a:t>: category</a:t>
            </a:r>
          </a:p>
          <a:p>
            <a:pPr marL="0" indent="0">
              <a:buNone/>
            </a:pPr>
            <a:r>
              <a:rPr lang="en-IN" dirty="0">
                <a:latin typeface="Georgia" panose="02040502050405020303" pitchFamily="18" charset="0"/>
              </a:rPr>
              <a:t>Categories (4, object): ['a', 'b', 'c', 'd']</a:t>
            </a:r>
          </a:p>
          <a:p>
            <a:pPr marL="0" indent="0">
              <a:buNone/>
            </a:pPr>
            <a:r>
              <a:rPr lang="en-IN" dirty="0" err="1">
                <a:latin typeface="Georgia" panose="02040502050405020303" pitchFamily="18" charset="0"/>
              </a:rPr>
              <a:t>s.cat.remove_unused_categories</a:t>
            </a:r>
            <a:r>
              <a:rPr lang="en-IN" dirty="0">
                <a:latin typeface="Georgia" panose="02040502050405020303" pitchFamily="18" charset="0"/>
              </a:rPr>
              <a:t>()</a:t>
            </a:r>
          </a:p>
          <a:p>
            <a:pPr marL="0" indent="0">
              <a:buNone/>
            </a:pPr>
            <a:r>
              <a:rPr lang="en-IN" sz="2400" b="1" dirty="0">
                <a:solidFill>
                  <a:srgbClr val="00B0F0"/>
                </a:solidFill>
                <a:latin typeface="Georgia" panose="02040502050405020303" pitchFamily="18" charset="0"/>
              </a:rPr>
              <a:t>Output:</a:t>
            </a:r>
          </a:p>
          <a:p>
            <a:pPr marL="0" indent="0">
              <a:buNone/>
            </a:pPr>
            <a:r>
              <a:rPr lang="en-IN" dirty="0">
                <a:latin typeface="Georgia" panose="02040502050405020303" pitchFamily="18" charset="0"/>
              </a:rPr>
              <a:t>0    a</a:t>
            </a:r>
          </a:p>
          <a:p>
            <a:pPr marL="0" indent="0">
              <a:buNone/>
            </a:pPr>
            <a:r>
              <a:rPr lang="en-IN" dirty="0">
                <a:latin typeface="Georgia" panose="02040502050405020303" pitchFamily="18" charset="0"/>
              </a:rPr>
              <a:t>1    b</a:t>
            </a:r>
          </a:p>
          <a:p>
            <a:pPr marL="0" indent="0">
              <a:buNone/>
            </a:pPr>
            <a:r>
              <a:rPr lang="en-IN" dirty="0">
                <a:latin typeface="Georgia" panose="02040502050405020303" pitchFamily="18" charset="0"/>
              </a:rPr>
              <a:t>2    a</a:t>
            </a:r>
          </a:p>
          <a:p>
            <a:pPr marL="0" indent="0">
              <a:buNone/>
            </a:pPr>
            <a:r>
              <a:rPr lang="en-IN" dirty="0" err="1">
                <a:latin typeface="Georgia" panose="02040502050405020303" pitchFamily="18" charset="0"/>
              </a:rPr>
              <a:t>dtype</a:t>
            </a:r>
            <a:r>
              <a:rPr lang="en-IN" dirty="0">
                <a:latin typeface="Georgia" panose="02040502050405020303" pitchFamily="18" charset="0"/>
              </a:rPr>
              <a:t>: category</a:t>
            </a:r>
          </a:p>
          <a:p>
            <a:pPr marL="0" indent="0">
              <a:buNone/>
            </a:pPr>
            <a:r>
              <a:rPr lang="en-IN" dirty="0">
                <a:latin typeface="Georgia" panose="02040502050405020303" pitchFamily="18" charset="0"/>
              </a:rPr>
              <a:t>Categories (2, object): ['a', 'b']</a:t>
            </a:r>
          </a:p>
        </p:txBody>
      </p:sp>
      <p:sp>
        <p:nvSpPr>
          <p:cNvPr id="2" name="Footer Placeholder 1">
            <a:extLst>
              <a:ext uri="{FF2B5EF4-FFF2-40B4-BE49-F238E27FC236}">
                <a16:creationId xmlns:a16="http://schemas.microsoft.com/office/drawing/2014/main" id="{B7CA0527-A7FB-C85F-0BC7-1FF43A924F6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A54450B-0B55-FE6D-3C32-85D670E6C8E0}"/>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372582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F6FEA-626E-46B4-91B5-059712E57658}"/>
              </a:ext>
            </a:extLst>
          </p:cNvPr>
          <p:cNvSpPr>
            <a:spLocks noGrp="1"/>
          </p:cNvSpPr>
          <p:nvPr>
            <p:ph idx="1"/>
          </p:nvPr>
        </p:nvSpPr>
        <p:spPr>
          <a:xfrm>
            <a:off x="257175" y="561975"/>
            <a:ext cx="11772899" cy="6076950"/>
          </a:xfrm>
        </p:spPr>
        <p:txBody>
          <a:bodyPr>
            <a:normAutofit/>
          </a:bodyPr>
          <a:lstStyle/>
          <a:p>
            <a:pPr marL="0" indent="0">
              <a:buNone/>
            </a:pPr>
            <a:r>
              <a:rPr lang="en-US" sz="2200" b="1" dirty="0">
                <a:solidFill>
                  <a:srgbClr val="C00000"/>
                </a:solidFill>
                <a:latin typeface="Georgia" panose="02040502050405020303" pitchFamily="18" charset="0"/>
              </a:rPr>
              <a:t>Cut()</a:t>
            </a:r>
          </a:p>
          <a:p>
            <a:pPr>
              <a:buFont typeface="Wingdings" panose="05000000000000000000" pitchFamily="2" charset="2"/>
              <a:buChar char="Ø"/>
            </a:pPr>
            <a:r>
              <a:rPr lang="en-US" dirty="0">
                <a:latin typeface="Georgia" panose="02040502050405020303" pitchFamily="18" charset="0"/>
              </a:rPr>
              <a:t>By using special functions, such as cut(), Pandas cut() function is used to separate the array elements into different bins . The cut function is mainly used to perform statistical analysis on scalar data. </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({"value": </a:t>
            </a:r>
            <a:r>
              <a:rPr lang="en-IN" dirty="0" err="1">
                <a:latin typeface="Georgia" panose="02040502050405020303" pitchFamily="18" charset="0"/>
              </a:rPr>
              <a:t>np.random.randint</a:t>
            </a:r>
            <a:r>
              <a:rPr lang="en-IN" dirty="0">
                <a:latin typeface="Georgia" panose="02040502050405020303" pitchFamily="18" charset="0"/>
              </a:rPr>
              <a:t>(0, 100, 20)})</a:t>
            </a:r>
          </a:p>
          <a:p>
            <a:pPr marL="0" indent="0">
              <a:buNone/>
            </a:pPr>
            <a:r>
              <a:rPr lang="en-IN" dirty="0">
                <a:latin typeface="Georgia" panose="02040502050405020303" pitchFamily="18" charset="0"/>
              </a:rPr>
              <a:t>labels = ["{0} - {1}".format(</a:t>
            </a:r>
            <a:r>
              <a:rPr lang="en-IN" dirty="0" err="1">
                <a:latin typeface="Georgia" panose="02040502050405020303" pitchFamily="18" charset="0"/>
              </a:rPr>
              <a:t>i</a:t>
            </a:r>
            <a:r>
              <a:rPr lang="en-IN" dirty="0">
                <a:latin typeface="Georgia" panose="02040502050405020303" pitchFamily="18" charset="0"/>
              </a:rPr>
              <a:t>, </a:t>
            </a:r>
            <a:r>
              <a:rPr lang="en-IN" dirty="0" err="1">
                <a:latin typeface="Georgia" panose="02040502050405020303" pitchFamily="18" charset="0"/>
              </a:rPr>
              <a:t>i</a:t>
            </a:r>
            <a:r>
              <a:rPr lang="en-IN" dirty="0">
                <a:latin typeface="Georgia" panose="02040502050405020303" pitchFamily="18" charset="0"/>
              </a:rPr>
              <a:t> + 9) for </a:t>
            </a:r>
            <a:r>
              <a:rPr lang="en-IN" dirty="0" err="1">
                <a:latin typeface="Georgia" panose="02040502050405020303" pitchFamily="18" charset="0"/>
              </a:rPr>
              <a:t>i</a:t>
            </a:r>
            <a:r>
              <a:rPr lang="en-IN" dirty="0">
                <a:latin typeface="Georgia" panose="02040502050405020303" pitchFamily="18" charset="0"/>
              </a:rPr>
              <a:t> in range(0, 100, 10)]</a:t>
            </a:r>
          </a:p>
          <a:p>
            <a:pPr marL="0" indent="0">
              <a:buNone/>
            </a:pPr>
            <a:r>
              <a:rPr lang="en-IN" dirty="0">
                <a:latin typeface="Georgia" panose="02040502050405020303" pitchFamily="18" charset="0"/>
              </a:rPr>
              <a:t>df["group"] = </a:t>
            </a:r>
            <a:r>
              <a:rPr lang="en-IN" dirty="0" err="1">
                <a:latin typeface="Georgia" panose="02040502050405020303" pitchFamily="18" charset="0"/>
              </a:rPr>
              <a:t>pd.cut</a:t>
            </a:r>
            <a:r>
              <a:rPr lang="en-IN" dirty="0">
                <a:latin typeface="Georgia" panose="02040502050405020303" pitchFamily="18" charset="0"/>
              </a:rPr>
              <a:t>(</a:t>
            </a:r>
            <a:r>
              <a:rPr lang="en-IN" dirty="0" err="1">
                <a:latin typeface="Georgia" panose="02040502050405020303" pitchFamily="18" charset="0"/>
              </a:rPr>
              <a:t>df.value</a:t>
            </a:r>
            <a:r>
              <a:rPr lang="en-IN" dirty="0">
                <a:latin typeface="Georgia" panose="02040502050405020303" pitchFamily="18" charset="0"/>
              </a:rPr>
              <a:t>, range(0, 105, 10), right=False, labels=labels)</a:t>
            </a:r>
          </a:p>
          <a:p>
            <a:pPr marL="0" indent="0">
              <a:buNone/>
            </a:pPr>
            <a:r>
              <a:rPr lang="en-IN" dirty="0" err="1">
                <a:latin typeface="Georgia" panose="02040502050405020303" pitchFamily="18" charset="0"/>
              </a:rPr>
              <a:t>df.head</a:t>
            </a:r>
            <a:r>
              <a:rPr lang="en-IN" dirty="0">
                <a:latin typeface="Georgia" panose="02040502050405020303" pitchFamily="18" charset="0"/>
              </a:rPr>
              <a:t>(10)</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D9A34890-FBB2-7346-1BC7-126C959ABA5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678B70F-D9B9-1679-1657-048FAADE7582}"/>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210166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4E6D-4773-4D45-8064-F49165D64ED9}"/>
              </a:ext>
            </a:extLst>
          </p:cNvPr>
          <p:cNvSpPr>
            <a:spLocks noGrp="1"/>
          </p:cNvSpPr>
          <p:nvPr>
            <p:ph type="title"/>
          </p:nvPr>
        </p:nvSpPr>
        <p:spPr>
          <a:xfrm>
            <a:off x="581192" y="702156"/>
            <a:ext cx="11029616" cy="602769"/>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Vectorization in python</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A057DBE2-E0EE-46CD-9C3E-310BA49CE58A}"/>
              </a:ext>
            </a:extLst>
          </p:cNvPr>
          <p:cNvSpPr>
            <a:spLocks noGrp="1"/>
          </p:cNvSpPr>
          <p:nvPr>
            <p:ph idx="1"/>
          </p:nvPr>
        </p:nvSpPr>
        <p:spPr>
          <a:xfrm>
            <a:off x="266700" y="1304925"/>
            <a:ext cx="11687175" cy="5314950"/>
          </a:xfrm>
        </p:spPr>
        <p:txBody>
          <a:bodyPr>
            <a:normAutofit fontScale="92500" lnSpcReduction="20000"/>
          </a:bodyPr>
          <a:lstStyle/>
          <a:p>
            <a:pPr>
              <a:buFont typeface="Wingdings" panose="05000000000000000000" pitchFamily="2" charset="2"/>
              <a:buChar char="Ø"/>
            </a:pPr>
            <a:r>
              <a:rPr lang="en-US" dirty="0">
                <a:latin typeface="Georgia" panose="02040502050405020303" pitchFamily="18" charset="0"/>
              </a:rPr>
              <a:t>We know that most of the application has to deal with a large number of datasets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To make sure that the code is computationally efficient, we will use vectorization</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Time complexity in the execution of any algorithm is very crucial deciding whether an application is reliable or not.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To run a large algorithm in as much as optimal time possible is very important when it comes to real-time application of output.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To do so, Python has some standard mathematical functions for fast operations on entire arrays of data without having to write loops. One of such library which contains such function is </a:t>
            </a:r>
            <a:r>
              <a:rPr lang="en-US" dirty="0" err="1">
                <a:latin typeface="Georgia" panose="02040502050405020303" pitchFamily="18" charset="0"/>
              </a:rPr>
              <a:t>numpy</a:t>
            </a:r>
            <a:r>
              <a:rPr lang="en-US" dirty="0">
                <a:latin typeface="Georgia" panose="02040502050405020303" pitchFamily="18" charset="0"/>
              </a:rPr>
              <a:t>.</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0A97E4BF-A045-E7DE-2B1C-B1A839DD45BF}"/>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22315D4B-5828-C3E1-AE05-7D79DAD47983}"/>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4251180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1F412-F2F1-48F8-A630-F42EB56C8BC9}"/>
              </a:ext>
            </a:extLst>
          </p:cNvPr>
          <p:cNvSpPr>
            <a:spLocks noGrp="1"/>
          </p:cNvSpPr>
          <p:nvPr>
            <p:ph idx="1"/>
          </p:nvPr>
        </p:nvSpPr>
        <p:spPr>
          <a:xfrm>
            <a:off x="276226" y="609600"/>
            <a:ext cx="11668124" cy="6096000"/>
          </a:xfrm>
        </p:spPr>
        <p:txBody>
          <a:bodyPr>
            <a:normAutofit fontScale="92500" lnSpcReduction="10000"/>
          </a:bodyPr>
          <a:lstStyle/>
          <a:p>
            <a:pPr marL="0" indent="0">
              <a:buNone/>
            </a:pPr>
            <a:r>
              <a:rPr lang="en-US" sz="2200" b="1" dirty="0">
                <a:solidFill>
                  <a:srgbClr val="C00000"/>
                </a:solidFill>
                <a:latin typeface="Georgia" panose="02040502050405020303" pitchFamily="18" charset="0"/>
              </a:rPr>
              <a:t>What is Vectorization ?</a:t>
            </a:r>
          </a:p>
          <a:p>
            <a:pPr>
              <a:buFont typeface="Wingdings" panose="05000000000000000000" pitchFamily="2" charset="2"/>
              <a:buChar char="Ø"/>
            </a:pPr>
            <a:r>
              <a:rPr lang="en-US" dirty="0">
                <a:latin typeface="Georgia" panose="02040502050405020303" pitchFamily="18" charset="0"/>
              </a:rPr>
              <a:t>Vectorization is used to speed up the Python code without using loop.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Using such a function can help in minimizing the running time of code efficiently.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Various operations are being performed over vector such as dot product of vectors which is also known as scalar product as it produces single output.</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Outer products which results in square matrix of dimension equal to length X length of the vectors.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Element wise multiplication which products the element of same indexes and dimension of the matrix remain unchanged.</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FE53C1C9-BDB1-F486-256A-996B9D3F841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49C3DA0-3DD9-CD8A-0C30-F8DF241867EB}"/>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2782348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F5284-DA77-4893-8204-9AF048568E75}"/>
              </a:ext>
            </a:extLst>
          </p:cNvPr>
          <p:cNvSpPr>
            <a:spLocks noGrp="1"/>
          </p:cNvSpPr>
          <p:nvPr>
            <p:ph idx="1"/>
          </p:nvPr>
        </p:nvSpPr>
        <p:spPr>
          <a:xfrm>
            <a:off x="285750" y="666750"/>
            <a:ext cx="11601450" cy="5981700"/>
          </a:xfrm>
        </p:spPr>
        <p:txBody>
          <a:bodyPr>
            <a:normAutofit fontScale="92500" lnSpcReduction="10000"/>
          </a:bodyPr>
          <a:lstStyle/>
          <a:p>
            <a:pPr marL="0" indent="0">
              <a:buNone/>
            </a:pPr>
            <a:r>
              <a:rPr lang="en-US" dirty="0">
                <a:latin typeface="Georgia" panose="02040502050405020303" pitchFamily="18" charset="0"/>
              </a:rPr>
              <a:t>We will see how the classic methods are more time consuming than using some standard function by calculating their processing time.</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outer(a, b): Compute the outer product of two vectors.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multiply(a, b): Matrix product of two arrays.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dot(a, b): Dot product of two arrays.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zeros((n, m)): Return a matrix of given shape and type, filled with zeros.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err="1">
                <a:latin typeface="Georgia" panose="02040502050405020303" pitchFamily="18" charset="0"/>
              </a:rPr>
              <a:t>process_time</a:t>
            </a:r>
            <a:r>
              <a:rPr lang="en-US" dirty="0">
                <a:latin typeface="Georgia" panose="02040502050405020303" pitchFamily="18" charset="0"/>
              </a:rPr>
              <a:t>(): Return the value (in fractional seconds) of the sum of the system and user CPU time of the current process. It does not include time elapsed during sleep.</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7945B443-7D9F-AC0E-D5FC-BF5B9084862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08265DD-0AB4-ED5C-39AE-53C03A443801}"/>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629950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C968A-3D23-41D4-88E6-6AC897B9B11C}"/>
              </a:ext>
            </a:extLst>
          </p:cNvPr>
          <p:cNvSpPr>
            <a:spLocks noGrp="1"/>
          </p:cNvSpPr>
          <p:nvPr>
            <p:ph idx="1"/>
          </p:nvPr>
        </p:nvSpPr>
        <p:spPr>
          <a:xfrm>
            <a:off x="419100" y="923925"/>
            <a:ext cx="11458575" cy="1790951"/>
          </a:xfrm>
        </p:spPr>
        <p:txBody>
          <a:bodyPr/>
          <a:lstStyle/>
          <a:p>
            <a:pPr marL="0" indent="0">
              <a:buNone/>
            </a:pPr>
            <a:r>
              <a:rPr lang="en-US" sz="2200" b="1" dirty="0">
                <a:solidFill>
                  <a:srgbClr val="C00000"/>
                </a:solidFill>
                <a:latin typeface="Georgia" panose="02040502050405020303" pitchFamily="18" charset="0"/>
              </a:rPr>
              <a:t>Dot Product:</a:t>
            </a:r>
          </a:p>
          <a:p>
            <a:pPr marL="0" indent="0">
              <a:buNone/>
            </a:pPr>
            <a:r>
              <a:rPr lang="en-US" dirty="0">
                <a:latin typeface="Georgia" panose="02040502050405020303" pitchFamily="18" charset="0"/>
              </a:rPr>
              <a:t>Dot product is an algebraic operation in which two equal length vectors are being multiplied such that it produces a single number. Dot Product often called as inner product.</a:t>
            </a: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CC69575-6603-46B8-BD9E-7617F50455B0}"/>
              </a:ext>
            </a:extLst>
          </p:cNvPr>
          <p:cNvPicPr>
            <a:picLocks noChangeAspect="1"/>
          </p:cNvPicPr>
          <p:nvPr/>
        </p:nvPicPr>
        <p:blipFill>
          <a:blip r:embed="rId2"/>
          <a:stretch>
            <a:fillRect/>
          </a:stretch>
        </p:blipFill>
        <p:spPr>
          <a:xfrm>
            <a:off x="2245690" y="2714876"/>
            <a:ext cx="7033870" cy="2895851"/>
          </a:xfrm>
          <a:prstGeom prst="rect">
            <a:avLst/>
          </a:prstGeom>
        </p:spPr>
      </p:pic>
      <p:sp>
        <p:nvSpPr>
          <p:cNvPr id="2" name="Footer Placeholder 1">
            <a:extLst>
              <a:ext uri="{FF2B5EF4-FFF2-40B4-BE49-F238E27FC236}">
                <a16:creationId xmlns:a16="http://schemas.microsoft.com/office/drawing/2014/main" id="{7305109B-E0EA-9149-C7A1-606F9B3F003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E8523A2-E382-7156-80A7-CD406054F634}"/>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321061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D3D6-BFBF-4FC6-B48D-90D277AD79B2}"/>
              </a:ext>
            </a:extLst>
          </p:cNvPr>
          <p:cNvSpPr>
            <a:spLocks noGrp="1"/>
          </p:cNvSpPr>
          <p:nvPr>
            <p:ph type="title"/>
          </p:nvPr>
        </p:nvSpPr>
        <p:spPr>
          <a:xfrm>
            <a:off x="581192" y="702156"/>
            <a:ext cx="11029616" cy="678969"/>
          </a:xfrm>
        </p:spPr>
        <p:txBody>
          <a:bodyPr>
            <a:norm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Categorical data</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DFA96BAD-D8AB-48D2-9ED0-26FA42E216E7}"/>
              </a:ext>
            </a:extLst>
          </p:cNvPr>
          <p:cNvSpPr>
            <a:spLocks noGrp="1"/>
          </p:cNvSpPr>
          <p:nvPr>
            <p:ph idx="1"/>
          </p:nvPr>
        </p:nvSpPr>
        <p:spPr>
          <a:xfrm>
            <a:off x="581192" y="1552575"/>
            <a:ext cx="11029615" cy="5000625"/>
          </a:xfrm>
        </p:spPr>
        <p:txBody>
          <a:bodyPr>
            <a:normAutofit lnSpcReduction="10000"/>
          </a:bodyPr>
          <a:lstStyle/>
          <a:p>
            <a:pPr>
              <a:buFont typeface="Wingdings" panose="05000000000000000000" pitchFamily="2" charset="2"/>
              <a:buChar char="Ø"/>
            </a:pPr>
            <a:r>
              <a:rPr lang="en-US" dirty="0" err="1">
                <a:latin typeface="Georgia" panose="02040502050405020303" pitchFamily="18" charset="0"/>
              </a:rPr>
              <a:t>Categoricals</a:t>
            </a:r>
            <a:r>
              <a:rPr lang="en-US" dirty="0">
                <a:latin typeface="Georgia" panose="02040502050405020303" pitchFamily="18" charset="0"/>
              </a:rPr>
              <a:t> are a pandas data type corresponding to categorical variables in statistics.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categorical variable takes on a limited, and usually fixed, number of possible values</a:t>
            </a:r>
          </a:p>
          <a:p>
            <a:pPr>
              <a:buFont typeface="Wingdings" panose="05000000000000000000" pitchFamily="2" charset="2"/>
              <a:buChar char="Ø"/>
            </a:pP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Examples are gender, social class, blood type, country affiliation, observation time or rating via Likert scales.</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Categorical data might have an order but cannot perform numerical operation.</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F34250F7-03CA-AFF9-F3E7-F8B94650F19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BC62F672-62B5-ECCE-231C-2A903A9807E0}"/>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2626551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D2A7B-B06F-4005-AEE7-58391B76289B}"/>
              </a:ext>
            </a:extLst>
          </p:cNvPr>
          <p:cNvSpPr>
            <a:spLocks noGrp="1"/>
          </p:cNvSpPr>
          <p:nvPr>
            <p:ph idx="1"/>
          </p:nvPr>
        </p:nvSpPr>
        <p:spPr>
          <a:xfrm>
            <a:off x="247650" y="704850"/>
            <a:ext cx="11763375" cy="5924550"/>
          </a:xfrm>
        </p:spPr>
        <p:txBody>
          <a:bodyPr>
            <a:normAutofit fontScale="92500" lnSpcReduction="20000"/>
          </a:bodyPr>
          <a:lstStyle/>
          <a:p>
            <a:pPr marL="0" indent="0">
              <a:buNone/>
            </a:pPr>
            <a:r>
              <a:rPr lang="en-IN" dirty="0">
                <a:latin typeface="Georgia" panose="02040502050405020303" pitchFamily="18" charset="0"/>
              </a:rPr>
              <a:t>import time</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endParaRPr lang="en-IN" dirty="0">
              <a:latin typeface="Georgia" panose="02040502050405020303" pitchFamily="18" charset="0"/>
            </a:endParaRPr>
          </a:p>
          <a:p>
            <a:pPr marL="0" indent="0">
              <a:buNone/>
            </a:pPr>
            <a:r>
              <a:rPr lang="en-IN" dirty="0">
                <a:latin typeface="Georgia" panose="02040502050405020303" pitchFamily="18" charset="0"/>
              </a:rPr>
              <a:t>import array</a:t>
            </a:r>
          </a:p>
          <a:p>
            <a:pPr marL="0" indent="0">
              <a:buNone/>
            </a:pPr>
            <a:r>
              <a:rPr lang="en-IN" dirty="0">
                <a:latin typeface="Georgia" panose="02040502050405020303" pitchFamily="18" charset="0"/>
              </a:rPr>
              <a:t>a = </a:t>
            </a:r>
            <a:r>
              <a:rPr lang="en-IN" dirty="0" err="1">
                <a:latin typeface="Georgia" panose="02040502050405020303" pitchFamily="18" charset="0"/>
              </a:rPr>
              <a:t>array.array</a:t>
            </a:r>
            <a:r>
              <a:rPr lang="en-IN" dirty="0">
                <a:latin typeface="Georgia" panose="02040502050405020303" pitchFamily="18" charset="0"/>
              </a:rPr>
              <a:t>('q')</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range(100000):</a:t>
            </a:r>
          </a:p>
          <a:p>
            <a:pPr marL="0" indent="0">
              <a:buNone/>
            </a:pPr>
            <a:r>
              <a:rPr lang="en-IN" dirty="0">
                <a:latin typeface="Georgia" panose="02040502050405020303" pitchFamily="18" charset="0"/>
              </a:rPr>
              <a:t>    </a:t>
            </a:r>
            <a:r>
              <a:rPr lang="en-IN" dirty="0" err="1">
                <a:latin typeface="Georgia" panose="02040502050405020303" pitchFamily="18" charset="0"/>
              </a:rPr>
              <a:t>a.append</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b = </a:t>
            </a:r>
            <a:r>
              <a:rPr lang="en-IN" dirty="0" err="1">
                <a:latin typeface="Georgia" panose="02040502050405020303" pitchFamily="18" charset="0"/>
              </a:rPr>
              <a:t>array.array</a:t>
            </a:r>
            <a:r>
              <a:rPr lang="en-IN" dirty="0">
                <a:latin typeface="Georgia" panose="02040502050405020303" pitchFamily="18" charset="0"/>
              </a:rPr>
              <a:t>('q')</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range(100000, 200000):</a:t>
            </a:r>
          </a:p>
          <a:p>
            <a:pPr marL="0" indent="0">
              <a:buNone/>
            </a:pPr>
            <a:r>
              <a:rPr lang="en-IN" dirty="0">
                <a:latin typeface="Georgia" panose="02040502050405020303" pitchFamily="18" charset="0"/>
              </a:rPr>
              <a:t>    </a:t>
            </a:r>
            <a:r>
              <a:rPr lang="en-IN" dirty="0" err="1">
                <a:latin typeface="Georgia" panose="02040502050405020303" pitchFamily="18" charset="0"/>
              </a:rPr>
              <a:t>b.append</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classic dot product of vectors implementation </a:t>
            </a:r>
          </a:p>
          <a:p>
            <a:pPr marL="0" indent="0">
              <a:buNone/>
            </a:pPr>
            <a:r>
              <a:rPr lang="en-IN" dirty="0">
                <a:latin typeface="Georgia" panose="02040502050405020303" pitchFamily="18" charset="0"/>
              </a:rPr>
              <a:t>tic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dot = 0.0;</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a:t>
            </a:r>
            <a:r>
              <a:rPr lang="en-IN" dirty="0" err="1">
                <a:latin typeface="Georgia" panose="02040502050405020303" pitchFamily="18" charset="0"/>
              </a:rPr>
              <a:t>len</a:t>
            </a:r>
            <a:r>
              <a:rPr lang="en-IN" dirty="0">
                <a:latin typeface="Georgia" panose="02040502050405020303" pitchFamily="18" charset="0"/>
              </a:rPr>
              <a:t>(a)):</a:t>
            </a:r>
          </a:p>
          <a:p>
            <a:pPr marL="0" indent="0">
              <a:buNone/>
            </a:pPr>
            <a:r>
              <a:rPr lang="en-IN" dirty="0">
                <a:latin typeface="Georgia" panose="02040502050405020303" pitchFamily="18" charset="0"/>
              </a:rPr>
              <a:t>      dot += a[</a:t>
            </a:r>
            <a:r>
              <a:rPr lang="en-IN" dirty="0" err="1">
                <a:latin typeface="Georgia" panose="02040502050405020303" pitchFamily="18" charset="0"/>
              </a:rPr>
              <a:t>i</a:t>
            </a:r>
            <a:r>
              <a:rPr lang="en-IN" dirty="0">
                <a:latin typeface="Georgia" panose="02040502050405020303" pitchFamily="18" charset="0"/>
              </a:rPr>
              <a:t>] * b[</a:t>
            </a:r>
            <a:r>
              <a:rPr lang="en-IN" dirty="0" err="1">
                <a:latin typeface="Georgia" panose="02040502050405020303" pitchFamily="18" charset="0"/>
              </a:rPr>
              <a:t>i</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8C4E47AC-8314-4169-A6B6-6F7F7907687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6EF1354-C563-1B52-9426-2720033A2AAE}"/>
              </a:ext>
            </a:extLst>
          </p:cNvPr>
          <p:cNvSpPr>
            <a:spLocks noGrp="1"/>
          </p:cNvSpPr>
          <p:nvPr>
            <p:ph type="sldNum" sz="quarter" idx="12"/>
          </p:nvPr>
        </p:nvSpPr>
        <p:spPr/>
        <p:txBody>
          <a:bodyPr/>
          <a:lstStyle/>
          <a:p>
            <a:fld id="{FACB5482-D393-4E2D-8FB7-B68A06B80F1E}" type="slidenum">
              <a:rPr lang="en-IN" smtClean="0"/>
              <a:t>20</a:t>
            </a:fld>
            <a:endParaRPr lang="en-IN"/>
          </a:p>
        </p:txBody>
      </p:sp>
    </p:spTree>
    <p:extLst>
      <p:ext uri="{BB962C8B-B14F-4D97-AF65-F5344CB8AC3E}">
        <p14:creationId xmlns:p14="http://schemas.microsoft.com/office/powerpoint/2010/main" val="172645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0FC9A-AE5A-4579-B56E-6C2F489C3F7C}"/>
              </a:ext>
            </a:extLst>
          </p:cNvPr>
          <p:cNvSpPr>
            <a:spLocks noGrp="1"/>
          </p:cNvSpPr>
          <p:nvPr>
            <p:ph idx="1"/>
          </p:nvPr>
        </p:nvSpPr>
        <p:spPr>
          <a:xfrm>
            <a:off x="581192" y="885825"/>
            <a:ext cx="11029615" cy="5648325"/>
          </a:xfrm>
        </p:spPr>
        <p:txBody>
          <a:bodyPr/>
          <a:lstStyle/>
          <a:p>
            <a:pPr marL="0" indent="0">
              <a:buNone/>
            </a:pPr>
            <a:r>
              <a:rPr lang="en-IN" dirty="0">
                <a:latin typeface="Georgia" panose="02040502050405020303" pitchFamily="18" charset="0"/>
              </a:rPr>
              <a:t>toc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print("</a:t>
            </a:r>
            <a:r>
              <a:rPr lang="en-IN" dirty="0" err="1">
                <a:latin typeface="Georgia" panose="02040502050405020303" pitchFamily="18" charset="0"/>
              </a:rPr>
              <a:t>dot_product</a:t>
            </a:r>
            <a:r>
              <a:rPr lang="en-IN" dirty="0">
                <a:latin typeface="Georgia" panose="02040502050405020303" pitchFamily="18" charset="0"/>
              </a:rPr>
              <a:t> = "+ str(dot));</a:t>
            </a:r>
          </a:p>
          <a:p>
            <a:pPr marL="0" indent="0">
              <a:buNone/>
            </a:pPr>
            <a:r>
              <a:rPr lang="en-IN" dirty="0">
                <a:latin typeface="Georgia" panose="02040502050405020303" pitchFamily="18" charset="0"/>
              </a:rPr>
              <a:t>print("Computation time = " + str(1000*(toc - tic )) + "</a:t>
            </a:r>
            <a:r>
              <a:rPr lang="en-IN" dirty="0" err="1">
                <a:latin typeface="Georgia" panose="02040502050405020303" pitchFamily="18" charset="0"/>
              </a:rPr>
              <a:t>ms</a:t>
            </a:r>
            <a:r>
              <a:rPr lang="en-IN" dirty="0">
                <a:latin typeface="Georgia" panose="02040502050405020303" pitchFamily="18" charset="0"/>
              </a:rPr>
              <a:t>")  </a:t>
            </a:r>
          </a:p>
          <a:p>
            <a:pPr marL="0" indent="0">
              <a:buNone/>
            </a:pPr>
            <a:r>
              <a:rPr lang="en-IN" dirty="0" err="1">
                <a:latin typeface="Georgia" panose="02040502050405020303" pitchFamily="18" charset="0"/>
              </a:rPr>
              <a:t>n_tic</a:t>
            </a:r>
            <a:r>
              <a:rPr lang="en-IN" dirty="0">
                <a:latin typeface="Georgia" panose="02040502050405020303" pitchFamily="18" charset="0"/>
              </a:rPr>
              <a:t>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err="1">
                <a:latin typeface="Georgia" panose="02040502050405020303" pitchFamily="18" charset="0"/>
              </a:rPr>
              <a:t>n_dot_product</a:t>
            </a:r>
            <a:r>
              <a:rPr lang="en-IN" dirty="0">
                <a:latin typeface="Georgia" panose="02040502050405020303" pitchFamily="18" charset="0"/>
              </a:rPr>
              <a:t> = numpy.dot(a, b)</a:t>
            </a:r>
          </a:p>
          <a:p>
            <a:pPr marL="0" indent="0">
              <a:buNone/>
            </a:pPr>
            <a:r>
              <a:rPr lang="en-IN" dirty="0" err="1">
                <a:latin typeface="Georgia" panose="02040502050405020303" pitchFamily="18" charset="0"/>
              </a:rPr>
              <a:t>n_toc</a:t>
            </a:r>
            <a:r>
              <a:rPr lang="en-IN" dirty="0">
                <a:latin typeface="Georgia" panose="02040502050405020303" pitchFamily="18" charset="0"/>
              </a:rPr>
              <a:t>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print("\</a:t>
            </a:r>
            <a:r>
              <a:rPr lang="en-IN" dirty="0" err="1">
                <a:latin typeface="Georgia" panose="02040502050405020303" pitchFamily="18" charset="0"/>
              </a:rPr>
              <a:t>nn_dot_product</a:t>
            </a:r>
            <a:r>
              <a:rPr lang="en-IN" dirty="0">
                <a:latin typeface="Georgia" panose="02040502050405020303" pitchFamily="18" charset="0"/>
              </a:rPr>
              <a:t> = "+str(</a:t>
            </a:r>
            <a:r>
              <a:rPr lang="en-IN" dirty="0" err="1">
                <a:latin typeface="Georgia" panose="02040502050405020303" pitchFamily="18" charset="0"/>
              </a:rPr>
              <a:t>n_dot_product</a:t>
            </a:r>
            <a:r>
              <a:rPr lang="en-IN" dirty="0">
                <a:latin typeface="Georgia" panose="02040502050405020303" pitchFamily="18" charset="0"/>
              </a:rPr>
              <a:t>))</a:t>
            </a:r>
          </a:p>
          <a:p>
            <a:pPr marL="0" indent="0">
              <a:buNone/>
            </a:pPr>
            <a:r>
              <a:rPr lang="en-IN" dirty="0">
                <a:latin typeface="Georgia" panose="02040502050405020303" pitchFamily="18" charset="0"/>
              </a:rPr>
              <a:t>print("Computation time = "+str(1000*(</a:t>
            </a:r>
            <a:r>
              <a:rPr lang="en-IN" dirty="0" err="1">
                <a:latin typeface="Georgia" panose="02040502050405020303" pitchFamily="18" charset="0"/>
              </a:rPr>
              <a:t>n_toc</a:t>
            </a:r>
            <a:r>
              <a:rPr lang="en-IN" dirty="0">
                <a:latin typeface="Georgia" panose="02040502050405020303" pitchFamily="18" charset="0"/>
              </a:rPr>
              <a:t> - </a:t>
            </a:r>
            <a:r>
              <a:rPr lang="en-IN" dirty="0" err="1">
                <a:latin typeface="Georgia" panose="02040502050405020303" pitchFamily="18" charset="0"/>
              </a:rPr>
              <a:t>n_tic</a:t>
            </a:r>
            <a:r>
              <a:rPr lang="en-IN" dirty="0">
                <a:latin typeface="Georgia" panose="02040502050405020303" pitchFamily="18" charset="0"/>
              </a:rPr>
              <a:t> ))+"</a:t>
            </a:r>
            <a:r>
              <a:rPr lang="en-IN" dirty="0" err="1">
                <a:latin typeface="Georgia" panose="02040502050405020303" pitchFamily="18" charset="0"/>
              </a:rPr>
              <a:t>ms</a:t>
            </a:r>
            <a:r>
              <a:rPr lang="en-IN" dirty="0">
                <a:latin typeface="Georgia" panose="02040502050405020303" pitchFamily="18" charset="0"/>
              </a:rPr>
              <a:t>")</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DD5CCFCD-F86F-5C7F-2C32-EC579B07C35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B7763CA-81A5-2F11-670E-4EB0B050509E}"/>
              </a:ext>
            </a:extLst>
          </p:cNvPr>
          <p:cNvSpPr>
            <a:spLocks noGrp="1"/>
          </p:cNvSpPr>
          <p:nvPr>
            <p:ph type="sldNum" sz="quarter" idx="12"/>
          </p:nvPr>
        </p:nvSpPr>
        <p:spPr/>
        <p:txBody>
          <a:bodyPr/>
          <a:lstStyle/>
          <a:p>
            <a:fld id="{FACB5482-D393-4E2D-8FB7-B68A06B80F1E}" type="slidenum">
              <a:rPr lang="en-IN" smtClean="0"/>
              <a:t>21</a:t>
            </a:fld>
            <a:endParaRPr lang="en-IN"/>
          </a:p>
        </p:txBody>
      </p:sp>
    </p:spTree>
    <p:extLst>
      <p:ext uri="{BB962C8B-B14F-4D97-AF65-F5344CB8AC3E}">
        <p14:creationId xmlns:p14="http://schemas.microsoft.com/office/powerpoint/2010/main" val="2487950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1404E-58F8-41EA-8802-266D507BB117}"/>
              </a:ext>
            </a:extLst>
          </p:cNvPr>
          <p:cNvSpPr>
            <a:spLocks noGrp="1"/>
          </p:cNvSpPr>
          <p:nvPr>
            <p:ph idx="1"/>
          </p:nvPr>
        </p:nvSpPr>
        <p:spPr>
          <a:xfrm>
            <a:off x="504826" y="685801"/>
            <a:ext cx="11105982" cy="2114550"/>
          </a:xfrm>
        </p:spPr>
        <p:txBody>
          <a:bodyPr>
            <a:normAutofit fontScale="85000" lnSpcReduction="20000"/>
          </a:bodyPr>
          <a:lstStyle/>
          <a:p>
            <a:pPr marL="0" indent="0">
              <a:buNone/>
            </a:pPr>
            <a:r>
              <a:rPr lang="en-US" b="1" dirty="0">
                <a:solidFill>
                  <a:srgbClr val="C00000"/>
                </a:solidFill>
                <a:latin typeface="Georgia" panose="02040502050405020303" pitchFamily="18" charset="0"/>
              </a:rPr>
              <a:t>Outer Product:</a:t>
            </a:r>
          </a:p>
          <a:p>
            <a:pPr>
              <a:buFont typeface="Wingdings" panose="05000000000000000000" pitchFamily="2" charset="2"/>
              <a:buChar char="Ø"/>
            </a:pPr>
            <a:r>
              <a:rPr lang="en-US" dirty="0">
                <a:latin typeface="Georgia" panose="02040502050405020303" pitchFamily="18" charset="0"/>
              </a:rPr>
              <a:t>The tensor product of two coordinate vectors is termed as Outer product. </a:t>
            </a:r>
          </a:p>
          <a:p>
            <a:pPr>
              <a:buFont typeface="Wingdings" panose="05000000000000000000" pitchFamily="2" charset="2"/>
              <a:buChar char="Ø"/>
            </a:pPr>
            <a:r>
              <a:rPr lang="en-US" dirty="0">
                <a:latin typeface="Georgia" panose="02040502050405020303" pitchFamily="18" charset="0"/>
              </a:rPr>
              <a:t>Let’s consider two vectors a and b with dimension n x 1 and m x 1 then the outer product of the vector results in a rectangular matrix of n x m.</a:t>
            </a:r>
          </a:p>
          <a:p>
            <a:pPr>
              <a:buFont typeface="Wingdings" panose="05000000000000000000" pitchFamily="2" charset="2"/>
              <a:buChar char="Ø"/>
            </a:pPr>
            <a:r>
              <a:rPr lang="en-US" dirty="0">
                <a:latin typeface="Georgia" panose="02040502050405020303" pitchFamily="18" charset="0"/>
              </a:rPr>
              <a:t> If two vectors have same dimension then the resultant matrix will be a square matrix</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54D035A0-2555-4427-A09C-E97C98D4B696}"/>
              </a:ext>
            </a:extLst>
          </p:cNvPr>
          <p:cNvPicPr>
            <a:picLocks noChangeAspect="1"/>
          </p:cNvPicPr>
          <p:nvPr/>
        </p:nvPicPr>
        <p:blipFill>
          <a:blip r:embed="rId2"/>
          <a:stretch>
            <a:fillRect/>
          </a:stretch>
        </p:blipFill>
        <p:spPr>
          <a:xfrm>
            <a:off x="2118036" y="3139302"/>
            <a:ext cx="7460627" cy="3170195"/>
          </a:xfrm>
          <a:prstGeom prst="rect">
            <a:avLst/>
          </a:prstGeom>
        </p:spPr>
      </p:pic>
      <p:sp>
        <p:nvSpPr>
          <p:cNvPr id="2" name="Footer Placeholder 1">
            <a:extLst>
              <a:ext uri="{FF2B5EF4-FFF2-40B4-BE49-F238E27FC236}">
                <a16:creationId xmlns:a16="http://schemas.microsoft.com/office/drawing/2014/main" id="{375EA194-596D-4BED-9867-6EF0F99EA4F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59BDA87-1BA6-125B-6065-401A55F36298}"/>
              </a:ext>
            </a:extLst>
          </p:cNvPr>
          <p:cNvSpPr>
            <a:spLocks noGrp="1"/>
          </p:cNvSpPr>
          <p:nvPr>
            <p:ph type="sldNum" sz="quarter" idx="12"/>
          </p:nvPr>
        </p:nvSpPr>
        <p:spPr/>
        <p:txBody>
          <a:bodyPr/>
          <a:lstStyle/>
          <a:p>
            <a:fld id="{FACB5482-D393-4E2D-8FB7-B68A06B80F1E}" type="slidenum">
              <a:rPr lang="en-IN" smtClean="0"/>
              <a:t>22</a:t>
            </a:fld>
            <a:endParaRPr lang="en-IN"/>
          </a:p>
        </p:txBody>
      </p:sp>
    </p:spTree>
    <p:extLst>
      <p:ext uri="{BB962C8B-B14F-4D97-AF65-F5344CB8AC3E}">
        <p14:creationId xmlns:p14="http://schemas.microsoft.com/office/powerpoint/2010/main" val="161981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3160C-807F-454E-A903-D6600111F17E}"/>
              </a:ext>
            </a:extLst>
          </p:cNvPr>
          <p:cNvSpPr>
            <a:spLocks noGrp="1"/>
          </p:cNvSpPr>
          <p:nvPr>
            <p:ph idx="1"/>
          </p:nvPr>
        </p:nvSpPr>
        <p:spPr>
          <a:xfrm>
            <a:off x="400050" y="657226"/>
            <a:ext cx="11410949" cy="6010274"/>
          </a:xfrm>
        </p:spPr>
        <p:txBody>
          <a:bodyPr>
            <a:noAutofit/>
          </a:bodyPr>
          <a:lstStyle/>
          <a:p>
            <a:pPr marL="0" indent="0">
              <a:buNone/>
            </a:pPr>
            <a:r>
              <a:rPr lang="en-IN" dirty="0">
                <a:latin typeface="Georgia" panose="02040502050405020303" pitchFamily="18" charset="0"/>
              </a:rPr>
              <a:t>import time</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endParaRPr lang="en-IN" dirty="0">
              <a:latin typeface="Georgia" panose="02040502050405020303" pitchFamily="18" charset="0"/>
            </a:endParaRPr>
          </a:p>
          <a:p>
            <a:pPr marL="0" indent="0">
              <a:buNone/>
            </a:pPr>
            <a:r>
              <a:rPr lang="en-IN" dirty="0">
                <a:latin typeface="Georgia" panose="02040502050405020303" pitchFamily="18" charset="0"/>
              </a:rPr>
              <a:t>import array</a:t>
            </a:r>
          </a:p>
          <a:p>
            <a:pPr marL="0" indent="0">
              <a:buNone/>
            </a:pPr>
            <a:r>
              <a:rPr lang="en-IN" dirty="0">
                <a:latin typeface="Georgia" panose="02040502050405020303" pitchFamily="18" charset="0"/>
              </a:rPr>
              <a:t>a = </a:t>
            </a:r>
            <a:r>
              <a:rPr lang="en-IN" dirty="0" err="1">
                <a:latin typeface="Georgia" panose="02040502050405020303" pitchFamily="18" charset="0"/>
              </a:rPr>
              <a:t>array.array</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range(200):</a:t>
            </a:r>
          </a:p>
          <a:p>
            <a:pPr marL="0" indent="0">
              <a:buNone/>
            </a:pPr>
            <a:r>
              <a:rPr lang="en-IN" dirty="0">
                <a:latin typeface="Georgia" panose="02040502050405020303" pitchFamily="18" charset="0"/>
              </a:rPr>
              <a:t>    </a:t>
            </a:r>
            <a:r>
              <a:rPr lang="en-IN" dirty="0" err="1">
                <a:latin typeface="Georgia" panose="02040502050405020303" pitchFamily="18" charset="0"/>
              </a:rPr>
              <a:t>a.append</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b = </a:t>
            </a:r>
            <a:r>
              <a:rPr lang="en-IN" dirty="0" err="1">
                <a:latin typeface="Georgia" panose="02040502050405020303" pitchFamily="18" charset="0"/>
              </a:rPr>
              <a:t>array.array</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range(200, 400):</a:t>
            </a:r>
          </a:p>
          <a:p>
            <a:pPr marL="0" indent="0">
              <a:buNone/>
            </a:pPr>
            <a:r>
              <a:rPr lang="en-IN" dirty="0">
                <a:latin typeface="Georgia" panose="02040502050405020303" pitchFamily="18" charset="0"/>
              </a:rPr>
              <a:t>    </a:t>
            </a:r>
            <a:r>
              <a:rPr lang="en-IN" dirty="0" err="1">
                <a:latin typeface="Georgia" panose="02040502050405020303" pitchFamily="18" charset="0"/>
              </a:rPr>
              <a:t>b.append</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classic outer product of vectors implementation </a:t>
            </a:r>
          </a:p>
          <a:p>
            <a:pPr marL="0" indent="0">
              <a:buNone/>
            </a:pPr>
            <a:r>
              <a:rPr lang="en-IN" dirty="0">
                <a:latin typeface="Georgia" panose="02040502050405020303" pitchFamily="18" charset="0"/>
              </a:rPr>
              <a:t>tic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err="1">
                <a:latin typeface="Georgia" panose="02040502050405020303" pitchFamily="18" charset="0"/>
              </a:rPr>
              <a:t>outer_product</a:t>
            </a:r>
            <a:r>
              <a:rPr lang="en-IN" dirty="0">
                <a:latin typeface="Georgia" panose="02040502050405020303" pitchFamily="18" charset="0"/>
              </a:rPr>
              <a:t> = </a:t>
            </a:r>
            <a:r>
              <a:rPr lang="en-IN" dirty="0" err="1">
                <a:latin typeface="Georgia" panose="02040502050405020303" pitchFamily="18" charset="0"/>
              </a:rPr>
              <a:t>numpy.zeros</a:t>
            </a:r>
            <a:r>
              <a:rPr lang="en-IN" dirty="0">
                <a:latin typeface="Georgia" panose="02040502050405020303" pitchFamily="18" charset="0"/>
              </a:rPr>
              <a:t>((200, 200))</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a:t>
            </a:r>
            <a:r>
              <a:rPr lang="en-IN" dirty="0" err="1">
                <a:latin typeface="Georgia" panose="02040502050405020303" pitchFamily="18" charset="0"/>
              </a:rPr>
              <a:t>len</a:t>
            </a:r>
            <a:r>
              <a:rPr lang="en-IN" dirty="0">
                <a:latin typeface="Georgia" panose="02040502050405020303" pitchFamily="18" charset="0"/>
              </a:rPr>
              <a:t>(a)):</a:t>
            </a:r>
          </a:p>
          <a:p>
            <a:pPr marL="0" indent="0">
              <a:buNone/>
            </a:pPr>
            <a:r>
              <a:rPr lang="en-IN" dirty="0">
                <a:latin typeface="Georgia" panose="02040502050405020303" pitchFamily="18" charset="0"/>
              </a:rPr>
              <a:t>   for j in range(</a:t>
            </a:r>
            <a:r>
              <a:rPr lang="en-IN" dirty="0" err="1">
                <a:latin typeface="Georgia" panose="02040502050405020303" pitchFamily="18" charset="0"/>
              </a:rPr>
              <a:t>len</a:t>
            </a:r>
            <a:r>
              <a:rPr lang="en-IN" dirty="0">
                <a:latin typeface="Georgia" panose="02040502050405020303" pitchFamily="18" charset="0"/>
              </a:rPr>
              <a:t>(b)):</a:t>
            </a:r>
          </a:p>
        </p:txBody>
      </p:sp>
      <p:sp>
        <p:nvSpPr>
          <p:cNvPr id="2" name="Footer Placeholder 1">
            <a:extLst>
              <a:ext uri="{FF2B5EF4-FFF2-40B4-BE49-F238E27FC236}">
                <a16:creationId xmlns:a16="http://schemas.microsoft.com/office/drawing/2014/main" id="{C19C9AD8-48D7-33F7-56B4-66E28863F1B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AD4F0E1-1891-9586-EEAE-D0B9B8AD1449}"/>
              </a:ext>
            </a:extLst>
          </p:cNvPr>
          <p:cNvSpPr>
            <a:spLocks noGrp="1"/>
          </p:cNvSpPr>
          <p:nvPr>
            <p:ph type="sldNum" sz="quarter" idx="12"/>
          </p:nvPr>
        </p:nvSpPr>
        <p:spPr/>
        <p:txBody>
          <a:bodyPr/>
          <a:lstStyle/>
          <a:p>
            <a:fld id="{FACB5482-D393-4E2D-8FB7-B68A06B80F1E}" type="slidenum">
              <a:rPr lang="en-IN" smtClean="0"/>
              <a:t>23</a:t>
            </a:fld>
            <a:endParaRPr lang="en-IN"/>
          </a:p>
        </p:txBody>
      </p:sp>
    </p:spTree>
    <p:extLst>
      <p:ext uri="{BB962C8B-B14F-4D97-AF65-F5344CB8AC3E}">
        <p14:creationId xmlns:p14="http://schemas.microsoft.com/office/powerpoint/2010/main" val="13306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516F5-53A0-4C53-84D7-2B45622A79BD}"/>
              </a:ext>
            </a:extLst>
          </p:cNvPr>
          <p:cNvSpPr>
            <a:spLocks noGrp="1"/>
          </p:cNvSpPr>
          <p:nvPr>
            <p:ph idx="1"/>
          </p:nvPr>
        </p:nvSpPr>
        <p:spPr>
          <a:xfrm>
            <a:off x="581192" y="942975"/>
            <a:ext cx="11029615" cy="5524500"/>
          </a:xfrm>
        </p:spPr>
        <p:txBody>
          <a:bodyPr/>
          <a:lstStyle/>
          <a:p>
            <a:pPr marL="0" indent="0">
              <a:buNone/>
            </a:pPr>
            <a:r>
              <a:rPr lang="en-IN" dirty="0">
                <a:latin typeface="Georgia" panose="02040502050405020303" pitchFamily="18" charset="0"/>
              </a:rPr>
              <a:t> </a:t>
            </a:r>
            <a:r>
              <a:rPr lang="en-IN" dirty="0" err="1">
                <a:latin typeface="Georgia" panose="02040502050405020303" pitchFamily="18" charset="0"/>
              </a:rPr>
              <a:t>outer_product</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][j]= a[</a:t>
            </a:r>
            <a:r>
              <a:rPr lang="en-IN" dirty="0" err="1">
                <a:latin typeface="Georgia" panose="02040502050405020303" pitchFamily="18" charset="0"/>
              </a:rPr>
              <a:t>i</a:t>
            </a:r>
            <a:r>
              <a:rPr lang="en-IN" dirty="0">
                <a:latin typeface="Georgia" panose="02040502050405020303" pitchFamily="18" charset="0"/>
              </a:rPr>
              <a:t>]*b[j]</a:t>
            </a:r>
          </a:p>
          <a:p>
            <a:pPr marL="0" indent="0">
              <a:buNone/>
            </a:pPr>
            <a:r>
              <a:rPr lang="en-IN" dirty="0">
                <a:latin typeface="Georgia" panose="02040502050405020303" pitchFamily="18" charset="0"/>
              </a:rPr>
              <a:t>toc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print("</a:t>
            </a:r>
            <a:r>
              <a:rPr lang="en-IN" dirty="0" err="1">
                <a:latin typeface="Georgia" panose="02040502050405020303" pitchFamily="18" charset="0"/>
              </a:rPr>
              <a:t>outer_product</a:t>
            </a:r>
            <a:r>
              <a:rPr lang="en-IN" dirty="0">
                <a:latin typeface="Georgia" panose="02040502050405020303" pitchFamily="18" charset="0"/>
              </a:rPr>
              <a:t> = "+ str(</a:t>
            </a:r>
            <a:r>
              <a:rPr lang="en-IN" dirty="0" err="1">
                <a:latin typeface="Georgia" panose="02040502050405020303" pitchFamily="18" charset="0"/>
              </a:rPr>
              <a:t>outer_product</a:t>
            </a:r>
            <a:r>
              <a:rPr lang="en-IN" dirty="0">
                <a:latin typeface="Georgia" panose="02040502050405020303" pitchFamily="18" charset="0"/>
              </a:rPr>
              <a:t>));</a:t>
            </a:r>
          </a:p>
          <a:p>
            <a:pPr marL="0" indent="0">
              <a:buNone/>
            </a:pPr>
            <a:r>
              <a:rPr lang="en-IN" dirty="0">
                <a:latin typeface="Georgia" panose="02040502050405020303" pitchFamily="18" charset="0"/>
              </a:rPr>
              <a:t>print("Computation time = "+str(1000*(toc - tic ))+"</a:t>
            </a:r>
            <a:r>
              <a:rPr lang="en-IN" dirty="0" err="1">
                <a:latin typeface="Georgia" panose="02040502050405020303" pitchFamily="18" charset="0"/>
              </a:rPr>
              <a:t>ms</a:t>
            </a:r>
            <a:r>
              <a:rPr lang="en-IN" dirty="0">
                <a:latin typeface="Georgia" panose="02040502050405020303" pitchFamily="18" charset="0"/>
              </a:rPr>
              <a:t>")</a:t>
            </a:r>
          </a:p>
          <a:p>
            <a:pPr marL="0" indent="0">
              <a:buNone/>
            </a:pPr>
            <a:r>
              <a:rPr lang="en-IN" dirty="0" err="1">
                <a:latin typeface="Georgia" panose="02040502050405020303" pitchFamily="18" charset="0"/>
              </a:rPr>
              <a:t>n_tic</a:t>
            </a:r>
            <a:r>
              <a:rPr lang="en-IN" dirty="0">
                <a:latin typeface="Georgia" panose="02040502050405020303" pitchFamily="18" charset="0"/>
              </a:rPr>
              <a:t>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err="1">
                <a:latin typeface="Georgia" panose="02040502050405020303" pitchFamily="18" charset="0"/>
              </a:rPr>
              <a:t>outer_product</a:t>
            </a:r>
            <a:r>
              <a:rPr lang="en-IN" dirty="0">
                <a:latin typeface="Georgia" panose="02040502050405020303" pitchFamily="18" charset="0"/>
              </a:rPr>
              <a:t> = </a:t>
            </a:r>
            <a:r>
              <a:rPr lang="en-IN" dirty="0" err="1">
                <a:latin typeface="Georgia" panose="02040502050405020303" pitchFamily="18" charset="0"/>
              </a:rPr>
              <a:t>numpy.outer</a:t>
            </a:r>
            <a:r>
              <a:rPr lang="en-IN" dirty="0">
                <a:latin typeface="Georgia" panose="02040502050405020303" pitchFamily="18" charset="0"/>
              </a:rPr>
              <a:t>(a, b)</a:t>
            </a:r>
          </a:p>
          <a:p>
            <a:pPr marL="0" indent="0">
              <a:buNone/>
            </a:pPr>
            <a:r>
              <a:rPr lang="en-IN" dirty="0" err="1">
                <a:latin typeface="Georgia" panose="02040502050405020303" pitchFamily="18" charset="0"/>
              </a:rPr>
              <a:t>n_toc</a:t>
            </a:r>
            <a:r>
              <a:rPr lang="en-IN" dirty="0">
                <a:latin typeface="Georgia" panose="02040502050405020303" pitchFamily="18" charset="0"/>
              </a:rPr>
              <a:t>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print("</a:t>
            </a:r>
            <a:r>
              <a:rPr lang="en-IN" dirty="0" err="1">
                <a:latin typeface="Georgia" panose="02040502050405020303" pitchFamily="18" charset="0"/>
              </a:rPr>
              <a:t>outer_product</a:t>
            </a:r>
            <a:r>
              <a:rPr lang="en-IN" dirty="0">
                <a:latin typeface="Georgia" panose="02040502050405020303" pitchFamily="18" charset="0"/>
              </a:rPr>
              <a:t> = "+str(</a:t>
            </a:r>
            <a:r>
              <a:rPr lang="en-IN" dirty="0" err="1">
                <a:latin typeface="Georgia" panose="02040502050405020303" pitchFamily="18" charset="0"/>
              </a:rPr>
              <a:t>outer_product</a:t>
            </a:r>
            <a:r>
              <a:rPr lang="en-IN" dirty="0">
                <a:latin typeface="Georgia" panose="02040502050405020303" pitchFamily="18" charset="0"/>
              </a:rPr>
              <a:t>));</a:t>
            </a:r>
          </a:p>
          <a:p>
            <a:pPr marL="0" indent="0">
              <a:buNone/>
            </a:pPr>
            <a:r>
              <a:rPr lang="en-IN" dirty="0">
                <a:latin typeface="Georgia" panose="02040502050405020303" pitchFamily="18" charset="0"/>
              </a:rPr>
              <a:t>print("\</a:t>
            </a:r>
            <a:r>
              <a:rPr lang="en-IN" dirty="0" err="1">
                <a:latin typeface="Georgia" panose="02040502050405020303" pitchFamily="18" charset="0"/>
              </a:rPr>
              <a:t>nComputation</a:t>
            </a:r>
            <a:r>
              <a:rPr lang="en-IN" dirty="0">
                <a:latin typeface="Georgia" panose="02040502050405020303" pitchFamily="18" charset="0"/>
              </a:rPr>
              <a:t> time = "+str(1000*(</a:t>
            </a:r>
            <a:r>
              <a:rPr lang="en-IN" dirty="0" err="1">
                <a:latin typeface="Georgia" panose="02040502050405020303" pitchFamily="18" charset="0"/>
              </a:rPr>
              <a:t>n_toc</a:t>
            </a:r>
            <a:r>
              <a:rPr lang="en-IN" dirty="0">
                <a:latin typeface="Georgia" panose="02040502050405020303" pitchFamily="18" charset="0"/>
              </a:rPr>
              <a:t> - </a:t>
            </a:r>
            <a:r>
              <a:rPr lang="en-IN" dirty="0" err="1">
                <a:latin typeface="Georgia" panose="02040502050405020303" pitchFamily="18" charset="0"/>
              </a:rPr>
              <a:t>n_tic</a:t>
            </a:r>
            <a:r>
              <a:rPr lang="en-IN" dirty="0">
                <a:latin typeface="Georgia" panose="02040502050405020303" pitchFamily="18" charset="0"/>
              </a:rPr>
              <a:t> ))+"</a:t>
            </a:r>
            <a:r>
              <a:rPr lang="en-IN" dirty="0" err="1">
                <a:latin typeface="Georgia" panose="02040502050405020303" pitchFamily="18" charset="0"/>
              </a:rPr>
              <a:t>ms</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B266C82D-2FB3-7E6E-7694-BE10DE90168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545F5B5-EEF2-A89E-61CF-669B2AD5F634}"/>
              </a:ext>
            </a:extLst>
          </p:cNvPr>
          <p:cNvSpPr>
            <a:spLocks noGrp="1"/>
          </p:cNvSpPr>
          <p:nvPr>
            <p:ph type="sldNum" sz="quarter" idx="12"/>
          </p:nvPr>
        </p:nvSpPr>
        <p:spPr/>
        <p:txBody>
          <a:bodyPr/>
          <a:lstStyle/>
          <a:p>
            <a:fld id="{FACB5482-D393-4E2D-8FB7-B68A06B80F1E}" type="slidenum">
              <a:rPr lang="en-IN" smtClean="0"/>
              <a:t>24</a:t>
            </a:fld>
            <a:endParaRPr lang="en-IN"/>
          </a:p>
        </p:txBody>
      </p:sp>
    </p:spTree>
    <p:extLst>
      <p:ext uri="{BB962C8B-B14F-4D97-AF65-F5344CB8AC3E}">
        <p14:creationId xmlns:p14="http://schemas.microsoft.com/office/powerpoint/2010/main" val="2537711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532FA-A214-4FF5-A757-B5A67770EF9B}"/>
              </a:ext>
            </a:extLst>
          </p:cNvPr>
          <p:cNvSpPr>
            <a:spLocks noGrp="1"/>
          </p:cNvSpPr>
          <p:nvPr>
            <p:ph idx="1"/>
          </p:nvPr>
        </p:nvSpPr>
        <p:spPr>
          <a:xfrm>
            <a:off x="581192" y="676276"/>
            <a:ext cx="11029615" cy="2324100"/>
          </a:xfrm>
        </p:spPr>
        <p:txBody>
          <a:bodyPr>
            <a:normAutofit fontScale="85000" lnSpcReduction="20000"/>
          </a:bodyPr>
          <a:lstStyle/>
          <a:p>
            <a:pPr marL="0" indent="0">
              <a:buNone/>
            </a:pPr>
            <a:r>
              <a:rPr lang="en-US" sz="2200" b="1" dirty="0">
                <a:solidFill>
                  <a:srgbClr val="C00000"/>
                </a:solidFill>
                <a:latin typeface="Georgia" panose="02040502050405020303" pitchFamily="18" charset="0"/>
              </a:rPr>
              <a:t>Element wise Product:</a:t>
            </a:r>
          </a:p>
          <a:p>
            <a:pPr>
              <a:buFont typeface="Wingdings" panose="05000000000000000000" pitchFamily="2" charset="2"/>
              <a:buChar char="Ø"/>
            </a:pPr>
            <a:r>
              <a:rPr lang="en-US" dirty="0">
                <a:latin typeface="Georgia" panose="02040502050405020303" pitchFamily="18" charset="0"/>
              </a:rPr>
              <a:t>Element-wise multiplication of two matrices is the algebraic operation in which each element of first matrix is multiplied by its corresponding element in the later matrix.</a:t>
            </a:r>
          </a:p>
          <a:p>
            <a:pPr>
              <a:buFont typeface="Wingdings" panose="05000000000000000000" pitchFamily="2" charset="2"/>
              <a:buChar char="Ø"/>
            </a:pPr>
            <a:r>
              <a:rPr lang="en-US" dirty="0">
                <a:latin typeface="Georgia" panose="02040502050405020303" pitchFamily="18" charset="0"/>
              </a:rPr>
              <a:t>Dimension of the matrices should be same.</a:t>
            </a:r>
          </a:p>
          <a:p>
            <a:pPr>
              <a:buFont typeface="Wingdings" panose="05000000000000000000" pitchFamily="2" charset="2"/>
              <a:buChar char="Ø"/>
            </a:pPr>
            <a:r>
              <a:rPr lang="en-US" dirty="0">
                <a:latin typeface="Georgia" panose="02040502050405020303" pitchFamily="18" charset="0"/>
              </a:rPr>
              <a:t>Consider two matrices a and b, index of an element in a is </a:t>
            </a:r>
            <a:r>
              <a:rPr lang="en-US" dirty="0" err="1">
                <a:latin typeface="Georgia" panose="02040502050405020303" pitchFamily="18" charset="0"/>
              </a:rPr>
              <a:t>i</a:t>
            </a:r>
            <a:r>
              <a:rPr lang="en-US" dirty="0">
                <a:latin typeface="Georgia" panose="02040502050405020303" pitchFamily="18" charset="0"/>
              </a:rPr>
              <a:t> and j then a(</a:t>
            </a:r>
            <a:r>
              <a:rPr lang="en-US" dirty="0" err="1">
                <a:latin typeface="Georgia" panose="02040502050405020303" pitchFamily="18" charset="0"/>
              </a:rPr>
              <a:t>i</a:t>
            </a:r>
            <a:r>
              <a:rPr lang="en-US" dirty="0">
                <a:latin typeface="Georgia" panose="02040502050405020303" pitchFamily="18" charset="0"/>
              </a:rPr>
              <a:t>, j) is multiplied with b(</a:t>
            </a:r>
            <a:r>
              <a:rPr lang="en-US" dirty="0" err="1">
                <a:latin typeface="Georgia" panose="02040502050405020303" pitchFamily="18" charset="0"/>
              </a:rPr>
              <a:t>i</a:t>
            </a:r>
            <a:r>
              <a:rPr lang="en-US" dirty="0">
                <a:latin typeface="Georgia" panose="02040502050405020303" pitchFamily="18" charset="0"/>
              </a:rPr>
              <a:t>, j) respectively </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7D9936E-99A0-4001-A5BA-695FE7233506}"/>
              </a:ext>
            </a:extLst>
          </p:cNvPr>
          <p:cNvPicPr>
            <a:picLocks noChangeAspect="1"/>
          </p:cNvPicPr>
          <p:nvPr/>
        </p:nvPicPr>
        <p:blipFill>
          <a:blip r:embed="rId2"/>
          <a:stretch>
            <a:fillRect/>
          </a:stretch>
        </p:blipFill>
        <p:spPr>
          <a:xfrm>
            <a:off x="2154244" y="3429000"/>
            <a:ext cx="7178662" cy="2903472"/>
          </a:xfrm>
          <a:prstGeom prst="rect">
            <a:avLst/>
          </a:prstGeom>
        </p:spPr>
      </p:pic>
      <p:sp>
        <p:nvSpPr>
          <p:cNvPr id="2" name="Footer Placeholder 1">
            <a:extLst>
              <a:ext uri="{FF2B5EF4-FFF2-40B4-BE49-F238E27FC236}">
                <a16:creationId xmlns:a16="http://schemas.microsoft.com/office/drawing/2014/main" id="{FDC621E9-3D20-817C-A06B-3DEF4642D336}"/>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CCD83AC3-39EA-B99C-7462-287E6C3BA45F}"/>
              </a:ext>
            </a:extLst>
          </p:cNvPr>
          <p:cNvSpPr>
            <a:spLocks noGrp="1"/>
          </p:cNvSpPr>
          <p:nvPr>
            <p:ph type="sldNum" sz="quarter" idx="12"/>
          </p:nvPr>
        </p:nvSpPr>
        <p:spPr/>
        <p:txBody>
          <a:bodyPr/>
          <a:lstStyle/>
          <a:p>
            <a:fld id="{FACB5482-D393-4E2D-8FB7-B68A06B80F1E}" type="slidenum">
              <a:rPr lang="en-IN" smtClean="0"/>
              <a:t>25</a:t>
            </a:fld>
            <a:endParaRPr lang="en-IN"/>
          </a:p>
        </p:txBody>
      </p:sp>
    </p:spTree>
    <p:extLst>
      <p:ext uri="{BB962C8B-B14F-4D97-AF65-F5344CB8AC3E}">
        <p14:creationId xmlns:p14="http://schemas.microsoft.com/office/powerpoint/2010/main" val="96679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9AADF-7031-4B78-8F3B-06A383DA7D23}"/>
              </a:ext>
            </a:extLst>
          </p:cNvPr>
          <p:cNvSpPr>
            <a:spLocks noGrp="1"/>
          </p:cNvSpPr>
          <p:nvPr>
            <p:ph idx="1"/>
          </p:nvPr>
        </p:nvSpPr>
        <p:spPr>
          <a:xfrm>
            <a:off x="400050" y="685801"/>
            <a:ext cx="11372850" cy="5876924"/>
          </a:xfrm>
        </p:spPr>
        <p:txBody>
          <a:bodyPr>
            <a:normAutofit fontScale="92500" lnSpcReduction="20000"/>
          </a:bodyPr>
          <a:lstStyle/>
          <a:p>
            <a:pPr marL="0" indent="0">
              <a:buNone/>
            </a:pPr>
            <a:r>
              <a:rPr lang="en-IN" dirty="0">
                <a:latin typeface="Georgia" panose="02040502050405020303" pitchFamily="18" charset="0"/>
              </a:rPr>
              <a:t>import time</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endParaRPr lang="en-IN" dirty="0">
              <a:latin typeface="Georgia" panose="02040502050405020303" pitchFamily="18" charset="0"/>
            </a:endParaRPr>
          </a:p>
          <a:p>
            <a:pPr marL="0" indent="0">
              <a:buNone/>
            </a:pPr>
            <a:r>
              <a:rPr lang="en-IN" dirty="0">
                <a:latin typeface="Georgia" panose="02040502050405020303" pitchFamily="18" charset="0"/>
              </a:rPr>
              <a:t>import array</a:t>
            </a:r>
          </a:p>
          <a:p>
            <a:pPr marL="0" indent="0">
              <a:buNone/>
            </a:pPr>
            <a:r>
              <a:rPr lang="en-IN" dirty="0">
                <a:latin typeface="Georgia" panose="02040502050405020303" pitchFamily="18" charset="0"/>
              </a:rPr>
              <a:t>a = </a:t>
            </a:r>
            <a:r>
              <a:rPr lang="en-IN" dirty="0" err="1">
                <a:latin typeface="Georgia" panose="02040502050405020303" pitchFamily="18" charset="0"/>
              </a:rPr>
              <a:t>array.array</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range(50000):</a:t>
            </a:r>
          </a:p>
          <a:p>
            <a:pPr marL="0" indent="0">
              <a:buNone/>
            </a:pPr>
            <a:r>
              <a:rPr lang="en-IN" dirty="0">
                <a:latin typeface="Georgia" panose="02040502050405020303" pitchFamily="18" charset="0"/>
              </a:rPr>
              <a:t>    </a:t>
            </a:r>
            <a:r>
              <a:rPr lang="en-IN" dirty="0" err="1">
                <a:latin typeface="Georgia" panose="02040502050405020303" pitchFamily="18" charset="0"/>
              </a:rPr>
              <a:t>a.append</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b = </a:t>
            </a:r>
            <a:r>
              <a:rPr lang="en-IN" dirty="0" err="1">
                <a:latin typeface="Georgia" panose="02040502050405020303" pitchFamily="18" charset="0"/>
              </a:rPr>
              <a:t>array.array</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range(50000, 100000):</a:t>
            </a:r>
          </a:p>
          <a:p>
            <a:pPr marL="0" indent="0">
              <a:buNone/>
            </a:pPr>
            <a:r>
              <a:rPr lang="en-IN" dirty="0">
                <a:latin typeface="Georgia" panose="02040502050405020303" pitchFamily="18" charset="0"/>
              </a:rPr>
              <a:t>    </a:t>
            </a:r>
            <a:r>
              <a:rPr lang="en-IN" dirty="0" err="1">
                <a:latin typeface="Georgia" panose="02040502050405020303" pitchFamily="18" charset="0"/>
              </a:rPr>
              <a:t>b.append</a:t>
            </a:r>
            <a:r>
              <a:rPr lang="en-IN" dirty="0">
                <a:latin typeface="Georgia" panose="02040502050405020303" pitchFamily="18" charset="0"/>
              </a:rPr>
              <a:t>(</a:t>
            </a:r>
            <a:r>
              <a:rPr lang="en-IN" dirty="0" err="1">
                <a:latin typeface="Georgia" panose="02040502050405020303" pitchFamily="18" charset="0"/>
              </a:rPr>
              <a:t>i</a:t>
            </a:r>
            <a:r>
              <a:rPr lang="en-IN" dirty="0">
                <a:latin typeface="Georgia" panose="02040502050405020303" pitchFamily="18" charset="0"/>
              </a:rPr>
              <a:t>)</a:t>
            </a:r>
          </a:p>
          <a:p>
            <a:pPr marL="0" indent="0">
              <a:buNone/>
            </a:pPr>
            <a:r>
              <a:rPr lang="en-IN" dirty="0">
                <a:latin typeface="Georgia" panose="02040502050405020303" pitchFamily="18" charset="0"/>
              </a:rPr>
              <a:t># classic element wise product of vectors implementation </a:t>
            </a:r>
          </a:p>
          <a:p>
            <a:pPr marL="0" indent="0">
              <a:buNone/>
            </a:pPr>
            <a:r>
              <a:rPr lang="en-IN" dirty="0">
                <a:latin typeface="Georgia" panose="02040502050405020303" pitchFamily="18" charset="0"/>
              </a:rPr>
              <a:t>vector = </a:t>
            </a:r>
            <a:r>
              <a:rPr lang="en-IN" dirty="0" err="1">
                <a:latin typeface="Georgia" panose="02040502050405020303" pitchFamily="18" charset="0"/>
              </a:rPr>
              <a:t>numpy.zeros</a:t>
            </a:r>
            <a:r>
              <a:rPr lang="en-IN" dirty="0">
                <a:latin typeface="Georgia" panose="02040502050405020303" pitchFamily="18" charset="0"/>
              </a:rPr>
              <a:t>((50000))</a:t>
            </a:r>
          </a:p>
          <a:p>
            <a:pPr marL="0" indent="0">
              <a:buNone/>
            </a:pPr>
            <a:r>
              <a:rPr lang="en-IN" dirty="0">
                <a:latin typeface="Georgia" panose="02040502050405020303" pitchFamily="18" charset="0"/>
              </a:rPr>
              <a:t>tic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for </a:t>
            </a:r>
            <a:r>
              <a:rPr lang="en-IN" dirty="0" err="1">
                <a:latin typeface="Georgia" panose="02040502050405020303" pitchFamily="18" charset="0"/>
              </a:rPr>
              <a:t>i</a:t>
            </a:r>
            <a:r>
              <a:rPr lang="en-IN" dirty="0">
                <a:latin typeface="Georgia" panose="02040502050405020303" pitchFamily="18" charset="0"/>
              </a:rPr>
              <a:t> in range(</a:t>
            </a:r>
            <a:r>
              <a:rPr lang="en-IN" dirty="0" err="1">
                <a:latin typeface="Georgia" panose="02040502050405020303" pitchFamily="18" charset="0"/>
              </a:rPr>
              <a:t>len</a:t>
            </a:r>
            <a:r>
              <a:rPr lang="en-IN" dirty="0">
                <a:latin typeface="Georgia" panose="02040502050405020303" pitchFamily="18" charset="0"/>
              </a:rPr>
              <a:t>(a)):</a:t>
            </a:r>
          </a:p>
          <a:p>
            <a:pPr marL="0" indent="0">
              <a:buNone/>
            </a:pPr>
            <a:r>
              <a:rPr lang="en-IN" dirty="0">
                <a:latin typeface="Georgia" panose="02040502050405020303" pitchFamily="18" charset="0"/>
              </a:rPr>
              <a:t>      vector[</a:t>
            </a:r>
            <a:r>
              <a:rPr lang="en-IN" dirty="0" err="1">
                <a:latin typeface="Georgia" panose="02040502050405020303" pitchFamily="18" charset="0"/>
              </a:rPr>
              <a:t>i</a:t>
            </a:r>
            <a:r>
              <a:rPr lang="en-IN" dirty="0">
                <a:latin typeface="Georgia" panose="02040502050405020303" pitchFamily="18" charset="0"/>
              </a:rPr>
              <a:t>]= a[</a:t>
            </a:r>
            <a:r>
              <a:rPr lang="en-IN" dirty="0" err="1">
                <a:latin typeface="Georgia" panose="02040502050405020303" pitchFamily="18" charset="0"/>
              </a:rPr>
              <a:t>i</a:t>
            </a:r>
            <a:r>
              <a:rPr lang="en-IN" dirty="0">
                <a:latin typeface="Georgia" panose="02040502050405020303" pitchFamily="18" charset="0"/>
              </a:rPr>
              <a:t>]*b[</a:t>
            </a:r>
            <a:r>
              <a:rPr lang="en-IN" dirty="0" err="1">
                <a:latin typeface="Georgia" panose="02040502050405020303" pitchFamily="18" charset="0"/>
              </a:rPr>
              <a:t>i</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55ECBF44-DE80-F3E2-B2E6-F81E171188C8}"/>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6DBBA9B-F607-BFB0-3341-6FBDE4AC6EEC}"/>
              </a:ext>
            </a:extLst>
          </p:cNvPr>
          <p:cNvSpPr>
            <a:spLocks noGrp="1"/>
          </p:cNvSpPr>
          <p:nvPr>
            <p:ph type="sldNum" sz="quarter" idx="12"/>
          </p:nvPr>
        </p:nvSpPr>
        <p:spPr/>
        <p:txBody>
          <a:bodyPr/>
          <a:lstStyle/>
          <a:p>
            <a:fld id="{FACB5482-D393-4E2D-8FB7-B68A06B80F1E}" type="slidenum">
              <a:rPr lang="en-IN" smtClean="0"/>
              <a:t>26</a:t>
            </a:fld>
            <a:endParaRPr lang="en-IN"/>
          </a:p>
        </p:txBody>
      </p:sp>
    </p:spTree>
    <p:extLst>
      <p:ext uri="{BB962C8B-B14F-4D97-AF65-F5344CB8AC3E}">
        <p14:creationId xmlns:p14="http://schemas.microsoft.com/office/powerpoint/2010/main" val="396685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2EAD1B-38B4-42C2-8C1C-3B82C9019294}"/>
              </a:ext>
            </a:extLst>
          </p:cNvPr>
          <p:cNvSpPr>
            <a:spLocks noGrp="1"/>
          </p:cNvSpPr>
          <p:nvPr>
            <p:ph idx="1"/>
          </p:nvPr>
        </p:nvSpPr>
        <p:spPr>
          <a:xfrm>
            <a:off x="581192" y="923925"/>
            <a:ext cx="11029615" cy="5419725"/>
          </a:xfrm>
        </p:spPr>
        <p:txBody>
          <a:bodyPr/>
          <a:lstStyle/>
          <a:p>
            <a:pPr marL="0" indent="0">
              <a:buNone/>
            </a:pPr>
            <a:r>
              <a:rPr lang="en-IN" dirty="0">
                <a:latin typeface="Georgia" panose="02040502050405020303" pitchFamily="18" charset="0"/>
              </a:rPr>
              <a:t>toc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print("Element wise Product = "+ str(vector));</a:t>
            </a:r>
          </a:p>
          <a:p>
            <a:pPr marL="0" indent="0">
              <a:buNone/>
            </a:pPr>
            <a:r>
              <a:rPr lang="en-IN" dirty="0">
                <a:latin typeface="Georgia" panose="02040502050405020303" pitchFamily="18" charset="0"/>
              </a:rPr>
              <a:t>print("\</a:t>
            </a:r>
            <a:r>
              <a:rPr lang="en-IN" dirty="0" err="1">
                <a:latin typeface="Georgia" panose="02040502050405020303" pitchFamily="18" charset="0"/>
              </a:rPr>
              <a:t>nComputation</a:t>
            </a:r>
            <a:r>
              <a:rPr lang="en-IN" dirty="0">
                <a:latin typeface="Georgia" panose="02040502050405020303" pitchFamily="18" charset="0"/>
              </a:rPr>
              <a:t> time = "+str(1000*(toc - tic ))+"</a:t>
            </a:r>
            <a:r>
              <a:rPr lang="en-IN" dirty="0" err="1">
                <a:latin typeface="Georgia" panose="02040502050405020303" pitchFamily="18" charset="0"/>
              </a:rPr>
              <a:t>ms</a:t>
            </a:r>
            <a:r>
              <a:rPr lang="en-IN" dirty="0">
                <a:latin typeface="Georgia" panose="02040502050405020303" pitchFamily="18" charset="0"/>
              </a:rPr>
              <a:t>")</a:t>
            </a:r>
          </a:p>
          <a:p>
            <a:pPr marL="0" indent="0">
              <a:buNone/>
            </a:pPr>
            <a:r>
              <a:rPr lang="en-IN" dirty="0" err="1">
                <a:latin typeface="Georgia" panose="02040502050405020303" pitchFamily="18" charset="0"/>
              </a:rPr>
              <a:t>n_tic</a:t>
            </a:r>
            <a:r>
              <a:rPr lang="en-IN" dirty="0">
                <a:latin typeface="Georgia" panose="02040502050405020303" pitchFamily="18" charset="0"/>
              </a:rPr>
              <a:t>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vector = </a:t>
            </a:r>
            <a:r>
              <a:rPr lang="en-IN" dirty="0" err="1">
                <a:latin typeface="Georgia" panose="02040502050405020303" pitchFamily="18" charset="0"/>
              </a:rPr>
              <a:t>numpy.multiply</a:t>
            </a:r>
            <a:r>
              <a:rPr lang="en-IN" dirty="0">
                <a:latin typeface="Georgia" panose="02040502050405020303" pitchFamily="18" charset="0"/>
              </a:rPr>
              <a:t>(a, b)</a:t>
            </a:r>
          </a:p>
          <a:p>
            <a:pPr marL="0" indent="0">
              <a:buNone/>
            </a:pPr>
            <a:r>
              <a:rPr lang="en-IN" dirty="0" err="1">
                <a:latin typeface="Georgia" panose="02040502050405020303" pitchFamily="18" charset="0"/>
              </a:rPr>
              <a:t>n_toc</a:t>
            </a:r>
            <a:r>
              <a:rPr lang="en-IN" dirty="0">
                <a:latin typeface="Georgia" panose="02040502050405020303" pitchFamily="18" charset="0"/>
              </a:rPr>
              <a:t> = </a:t>
            </a:r>
            <a:r>
              <a:rPr lang="en-IN" dirty="0" err="1">
                <a:latin typeface="Georgia" panose="02040502050405020303" pitchFamily="18" charset="0"/>
              </a:rPr>
              <a:t>time.process_time</a:t>
            </a:r>
            <a:r>
              <a:rPr lang="en-IN" dirty="0">
                <a:latin typeface="Georgia" panose="02040502050405020303" pitchFamily="18" charset="0"/>
              </a:rPr>
              <a:t>()</a:t>
            </a:r>
          </a:p>
          <a:p>
            <a:pPr marL="0" indent="0">
              <a:buNone/>
            </a:pPr>
            <a:r>
              <a:rPr lang="en-IN" dirty="0">
                <a:latin typeface="Georgia" panose="02040502050405020303" pitchFamily="18" charset="0"/>
              </a:rPr>
              <a:t>print("Element wise Product = "+str(vector));</a:t>
            </a:r>
          </a:p>
          <a:p>
            <a:pPr marL="0" indent="0">
              <a:buNone/>
            </a:pPr>
            <a:r>
              <a:rPr lang="en-IN" dirty="0">
                <a:latin typeface="Georgia" panose="02040502050405020303" pitchFamily="18" charset="0"/>
              </a:rPr>
              <a:t>print("\</a:t>
            </a:r>
            <a:r>
              <a:rPr lang="en-IN" dirty="0" err="1">
                <a:latin typeface="Georgia" panose="02040502050405020303" pitchFamily="18" charset="0"/>
              </a:rPr>
              <a:t>nComputation</a:t>
            </a:r>
            <a:r>
              <a:rPr lang="en-IN" dirty="0">
                <a:latin typeface="Georgia" panose="02040502050405020303" pitchFamily="18" charset="0"/>
              </a:rPr>
              <a:t> time = "+str(1000*(</a:t>
            </a:r>
            <a:r>
              <a:rPr lang="en-IN" dirty="0" err="1">
                <a:latin typeface="Georgia" panose="02040502050405020303" pitchFamily="18" charset="0"/>
              </a:rPr>
              <a:t>n_toc</a:t>
            </a:r>
            <a:r>
              <a:rPr lang="en-IN" dirty="0">
                <a:latin typeface="Georgia" panose="02040502050405020303" pitchFamily="18" charset="0"/>
              </a:rPr>
              <a:t> - </a:t>
            </a:r>
            <a:r>
              <a:rPr lang="en-IN" dirty="0" err="1">
                <a:latin typeface="Georgia" panose="02040502050405020303" pitchFamily="18" charset="0"/>
              </a:rPr>
              <a:t>n_tic</a:t>
            </a:r>
            <a:r>
              <a:rPr lang="en-IN" dirty="0">
                <a:latin typeface="Georgia" panose="02040502050405020303" pitchFamily="18" charset="0"/>
              </a:rPr>
              <a:t> ))+"</a:t>
            </a:r>
            <a:r>
              <a:rPr lang="en-IN" dirty="0" err="1">
                <a:latin typeface="Georgia" panose="02040502050405020303" pitchFamily="18" charset="0"/>
              </a:rPr>
              <a:t>ms</a:t>
            </a:r>
            <a:r>
              <a:rPr lang="en-IN" dirty="0">
                <a:latin typeface="Georgia" panose="02040502050405020303" pitchFamily="18" charset="0"/>
              </a:rPr>
              <a:t>")</a:t>
            </a:r>
          </a:p>
        </p:txBody>
      </p:sp>
      <p:sp>
        <p:nvSpPr>
          <p:cNvPr id="2" name="Footer Placeholder 1">
            <a:extLst>
              <a:ext uri="{FF2B5EF4-FFF2-40B4-BE49-F238E27FC236}">
                <a16:creationId xmlns:a16="http://schemas.microsoft.com/office/drawing/2014/main" id="{E99F2466-9D5D-A301-7071-FEDA14C6BC5A}"/>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67B5222-C066-C775-788A-C5FF0B6B2897}"/>
              </a:ext>
            </a:extLst>
          </p:cNvPr>
          <p:cNvSpPr>
            <a:spLocks noGrp="1"/>
          </p:cNvSpPr>
          <p:nvPr>
            <p:ph type="sldNum" sz="quarter" idx="12"/>
          </p:nvPr>
        </p:nvSpPr>
        <p:spPr/>
        <p:txBody>
          <a:bodyPr/>
          <a:lstStyle/>
          <a:p>
            <a:fld id="{FACB5482-D393-4E2D-8FB7-B68A06B80F1E}" type="slidenum">
              <a:rPr lang="en-IN" smtClean="0"/>
              <a:t>27</a:t>
            </a:fld>
            <a:endParaRPr lang="en-IN"/>
          </a:p>
        </p:txBody>
      </p:sp>
    </p:spTree>
    <p:extLst>
      <p:ext uri="{BB962C8B-B14F-4D97-AF65-F5344CB8AC3E}">
        <p14:creationId xmlns:p14="http://schemas.microsoft.com/office/powerpoint/2010/main" val="2998344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0C70-89A0-4B41-9FF9-F09372271675}"/>
              </a:ext>
            </a:extLst>
          </p:cNvPr>
          <p:cNvSpPr>
            <a:spLocks noGrp="1"/>
          </p:cNvSpPr>
          <p:nvPr>
            <p:ph type="title"/>
          </p:nvPr>
        </p:nvSpPr>
        <p:spPr>
          <a:xfrm>
            <a:off x="581192" y="702155"/>
            <a:ext cx="11029616" cy="907569"/>
          </a:xfrm>
        </p:spPr>
        <p:txBody>
          <a:bodyPr>
            <a:noAutofit/>
          </a:bodyPr>
          <a:lstStyle/>
          <a:p>
            <a:pPr algn="ctr"/>
            <a:r>
              <a:rPr lang="en-US" sz="3000" b="1" dirty="0">
                <a:solidFill>
                  <a:srgbClr val="7030A0"/>
                </a:solidFill>
                <a:effectLst>
                  <a:outerShdw blurRad="38100" dist="38100" dir="2700000" algn="tl">
                    <a:srgbClr val="000000">
                      <a:alpha val="43137"/>
                    </a:srgbClr>
                  </a:outerShdw>
                </a:effectLst>
                <a:latin typeface="Georgia" panose="02040502050405020303" pitchFamily="18" charset="0"/>
              </a:rPr>
              <a:t>Statistics and probability  concepts for data science</a:t>
            </a:r>
            <a:endParaRPr lang="en-IN" sz="3000" b="1" dirty="0">
              <a:solidFill>
                <a:srgbClr val="7030A0"/>
              </a:solidFill>
              <a:effectLst>
                <a:outerShdw blurRad="38100" dist="38100" dir="2700000" algn="tl">
                  <a:srgbClr val="000000">
                    <a:alpha val="43137"/>
                  </a:srgbClr>
                </a:outerShdw>
              </a:effectLst>
              <a:latin typeface="Georgia" panose="02040502050405020303" pitchFamily="18" charset="0"/>
            </a:endParaRPr>
          </a:p>
        </p:txBody>
      </p:sp>
      <p:pic>
        <p:nvPicPr>
          <p:cNvPr id="5" name="Content Placeholder 4">
            <a:extLst>
              <a:ext uri="{FF2B5EF4-FFF2-40B4-BE49-F238E27FC236}">
                <a16:creationId xmlns:a16="http://schemas.microsoft.com/office/drawing/2014/main" id="{F487551B-F93F-4A7E-9BB4-1376AE13D8FC}"/>
              </a:ext>
            </a:extLst>
          </p:cNvPr>
          <p:cNvPicPr>
            <a:picLocks noGrp="1" noChangeAspect="1"/>
          </p:cNvPicPr>
          <p:nvPr>
            <p:ph idx="1"/>
          </p:nvPr>
        </p:nvPicPr>
        <p:blipFill>
          <a:blip r:embed="rId2"/>
          <a:stretch>
            <a:fillRect/>
          </a:stretch>
        </p:blipFill>
        <p:spPr>
          <a:xfrm>
            <a:off x="2049857" y="1609724"/>
            <a:ext cx="8663785" cy="4924425"/>
          </a:xfrm>
        </p:spPr>
      </p:pic>
      <p:sp>
        <p:nvSpPr>
          <p:cNvPr id="3" name="Footer Placeholder 2">
            <a:extLst>
              <a:ext uri="{FF2B5EF4-FFF2-40B4-BE49-F238E27FC236}">
                <a16:creationId xmlns:a16="http://schemas.microsoft.com/office/drawing/2014/main" id="{E580FCDB-D4F8-C171-7B1B-E278EA37627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805352B-DDA2-25FE-A485-28175410DD22}"/>
              </a:ext>
            </a:extLst>
          </p:cNvPr>
          <p:cNvSpPr>
            <a:spLocks noGrp="1"/>
          </p:cNvSpPr>
          <p:nvPr>
            <p:ph type="sldNum" sz="quarter" idx="12"/>
          </p:nvPr>
        </p:nvSpPr>
        <p:spPr/>
        <p:txBody>
          <a:bodyPr/>
          <a:lstStyle/>
          <a:p>
            <a:fld id="{FACB5482-D393-4E2D-8FB7-B68A06B80F1E}" type="slidenum">
              <a:rPr lang="en-IN" smtClean="0"/>
              <a:t>28</a:t>
            </a:fld>
            <a:endParaRPr lang="en-IN"/>
          </a:p>
        </p:txBody>
      </p:sp>
    </p:spTree>
    <p:extLst>
      <p:ext uri="{BB962C8B-B14F-4D97-AF65-F5344CB8AC3E}">
        <p14:creationId xmlns:p14="http://schemas.microsoft.com/office/powerpoint/2010/main" val="4026341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D8850-2FC2-4AFA-8347-F5EFEEC51AD2}"/>
              </a:ext>
            </a:extLst>
          </p:cNvPr>
          <p:cNvSpPr>
            <a:spLocks noGrp="1"/>
          </p:cNvSpPr>
          <p:nvPr>
            <p:ph idx="1"/>
          </p:nvPr>
        </p:nvSpPr>
        <p:spPr>
          <a:xfrm>
            <a:off x="581192" y="609601"/>
            <a:ext cx="11029615" cy="2552700"/>
          </a:xfrm>
        </p:spPr>
        <p:txBody>
          <a:bodyPr>
            <a:normAutofit fontScale="77500" lnSpcReduction="20000"/>
          </a:bodyPr>
          <a:lstStyle/>
          <a:p>
            <a:pPr>
              <a:buFont typeface="Wingdings" panose="05000000000000000000" pitchFamily="2" charset="2"/>
              <a:buChar char="Ø"/>
            </a:pPr>
            <a:r>
              <a:rPr lang="en-US" dirty="0">
                <a:latin typeface="Georgia" panose="02040502050405020303" pitchFamily="18" charset="0"/>
              </a:rPr>
              <a:t>Data is the information collected through different sources which can be qualitative or quantitative in nature.</a:t>
            </a:r>
          </a:p>
          <a:p>
            <a:pPr>
              <a:buFont typeface="Wingdings" panose="05000000000000000000" pitchFamily="2" charset="2"/>
              <a:buChar char="Ø"/>
            </a:pPr>
            <a:r>
              <a:rPr lang="en-US" dirty="0">
                <a:latin typeface="Georgia" panose="02040502050405020303" pitchFamily="18" charset="0"/>
              </a:rPr>
              <a:t>Mostly, the data collected is used to analyze and draw insights on a particular topic.</a:t>
            </a:r>
          </a:p>
          <a:p>
            <a:pPr marL="0" indent="0">
              <a:buNone/>
            </a:pPr>
            <a:r>
              <a:rPr lang="en-US" sz="2000" b="1" dirty="0">
                <a:solidFill>
                  <a:srgbClr val="00B0F0"/>
                </a:solidFill>
                <a:latin typeface="Georgia" panose="02040502050405020303" pitchFamily="18" charset="0"/>
              </a:rPr>
              <a:t>For example:</a:t>
            </a:r>
          </a:p>
          <a:p>
            <a:pPr marL="0" indent="0">
              <a:buNone/>
            </a:pPr>
            <a:r>
              <a:rPr lang="en-US" dirty="0">
                <a:latin typeface="Georgia" panose="02040502050405020303" pitchFamily="18" charset="0"/>
              </a:rPr>
              <a:t>1. Cylinder size, mileage, color, etc. for the sale of a car</a:t>
            </a:r>
          </a:p>
          <a:p>
            <a:pPr marL="0" indent="0">
              <a:buNone/>
            </a:pPr>
            <a:r>
              <a:rPr lang="en-US" dirty="0">
                <a:latin typeface="Georgia" panose="02040502050405020303" pitchFamily="18" charset="0"/>
              </a:rPr>
              <a:t> 2.If the cells in the body are malignant or benign to detect Cancer </a:t>
            </a:r>
          </a:p>
          <a:p>
            <a:pPr marL="0" indent="0">
              <a:buNone/>
            </a:pPr>
            <a:r>
              <a:rPr lang="en-US" sz="2200" b="1" dirty="0">
                <a:solidFill>
                  <a:srgbClr val="C00000"/>
                </a:solidFill>
                <a:latin typeface="Georgia" panose="02040502050405020303" pitchFamily="18" charset="0"/>
              </a:rPr>
              <a:t>Types of Data</a:t>
            </a:r>
          </a:p>
        </p:txBody>
      </p:sp>
      <p:pic>
        <p:nvPicPr>
          <p:cNvPr id="7" name="Picture 6">
            <a:extLst>
              <a:ext uri="{FF2B5EF4-FFF2-40B4-BE49-F238E27FC236}">
                <a16:creationId xmlns:a16="http://schemas.microsoft.com/office/drawing/2014/main" id="{6EE51AC3-7531-453A-9B7A-44BB1FD918BA}"/>
              </a:ext>
            </a:extLst>
          </p:cNvPr>
          <p:cNvPicPr>
            <a:picLocks noChangeAspect="1"/>
          </p:cNvPicPr>
          <p:nvPr/>
        </p:nvPicPr>
        <p:blipFill>
          <a:blip r:embed="rId2"/>
          <a:stretch>
            <a:fillRect/>
          </a:stretch>
        </p:blipFill>
        <p:spPr>
          <a:xfrm>
            <a:off x="3628875" y="2933603"/>
            <a:ext cx="5829600" cy="3753043"/>
          </a:xfrm>
          <a:prstGeom prst="rect">
            <a:avLst/>
          </a:prstGeom>
        </p:spPr>
      </p:pic>
      <p:sp>
        <p:nvSpPr>
          <p:cNvPr id="2" name="Footer Placeholder 1">
            <a:extLst>
              <a:ext uri="{FF2B5EF4-FFF2-40B4-BE49-F238E27FC236}">
                <a16:creationId xmlns:a16="http://schemas.microsoft.com/office/drawing/2014/main" id="{38C2CDE3-A566-E6ED-D1C3-DD137F5563C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FC4DDA4-3D19-6AA5-A5C0-8FABACD10B8B}"/>
              </a:ext>
            </a:extLst>
          </p:cNvPr>
          <p:cNvSpPr>
            <a:spLocks noGrp="1"/>
          </p:cNvSpPr>
          <p:nvPr>
            <p:ph type="sldNum" sz="quarter" idx="12"/>
          </p:nvPr>
        </p:nvSpPr>
        <p:spPr/>
        <p:txBody>
          <a:bodyPr/>
          <a:lstStyle/>
          <a:p>
            <a:fld id="{FACB5482-D393-4E2D-8FB7-B68A06B80F1E}" type="slidenum">
              <a:rPr lang="en-IN" smtClean="0"/>
              <a:t>29</a:t>
            </a:fld>
            <a:endParaRPr lang="en-IN"/>
          </a:p>
        </p:txBody>
      </p:sp>
    </p:spTree>
    <p:extLst>
      <p:ext uri="{BB962C8B-B14F-4D97-AF65-F5344CB8AC3E}">
        <p14:creationId xmlns:p14="http://schemas.microsoft.com/office/powerpoint/2010/main" val="81885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2EDFF-51EC-427D-A541-72CD59F98908}"/>
              </a:ext>
            </a:extLst>
          </p:cNvPr>
          <p:cNvSpPr>
            <a:spLocks noGrp="1"/>
          </p:cNvSpPr>
          <p:nvPr>
            <p:ph idx="1"/>
          </p:nvPr>
        </p:nvSpPr>
        <p:spPr>
          <a:xfrm>
            <a:off x="409576" y="962025"/>
            <a:ext cx="11201232" cy="5486400"/>
          </a:xfrm>
        </p:spPr>
        <p:txBody>
          <a:bodyPr>
            <a:normAutofit fontScale="92500" lnSpcReduction="20000"/>
          </a:bodyPr>
          <a:lstStyle/>
          <a:p>
            <a:pPr marL="0" indent="0">
              <a:buNone/>
            </a:pPr>
            <a:r>
              <a:rPr lang="en-US" sz="2200" b="1" dirty="0">
                <a:solidFill>
                  <a:srgbClr val="C00000"/>
                </a:solidFill>
                <a:latin typeface="Georgia" panose="02040502050405020303" pitchFamily="18" charset="0"/>
              </a:rPr>
              <a:t>Object creation</a:t>
            </a:r>
          </a:p>
          <a:p>
            <a:pPr marL="0" indent="0">
              <a:buNone/>
            </a:pPr>
            <a:r>
              <a:rPr lang="en-US" sz="2200" b="1" dirty="0">
                <a:solidFill>
                  <a:srgbClr val="C00000"/>
                </a:solidFill>
                <a:latin typeface="Georgia" panose="02040502050405020303" pitchFamily="18" charset="0"/>
              </a:rPr>
              <a:t>Series creation</a:t>
            </a:r>
          </a:p>
          <a:p>
            <a:pPr marL="0" indent="0">
              <a:buNone/>
            </a:pPr>
            <a:r>
              <a:rPr lang="en-US" dirty="0">
                <a:latin typeface="Georgia" panose="02040502050405020303" pitchFamily="18" charset="0"/>
              </a:rPr>
              <a:t>Categorical Series or columns in a </a:t>
            </a:r>
            <a:r>
              <a:rPr lang="en-US" dirty="0" err="1">
                <a:latin typeface="Georgia" panose="02040502050405020303" pitchFamily="18" charset="0"/>
              </a:rPr>
              <a:t>DataFrame</a:t>
            </a:r>
            <a:r>
              <a:rPr lang="en-US" dirty="0">
                <a:latin typeface="Georgia" panose="02040502050405020303" pitchFamily="18" charset="0"/>
              </a:rPr>
              <a:t> can be created in several ways:</a:t>
            </a:r>
          </a:p>
          <a:p>
            <a:pPr marL="0" indent="0">
              <a:buNone/>
            </a:pPr>
            <a:r>
              <a:rPr lang="en-US" dirty="0">
                <a:latin typeface="Georgia" panose="02040502050405020303" pitchFamily="18" charset="0"/>
              </a:rPr>
              <a:t>By specifying </a:t>
            </a:r>
            <a:r>
              <a:rPr lang="en-US" dirty="0" err="1">
                <a:latin typeface="Georgia" panose="02040502050405020303" pitchFamily="18" charset="0"/>
              </a:rPr>
              <a:t>dtype</a:t>
            </a:r>
            <a:r>
              <a:rPr lang="en-US" dirty="0">
                <a:latin typeface="Georgia" panose="02040502050405020303" pitchFamily="18" charset="0"/>
              </a:rPr>
              <a:t>="category" when constructing a Series:</a:t>
            </a:r>
          </a:p>
          <a:p>
            <a:pPr marL="0" indent="0">
              <a:buNone/>
            </a:pPr>
            <a:r>
              <a:rPr lang="en-US" dirty="0">
                <a:latin typeface="Georgia" panose="02040502050405020303" pitchFamily="18" charset="0"/>
              </a:rPr>
              <a:t>s = </a:t>
            </a:r>
            <a:r>
              <a:rPr lang="en-US" dirty="0" err="1">
                <a:latin typeface="Georgia" panose="02040502050405020303" pitchFamily="18" charset="0"/>
              </a:rPr>
              <a:t>pd.Series</a:t>
            </a:r>
            <a:r>
              <a:rPr lang="en-US" dirty="0">
                <a:latin typeface="Georgia" panose="02040502050405020303" pitchFamily="18" charset="0"/>
              </a:rPr>
              <a:t>(["a", "b", "c", "a"], </a:t>
            </a:r>
            <a:r>
              <a:rPr lang="en-US" dirty="0" err="1">
                <a:latin typeface="Georgia" panose="02040502050405020303" pitchFamily="18" charset="0"/>
              </a:rPr>
              <a:t>dtype</a:t>
            </a:r>
            <a:r>
              <a:rPr lang="en-US" dirty="0">
                <a:latin typeface="Georgia" panose="02040502050405020303" pitchFamily="18" charset="0"/>
              </a:rPr>
              <a:t>="category")</a:t>
            </a:r>
          </a:p>
          <a:p>
            <a:pPr marL="0" indent="0">
              <a:buNone/>
            </a:pPr>
            <a:r>
              <a:rPr lang="en-US" dirty="0">
                <a:latin typeface="Georgia" panose="02040502050405020303" pitchFamily="18" charset="0"/>
              </a:rPr>
              <a:t>s</a:t>
            </a:r>
          </a:p>
          <a:p>
            <a:pPr marL="0" indent="0">
              <a:buNone/>
            </a:pPr>
            <a:r>
              <a:rPr lang="en-US"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0    a</a:t>
            </a:r>
          </a:p>
          <a:p>
            <a:pPr marL="0" indent="0">
              <a:buNone/>
            </a:pPr>
            <a:r>
              <a:rPr lang="en-US" dirty="0">
                <a:latin typeface="Georgia" panose="02040502050405020303" pitchFamily="18" charset="0"/>
              </a:rPr>
              <a:t>1    b</a:t>
            </a:r>
          </a:p>
          <a:p>
            <a:pPr marL="0" indent="0">
              <a:buNone/>
            </a:pPr>
            <a:r>
              <a:rPr lang="en-US" dirty="0">
                <a:latin typeface="Georgia" panose="02040502050405020303" pitchFamily="18" charset="0"/>
              </a:rPr>
              <a:t>2    c</a:t>
            </a:r>
          </a:p>
          <a:p>
            <a:pPr marL="0" indent="0">
              <a:buNone/>
            </a:pPr>
            <a:r>
              <a:rPr lang="en-US" dirty="0">
                <a:latin typeface="Georgia" panose="02040502050405020303" pitchFamily="18" charset="0"/>
              </a:rPr>
              <a:t>3    a</a:t>
            </a:r>
          </a:p>
          <a:p>
            <a:pPr marL="0" indent="0">
              <a:buNone/>
            </a:pPr>
            <a:r>
              <a:rPr lang="en-US" dirty="0" err="1">
                <a:latin typeface="Georgia" panose="02040502050405020303" pitchFamily="18" charset="0"/>
              </a:rPr>
              <a:t>dtype</a:t>
            </a:r>
            <a:r>
              <a:rPr lang="en-US" dirty="0">
                <a:latin typeface="Georgia" panose="02040502050405020303" pitchFamily="18" charset="0"/>
              </a:rPr>
              <a:t>: category</a:t>
            </a:r>
          </a:p>
          <a:p>
            <a:pPr marL="0" indent="0">
              <a:buNone/>
            </a:pPr>
            <a:r>
              <a:rPr lang="en-US" dirty="0">
                <a:latin typeface="Georgia" panose="02040502050405020303" pitchFamily="18" charset="0"/>
              </a:rPr>
              <a:t>Categories (3, object): ['a', 'b', 'c']</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2125BC25-A1D8-1991-A5A5-A82816F365E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977D43FC-D6E0-27F1-3235-F89526A46A69}"/>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2693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96F46-9981-45D6-AF2F-83172832C6FB}"/>
              </a:ext>
            </a:extLst>
          </p:cNvPr>
          <p:cNvSpPr>
            <a:spLocks noGrp="1"/>
          </p:cNvSpPr>
          <p:nvPr>
            <p:ph idx="1"/>
          </p:nvPr>
        </p:nvSpPr>
        <p:spPr>
          <a:xfrm>
            <a:off x="581192" y="885825"/>
            <a:ext cx="11029615" cy="5648325"/>
          </a:xfrm>
        </p:spPr>
        <p:txBody>
          <a:bodyPr>
            <a:normAutofit fontScale="92500" lnSpcReduction="20000"/>
          </a:bodyPr>
          <a:lstStyle/>
          <a:p>
            <a:pPr marL="0" indent="0">
              <a:buNone/>
            </a:pPr>
            <a:r>
              <a:rPr lang="en-US" sz="2000" b="1" dirty="0">
                <a:solidFill>
                  <a:srgbClr val="00B0F0"/>
                </a:solidFill>
                <a:latin typeface="Georgia" panose="02040502050405020303" pitchFamily="18" charset="0"/>
              </a:rPr>
              <a:t>Numerical Data</a:t>
            </a:r>
          </a:p>
          <a:p>
            <a:pPr marL="0" indent="0">
              <a:buNone/>
            </a:pPr>
            <a:r>
              <a:rPr lang="en-US" dirty="0">
                <a:latin typeface="Georgia" panose="02040502050405020303" pitchFamily="18" charset="0"/>
              </a:rPr>
              <a:t>Numerical data is the information in numbers i.e. numeric which poses as a quantitative measurement of things.</a:t>
            </a:r>
          </a:p>
          <a:p>
            <a:pPr marL="0" indent="0">
              <a:buNone/>
            </a:pPr>
            <a:r>
              <a:rPr lang="en-US" dirty="0">
                <a:latin typeface="Georgia" panose="02040502050405020303" pitchFamily="18" charset="0"/>
              </a:rPr>
              <a:t>For example:</a:t>
            </a:r>
          </a:p>
          <a:p>
            <a:pPr>
              <a:buFont typeface="Wingdings" panose="05000000000000000000" pitchFamily="2" charset="2"/>
              <a:buChar char="Ø"/>
            </a:pPr>
            <a:r>
              <a:rPr lang="en-US" dirty="0">
                <a:latin typeface="Georgia" panose="02040502050405020303" pitchFamily="18" charset="0"/>
              </a:rPr>
              <a:t>Heights and weights of people</a:t>
            </a:r>
          </a:p>
          <a:p>
            <a:pPr>
              <a:buFont typeface="Wingdings" panose="05000000000000000000" pitchFamily="2" charset="2"/>
              <a:buChar char="Ø"/>
            </a:pPr>
            <a:r>
              <a:rPr lang="en-US" dirty="0">
                <a:latin typeface="Georgia" panose="02040502050405020303" pitchFamily="18" charset="0"/>
              </a:rPr>
              <a:t>Stock Prices</a:t>
            </a:r>
          </a:p>
          <a:p>
            <a:pPr marL="0" indent="0">
              <a:buNone/>
            </a:pPr>
            <a:r>
              <a:rPr lang="en-US" sz="2000" b="1" dirty="0">
                <a:solidFill>
                  <a:srgbClr val="00B0F0"/>
                </a:solidFill>
                <a:latin typeface="Georgia" panose="02040502050405020303" pitchFamily="18" charset="0"/>
              </a:rPr>
              <a:t>Discrete Data</a:t>
            </a:r>
          </a:p>
          <a:p>
            <a:pPr marL="0" indent="0">
              <a:buNone/>
            </a:pPr>
            <a:r>
              <a:rPr lang="en-US" dirty="0">
                <a:latin typeface="Georgia" panose="02040502050405020303" pitchFamily="18" charset="0"/>
              </a:rPr>
              <a:t>Discrete data is the information that often counts of some event i.e. can only take specific values. These are often integer-based, but not necessarily.</a:t>
            </a:r>
          </a:p>
          <a:p>
            <a:pPr marL="0" indent="0">
              <a:buNone/>
            </a:pPr>
            <a:r>
              <a:rPr lang="en-US" dirty="0">
                <a:latin typeface="Georgia" panose="02040502050405020303" pitchFamily="18" charset="0"/>
              </a:rPr>
              <a:t>For example:</a:t>
            </a:r>
          </a:p>
          <a:p>
            <a:pPr>
              <a:buFont typeface="Wingdings" panose="05000000000000000000" pitchFamily="2" charset="2"/>
              <a:buChar char="Ø"/>
            </a:pPr>
            <a:r>
              <a:rPr lang="en-US" dirty="0">
                <a:latin typeface="Georgia" panose="02040502050405020303" pitchFamily="18" charset="0"/>
              </a:rPr>
              <a:t>Number of times a coin was flipped</a:t>
            </a:r>
          </a:p>
          <a:p>
            <a:pPr algn="l">
              <a:buFont typeface="Wingdings" panose="05000000000000000000" pitchFamily="2" charset="2"/>
              <a:buChar char="Ø"/>
            </a:pPr>
            <a:r>
              <a:rPr lang="en-US" b="0" i="0" dirty="0">
                <a:solidFill>
                  <a:srgbClr val="333333"/>
                </a:solidFill>
                <a:effectLst/>
                <a:latin typeface="Georgia" panose="02040502050405020303" pitchFamily="18" charset="0"/>
              </a:rPr>
              <a:t>The number of customers who have bought different products</a:t>
            </a:r>
          </a:p>
          <a:p>
            <a:pPr marL="0" indent="0" algn="l">
              <a:buNone/>
            </a:pPr>
            <a:r>
              <a:rPr lang="en-US" b="0" i="0" dirty="0">
                <a:solidFill>
                  <a:srgbClr val="333333"/>
                </a:solidFill>
                <a:effectLst/>
                <a:latin typeface="Georgia" panose="02040502050405020303" pitchFamily="18" charset="0"/>
              </a:rPr>
              <a:t>This data type is mainly used for simple statistical analysis because it’s easy to summarize and compute.</a:t>
            </a:r>
          </a:p>
          <a:p>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602FE1C9-63B6-F52A-56BD-BC2600BA308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A0474D5-0733-A759-0758-B1EFAAFCD689}"/>
              </a:ext>
            </a:extLst>
          </p:cNvPr>
          <p:cNvSpPr>
            <a:spLocks noGrp="1"/>
          </p:cNvSpPr>
          <p:nvPr>
            <p:ph type="sldNum" sz="quarter" idx="12"/>
          </p:nvPr>
        </p:nvSpPr>
        <p:spPr/>
        <p:txBody>
          <a:bodyPr/>
          <a:lstStyle/>
          <a:p>
            <a:fld id="{FACB5482-D393-4E2D-8FB7-B68A06B80F1E}" type="slidenum">
              <a:rPr lang="en-IN" smtClean="0"/>
              <a:t>30</a:t>
            </a:fld>
            <a:endParaRPr lang="en-IN"/>
          </a:p>
        </p:txBody>
      </p:sp>
    </p:spTree>
    <p:extLst>
      <p:ext uri="{BB962C8B-B14F-4D97-AF65-F5344CB8AC3E}">
        <p14:creationId xmlns:p14="http://schemas.microsoft.com/office/powerpoint/2010/main" val="3822675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66E82-9871-4AE3-B05C-560B5EB03284}"/>
              </a:ext>
            </a:extLst>
          </p:cNvPr>
          <p:cNvSpPr>
            <a:spLocks noGrp="1"/>
          </p:cNvSpPr>
          <p:nvPr>
            <p:ph idx="1"/>
          </p:nvPr>
        </p:nvSpPr>
        <p:spPr>
          <a:xfrm>
            <a:off x="428626" y="1057275"/>
            <a:ext cx="11182182" cy="5429250"/>
          </a:xfrm>
        </p:spPr>
        <p:txBody>
          <a:bodyPr>
            <a:normAutofit fontScale="92500" lnSpcReduction="10000"/>
          </a:bodyPr>
          <a:lstStyle/>
          <a:p>
            <a:pPr marL="0" indent="0">
              <a:buNone/>
            </a:pPr>
            <a:r>
              <a:rPr lang="en-US" sz="2000" b="1" dirty="0">
                <a:solidFill>
                  <a:srgbClr val="00B0F0"/>
                </a:solidFill>
                <a:latin typeface="Georgia" panose="02040502050405020303" pitchFamily="18" charset="0"/>
              </a:rPr>
              <a:t>Continuous Data</a:t>
            </a:r>
          </a:p>
          <a:p>
            <a:pPr marL="0" indent="0">
              <a:buNone/>
            </a:pPr>
            <a:r>
              <a:rPr lang="en-US" dirty="0">
                <a:latin typeface="Georgia" panose="02040502050405020303" pitchFamily="18" charset="0"/>
              </a:rPr>
              <a:t>Continuous Data is the information that has the possibility of having infinite values i.e. can take any value within a range.</a:t>
            </a:r>
          </a:p>
          <a:p>
            <a:pPr marL="0" indent="0">
              <a:buNone/>
            </a:pPr>
            <a:r>
              <a:rPr lang="en-US" dirty="0">
                <a:latin typeface="Georgia" panose="02040502050405020303" pitchFamily="18" charset="0"/>
              </a:rPr>
              <a:t>For example:</a:t>
            </a:r>
          </a:p>
          <a:p>
            <a:pPr marL="0" indent="0">
              <a:buNone/>
            </a:pPr>
            <a:r>
              <a:rPr lang="en-US" dirty="0">
                <a:latin typeface="Georgia" panose="02040502050405020303" pitchFamily="18" charset="0"/>
              </a:rPr>
              <a:t>How many centimeters of rain fell on a given day</a:t>
            </a:r>
          </a:p>
          <a:p>
            <a:pPr marL="0" indent="0">
              <a:buNone/>
            </a:pPr>
            <a:r>
              <a:rPr lang="en-US" sz="2000" b="1" dirty="0">
                <a:solidFill>
                  <a:srgbClr val="00B0F0"/>
                </a:solidFill>
                <a:latin typeface="Georgia" panose="02040502050405020303" pitchFamily="18" charset="0"/>
              </a:rPr>
              <a:t>Categorical Data</a:t>
            </a:r>
          </a:p>
          <a:p>
            <a:pPr marL="0" indent="0">
              <a:buNone/>
            </a:pPr>
            <a:r>
              <a:rPr lang="en-US" dirty="0">
                <a:latin typeface="Georgia" panose="02040502050405020303" pitchFamily="18" charset="0"/>
              </a:rPr>
              <a:t>This type of data is qualitative in nature which has no inherent mathematical significance. It is sort of a fixed value under which a unit of observation is assigned or “categorized”.</a:t>
            </a:r>
          </a:p>
          <a:p>
            <a:pPr marL="0" indent="0">
              <a:buNone/>
            </a:pPr>
            <a:r>
              <a:rPr lang="en-US" dirty="0">
                <a:latin typeface="Georgia" panose="02040502050405020303" pitchFamily="18" charset="0"/>
              </a:rPr>
              <a:t>For example:</a:t>
            </a:r>
          </a:p>
          <a:p>
            <a:pPr>
              <a:buFont typeface="Wingdings" panose="05000000000000000000" pitchFamily="2" charset="2"/>
              <a:buChar char="Ø"/>
            </a:pPr>
            <a:r>
              <a:rPr lang="en-US" dirty="0">
                <a:latin typeface="Georgia" panose="02040502050405020303" pitchFamily="18" charset="0"/>
              </a:rPr>
              <a:t>Gender</a:t>
            </a:r>
          </a:p>
          <a:p>
            <a:pPr>
              <a:buFont typeface="Wingdings" panose="05000000000000000000" pitchFamily="2" charset="2"/>
              <a:buChar char="Ø"/>
            </a:pPr>
            <a:r>
              <a:rPr lang="en-US" dirty="0">
                <a:latin typeface="Georgia" panose="02040502050405020303" pitchFamily="18" charset="0"/>
              </a:rPr>
              <a:t>Binary Data (Yes/No)</a:t>
            </a:r>
          </a:p>
          <a:p>
            <a:pPr>
              <a:buFont typeface="Wingdings" panose="05000000000000000000" pitchFamily="2" charset="2"/>
              <a:buChar char="Ø"/>
            </a:pPr>
            <a:r>
              <a:rPr lang="en-US" dirty="0">
                <a:latin typeface="Georgia" panose="02040502050405020303" pitchFamily="18" charset="0"/>
              </a:rPr>
              <a:t>Attributes of a vehicle like color, mileage, number of doors, etc.</a:t>
            </a:r>
          </a:p>
          <a:p>
            <a:pPr marL="0" indent="0">
              <a:buNone/>
            </a:pP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CDC796F7-7248-2CA9-958B-42858D959AE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5AF7320-14BD-E7B5-2A2B-79213A089FA8}"/>
              </a:ext>
            </a:extLst>
          </p:cNvPr>
          <p:cNvSpPr>
            <a:spLocks noGrp="1"/>
          </p:cNvSpPr>
          <p:nvPr>
            <p:ph type="sldNum" sz="quarter" idx="12"/>
          </p:nvPr>
        </p:nvSpPr>
        <p:spPr/>
        <p:txBody>
          <a:bodyPr/>
          <a:lstStyle/>
          <a:p>
            <a:fld id="{FACB5482-D393-4E2D-8FB7-B68A06B80F1E}" type="slidenum">
              <a:rPr lang="en-IN" smtClean="0"/>
              <a:t>31</a:t>
            </a:fld>
            <a:endParaRPr lang="en-IN"/>
          </a:p>
        </p:txBody>
      </p:sp>
    </p:spTree>
    <p:extLst>
      <p:ext uri="{BB962C8B-B14F-4D97-AF65-F5344CB8AC3E}">
        <p14:creationId xmlns:p14="http://schemas.microsoft.com/office/powerpoint/2010/main" val="1387197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3C78C-3504-4A7F-8EBC-7E4F2E53E7EE}"/>
              </a:ext>
            </a:extLst>
          </p:cNvPr>
          <p:cNvSpPr>
            <a:spLocks noGrp="1"/>
          </p:cNvSpPr>
          <p:nvPr>
            <p:ph idx="1"/>
          </p:nvPr>
        </p:nvSpPr>
        <p:spPr>
          <a:xfrm>
            <a:off x="581192" y="942975"/>
            <a:ext cx="11029615" cy="5505450"/>
          </a:xfrm>
        </p:spPr>
        <p:txBody>
          <a:bodyPr/>
          <a:lstStyle/>
          <a:p>
            <a:pPr marL="0" indent="0">
              <a:buNone/>
            </a:pPr>
            <a:r>
              <a:rPr lang="en-US" sz="2000" b="1" dirty="0">
                <a:solidFill>
                  <a:srgbClr val="00B0F0"/>
                </a:solidFill>
                <a:latin typeface="Georgia" panose="02040502050405020303" pitchFamily="18" charset="0"/>
              </a:rPr>
              <a:t>Ordinal Data</a:t>
            </a:r>
          </a:p>
          <a:p>
            <a:pPr marL="0" indent="0">
              <a:buNone/>
            </a:pPr>
            <a:r>
              <a:rPr lang="en-US" dirty="0">
                <a:latin typeface="Georgia" panose="02040502050405020303" pitchFamily="18" charset="0"/>
              </a:rPr>
              <a:t>This type of data is the combination of numerical and categorical data i.e. categorical data having some mathematical significance.</a:t>
            </a:r>
          </a:p>
          <a:p>
            <a:pPr marL="0" indent="0">
              <a:buNone/>
            </a:pPr>
            <a:r>
              <a:rPr lang="en-US" dirty="0">
                <a:latin typeface="Georgia" panose="02040502050405020303" pitchFamily="18" charset="0"/>
              </a:rPr>
              <a:t>For example:</a:t>
            </a:r>
          </a:p>
          <a:p>
            <a:pPr marL="0" indent="0">
              <a:buNone/>
            </a:pPr>
            <a:r>
              <a:rPr lang="en-US" dirty="0">
                <a:latin typeface="Georgia" panose="02040502050405020303" pitchFamily="18" charset="0"/>
              </a:rPr>
              <a:t>Restaurant ratings from 1-5, 1 being the lowest and 5 being the highest</a:t>
            </a:r>
          </a:p>
          <a:p>
            <a:pPr marL="0" indent="0">
              <a:buNone/>
            </a:pPr>
            <a:r>
              <a:rPr lang="en-IN" sz="2200" b="1" dirty="0">
                <a:solidFill>
                  <a:srgbClr val="C00000"/>
                </a:solidFill>
                <a:latin typeface="Georgia" panose="02040502050405020303" pitchFamily="18" charset="0"/>
              </a:rPr>
              <a:t>STATISTICS:</a:t>
            </a:r>
          </a:p>
          <a:p>
            <a:pPr marL="0" indent="0">
              <a:buNone/>
            </a:pPr>
            <a:endParaRPr lang="en-IN" dirty="0">
              <a:latin typeface="Georgia" panose="02040502050405020303" pitchFamily="18" charset="0"/>
            </a:endParaRPr>
          </a:p>
          <a:p>
            <a:pPr marL="0" indent="0">
              <a:buNone/>
            </a:pPr>
            <a:endParaRPr lang="en-IN" dirty="0">
              <a:latin typeface="Georgia" panose="02040502050405020303" pitchFamily="18" charset="0"/>
            </a:endParaRPr>
          </a:p>
        </p:txBody>
      </p:sp>
      <p:pic>
        <p:nvPicPr>
          <p:cNvPr id="7" name="Picture 6">
            <a:extLst>
              <a:ext uri="{FF2B5EF4-FFF2-40B4-BE49-F238E27FC236}">
                <a16:creationId xmlns:a16="http://schemas.microsoft.com/office/drawing/2014/main" id="{B4576F4E-550B-4471-B81F-DE5B78462701}"/>
              </a:ext>
            </a:extLst>
          </p:cNvPr>
          <p:cNvPicPr>
            <a:picLocks noChangeAspect="1"/>
          </p:cNvPicPr>
          <p:nvPr/>
        </p:nvPicPr>
        <p:blipFill>
          <a:blip r:embed="rId2"/>
          <a:stretch>
            <a:fillRect/>
          </a:stretch>
        </p:blipFill>
        <p:spPr>
          <a:xfrm>
            <a:off x="3860711" y="4390919"/>
            <a:ext cx="3441877" cy="2057506"/>
          </a:xfrm>
          <a:prstGeom prst="rect">
            <a:avLst/>
          </a:prstGeom>
        </p:spPr>
      </p:pic>
      <p:sp>
        <p:nvSpPr>
          <p:cNvPr id="2" name="Footer Placeholder 1">
            <a:extLst>
              <a:ext uri="{FF2B5EF4-FFF2-40B4-BE49-F238E27FC236}">
                <a16:creationId xmlns:a16="http://schemas.microsoft.com/office/drawing/2014/main" id="{1C79491E-5C6A-813E-9430-08C46E4C43CB}"/>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4B9695E-0FB1-FF86-2AE2-D5D89242227E}"/>
              </a:ext>
            </a:extLst>
          </p:cNvPr>
          <p:cNvSpPr>
            <a:spLocks noGrp="1"/>
          </p:cNvSpPr>
          <p:nvPr>
            <p:ph type="sldNum" sz="quarter" idx="12"/>
          </p:nvPr>
        </p:nvSpPr>
        <p:spPr/>
        <p:txBody>
          <a:bodyPr/>
          <a:lstStyle/>
          <a:p>
            <a:fld id="{FACB5482-D393-4E2D-8FB7-B68A06B80F1E}" type="slidenum">
              <a:rPr lang="en-IN" smtClean="0"/>
              <a:t>32</a:t>
            </a:fld>
            <a:endParaRPr lang="en-IN"/>
          </a:p>
        </p:txBody>
      </p:sp>
    </p:spTree>
    <p:extLst>
      <p:ext uri="{BB962C8B-B14F-4D97-AF65-F5344CB8AC3E}">
        <p14:creationId xmlns:p14="http://schemas.microsoft.com/office/powerpoint/2010/main" val="3316706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F41D75-2C5C-4484-A5A9-025DA1D1FD32}"/>
              </a:ext>
            </a:extLst>
          </p:cNvPr>
          <p:cNvSpPr>
            <a:spLocks noGrp="1"/>
          </p:cNvSpPr>
          <p:nvPr>
            <p:ph idx="1"/>
          </p:nvPr>
        </p:nvSpPr>
        <p:spPr>
          <a:xfrm>
            <a:off x="581192" y="885825"/>
            <a:ext cx="11029615" cy="2124075"/>
          </a:xfrm>
        </p:spPr>
        <p:txBody>
          <a:bodyPr/>
          <a:lstStyle/>
          <a:p>
            <a:pPr marL="0" indent="0">
              <a:buNone/>
            </a:pPr>
            <a:r>
              <a:rPr lang="en-US" sz="2200" b="1" dirty="0">
                <a:solidFill>
                  <a:srgbClr val="C00000"/>
                </a:solidFill>
                <a:latin typeface="Georgia" panose="02040502050405020303" pitchFamily="18" charset="0"/>
              </a:rPr>
              <a:t>Mean, Median and Mode</a:t>
            </a:r>
          </a:p>
          <a:p>
            <a:pPr marL="0" indent="0">
              <a:buNone/>
            </a:pPr>
            <a:r>
              <a:rPr lang="en-US" sz="2000" b="1" dirty="0">
                <a:solidFill>
                  <a:srgbClr val="00B0F0"/>
                </a:solidFill>
                <a:latin typeface="Georgia" panose="02040502050405020303" pitchFamily="18" charset="0"/>
              </a:rPr>
              <a:t>Mean</a:t>
            </a:r>
          </a:p>
          <a:p>
            <a:pPr marL="0" indent="0">
              <a:buNone/>
            </a:pPr>
            <a:r>
              <a:rPr lang="en-US" dirty="0">
                <a:latin typeface="Georgia" panose="02040502050405020303" pitchFamily="18" charset="0"/>
              </a:rPr>
              <a:t>In mathematics and statistics, the mean is the average of the numerical observations which is equal to the sum of the observations divided by the number of observations.</a:t>
            </a:r>
          </a:p>
          <a:p>
            <a:pPr marL="0" indent="0">
              <a:buNone/>
            </a:pPr>
            <a:endParaRPr lang="en-US" dirty="0">
              <a:latin typeface="Georgia" panose="02040502050405020303" pitchFamily="18" charset="0"/>
            </a:endParaRPr>
          </a:p>
        </p:txBody>
      </p:sp>
      <p:pic>
        <p:nvPicPr>
          <p:cNvPr id="10" name="Picture 9">
            <a:extLst>
              <a:ext uri="{FF2B5EF4-FFF2-40B4-BE49-F238E27FC236}">
                <a16:creationId xmlns:a16="http://schemas.microsoft.com/office/drawing/2014/main" id="{EE5C72A2-ADE8-4E88-95A9-A37FE1ACC7C8}"/>
              </a:ext>
            </a:extLst>
          </p:cNvPr>
          <p:cNvPicPr>
            <a:picLocks noChangeAspect="1"/>
          </p:cNvPicPr>
          <p:nvPr/>
        </p:nvPicPr>
        <p:blipFill>
          <a:blip r:embed="rId2"/>
          <a:stretch>
            <a:fillRect/>
          </a:stretch>
        </p:blipFill>
        <p:spPr>
          <a:xfrm>
            <a:off x="2774817" y="2905063"/>
            <a:ext cx="5175516" cy="2400423"/>
          </a:xfrm>
          <a:prstGeom prst="rect">
            <a:avLst/>
          </a:prstGeom>
        </p:spPr>
      </p:pic>
      <p:sp>
        <p:nvSpPr>
          <p:cNvPr id="2" name="Footer Placeholder 1">
            <a:extLst>
              <a:ext uri="{FF2B5EF4-FFF2-40B4-BE49-F238E27FC236}">
                <a16:creationId xmlns:a16="http://schemas.microsoft.com/office/drawing/2014/main" id="{D2D1A78B-8521-736E-6BCB-44FE3FBE869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5978B023-85FA-A4E5-D443-BE4631AC4B5A}"/>
              </a:ext>
            </a:extLst>
          </p:cNvPr>
          <p:cNvSpPr>
            <a:spLocks noGrp="1"/>
          </p:cNvSpPr>
          <p:nvPr>
            <p:ph type="sldNum" sz="quarter" idx="12"/>
          </p:nvPr>
        </p:nvSpPr>
        <p:spPr/>
        <p:txBody>
          <a:bodyPr/>
          <a:lstStyle/>
          <a:p>
            <a:fld id="{FACB5482-D393-4E2D-8FB7-B68A06B80F1E}" type="slidenum">
              <a:rPr lang="en-IN" smtClean="0"/>
              <a:t>33</a:t>
            </a:fld>
            <a:endParaRPr lang="en-IN"/>
          </a:p>
        </p:txBody>
      </p:sp>
    </p:spTree>
    <p:extLst>
      <p:ext uri="{BB962C8B-B14F-4D97-AF65-F5344CB8AC3E}">
        <p14:creationId xmlns:p14="http://schemas.microsoft.com/office/powerpoint/2010/main" val="3308890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12BBE-448B-45C5-9E33-78D1079F67C5}"/>
              </a:ext>
            </a:extLst>
          </p:cNvPr>
          <p:cNvSpPr>
            <a:spLocks noGrp="1"/>
          </p:cNvSpPr>
          <p:nvPr>
            <p:ph idx="1"/>
          </p:nvPr>
        </p:nvSpPr>
        <p:spPr>
          <a:xfrm>
            <a:off x="581192" y="685801"/>
            <a:ext cx="11029615" cy="2743199"/>
          </a:xfrm>
        </p:spPr>
        <p:txBody>
          <a:bodyPr>
            <a:normAutofit fontScale="77500" lnSpcReduction="20000"/>
          </a:bodyPr>
          <a:lstStyle/>
          <a:p>
            <a:pPr marL="0" indent="0">
              <a:buNone/>
            </a:pPr>
            <a:r>
              <a:rPr lang="en-US" sz="2000" b="1" dirty="0">
                <a:solidFill>
                  <a:srgbClr val="00B0F0"/>
                </a:solidFill>
                <a:latin typeface="Georgia" panose="02040502050405020303" pitchFamily="18" charset="0"/>
              </a:rPr>
              <a:t>Median</a:t>
            </a:r>
          </a:p>
          <a:p>
            <a:pPr marL="0" indent="0">
              <a:buNone/>
            </a:pPr>
            <a:r>
              <a:rPr lang="en-US" dirty="0">
                <a:latin typeface="Georgia" panose="02040502050405020303" pitchFamily="18" charset="0"/>
              </a:rPr>
              <a:t>The median of the data, when arranged in ascending or descending value is the middle observation of the data i.e. the point separating the higher half to the lower half of the data.</a:t>
            </a:r>
          </a:p>
          <a:p>
            <a:pPr marL="0" indent="0">
              <a:buNone/>
            </a:pPr>
            <a:r>
              <a:rPr lang="en-US" dirty="0">
                <a:latin typeface="Georgia" panose="02040502050405020303" pitchFamily="18" charset="0"/>
              </a:rPr>
              <a:t>To calculate the median:</a:t>
            </a:r>
          </a:p>
          <a:p>
            <a:pPr>
              <a:buFont typeface="Wingdings" panose="05000000000000000000" pitchFamily="2" charset="2"/>
              <a:buChar char="Ø"/>
            </a:pPr>
            <a:r>
              <a:rPr lang="en-US" dirty="0">
                <a:latin typeface="Georgia" panose="02040502050405020303" pitchFamily="18" charset="0"/>
              </a:rPr>
              <a:t>Arrange the data in ascending or descending order.</a:t>
            </a:r>
          </a:p>
          <a:p>
            <a:pPr>
              <a:buFont typeface="Wingdings" panose="05000000000000000000" pitchFamily="2" charset="2"/>
              <a:buChar char="Ø"/>
            </a:pPr>
            <a:r>
              <a:rPr lang="en-US" dirty="0">
                <a:latin typeface="Georgia" panose="02040502050405020303" pitchFamily="18" charset="0"/>
              </a:rPr>
              <a:t>an odd number of data points: the middle value is the median.</a:t>
            </a:r>
          </a:p>
          <a:p>
            <a:pPr>
              <a:buFont typeface="Wingdings" panose="05000000000000000000" pitchFamily="2" charset="2"/>
              <a:buChar char="Ø"/>
            </a:pPr>
            <a:r>
              <a:rPr lang="en-US" dirty="0">
                <a:latin typeface="Georgia" panose="02040502050405020303" pitchFamily="18" charset="0"/>
              </a:rPr>
              <a:t>even number of data points: the average of the two middle values is the median.</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725F63B-8133-40F1-AB81-01F5A1CDBD1E}"/>
              </a:ext>
            </a:extLst>
          </p:cNvPr>
          <p:cNvPicPr>
            <a:picLocks noChangeAspect="1"/>
          </p:cNvPicPr>
          <p:nvPr/>
        </p:nvPicPr>
        <p:blipFill>
          <a:blip r:embed="rId2"/>
          <a:stretch>
            <a:fillRect/>
          </a:stretch>
        </p:blipFill>
        <p:spPr>
          <a:xfrm>
            <a:off x="1946093" y="4175080"/>
            <a:ext cx="7080614" cy="1727289"/>
          </a:xfrm>
          <a:prstGeom prst="rect">
            <a:avLst/>
          </a:prstGeom>
        </p:spPr>
      </p:pic>
      <p:sp>
        <p:nvSpPr>
          <p:cNvPr id="2" name="Footer Placeholder 1">
            <a:extLst>
              <a:ext uri="{FF2B5EF4-FFF2-40B4-BE49-F238E27FC236}">
                <a16:creationId xmlns:a16="http://schemas.microsoft.com/office/drawing/2014/main" id="{5E513E5C-8512-364E-5EDC-71A85DD5812F}"/>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EB628AE2-96F6-C7A2-DDCD-78640ADADCF3}"/>
              </a:ext>
            </a:extLst>
          </p:cNvPr>
          <p:cNvSpPr>
            <a:spLocks noGrp="1"/>
          </p:cNvSpPr>
          <p:nvPr>
            <p:ph type="sldNum" sz="quarter" idx="12"/>
          </p:nvPr>
        </p:nvSpPr>
        <p:spPr/>
        <p:txBody>
          <a:bodyPr/>
          <a:lstStyle/>
          <a:p>
            <a:fld id="{FACB5482-D393-4E2D-8FB7-B68A06B80F1E}" type="slidenum">
              <a:rPr lang="en-IN" smtClean="0"/>
              <a:t>34</a:t>
            </a:fld>
            <a:endParaRPr lang="en-IN"/>
          </a:p>
        </p:txBody>
      </p:sp>
    </p:spTree>
    <p:extLst>
      <p:ext uri="{BB962C8B-B14F-4D97-AF65-F5344CB8AC3E}">
        <p14:creationId xmlns:p14="http://schemas.microsoft.com/office/powerpoint/2010/main" val="1659790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77872-9095-4AA9-B2B9-7FB344B148C7}"/>
              </a:ext>
            </a:extLst>
          </p:cNvPr>
          <p:cNvSpPr>
            <a:spLocks noGrp="1"/>
          </p:cNvSpPr>
          <p:nvPr>
            <p:ph idx="1"/>
          </p:nvPr>
        </p:nvSpPr>
        <p:spPr>
          <a:xfrm>
            <a:off x="238126" y="761999"/>
            <a:ext cx="11687174" cy="5838826"/>
          </a:xfrm>
        </p:spPr>
        <p:txBody>
          <a:bodyPr>
            <a:normAutofit fontScale="92500" lnSpcReduction="10000"/>
          </a:bodyPr>
          <a:lstStyle/>
          <a:p>
            <a:pPr marL="0" indent="0">
              <a:buNone/>
            </a:pPr>
            <a:r>
              <a:rPr lang="en-US" sz="2000" b="1" dirty="0">
                <a:solidFill>
                  <a:srgbClr val="00B0F0"/>
                </a:solidFill>
                <a:latin typeface="Georgia" panose="02040502050405020303" pitchFamily="18" charset="0"/>
              </a:rPr>
              <a:t>Mode</a:t>
            </a:r>
          </a:p>
          <a:p>
            <a:pPr marL="0" indent="0">
              <a:buNone/>
            </a:pPr>
            <a:r>
              <a:rPr lang="en-US" dirty="0">
                <a:latin typeface="Georgia" panose="02040502050405020303" pitchFamily="18" charset="0"/>
              </a:rPr>
              <a:t>The mode of a set of data points is the most frequently occurring value.</a:t>
            </a:r>
          </a:p>
          <a:p>
            <a:pPr marL="0" indent="0">
              <a:buNone/>
            </a:pPr>
            <a:r>
              <a:rPr lang="en-US" dirty="0">
                <a:latin typeface="Georgia" panose="02040502050405020303" pitchFamily="18" charset="0"/>
              </a:rPr>
              <a:t>For example:</a:t>
            </a:r>
          </a:p>
          <a:p>
            <a:pPr marL="0" indent="0">
              <a:buNone/>
            </a:pPr>
            <a:r>
              <a:rPr lang="en-US" dirty="0">
                <a:latin typeface="Georgia" panose="02040502050405020303" pitchFamily="18" charset="0"/>
              </a:rPr>
              <a:t>5,2,6,5,1,1,2,5,3,8,5,9,5 are the set of data points. Here 5 is the mode because it’s occurring most frequently.</a:t>
            </a:r>
          </a:p>
          <a:p>
            <a:pPr marL="0" indent="0">
              <a:buNone/>
            </a:pPr>
            <a:r>
              <a:rPr lang="en-IN" sz="2200" b="1" dirty="0">
                <a:solidFill>
                  <a:srgbClr val="C00000"/>
                </a:solidFill>
                <a:latin typeface="Georgia" panose="02040502050405020303" pitchFamily="18" charset="0"/>
              </a:rPr>
              <a:t>Variance and Standard Deviation</a:t>
            </a:r>
          </a:p>
          <a:p>
            <a:pPr marL="0" indent="0">
              <a:buNone/>
            </a:pPr>
            <a:r>
              <a:rPr lang="en-IN" sz="2000" b="1" dirty="0">
                <a:solidFill>
                  <a:srgbClr val="00B0F0"/>
                </a:solidFill>
                <a:latin typeface="Georgia" panose="02040502050405020303" pitchFamily="18" charset="0"/>
              </a:rPr>
              <a:t>Variance</a:t>
            </a:r>
          </a:p>
          <a:p>
            <a:pPr marL="0" indent="0">
              <a:buNone/>
            </a:pPr>
            <a:r>
              <a:rPr lang="en-US" sz="1800" dirty="0">
                <a:latin typeface="Georgia" panose="02040502050405020303" pitchFamily="18" charset="0"/>
              </a:rPr>
              <a:t>Mathematically and statistically, variance is defined as the average of the squared differences from the mean. But for understanding, this depicts how spread out the data is in a dataset.</a:t>
            </a:r>
          </a:p>
          <a:p>
            <a:pPr marL="0" indent="0">
              <a:buNone/>
            </a:pPr>
            <a:r>
              <a:rPr lang="en-US" sz="1800" dirty="0">
                <a:latin typeface="Georgia" panose="02040502050405020303" pitchFamily="18" charset="0"/>
              </a:rPr>
              <a:t>The steps of calculating variance using an example:</a:t>
            </a:r>
          </a:p>
          <a:p>
            <a:pPr>
              <a:buFont typeface="Wingdings" panose="05000000000000000000" pitchFamily="2" charset="2"/>
              <a:buChar char="Ø"/>
            </a:pPr>
            <a:r>
              <a:rPr lang="en-US" sz="1800" dirty="0">
                <a:latin typeface="Georgia" panose="02040502050405020303" pitchFamily="18" charset="0"/>
              </a:rPr>
              <a:t>Let’s find the variance of (1,4,5,4,8)</a:t>
            </a:r>
          </a:p>
          <a:p>
            <a:pPr>
              <a:buFont typeface="Wingdings" panose="05000000000000000000" pitchFamily="2" charset="2"/>
              <a:buChar char="Ø"/>
            </a:pPr>
            <a:r>
              <a:rPr lang="en-US" sz="1800" dirty="0">
                <a:latin typeface="Georgia" panose="02040502050405020303" pitchFamily="18" charset="0"/>
              </a:rPr>
              <a:t>Find the mean of the data points i.e. (1 + 4 + 5 + 4 + 8)/5 = 4.4</a:t>
            </a:r>
          </a:p>
          <a:p>
            <a:pPr>
              <a:buFont typeface="Wingdings" panose="05000000000000000000" pitchFamily="2" charset="2"/>
              <a:buChar char="Ø"/>
            </a:pPr>
            <a:r>
              <a:rPr lang="en-US" sz="1800" dirty="0">
                <a:latin typeface="Georgia" panose="02040502050405020303" pitchFamily="18" charset="0"/>
              </a:rPr>
              <a:t>Find the differences from the mean i.e. (-3.4, -0.4, 0.6, -0.4, 3.6)</a:t>
            </a:r>
          </a:p>
          <a:p>
            <a:pPr>
              <a:buFont typeface="Wingdings" panose="05000000000000000000" pitchFamily="2" charset="2"/>
              <a:buChar char="Ø"/>
            </a:pPr>
            <a:r>
              <a:rPr lang="en-US" sz="1800" dirty="0">
                <a:latin typeface="Georgia" panose="02040502050405020303" pitchFamily="18" charset="0"/>
              </a:rPr>
              <a:t>Find the squared differences i.e. (11.56, 0.16, 0.36, 0.16, 12.96)</a:t>
            </a:r>
          </a:p>
          <a:p>
            <a:pPr>
              <a:buFont typeface="Wingdings" panose="05000000000000000000" pitchFamily="2" charset="2"/>
              <a:buChar char="Ø"/>
            </a:pPr>
            <a:r>
              <a:rPr lang="en-US" sz="1800" dirty="0">
                <a:latin typeface="Georgia" panose="02040502050405020303" pitchFamily="18" charset="0"/>
              </a:rPr>
              <a:t>Find the average of the squared differences i.e. 11.56+0.16+0.36+0.16+12.96/5=5.04</a:t>
            </a:r>
          </a:p>
          <a:p>
            <a:pPr marL="0" indent="0">
              <a:buNone/>
            </a:pPr>
            <a:r>
              <a:rPr lang="en-US" sz="1800" dirty="0">
                <a:latin typeface="Georgia" panose="02040502050405020303" pitchFamily="18" charset="0"/>
              </a:rPr>
              <a:t>The formula for the same is:</a:t>
            </a:r>
            <a:endParaRPr lang="en-IN" sz="1800" dirty="0">
              <a:latin typeface="Georgia" panose="02040502050405020303" pitchFamily="18" charset="0"/>
            </a:endParaRPr>
          </a:p>
        </p:txBody>
      </p:sp>
      <p:sp>
        <p:nvSpPr>
          <p:cNvPr id="2" name="Footer Placeholder 1">
            <a:extLst>
              <a:ext uri="{FF2B5EF4-FFF2-40B4-BE49-F238E27FC236}">
                <a16:creationId xmlns:a16="http://schemas.microsoft.com/office/drawing/2014/main" id="{C7183FCF-1135-1FA6-14A2-52944D8C3EA1}"/>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B651E53-C031-DEDD-D1D8-2DBD80D50F98}"/>
              </a:ext>
            </a:extLst>
          </p:cNvPr>
          <p:cNvSpPr>
            <a:spLocks noGrp="1"/>
          </p:cNvSpPr>
          <p:nvPr>
            <p:ph type="sldNum" sz="quarter" idx="12"/>
          </p:nvPr>
        </p:nvSpPr>
        <p:spPr/>
        <p:txBody>
          <a:bodyPr/>
          <a:lstStyle/>
          <a:p>
            <a:fld id="{FACB5482-D393-4E2D-8FB7-B68A06B80F1E}" type="slidenum">
              <a:rPr lang="en-IN" smtClean="0"/>
              <a:t>35</a:t>
            </a:fld>
            <a:endParaRPr lang="en-IN"/>
          </a:p>
        </p:txBody>
      </p:sp>
    </p:spTree>
    <p:extLst>
      <p:ext uri="{BB962C8B-B14F-4D97-AF65-F5344CB8AC3E}">
        <p14:creationId xmlns:p14="http://schemas.microsoft.com/office/powerpoint/2010/main" val="369768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13A86-7FCE-480D-A020-087CBF40D373}"/>
              </a:ext>
            </a:extLst>
          </p:cNvPr>
          <p:cNvSpPr>
            <a:spLocks noGrp="1"/>
          </p:cNvSpPr>
          <p:nvPr>
            <p:ph idx="1"/>
          </p:nvPr>
        </p:nvSpPr>
        <p:spPr>
          <a:xfrm>
            <a:off x="581192" y="1562101"/>
            <a:ext cx="11029615" cy="2057400"/>
          </a:xfrm>
        </p:spPr>
        <p:txBody>
          <a:bodyPr>
            <a:normAutofit fontScale="92500" lnSpcReduction="10000"/>
          </a:bodyPr>
          <a:lstStyle/>
          <a:p>
            <a:pPr marL="0" indent="0">
              <a:buNone/>
            </a:pPr>
            <a:r>
              <a:rPr lang="en-US" sz="2000" b="1" dirty="0">
                <a:solidFill>
                  <a:srgbClr val="00B0F0"/>
                </a:solidFill>
                <a:latin typeface="Georgia" panose="02040502050405020303" pitchFamily="18" charset="0"/>
              </a:rPr>
              <a:t>Standard Deviation</a:t>
            </a:r>
          </a:p>
          <a:p>
            <a:pPr>
              <a:buFont typeface="Wingdings" panose="05000000000000000000" pitchFamily="2" charset="2"/>
              <a:buChar char="Ø"/>
            </a:pPr>
            <a:r>
              <a:rPr lang="en-US" dirty="0">
                <a:latin typeface="Georgia" panose="02040502050405020303" pitchFamily="18" charset="0"/>
              </a:rPr>
              <a:t>Standard deviation is a measure of </a:t>
            </a:r>
            <a:r>
              <a:rPr lang="en-US" dirty="0" err="1">
                <a:latin typeface="Georgia" panose="02040502050405020303" pitchFamily="18" charset="0"/>
              </a:rPr>
              <a:t>dispersement</a:t>
            </a:r>
            <a:r>
              <a:rPr lang="en-US" dirty="0">
                <a:latin typeface="Georgia" panose="02040502050405020303" pitchFamily="18" charset="0"/>
              </a:rPr>
              <a:t> in statistics. “</a:t>
            </a:r>
            <a:r>
              <a:rPr lang="en-US" dirty="0" err="1">
                <a:latin typeface="Georgia" panose="02040502050405020303" pitchFamily="18" charset="0"/>
              </a:rPr>
              <a:t>Dispersement</a:t>
            </a:r>
            <a:r>
              <a:rPr lang="en-US" dirty="0">
                <a:latin typeface="Georgia" panose="02040502050405020303" pitchFamily="18" charset="0"/>
              </a:rPr>
              <a:t>” tells you how much your data is spread out. Specifically, it shows you how much your data is spread out around the mean or average. For example, are all your scores close to the average? Or are lots of scores way above (or way below) the average score?</a:t>
            </a:r>
            <a:endParaRPr lang="en-IN" dirty="0">
              <a:latin typeface="Georgia" panose="02040502050405020303" pitchFamily="18" charset="0"/>
            </a:endParaRPr>
          </a:p>
        </p:txBody>
      </p:sp>
      <p:pic>
        <p:nvPicPr>
          <p:cNvPr id="7" name="Picture 6">
            <a:extLst>
              <a:ext uri="{FF2B5EF4-FFF2-40B4-BE49-F238E27FC236}">
                <a16:creationId xmlns:a16="http://schemas.microsoft.com/office/drawing/2014/main" id="{EFD88D5A-B7F9-40E3-ACF3-37EC956658B0}"/>
              </a:ext>
            </a:extLst>
          </p:cNvPr>
          <p:cNvPicPr>
            <a:picLocks noChangeAspect="1"/>
          </p:cNvPicPr>
          <p:nvPr/>
        </p:nvPicPr>
        <p:blipFill>
          <a:blip r:embed="rId2"/>
          <a:stretch>
            <a:fillRect/>
          </a:stretch>
        </p:blipFill>
        <p:spPr>
          <a:xfrm>
            <a:off x="4127429" y="574646"/>
            <a:ext cx="2736991" cy="1117657"/>
          </a:xfrm>
          <a:prstGeom prst="rect">
            <a:avLst/>
          </a:prstGeom>
        </p:spPr>
      </p:pic>
      <p:pic>
        <p:nvPicPr>
          <p:cNvPr id="9" name="Picture 8">
            <a:extLst>
              <a:ext uri="{FF2B5EF4-FFF2-40B4-BE49-F238E27FC236}">
                <a16:creationId xmlns:a16="http://schemas.microsoft.com/office/drawing/2014/main" id="{2BD58322-65F3-4DF3-BEDF-253A9FCCD26C}"/>
              </a:ext>
            </a:extLst>
          </p:cNvPr>
          <p:cNvPicPr>
            <a:picLocks noChangeAspect="1"/>
          </p:cNvPicPr>
          <p:nvPr/>
        </p:nvPicPr>
        <p:blipFill>
          <a:blip r:embed="rId3"/>
          <a:stretch>
            <a:fillRect/>
          </a:stretch>
        </p:blipFill>
        <p:spPr>
          <a:xfrm>
            <a:off x="2286000" y="3619501"/>
            <a:ext cx="6915150" cy="2990849"/>
          </a:xfrm>
          <a:prstGeom prst="rect">
            <a:avLst/>
          </a:prstGeom>
        </p:spPr>
      </p:pic>
      <p:sp>
        <p:nvSpPr>
          <p:cNvPr id="2" name="Footer Placeholder 1">
            <a:extLst>
              <a:ext uri="{FF2B5EF4-FFF2-40B4-BE49-F238E27FC236}">
                <a16:creationId xmlns:a16="http://schemas.microsoft.com/office/drawing/2014/main" id="{0AEC35A1-4B0C-AB39-8374-840FD4326EA4}"/>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245FB40F-9946-F5C5-B287-D196892B029A}"/>
              </a:ext>
            </a:extLst>
          </p:cNvPr>
          <p:cNvSpPr>
            <a:spLocks noGrp="1"/>
          </p:cNvSpPr>
          <p:nvPr>
            <p:ph type="sldNum" sz="quarter" idx="12"/>
          </p:nvPr>
        </p:nvSpPr>
        <p:spPr/>
        <p:txBody>
          <a:bodyPr/>
          <a:lstStyle/>
          <a:p>
            <a:fld id="{FACB5482-D393-4E2D-8FB7-B68A06B80F1E}" type="slidenum">
              <a:rPr lang="en-IN" smtClean="0"/>
              <a:t>36</a:t>
            </a:fld>
            <a:endParaRPr lang="en-IN"/>
          </a:p>
        </p:txBody>
      </p:sp>
    </p:spTree>
    <p:extLst>
      <p:ext uri="{BB962C8B-B14F-4D97-AF65-F5344CB8AC3E}">
        <p14:creationId xmlns:p14="http://schemas.microsoft.com/office/powerpoint/2010/main" val="2067840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1CB67-4E4E-41F5-954D-7522CFCC3CE3}"/>
              </a:ext>
            </a:extLst>
          </p:cNvPr>
          <p:cNvSpPr>
            <a:spLocks noGrp="1"/>
          </p:cNvSpPr>
          <p:nvPr>
            <p:ph idx="1"/>
          </p:nvPr>
        </p:nvSpPr>
        <p:spPr>
          <a:xfrm>
            <a:off x="581192" y="895351"/>
            <a:ext cx="11029615" cy="2216264"/>
          </a:xfrm>
        </p:spPr>
        <p:txBody>
          <a:bodyPr>
            <a:normAutofit fontScale="92500" lnSpcReduction="10000"/>
          </a:bodyPr>
          <a:lstStyle/>
          <a:p>
            <a:pPr marL="0" indent="0">
              <a:buNone/>
            </a:pPr>
            <a:r>
              <a:rPr lang="en-US" sz="2200" b="1" dirty="0">
                <a:solidFill>
                  <a:srgbClr val="C00000"/>
                </a:solidFill>
                <a:latin typeface="Georgia" panose="02040502050405020303" pitchFamily="18" charset="0"/>
              </a:rPr>
              <a:t>Population Data V/s Sample Data</a:t>
            </a:r>
          </a:p>
          <a:p>
            <a:pPr>
              <a:buFont typeface="Wingdings" panose="05000000000000000000" pitchFamily="2" charset="2"/>
              <a:buChar char="Ø"/>
            </a:pPr>
            <a:r>
              <a:rPr lang="en-US" dirty="0">
                <a:latin typeface="Georgia" panose="02040502050405020303" pitchFamily="18" charset="0"/>
              </a:rPr>
              <a:t>Population data refers to the complete data set whereas sample data refers to a part of the population data which is used for analysis. Sampling is done to make analysis easier.</a:t>
            </a:r>
          </a:p>
          <a:p>
            <a:pPr>
              <a:buFont typeface="Wingdings" panose="05000000000000000000" pitchFamily="2" charset="2"/>
              <a:buChar char="Ø"/>
            </a:pPr>
            <a:r>
              <a:rPr lang="en-US" dirty="0">
                <a:latin typeface="Georgia" panose="02040502050405020303" pitchFamily="18" charset="0"/>
              </a:rPr>
              <a:t>When using sample data for analysis, the formula of variance is slightly different. If there are total n samples we divide by n-1 instead of n:</a:t>
            </a:r>
          </a:p>
          <a:p>
            <a:pPr marL="0" indent="0">
              <a:buNone/>
            </a:pP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9800B5A4-5330-4BEA-B0F1-5F7320889625}"/>
              </a:ext>
            </a:extLst>
          </p:cNvPr>
          <p:cNvPicPr>
            <a:picLocks noChangeAspect="1"/>
          </p:cNvPicPr>
          <p:nvPr/>
        </p:nvPicPr>
        <p:blipFill>
          <a:blip r:embed="rId2"/>
          <a:stretch>
            <a:fillRect/>
          </a:stretch>
        </p:blipFill>
        <p:spPr>
          <a:xfrm>
            <a:off x="2228850" y="3254489"/>
            <a:ext cx="6896100" cy="2527185"/>
          </a:xfrm>
          <a:prstGeom prst="rect">
            <a:avLst/>
          </a:prstGeom>
        </p:spPr>
      </p:pic>
      <p:sp>
        <p:nvSpPr>
          <p:cNvPr id="2" name="Footer Placeholder 1">
            <a:extLst>
              <a:ext uri="{FF2B5EF4-FFF2-40B4-BE49-F238E27FC236}">
                <a16:creationId xmlns:a16="http://schemas.microsoft.com/office/drawing/2014/main" id="{26059842-8019-E21E-14A0-9350255407E9}"/>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6BCD742A-BE0D-C2DB-8877-B9F28635C92C}"/>
              </a:ext>
            </a:extLst>
          </p:cNvPr>
          <p:cNvSpPr>
            <a:spLocks noGrp="1"/>
          </p:cNvSpPr>
          <p:nvPr>
            <p:ph type="sldNum" sz="quarter" idx="12"/>
          </p:nvPr>
        </p:nvSpPr>
        <p:spPr/>
        <p:txBody>
          <a:bodyPr/>
          <a:lstStyle/>
          <a:p>
            <a:fld id="{FACB5482-D393-4E2D-8FB7-B68A06B80F1E}" type="slidenum">
              <a:rPr lang="en-IN" smtClean="0"/>
              <a:t>37</a:t>
            </a:fld>
            <a:endParaRPr lang="en-IN"/>
          </a:p>
        </p:txBody>
      </p:sp>
    </p:spTree>
    <p:extLst>
      <p:ext uri="{BB962C8B-B14F-4D97-AF65-F5344CB8AC3E}">
        <p14:creationId xmlns:p14="http://schemas.microsoft.com/office/powerpoint/2010/main" val="337248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E5DB7-AB6C-4C41-9420-817046F65E02}"/>
              </a:ext>
            </a:extLst>
          </p:cNvPr>
          <p:cNvSpPr>
            <a:spLocks noGrp="1"/>
          </p:cNvSpPr>
          <p:nvPr>
            <p:ph idx="1"/>
          </p:nvPr>
        </p:nvSpPr>
        <p:spPr>
          <a:xfrm>
            <a:off x="209550" y="549150"/>
            <a:ext cx="11896725" cy="2451226"/>
          </a:xfrm>
        </p:spPr>
        <p:txBody>
          <a:bodyPr>
            <a:normAutofit fontScale="77500" lnSpcReduction="20000"/>
          </a:bodyPr>
          <a:lstStyle/>
          <a:p>
            <a:pPr marL="0" indent="0">
              <a:buNone/>
            </a:pPr>
            <a:r>
              <a:rPr lang="en-US" sz="2200" b="1" dirty="0">
                <a:solidFill>
                  <a:srgbClr val="C00000"/>
                </a:solidFill>
                <a:latin typeface="Georgia" panose="02040502050405020303" pitchFamily="18" charset="0"/>
              </a:rPr>
              <a:t>PROBABILITY</a:t>
            </a:r>
          </a:p>
          <a:p>
            <a:pPr marL="0" indent="0">
              <a:buNone/>
            </a:pPr>
            <a:r>
              <a:rPr lang="en-US" dirty="0">
                <a:latin typeface="Georgia" panose="02040502050405020303" pitchFamily="18" charset="0"/>
              </a:rPr>
              <a:t>Probability denotes the possibility of something happening. It is a mathematical concept that predicts how likely events are to occur. The probability values are expressed between 0 and 1. The definition of probability is the degree to which something is likely to occur. This fundamental theory of probability is also applied to probability distributions.</a:t>
            </a:r>
          </a:p>
          <a:p>
            <a:pPr marL="0" indent="0">
              <a:buNone/>
            </a:pPr>
            <a:r>
              <a:rPr lang="en-US" dirty="0">
                <a:latin typeface="Georgia" panose="02040502050405020303" pitchFamily="18" charset="0"/>
              </a:rPr>
              <a:t>For example:</a:t>
            </a:r>
          </a:p>
          <a:p>
            <a:pPr marL="0" indent="0">
              <a:buNone/>
            </a:pPr>
            <a:r>
              <a:rPr lang="en-US" dirty="0">
                <a:latin typeface="Georgia" panose="02040502050405020303" pitchFamily="18" charset="0"/>
              </a:rPr>
              <a:t>The probability of the coin showing heads when it’s flipped is 0.5.</a:t>
            </a:r>
          </a:p>
        </p:txBody>
      </p:sp>
      <p:pic>
        <p:nvPicPr>
          <p:cNvPr id="5" name="Picture 4">
            <a:extLst>
              <a:ext uri="{FF2B5EF4-FFF2-40B4-BE49-F238E27FC236}">
                <a16:creationId xmlns:a16="http://schemas.microsoft.com/office/drawing/2014/main" id="{0D595895-447C-4353-9C1A-5B3F7A76E3CB}"/>
              </a:ext>
            </a:extLst>
          </p:cNvPr>
          <p:cNvPicPr>
            <a:picLocks noChangeAspect="1"/>
          </p:cNvPicPr>
          <p:nvPr/>
        </p:nvPicPr>
        <p:blipFill>
          <a:blip r:embed="rId2"/>
          <a:stretch>
            <a:fillRect/>
          </a:stretch>
        </p:blipFill>
        <p:spPr>
          <a:xfrm>
            <a:off x="7470671" y="3429000"/>
            <a:ext cx="4051508" cy="2451226"/>
          </a:xfrm>
          <a:prstGeom prst="rect">
            <a:avLst/>
          </a:prstGeom>
        </p:spPr>
      </p:pic>
      <p:pic>
        <p:nvPicPr>
          <p:cNvPr id="7" name="Picture 6">
            <a:extLst>
              <a:ext uri="{FF2B5EF4-FFF2-40B4-BE49-F238E27FC236}">
                <a16:creationId xmlns:a16="http://schemas.microsoft.com/office/drawing/2014/main" id="{009D810D-4539-4E8D-9785-0775E59A2F2A}"/>
              </a:ext>
            </a:extLst>
          </p:cNvPr>
          <p:cNvPicPr>
            <a:picLocks noChangeAspect="1"/>
          </p:cNvPicPr>
          <p:nvPr/>
        </p:nvPicPr>
        <p:blipFill>
          <a:blip r:embed="rId3"/>
          <a:stretch>
            <a:fillRect/>
          </a:stretch>
        </p:blipFill>
        <p:spPr>
          <a:xfrm>
            <a:off x="400050" y="3428999"/>
            <a:ext cx="6772275" cy="1704975"/>
          </a:xfrm>
          <a:prstGeom prst="rect">
            <a:avLst/>
          </a:prstGeom>
        </p:spPr>
      </p:pic>
      <p:sp>
        <p:nvSpPr>
          <p:cNvPr id="2" name="Footer Placeholder 1">
            <a:extLst>
              <a:ext uri="{FF2B5EF4-FFF2-40B4-BE49-F238E27FC236}">
                <a16:creationId xmlns:a16="http://schemas.microsoft.com/office/drawing/2014/main" id="{42435C23-6998-58D0-01AF-BAC51C0AA2C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7788081E-B4CC-6406-DB91-8254A1C57E45}"/>
              </a:ext>
            </a:extLst>
          </p:cNvPr>
          <p:cNvSpPr>
            <a:spLocks noGrp="1"/>
          </p:cNvSpPr>
          <p:nvPr>
            <p:ph type="sldNum" sz="quarter" idx="12"/>
          </p:nvPr>
        </p:nvSpPr>
        <p:spPr/>
        <p:txBody>
          <a:bodyPr/>
          <a:lstStyle/>
          <a:p>
            <a:fld id="{FACB5482-D393-4E2D-8FB7-B68A06B80F1E}" type="slidenum">
              <a:rPr lang="en-IN" smtClean="0"/>
              <a:t>38</a:t>
            </a:fld>
            <a:endParaRPr lang="en-IN"/>
          </a:p>
        </p:txBody>
      </p:sp>
    </p:spTree>
    <p:extLst>
      <p:ext uri="{BB962C8B-B14F-4D97-AF65-F5344CB8AC3E}">
        <p14:creationId xmlns:p14="http://schemas.microsoft.com/office/powerpoint/2010/main" val="2578599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26FC9-8247-431A-AFF3-D6FA9F5ABB6D}"/>
              </a:ext>
            </a:extLst>
          </p:cNvPr>
          <p:cNvSpPr>
            <a:spLocks noGrp="1"/>
          </p:cNvSpPr>
          <p:nvPr>
            <p:ph idx="1"/>
          </p:nvPr>
        </p:nvSpPr>
        <p:spPr>
          <a:xfrm>
            <a:off x="581192" y="676275"/>
            <a:ext cx="11029615" cy="2981325"/>
          </a:xfrm>
        </p:spPr>
        <p:txBody>
          <a:bodyPr>
            <a:normAutofit fontScale="92500" lnSpcReduction="10000"/>
          </a:bodyPr>
          <a:lstStyle/>
          <a:p>
            <a:pPr marL="0" indent="0">
              <a:buNone/>
            </a:pPr>
            <a:r>
              <a:rPr lang="en-US" sz="2200" b="1" dirty="0">
                <a:solidFill>
                  <a:srgbClr val="C00000"/>
                </a:solidFill>
                <a:latin typeface="Georgia" panose="02040502050405020303" pitchFamily="18" charset="0"/>
              </a:rPr>
              <a:t>Conditional Probability</a:t>
            </a:r>
          </a:p>
          <a:p>
            <a:pPr marL="0" indent="0">
              <a:buNone/>
            </a:pPr>
            <a:r>
              <a:rPr lang="en-US" dirty="0">
                <a:latin typeface="Georgia" panose="02040502050405020303" pitchFamily="18" charset="0"/>
              </a:rPr>
              <a:t>Conditional probability is the probability of an event occurring provided another event has already occurred.</a:t>
            </a:r>
          </a:p>
          <a:p>
            <a:pPr marL="0" indent="0">
              <a:buNone/>
            </a:pPr>
            <a:r>
              <a:rPr lang="en-US" dirty="0">
                <a:latin typeface="Georgia" panose="02040502050405020303" pitchFamily="18" charset="0"/>
              </a:rPr>
              <a:t>For example:</a:t>
            </a:r>
          </a:p>
          <a:p>
            <a:pPr marL="0" indent="0">
              <a:buNone/>
            </a:pPr>
            <a:r>
              <a:rPr lang="en-US" dirty="0">
                <a:latin typeface="Georgia" panose="02040502050405020303" pitchFamily="18" charset="0"/>
              </a:rPr>
              <a:t>The students of a class have given two tests of the subject mathematics. In the first test, 60% of the students pass while only 40% of the students passed both the tests. What percentage of students who passed the first test, cleared the second test?</a:t>
            </a:r>
            <a:endParaRPr lang="en-IN" dirty="0">
              <a:latin typeface="Georgia" panose="02040502050405020303" pitchFamily="18" charset="0"/>
            </a:endParaRPr>
          </a:p>
        </p:txBody>
      </p:sp>
      <p:pic>
        <p:nvPicPr>
          <p:cNvPr id="5" name="Picture 4">
            <a:extLst>
              <a:ext uri="{FF2B5EF4-FFF2-40B4-BE49-F238E27FC236}">
                <a16:creationId xmlns:a16="http://schemas.microsoft.com/office/drawing/2014/main" id="{F928D1A0-F715-4A95-B41B-D91E76E2EBF4}"/>
              </a:ext>
            </a:extLst>
          </p:cNvPr>
          <p:cNvPicPr>
            <a:picLocks noChangeAspect="1"/>
          </p:cNvPicPr>
          <p:nvPr/>
        </p:nvPicPr>
        <p:blipFill>
          <a:blip r:embed="rId2"/>
          <a:stretch>
            <a:fillRect/>
          </a:stretch>
        </p:blipFill>
        <p:spPr>
          <a:xfrm>
            <a:off x="8459626" y="3987819"/>
            <a:ext cx="3016405" cy="1384371"/>
          </a:xfrm>
          <a:prstGeom prst="rect">
            <a:avLst/>
          </a:prstGeom>
        </p:spPr>
      </p:pic>
      <p:pic>
        <p:nvPicPr>
          <p:cNvPr id="7" name="Picture 6">
            <a:extLst>
              <a:ext uri="{FF2B5EF4-FFF2-40B4-BE49-F238E27FC236}">
                <a16:creationId xmlns:a16="http://schemas.microsoft.com/office/drawing/2014/main" id="{DC54E96A-6653-4156-913C-FCFAA3F2B3DB}"/>
              </a:ext>
            </a:extLst>
          </p:cNvPr>
          <p:cNvPicPr>
            <a:picLocks noChangeAspect="1"/>
          </p:cNvPicPr>
          <p:nvPr/>
        </p:nvPicPr>
        <p:blipFill>
          <a:blip r:embed="rId3"/>
          <a:stretch>
            <a:fillRect/>
          </a:stretch>
        </p:blipFill>
        <p:spPr>
          <a:xfrm>
            <a:off x="581191" y="3429000"/>
            <a:ext cx="7743659" cy="2952749"/>
          </a:xfrm>
          <a:prstGeom prst="rect">
            <a:avLst/>
          </a:prstGeom>
        </p:spPr>
      </p:pic>
      <p:sp>
        <p:nvSpPr>
          <p:cNvPr id="2" name="Footer Placeholder 1">
            <a:extLst>
              <a:ext uri="{FF2B5EF4-FFF2-40B4-BE49-F238E27FC236}">
                <a16:creationId xmlns:a16="http://schemas.microsoft.com/office/drawing/2014/main" id="{7A0D5C75-0948-372C-059B-863BFFB9C6E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3B4D7DC-FD47-18F5-9FCC-73D9F7D20A64}"/>
              </a:ext>
            </a:extLst>
          </p:cNvPr>
          <p:cNvSpPr>
            <a:spLocks noGrp="1"/>
          </p:cNvSpPr>
          <p:nvPr>
            <p:ph type="sldNum" sz="quarter" idx="12"/>
          </p:nvPr>
        </p:nvSpPr>
        <p:spPr/>
        <p:txBody>
          <a:bodyPr/>
          <a:lstStyle/>
          <a:p>
            <a:fld id="{FACB5482-D393-4E2D-8FB7-B68A06B80F1E}" type="slidenum">
              <a:rPr lang="en-IN" smtClean="0"/>
              <a:t>39</a:t>
            </a:fld>
            <a:endParaRPr lang="en-IN"/>
          </a:p>
        </p:txBody>
      </p:sp>
    </p:spTree>
    <p:extLst>
      <p:ext uri="{BB962C8B-B14F-4D97-AF65-F5344CB8AC3E}">
        <p14:creationId xmlns:p14="http://schemas.microsoft.com/office/powerpoint/2010/main" val="178451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B1DA5-4B82-4186-A99A-E222FB1CD895}"/>
              </a:ext>
            </a:extLst>
          </p:cNvPr>
          <p:cNvSpPr>
            <a:spLocks noGrp="1"/>
          </p:cNvSpPr>
          <p:nvPr>
            <p:ph idx="1"/>
          </p:nvPr>
        </p:nvSpPr>
        <p:spPr>
          <a:xfrm>
            <a:off x="581192" y="971550"/>
            <a:ext cx="11029615" cy="5429250"/>
          </a:xfrm>
        </p:spPr>
        <p:txBody>
          <a:bodyPr/>
          <a:lstStyle/>
          <a:p>
            <a:pPr marL="0" indent="0">
              <a:buNone/>
            </a:pPr>
            <a:r>
              <a:rPr lang="en-US" dirty="0">
                <a:latin typeface="Georgia" panose="02040502050405020303" pitchFamily="18" charset="0"/>
              </a:rPr>
              <a:t>By converting an existing Series or column to a category </a:t>
            </a:r>
            <a:r>
              <a:rPr lang="en-US" dirty="0" err="1">
                <a:latin typeface="Georgia" panose="02040502050405020303" pitchFamily="18" charset="0"/>
              </a:rPr>
              <a:t>dtype</a:t>
            </a:r>
            <a:r>
              <a:rPr lang="en-US" dirty="0">
                <a:latin typeface="Georgia" panose="02040502050405020303" pitchFamily="18" charset="0"/>
              </a:rPr>
              <a:t>:</a:t>
            </a:r>
          </a:p>
          <a:p>
            <a:pPr marL="0" indent="0">
              <a:buNone/>
            </a:pPr>
            <a:r>
              <a:rPr lang="en-US" dirty="0">
                <a:latin typeface="Georgia" panose="02040502050405020303" pitchFamily="18" charset="0"/>
              </a:rPr>
              <a:t>df = </a:t>
            </a:r>
            <a:r>
              <a:rPr lang="en-US" dirty="0" err="1">
                <a:latin typeface="Georgia" panose="02040502050405020303" pitchFamily="18" charset="0"/>
              </a:rPr>
              <a:t>pd.DataFrame</a:t>
            </a:r>
            <a:r>
              <a:rPr lang="en-US" dirty="0">
                <a:latin typeface="Georgia" panose="02040502050405020303" pitchFamily="18" charset="0"/>
              </a:rPr>
              <a:t>({"A": ["a", "b", "c", "a"]})</a:t>
            </a:r>
          </a:p>
          <a:p>
            <a:pPr marL="0" indent="0">
              <a:buNone/>
            </a:pPr>
            <a:r>
              <a:rPr lang="en-US" dirty="0">
                <a:latin typeface="Georgia" panose="02040502050405020303" pitchFamily="18" charset="0"/>
              </a:rPr>
              <a:t>df["B"] = df["A"].</a:t>
            </a:r>
            <a:r>
              <a:rPr lang="en-US" dirty="0" err="1">
                <a:latin typeface="Georgia" panose="02040502050405020303" pitchFamily="18" charset="0"/>
              </a:rPr>
              <a:t>astype</a:t>
            </a:r>
            <a:r>
              <a:rPr lang="en-US" dirty="0">
                <a:latin typeface="Georgia" panose="02040502050405020303" pitchFamily="18" charset="0"/>
              </a:rPr>
              <a:t>("category")</a:t>
            </a:r>
          </a:p>
          <a:p>
            <a:pPr marL="0" indent="0">
              <a:buNone/>
            </a:pPr>
            <a:r>
              <a:rPr lang="en-US" dirty="0">
                <a:latin typeface="Georgia" panose="02040502050405020303" pitchFamily="18" charset="0"/>
              </a:rPr>
              <a:t>df</a:t>
            </a:r>
          </a:p>
          <a:p>
            <a:pPr marL="0" indent="0">
              <a:buNone/>
            </a:pPr>
            <a:r>
              <a:rPr lang="en-US" sz="20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   A  B</a:t>
            </a:r>
          </a:p>
          <a:p>
            <a:pPr marL="0" indent="0">
              <a:buNone/>
            </a:pPr>
            <a:r>
              <a:rPr lang="en-US" dirty="0">
                <a:latin typeface="Georgia" panose="02040502050405020303" pitchFamily="18" charset="0"/>
              </a:rPr>
              <a:t>0  a  </a:t>
            </a:r>
            <a:r>
              <a:rPr lang="en-US" dirty="0" err="1">
                <a:latin typeface="Georgia" panose="02040502050405020303" pitchFamily="18" charset="0"/>
              </a:rPr>
              <a:t>a</a:t>
            </a:r>
            <a:endParaRPr lang="en-US" dirty="0">
              <a:latin typeface="Georgia" panose="02040502050405020303" pitchFamily="18" charset="0"/>
            </a:endParaRPr>
          </a:p>
          <a:p>
            <a:pPr marL="0" indent="0">
              <a:buNone/>
            </a:pPr>
            <a:r>
              <a:rPr lang="en-US" dirty="0">
                <a:latin typeface="Georgia" panose="02040502050405020303" pitchFamily="18" charset="0"/>
              </a:rPr>
              <a:t>1  b  </a:t>
            </a:r>
            <a:r>
              <a:rPr lang="en-US" dirty="0" err="1">
                <a:latin typeface="Georgia" panose="02040502050405020303" pitchFamily="18" charset="0"/>
              </a:rPr>
              <a:t>b</a:t>
            </a:r>
            <a:endParaRPr lang="en-US" dirty="0">
              <a:latin typeface="Georgia" panose="02040502050405020303" pitchFamily="18" charset="0"/>
            </a:endParaRPr>
          </a:p>
          <a:p>
            <a:pPr marL="0" indent="0">
              <a:buNone/>
            </a:pPr>
            <a:r>
              <a:rPr lang="en-US" dirty="0">
                <a:latin typeface="Georgia" panose="02040502050405020303" pitchFamily="18" charset="0"/>
              </a:rPr>
              <a:t>2  c  </a:t>
            </a:r>
            <a:r>
              <a:rPr lang="en-US" dirty="0" err="1">
                <a:latin typeface="Georgia" panose="02040502050405020303" pitchFamily="18" charset="0"/>
              </a:rPr>
              <a:t>c</a:t>
            </a:r>
            <a:endParaRPr lang="en-US" dirty="0">
              <a:latin typeface="Georgia" panose="02040502050405020303" pitchFamily="18" charset="0"/>
            </a:endParaRPr>
          </a:p>
          <a:p>
            <a:pPr marL="0" indent="0">
              <a:buNone/>
            </a:pPr>
            <a:r>
              <a:rPr lang="en-US" dirty="0">
                <a:latin typeface="Georgia" panose="02040502050405020303" pitchFamily="18" charset="0"/>
              </a:rPr>
              <a:t>3  a  </a:t>
            </a:r>
            <a:r>
              <a:rPr lang="en-US" dirty="0" err="1">
                <a:latin typeface="Georgia" panose="02040502050405020303" pitchFamily="18" charset="0"/>
              </a:rPr>
              <a:t>a</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3C312721-B51F-5317-FDBC-88031B71386C}"/>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1FA28C4A-EB3E-AD8D-A3B1-FF2D65A75560}"/>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4265887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50234-5944-4136-A4C1-1C1B61964AF3}"/>
              </a:ext>
            </a:extLst>
          </p:cNvPr>
          <p:cNvSpPr>
            <a:spLocks noGrp="1"/>
          </p:cNvSpPr>
          <p:nvPr>
            <p:ph idx="1"/>
          </p:nvPr>
        </p:nvSpPr>
        <p:spPr>
          <a:xfrm>
            <a:off x="276225" y="647700"/>
            <a:ext cx="11639549" cy="2794143"/>
          </a:xfrm>
        </p:spPr>
        <p:txBody>
          <a:bodyPr>
            <a:normAutofit lnSpcReduction="10000"/>
          </a:bodyPr>
          <a:lstStyle/>
          <a:p>
            <a:pPr marL="0" indent="0">
              <a:buNone/>
            </a:pPr>
            <a:r>
              <a:rPr lang="en-US" sz="2200" b="1" dirty="0">
                <a:solidFill>
                  <a:srgbClr val="C00000"/>
                </a:solidFill>
                <a:latin typeface="Georgia" panose="02040502050405020303" pitchFamily="18" charset="0"/>
              </a:rPr>
              <a:t>Bayes’ Theorem</a:t>
            </a:r>
          </a:p>
          <a:p>
            <a:pPr>
              <a:buFont typeface="Wingdings" panose="05000000000000000000" pitchFamily="2" charset="2"/>
              <a:buChar char="Ø"/>
            </a:pPr>
            <a:r>
              <a:rPr lang="en-US" dirty="0">
                <a:latin typeface="Georgia" panose="02040502050405020303" pitchFamily="18" charset="0"/>
              </a:rPr>
              <a:t>Bayes’ Theorem is a very important statistical concept used in many industries such as healthcare and finance. The formula of conditional probability which we have done above has also been derived from this theorem.</a:t>
            </a:r>
          </a:p>
          <a:p>
            <a:pPr>
              <a:buFont typeface="Wingdings" panose="05000000000000000000" pitchFamily="2" charset="2"/>
              <a:buChar char="Ø"/>
            </a:pPr>
            <a:r>
              <a:rPr lang="en-US" dirty="0">
                <a:latin typeface="Georgia" panose="02040502050405020303" pitchFamily="18" charset="0"/>
              </a:rPr>
              <a:t>It is used to calculate the probability of a hypothesis based on the probabilities of various data provided in the hypothesis.</a:t>
            </a:r>
          </a:p>
        </p:txBody>
      </p:sp>
      <p:pic>
        <p:nvPicPr>
          <p:cNvPr id="5" name="Picture 4">
            <a:extLst>
              <a:ext uri="{FF2B5EF4-FFF2-40B4-BE49-F238E27FC236}">
                <a16:creationId xmlns:a16="http://schemas.microsoft.com/office/drawing/2014/main" id="{13FFE845-1139-4F0B-B38E-AF1BD3C29639}"/>
              </a:ext>
            </a:extLst>
          </p:cNvPr>
          <p:cNvPicPr>
            <a:picLocks noChangeAspect="1"/>
          </p:cNvPicPr>
          <p:nvPr/>
        </p:nvPicPr>
        <p:blipFill>
          <a:blip r:embed="rId2"/>
          <a:stretch>
            <a:fillRect/>
          </a:stretch>
        </p:blipFill>
        <p:spPr>
          <a:xfrm>
            <a:off x="3225641" y="3682855"/>
            <a:ext cx="6159817" cy="2794144"/>
          </a:xfrm>
          <a:prstGeom prst="rect">
            <a:avLst/>
          </a:prstGeom>
        </p:spPr>
      </p:pic>
      <p:sp>
        <p:nvSpPr>
          <p:cNvPr id="2" name="Footer Placeholder 1">
            <a:extLst>
              <a:ext uri="{FF2B5EF4-FFF2-40B4-BE49-F238E27FC236}">
                <a16:creationId xmlns:a16="http://schemas.microsoft.com/office/drawing/2014/main" id="{FCE0614E-8479-3553-4E49-4C8728A43A3D}"/>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12914E7-E33A-DE60-6729-F8DF4EB556A0}"/>
              </a:ext>
            </a:extLst>
          </p:cNvPr>
          <p:cNvSpPr>
            <a:spLocks noGrp="1"/>
          </p:cNvSpPr>
          <p:nvPr>
            <p:ph type="sldNum" sz="quarter" idx="12"/>
          </p:nvPr>
        </p:nvSpPr>
        <p:spPr/>
        <p:txBody>
          <a:bodyPr/>
          <a:lstStyle/>
          <a:p>
            <a:fld id="{FACB5482-D393-4E2D-8FB7-B68A06B80F1E}" type="slidenum">
              <a:rPr lang="en-IN" smtClean="0"/>
              <a:t>40</a:t>
            </a:fld>
            <a:endParaRPr lang="en-IN"/>
          </a:p>
        </p:txBody>
      </p:sp>
    </p:spTree>
    <p:extLst>
      <p:ext uri="{BB962C8B-B14F-4D97-AF65-F5344CB8AC3E}">
        <p14:creationId xmlns:p14="http://schemas.microsoft.com/office/powerpoint/2010/main" val="3718235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08E0673-7FF3-4CEE-A6CF-6F36B29D7C24}"/>
              </a:ext>
            </a:extLst>
          </p:cNvPr>
          <p:cNvPicPr>
            <a:picLocks noGrp="1" noChangeAspect="1"/>
          </p:cNvPicPr>
          <p:nvPr>
            <p:ph idx="1"/>
          </p:nvPr>
        </p:nvPicPr>
        <p:blipFill>
          <a:blip r:embed="rId2"/>
          <a:stretch>
            <a:fillRect/>
          </a:stretch>
        </p:blipFill>
        <p:spPr>
          <a:xfrm>
            <a:off x="781050" y="2000250"/>
            <a:ext cx="10629900" cy="4514849"/>
          </a:xfrm>
          <a:prstGeom prst="rect">
            <a:avLst/>
          </a:prstGeom>
        </p:spPr>
      </p:pic>
      <p:sp>
        <p:nvSpPr>
          <p:cNvPr id="6" name="TextBox 5">
            <a:extLst>
              <a:ext uri="{FF2B5EF4-FFF2-40B4-BE49-F238E27FC236}">
                <a16:creationId xmlns:a16="http://schemas.microsoft.com/office/drawing/2014/main" id="{FF3EE239-48AA-411F-8CE0-6F50EFC836C9}"/>
              </a:ext>
            </a:extLst>
          </p:cNvPr>
          <p:cNvSpPr txBox="1"/>
          <p:nvPr/>
        </p:nvSpPr>
        <p:spPr>
          <a:xfrm>
            <a:off x="485775" y="607874"/>
            <a:ext cx="11353799" cy="1200329"/>
          </a:xfrm>
          <a:prstGeom prst="rect">
            <a:avLst/>
          </a:prstGeom>
          <a:noFill/>
        </p:spPr>
        <p:txBody>
          <a:bodyPr wrap="square">
            <a:spAutoFit/>
          </a:bodyPr>
          <a:lstStyle/>
          <a:p>
            <a:r>
              <a:rPr lang="en-IN" dirty="0"/>
              <a:t>For example:</a:t>
            </a:r>
          </a:p>
          <a:p>
            <a:r>
              <a:rPr lang="en-IN" dirty="0"/>
              <a:t>Let’s assume there is an HIV test that can identify HIV+ positive patients accurately 99% of the time, and also accurately has a negative result for 99% of HIV negative people. Here, only 0.3% of the overall population is HIV positive.</a:t>
            </a:r>
          </a:p>
        </p:txBody>
      </p:sp>
      <p:sp>
        <p:nvSpPr>
          <p:cNvPr id="2" name="Footer Placeholder 1">
            <a:extLst>
              <a:ext uri="{FF2B5EF4-FFF2-40B4-BE49-F238E27FC236}">
                <a16:creationId xmlns:a16="http://schemas.microsoft.com/office/drawing/2014/main" id="{93AFEBEB-C88B-6F6C-678C-363A56C9A1E0}"/>
              </a:ext>
            </a:extLst>
          </p:cNvPr>
          <p:cNvSpPr>
            <a:spLocks noGrp="1"/>
          </p:cNvSpPr>
          <p:nvPr>
            <p:ph type="ftr" sz="quarter" idx="11"/>
          </p:nvPr>
        </p:nvSpPr>
        <p:spPr/>
        <p:txBody>
          <a:bodyPr/>
          <a:lstStyle/>
          <a:p>
            <a:r>
              <a:rPr lang="en-IN"/>
              <a:t>ICT Academy</a:t>
            </a:r>
          </a:p>
        </p:txBody>
      </p:sp>
      <p:sp>
        <p:nvSpPr>
          <p:cNvPr id="3" name="Slide Number Placeholder 2">
            <a:extLst>
              <a:ext uri="{FF2B5EF4-FFF2-40B4-BE49-F238E27FC236}">
                <a16:creationId xmlns:a16="http://schemas.microsoft.com/office/drawing/2014/main" id="{E66C8187-803E-48BC-F20D-5059B161D751}"/>
              </a:ext>
            </a:extLst>
          </p:cNvPr>
          <p:cNvSpPr>
            <a:spLocks noGrp="1"/>
          </p:cNvSpPr>
          <p:nvPr>
            <p:ph type="sldNum" sz="quarter" idx="12"/>
          </p:nvPr>
        </p:nvSpPr>
        <p:spPr/>
        <p:txBody>
          <a:bodyPr/>
          <a:lstStyle/>
          <a:p>
            <a:fld id="{FACB5482-D393-4E2D-8FB7-B68A06B80F1E}" type="slidenum">
              <a:rPr lang="en-IN" smtClean="0"/>
              <a:t>41</a:t>
            </a:fld>
            <a:endParaRPr lang="en-IN"/>
          </a:p>
        </p:txBody>
      </p:sp>
    </p:spTree>
    <p:extLst>
      <p:ext uri="{BB962C8B-B14F-4D97-AF65-F5344CB8AC3E}">
        <p14:creationId xmlns:p14="http://schemas.microsoft.com/office/powerpoint/2010/main" val="320968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BCE0F-9486-4436-AD6E-42C38E896025}"/>
              </a:ext>
            </a:extLst>
          </p:cNvPr>
          <p:cNvSpPr>
            <a:spLocks noGrp="1"/>
          </p:cNvSpPr>
          <p:nvPr>
            <p:ph idx="1"/>
          </p:nvPr>
        </p:nvSpPr>
        <p:spPr>
          <a:xfrm>
            <a:off x="314325" y="790575"/>
            <a:ext cx="11734799" cy="5876925"/>
          </a:xfrm>
        </p:spPr>
        <p:txBody>
          <a:bodyPr>
            <a:normAutofit fontScale="77500" lnSpcReduction="20000"/>
          </a:bodyPr>
          <a:lstStyle/>
          <a:p>
            <a:pPr marL="0" indent="0">
              <a:buNone/>
            </a:pPr>
            <a:r>
              <a:rPr lang="en-IN" sz="2400" b="1" dirty="0" err="1">
                <a:solidFill>
                  <a:srgbClr val="C00000"/>
                </a:solidFill>
                <a:latin typeface="Georgia" panose="02040502050405020303" pitchFamily="18" charset="0"/>
              </a:rPr>
              <a:t>pd.Categorical</a:t>
            </a:r>
            <a:endParaRPr lang="en-IN" sz="2400" b="1" dirty="0">
              <a:solidFill>
                <a:srgbClr val="C00000"/>
              </a:solidFill>
              <a:latin typeface="Georgia" panose="02040502050405020303" pitchFamily="18" charset="0"/>
            </a:endParaRPr>
          </a:p>
          <a:p>
            <a:pPr>
              <a:buFont typeface="Wingdings" panose="05000000000000000000" pitchFamily="2" charset="2"/>
              <a:buChar char="Ø"/>
            </a:pPr>
            <a:r>
              <a:rPr lang="en-IN" dirty="0">
                <a:latin typeface="Georgia" panose="02040502050405020303" pitchFamily="18" charset="0"/>
              </a:rPr>
              <a:t>Using the standard pandas Categorical constructor, we can create a category object.</a:t>
            </a:r>
          </a:p>
          <a:p>
            <a:pPr marL="0" indent="0">
              <a:buNone/>
            </a:pPr>
            <a:r>
              <a:rPr lang="en-IN" dirty="0" err="1">
                <a:latin typeface="Georgia" panose="02040502050405020303" pitchFamily="18" charset="0"/>
              </a:rPr>
              <a:t>pandas.Categorical</a:t>
            </a:r>
            <a:r>
              <a:rPr lang="en-IN" dirty="0">
                <a:latin typeface="Georgia" panose="02040502050405020303" pitchFamily="18" charset="0"/>
              </a:rPr>
              <a:t>(values, categories, ordered)</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cat = </a:t>
            </a:r>
            <a:r>
              <a:rPr lang="en-IN" dirty="0" err="1">
                <a:latin typeface="Georgia" panose="02040502050405020303" pitchFamily="18" charset="0"/>
              </a:rPr>
              <a:t>pd.Categorical</a:t>
            </a:r>
            <a:r>
              <a:rPr lang="en-IN" dirty="0">
                <a:latin typeface="Georgia" panose="02040502050405020303" pitchFamily="18" charset="0"/>
              </a:rPr>
              <a:t>(['a', 'b', 'c', 'a', 'b', 'c'])</a:t>
            </a:r>
          </a:p>
          <a:p>
            <a:pPr marL="0" indent="0">
              <a:buNone/>
            </a:pPr>
            <a:r>
              <a:rPr lang="en-IN" dirty="0">
                <a:latin typeface="Georgia" panose="02040502050405020303" pitchFamily="18" charset="0"/>
              </a:rPr>
              <a:t>print cat</a:t>
            </a:r>
          </a:p>
          <a:p>
            <a:pPr marL="0" indent="0">
              <a:buNone/>
            </a:pPr>
            <a:r>
              <a:rPr lang="en-IN" sz="2200" b="1" dirty="0">
                <a:solidFill>
                  <a:srgbClr val="00B0F0"/>
                </a:solidFill>
                <a:latin typeface="Georgia" panose="02040502050405020303" pitchFamily="18" charset="0"/>
              </a:rPr>
              <a:t>Output:</a:t>
            </a:r>
          </a:p>
          <a:p>
            <a:pPr marL="0" indent="0">
              <a:buNone/>
            </a:pPr>
            <a:r>
              <a:rPr lang="en-IN" dirty="0">
                <a:latin typeface="Georgia" panose="02040502050405020303" pitchFamily="18" charset="0"/>
              </a:rPr>
              <a:t>[a, b, c, a, b, c]</a:t>
            </a:r>
          </a:p>
          <a:p>
            <a:pPr marL="0" indent="0">
              <a:buNone/>
            </a:pPr>
            <a:r>
              <a:rPr lang="en-IN" dirty="0">
                <a:latin typeface="Georgia" panose="02040502050405020303" pitchFamily="18" charset="0"/>
              </a:rPr>
              <a:t>Categories (3, object): [a, b, c]</a:t>
            </a:r>
          </a:p>
          <a:p>
            <a:pPr marL="0" indent="0">
              <a:buNone/>
            </a:pPr>
            <a:r>
              <a:rPr lang="en-US" dirty="0">
                <a:latin typeface="Georgia" panose="02040502050405020303" pitchFamily="18" charset="0"/>
              </a:rPr>
              <a:t>import pandas as pd</a:t>
            </a:r>
          </a:p>
          <a:p>
            <a:pPr marL="0" indent="0">
              <a:buNone/>
            </a:pPr>
            <a:r>
              <a:rPr lang="en-US" dirty="0">
                <a:latin typeface="Georgia" panose="02040502050405020303" pitchFamily="18" charset="0"/>
              </a:rPr>
              <a:t>cat = cat=</a:t>
            </a:r>
            <a:r>
              <a:rPr lang="en-US" dirty="0" err="1">
                <a:latin typeface="Georgia" panose="02040502050405020303" pitchFamily="18" charset="0"/>
              </a:rPr>
              <a:t>pd.Categorical</a:t>
            </a:r>
            <a:r>
              <a:rPr lang="en-US" dirty="0">
                <a:latin typeface="Georgia" panose="02040502050405020303" pitchFamily="18" charset="0"/>
              </a:rPr>
              <a:t>(['</a:t>
            </a:r>
            <a:r>
              <a:rPr lang="en-US" dirty="0" err="1">
                <a:latin typeface="Georgia" panose="02040502050405020303" pitchFamily="18" charset="0"/>
              </a:rPr>
              <a:t>a','b','c','a','b','c','d</a:t>
            </a:r>
            <a:r>
              <a:rPr lang="en-US" dirty="0">
                <a:latin typeface="Georgia" panose="02040502050405020303" pitchFamily="18" charset="0"/>
              </a:rPr>
              <a:t>'], ['c', 'b', 'a'])</a:t>
            </a:r>
          </a:p>
          <a:p>
            <a:pPr marL="0" indent="0">
              <a:buNone/>
            </a:pPr>
            <a:r>
              <a:rPr lang="en-US" dirty="0">
                <a:latin typeface="Georgia" panose="02040502050405020303" pitchFamily="18" charset="0"/>
              </a:rPr>
              <a:t>print cat</a:t>
            </a:r>
          </a:p>
          <a:p>
            <a:pPr marL="0" indent="0">
              <a:buNone/>
            </a:pPr>
            <a:r>
              <a:rPr lang="en-US" sz="22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[a, b, c, a, b, c, </a:t>
            </a:r>
            <a:r>
              <a:rPr lang="en-US" dirty="0" err="1">
                <a:latin typeface="Georgia" panose="02040502050405020303" pitchFamily="18" charset="0"/>
              </a:rPr>
              <a:t>NaN</a:t>
            </a:r>
            <a:r>
              <a:rPr lang="en-US" dirty="0">
                <a:latin typeface="Georgia" panose="02040502050405020303" pitchFamily="18" charset="0"/>
              </a:rPr>
              <a:t>]</a:t>
            </a:r>
          </a:p>
          <a:p>
            <a:pPr marL="0" indent="0">
              <a:buNone/>
            </a:pPr>
            <a:r>
              <a:rPr lang="en-US" dirty="0">
                <a:latin typeface="Georgia" panose="02040502050405020303" pitchFamily="18" charset="0"/>
              </a:rPr>
              <a:t>Categories (3, object): [c, b, a]</a:t>
            </a:r>
          </a:p>
          <a:p>
            <a:pPr marL="0" indent="0">
              <a:buNone/>
            </a:pPr>
            <a:r>
              <a:rPr lang="en-US" dirty="0">
                <a:latin typeface="Georgia" panose="02040502050405020303" pitchFamily="18" charset="0"/>
              </a:rPr>
              <a:t>Here, the second argument signifies the categories. Thus, any value which is not present in the categories will be treated as </a:t>
            </a:r>
            <a:r>
              <a:rPr lang="en-US" dirty="0" err="1">
                <a:latin typeface="Georgia" panose="02040502050405020303" pitchFamily="18" charset="0"/>
              </a:rPr>
              <a:t>NaN</a:t>
            </a:r>
            <a:r>
              <a:rPr lang="en-US" dirty="0">
                <a:latin typeface="Georgia" panose="02040502050405020303" pitchFamily="18" charset="0"/>
              </a:rPr>
              <a:t>.</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1EC7A90E-128D-9E3D-5F50-52C9B778349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F0E455BC-5DAA-3634-7389-9FD0B7DCA2A3}"/>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27085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65B5A-8CF4-406D-97D9-DDE7AF2FBBA2}"/>
              </a:ext>
            </a:extLst>
          </p:cNvPr>
          <p:cNvSpPr>
            <a:spLocks noGrp="1"/>
          </p:cNvSpPr>
          <p:nvPr>
            <p:ph idx="1"/>
          </p:nvPr>
        </p:nvSpPr>
        <p:spPr>
          <a:xfrm>
            <a:off x="247651" y="704850"/>
            <a:ext cx="11763374" cy="5924549"/>
          </a:xfrm>
        </p:spPr>
        <p:txBody>
          <a:bodyPr>
            <a:normAutofit fontScale="92500" lnSpcReduction="10000"/>
          </a:bodyPr>
          <a:lstStyle/>
          <a:p>
            <a:pPr marL="0" indent="0">
              <a:buNone/>
            </a:pPr>
            <a:r>
              <a:rPr lang="en-US" dirty="0">
                <a:latin typeface="Georgia" panose="02040502050405020303" pitchFamily="18" charset="0"/>
              </a:rPr>
              <a:t>import pandas as pd</a:t>
            </a:r>
          </a:p>
          <a:p>
            <a:pPr marL="0" indent="0">
              <a:buNone/>
            </a:pPr>
            <a:r>
              <a:rPr lang="en-US">
                <a:latin typeface="Georgia" panose="02040502050405020303" pitchFamily="18" charset="0"/>
              </a:rPr>
              <a:t>cat =</a:t>
            </a:r>
            <a:r>
              <a:rPr lang="en-US" dirty="0" err="1">
                <a:latin typeface="Georgia" panose="02040502050405020303" pitchFamily="18" charset="0"/>
              </a:rPr>
              <a:t>pd.Categorical</a:t>
            </a:r>
            <a:r>
              <a:rPr lang="en-US" dirty="0">
                <a:latin typeface="Georgia" panose="02040502050405020303" pitchFamily="18" charset="0"/>
              </a:rPr>
              <a:t>(['</a:t>
            </a:r>
            <a:r>
              <a:rPr lang="en-US" dirty="0" err="1">
                <a:latin typeface="Georgia" panose="02040502050405020303" pitchFamily="18" charset="0"/>
              </a:rPr>
              <a:t>a','b','c','a','b','c','d</a:t>
            </a:r>
            <a:r>
              <a:rPr lang="en-US" dirty="0">
                <a:latin typeface="Georgia" panose="02040502050405020303" pitchFamily="18" charset="0"/>
              </a:rPr>
              <a:t>'], ['c', 'b', 'a'],ordered=True)</a:t>
            </a:r>
          </a:p>
          <a:p>
            <a:pPr marL="0" indent="0">
              <a:buNone/>
            </a:pPr>
            <a:r>
              <a:rPr lang="en-US" dirty="0">
                <a:latin typeface="Georgia" panose="02040502050405020303" pitchFamily="18" charset="0"/>
              </a:rPr>
              <a:t>print cat</a:t>
            </a:r>
          </a:p>
          <a:p>
            <a:pPr marL="0" indent="0">
              <a:buNone/>
            </a:pPr>
            <a:r>
              <a:rPr lang="en-US" sz="2000" b="1" dirty="0">
                <a:solidFill>
                  <a:srgbClr val="00B0F0"/>
                </a:solidFill>
                <a:latin typeface="Georgia" panose="02040502050405020303" pitchFamily="18" charset="0"/>
              </a:rPr>
              <a:t>Output:</a:t>
            </a:r>
          </a:p>
          <a:p>
            <a:pPr marL="0" indent="0">
              <a:buNone/>
            </a:pPr>
            <a:r>
              <a:rPr lang="en-US" dirty="0">
                <a:latin typeface="Georgia" panose="02040502050405020303" pitchFamily="18" charset="0"/>
              </a:rPr>
              <a:t>[a, b, c, a, b, c, </a:t>
            </a:r>
            <a:r>
              <a:rPr lang="en-US" dirty="0" err="1">
                <a:latin typeface="Georgia" panose="02040502050405020303" pitchFamily="18" charset="0"/>
              </a:rPr>
              <a:t>NaN</a:t>
            </a:r>
            <a:r>
              <a:rPr lang="en-US" dirty="0">
                <a:latin typeface="Georgia" panose="02040502050405020303" pitchFamily="18" charset="0"/>
              </a:rPr>
              <a:t>]</a:t>
            </a:r>
          </a:p>
          <a:p>
            <a:pPr marL="0" indent="0">
              <a:buNone/>
            </a:pPr>
            <a:r>
              <a:rPr lang="en-US" dirty="0">
                <a:latin typeface="Georgia" panose="02040502050405020303" pitchFamily="18" charset="0"/>
              </a:rPr>
              <a:t>Categories (3, object): [c &lt; b &lt; a]</a:t>
            </a:r>
          </a:p>
          <a:p>
            <a:pPr marL="0" indent="0">
              <a:buNone/>
            </a:pPr>
            <a:r>
              <a:rPr lang="en-US" dirty="0">
                <a:latin typeface="Georgia" panose="02040502050405020303" pitchFamily="18" charset="0"/>
              </a:rPr>
              <a:t>Logically, the order means that, a is greater than b and b is greater than c.</a:t>
            </a:r>
          </a:p>
          <a:p>
            <a:pPr marL="0" indent="0">
              <a:buNone/>
            </a:pPr>
            <a:r>
              <a:rPr lang="en-IN" sz="2200" b="1" dirty="0">
                <a:solidFill>
                  <a:srgbClr val="C00000"/>
                </a:solidFill>
                <a:latin typeface="Georgia" panose="02040502050405020303" pitchFamily="18" charset="0"/>
              </a:rPr>
              <a:t>Description</a:t>
            </a:r>
          </a:p>
          <a:p>
            <a:pPr>
              <a:buFont typeface="Wingdings" panose="05000000000000000000" pitchFamily="2" charset="2"/>
              <a:buChar char="Ø"/>
            </a:pPr>
            <a:r>
              <a:rPr lang="en-US" dirty="0">
                <a:latin typeface="Georgia" panose="02040502050405020303" pitchFamily="18" charset="0"/>
              </a:rPr>
              <a:t>The describe() method is used for calculating some statistical data like percentile, mean and std of the numerical values of the Series or </a:t>
            </a:r>
            <a:r>
              <a:rPr lang="en-US" dirty="0" err="1">
                <a:latin typeface="Georgia" panose="02040502050405020303" pitchFamily="18" charset="0"/>
              </a:rPr>
              <a:t>DataFrame</a:t>
            </a: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It analyzes both numeric and object series and also the </a:t>
            </a:r>
            <a:r>
              <a:rPr lang="en-US" dirty="0" err="1">
                <a:latin typeface="Georgia" panose="02040502050405020303" pitchFamily="18" charset="0"/>
              </a:rPr>
              <a:t>DataFrame</a:t>
            </a:r>
            <a:r>
              <a:rPr lang="en-US" dirty="0">
                <a:latin typeface="Georgia" panose="02040502050405020303" pitchFamily="18" charset="0"/>
              </a:rPr>
              <a:t> column sets of mixed data types.</a:t>
            </a:r>
          </a:p>
          <a:p>
            <a:pPr marL="0" indent="0">
              <a:buNone/>
            </a:pPr>
            <a:r>
              <a:rPr lang="en-IN" dirty="0">
                <a:latin typeface="Georgia" panose="02040502050405020303" pitchFamily="18" charset="0"/>
              </a:rPr>
              <a:t>import pandas as pd</a:t>
            </a:r>
          </a:p>
          <a:p>
            <a:pPr marL="0" indent="0">
              <a:buNone/>
            </a:pPr>
            <a:r>
              <a:rPr lang="en-IN" dirty="0">
                <a:latin typeface="Georgia" panose="02040502050405020303" pitchFamily="18" charset="0"/>
              </a:rPr>
              <a:t>import </a:t>
            </a:r>
            <a:r>
              <a:rPr lang="en-IN" dirty="0" err="1">
                <a:latin typeface="Georgia" panose="02040502050405020303" pitchFamily="18" charset="0"/>
              </a:rPr>
              <a:t>numpy</a:t>
            </a:r>
            <a:r>
              <a:rPr lang="en-IN" dirty="0">
                <a:latin typeface="Georgia" panose="02040502050405020303" pitchFamily="18" charset="0"/>
              </a:rPr>
              <a:t> as np</a:t>
            </a:r>
          </a:p>
        </p:txBody>
      </p:sp>
      <p:sp>
        <p:nvSpPr>
          <p:cNvPr id="2" name="Footer Placeholder 1">
            <a:extLst>
              <a:ext uri="{FF2B5EF4-FFF2-40B4-BE49-F238E27FC236}">
                <a16:creationId xmlns:a16="http://schemas.microsoft.com/office/drawing/2014/main" id="{EAD6200F-F402-B439-E230-C48F7661DB7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ABC34F4B-FE7D-CAFC-ADDE-A3A60C71E9EE}"/>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326407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90C05-BF08-431C-9CE7-78B844256BBA}"/>
              </a:ext>
            </a:extLst>
          </p:cNvPr>
          <p:cNvSpPr>
            <a:spLocks noGrp="1"/>
          </p:cNvSpPr>
          <p:nvPr>
            <p:ph idx="1"/>
          </p:nvPr>
        </p:nvSpPr>
        <p:spPr>
          <a:xfrm>
            <a:off x="581192" y="590550"/>
            <a:ext cx="11029615" cy="5962649"/>
          </a:xfrm>
        </p:spPr>
        <p:txBody>
          <a:bodyPr>
            <a:normAutofit fontScale="92500" lnSpcReduction="20000"/>
          </a:bodyPr>
          <a:lstStyle/>
          <a:p>
            <a:pPr marL="0" indent="0">
              <a:buNone/>
            </a:pPr>
            <a:r>
              <a:rPr lang="en-IN" dirty="0">
                <a:latin typeface="Georgia" panose="02040502050405020303" pitchFamily="18" charset="0"/>
              </a:rPr>
              <a:t>cat = </a:t>
            </a:r>
            <a:r>
              <a:rPr lang="en-IN" dirty="0" err="1">
                <a:latin typeface="Georgia" panose="02040502050405020303" pitchFamily="18" charset="0"/>
              </a:rPr>
              <a:t>pd.Categorical</a:t>
            </a:r>
            <a:r>
              <a:rPr lang="en-IN" dirty="0">
                <a:latin typeface="Georgia" panose="02040502050405020303" pitchFamily="18" charset="0"/>
              </a:rPr>
              <a:t>(["a", "c", "c", </a:t>
            </a:r>
            <a:r>
              <a:rPr lang="en-IN" dirty="0" err="1">
                <a:latin typeface="Georgia" panose="02040502050405020303" pitchFamily="18" charset="0"/>
              </a:rPr>
              <a:t>np.nan</a:t>
            </a:r>
            <a:r>
              <a:rPr lang="en-IN" dirty="0">
                <a:latin typeface="Georgia" panose="02040502050405020303" pitchFamily="18" charset="0"/>
              </a:rPr>
              <a:t>], categories=["b", "a", "c"])</a:t>
            </a:r>
          </a:p>
          <a:p>
            <a:pPr marL="0" indent="0">
              <a:buNone/>
            </a:pPr>
            <a:r>
              <a:rPr lang="en-IN" dirty="0">
                <a:latin typeface="Georgia" panose="02040502050405020303" pitchFamily="18" charset="0"/>
              </a:rPr>
              <a:t>df = </a:t>
            </a:r>
            <a:r>
              <a:rPr lang="en-IN" dirty="0" err="1">
                <a:latin typeface="Georgia" panose="02040502050405020303" pitchFamily="18" charset="0"/>
              </a:rPr>
              <a:t>pd.DataFrame</a:t>
            </a:r>
            <a:r>
              <a:rPr lang="en-IN" dirty="0">
                <a:latin typeface="Georgia" panose="02040502050405020303" pitchFamily="18" charset="0"/>
              </a:rPr>
              <a:t>({"</a:t>
            </a:r>
            <a:r>
              <a:rPr lang="en-IN" dirty="0" err="1">
                <a:latin typeface="Georgia" panose="02040502050405020303" pitchFamily="18" charset="0"/>
              </a:rPr>
              <a:t>cat":cat</a:t>
            </a:r>
            <a:r>
              <a:rPr lang="en-IN" dirty="0">
                <a:latin typeface="Georgia" panose="02040502050405020303" pitchFamily="18" charset="0"/>
              </a:rPr>
              <a:t>, "s":["a", "c", "c", </a:t>
            </a:r>
            <a:r>
              <a:rPr lang="en-IN" dirty="0" err="1">
                <a:latin typeface="Georgia" panose="02040502050405020303" pitchFamily="18" charset="0"/>
              </a:rPr>
              <a:t>np.nan</a:t>
            </a:r>
            <a:r>
              <a:rPr lang="en-IN" dirty="0">
                <a:latin typeface="Georgia" panose="02040502050405020303" pitchFamily="18" charset="0"/>
              </a:rPr>
              <a:t>]})</a:t>
            </a:r>
          </a:p>
          <a:p>
            <a:pPr marL="0" indent="0">
              <a:buNone/>
            </a:pPr>
            <a:r>
              <a:rPr lang="en-IN" dirty="0">
                <a:latin typeface="Georgia" panose="02040502050405020303" pitchFamily="18" charset="0"/>
              </a:rPr>
              <a:t>print </a:t>
            </a:r>
            <a:r>
              <a:rPr lang="en-IN" dirty="0" err="1">
                <a:latin typeface="Georgia" panose="02040502050405020303" pitchFamily="18" charset="0"/>
              </a:rPr>
              <a:t>df.describe</a:t>
            </a:r>
            <a:r>
              <a:rPr lang="en-IN" dirty="0">
                <a:latin typeface="Georgia" panose="02040502050405020303" pitchFamily="18" charset="0"/>
              </a:rPr>
              <a:t>()</a:t>
            </a:r>
          </a:p>
          <a:p>
            <a:pPr marL="0" indent="0">
              <a:buNone/>
            </a:pPr>
            <a:r>
              <a:rPr lang="en-IN" dirty="0">
                <a:latin typeface="Georgia" panose="02040502050405020303" pitchFamily="18" charset="0"/>
              </a:rPr>
              <a:t>print df["cat"].describe()</a:t>
            </a:r>
          </a:p>
          <a:p>
            <a:pPr marL="0" indent="0">
              <a:buNone/>
            </a:pPr>
            <a:r>
              <a:rPr lang="en-IN" sz="2000" b="1" dirty="0">
                <a:solidFill>
                  <a:srgbClr val="00B0F0"/>
                </a:solidFill>
                <a:latin typeface="Georgia" panose="02040502050405020303" pitchFamily="18" charset="0"/>
              </a:rPr>
              <a:t>Output:</a:t>
            </a:r>
          </a:p>
          <a:p>
            <a:pPr marL="0" indent="0">
              <a:buNone/>
            </a:pPr>
            <a:r>
              <a:rPr lang="en-IN" dirty="0">
                <a:latin typeface="Georgia" panose="02040502050405020303" pitchFamily="18" charset="0"/>
              </a:rPr>
              <a:t>       cat s</a:t>
            </a:r>
          </a:p>
          <a:p>
            <a:pPr marL="0" indent="0">
              <a:buNone/>
            </a:pPr>
            <a:r>
              <a:rPr lang="en-IN" dirty="0">
                <a:latin typeface="Georgia" panose="02040502050405020303" pitchFamily="18" charset="0"/>
              </a:rPr>
              <a:t>count    3 3</a:t>
            </a:r>
          </a:p>
          <a:p>
            <a:pPr marL="0" indent="0">
              <a:buNone/>
            </a:pPr>
            <a:r>
              <a:rPr lang="en-IN" dirty="0">
                <a:latin typeface="Georgia" panose="02040502050405020303" pitchFamily="18" charset="0"/>
              </a:rPr>
              <a:t>unique   2 2</a:t>
            </a:r>
          </a:p>
          <a:p>
            <a:pPr marL="0" indent="0">
              <a:buNone/>
            </a:pPr>
            <a:r>
              <a:rPr lang="en-IN" dirty="0">
                <a:latin typeface="Georgia" panose="02040502050405020303" pitchFamily="18" charset="0"/>
              </a:rPr>
              <a:t>top      c </a:t>
            </a:r>
            <a:r>
              <a:rPr lang="en-IN" dirty="0" err="1">
                <a:latin typeface="Georgia" panose="02040502050405020303" pitchFamily="18" charset="0"/>
              </a:rPr>
              <a:t>c</a:t>
            </a:r>
            <a:endParaRPr lang="en-IN" dirty="0">
              <a:latin typeface="Georgia" panose="02040502050405020303" pitchFamily="18" charset="0"/>
            </a:endParaRPr>
          </a:p>
          <a:p>
            <a:pPr marL="0" indent="0">
              <a:buNone/>
            </a:pPr>
            <a:r>
              <a:rPr lang="en-IN" dirty="0" err="1">
                <a:latin typeface="Georgia" panose="02040502050405020303" pitchFamily="18" charset="0"/>
              </a:rPr>
              <a:t>freq</a:t>
            </a:r>
            <a:r>
              <a:rPr lang="en-IN" dirty="0">
                <a:latin typeface="Georgia" panose="02040502050405020303" pitchFamily="18" charset="0"/>
              </a:rPr>
              <a:t>     2 2</a:t>
            </a:r>
          </a:p>
          <a:p>
            <a:pPr marL="0" indent="0">
              <a:buNone/>
            </a:pPr>
            <a:r>
              <a:rPr lang="en-IN" dirty="0">
                <a:latin typeface="Georgia" panose="02040502050405020303" pitchFamily="18" charset="0"/>
              </a:rPr>
              <a:t>count     3</a:t>
            </a:r>
          </a:p>
          <a:p>
            <a:pPr marL="0" indent="0">
              <a:buNone/>
            </a:pPr>
            <a:r>
              <a:rPr lang="en-IN" dirty="0">
                <a:latin typeface="Georgia" panose="02040502050405020303" pitchFamily="18" charset="0"/>
              </a:rPr>
              <a:t>unique    2</a:t>
            </a:r>
          </a:p>
          <a:p>
            <a:pPr marL="0" indent="0">
              <a:buNone/>
            </a:pPr>
            <a:r>
              <a:rPr lang="en-IN" dirty="0">
                <a:latin typeface="Georgia" panose="02040502050405020303" pitchFamily="18" charset="0"/>
              </a:rPr>
              <a:t>top       c</a:t>
            </a:r>
          </a:p>
          <a:p>
            <a:pPr marL="0" indent="0">
              <a:buNone/>
            </a:pPr>
            <a:r>
              <a:rPr lang="en-IN" dirty="0" err="1">
                <a:latin typeface="Georgia" panose="02040502050405020303" pitchFamily="18" charset="0"/>
              </a:rPr>
              <a:t>freq</a:t>
            </a:r>
            <a:r>
              <a:rPr lang="en-IN" dirty="0">
                <a:latin typeface="Georgia" panose="02040502050405020303" pitchFamily="18" charset="0"/>
              </a:rPr>
              <a:t>      2</a:t>
            </a:r>
          </a:p>
          <a:p>
            <a:pPr marL="0" indent="0">
              <a:buNone/>
            </a:pPr>
            <a:r>
              <a:rPr lang="en-IN" dirty="0">
                <a:latin typeface="Georgia" panose="02040502050405020303" pitchFamily="18" charset="0"/>
              </a:rPr>
              <a:t>Name: cat, </a:t>
            </a:r>
            <a:r>
              <a:rPr lang="en-IN" dirty="0" err="1">
                <a:latin typeface="Georgia" panose="02040502050405020303" pitchFamily="18" charset="0"/>
              </a:rPr>
              <a:t>dtype</a:t>
            </a:r>
            <a:r>
              <a:rPr lang="en-IN" dirty="0">
                <a:latin typeface="Georgia" panose="02040502050405020303" pitchFamily="18" charset="0"/>
              </a:rPr>
              <a:t>: object</a:t>
            </a:r>
          </a:p>
        </p:txBody>
      </p:sp>
      <p:sp>
        <p:nvSpPr>
          <p:cNvPr id="2" name="Footer Placeholder 1">
            <a:extLst>
              <a:ext uri="{FF2B5EF4-FFF2-40B4-BE49-F238E27FC236}">
                <a16:creationId xmlns:a16="http://schemas.microsoft.com/office/drawing/2014/main" id="{46CB83F4-6878-2B50-E346-6844C1E2C372}"/>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4F173FF-99EE-B04C-2E87-085B1C040326}"/>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95565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6B6A0-22EA-4E91-8206-2B26BA36C9E8}"/>
              </a:ext>
            </a:extLst>
          </p:cNvPr>
          <p:cNvSpPr>
            <a:spLocks noGrp="1"/>
          </p:cNvSpPr>
          <p:nvPr>
            <p:ph idx="1"/>
          </p:nvPr>
        </p:nvSpPr>
        <p:spPr>
          <a:xfrm>
            <a:off x="400050" y="990600"/>
            <a:ext cx="11210757" cy="5372100"/>
          </a:xfrm>
        </p:spPr>
        <p:txBody>
          <a:bodyPr>
            <a:normAutofit lnSpcReduction="10000"/>
          </a:bodyPr>
          <a:lstStyle/>
          <a:p>
            <a:pPr marL="0" indent="0">
              <a:buNone/>
            </a:pPr>
            <a:r>
              <a:rPr lang="en-US" sz="2200" b="1" dirty="0">
                <a:solidFill>
                  <a:srgbClr val="C00000"/>
                </a:solidFill>
                <a:latin typeface="Georgia" panose="02040502050405020303" pitchFamily="18" charset="0"/>
              </a:rPr>
              <a:t>Working with categories</a:t>
            </a:r>
          </a:p>
          <a:p>
            <a:pPr>
              <a:buFont typeface="Wingdings" panose="05000000000000000000" pitchFamily="2" charset="2"/>
              <a:buChar char="Ø"/>
            </a:pPr>
            <a:r>
              <a:rPr lang="en-US" dirty="0">
                <a:latin typeface="Georgia" panose="02040502050405020303" pitchFamily="18" charset="0"/>
              </a:rPr>
              <a:t>Categorical data has a categories and a ordered property, which list their possible values and whether the ordering matters or not. </a:t>
            </a:r>
          </a:p>
          <a:p>
            <a:pPr>
              <a:buFont typeface="Wingdings" panose="05000000000000000000" pitchFamily="2" charset="2"/>
              <a:buChar char="Ø"/>
            </a:pPr>
            <a:r>
              <a:rPr lang="en-US" dirty="0">
                <a:latin typeface="Georgia" panose="02040502050405020303" pitchFamily="18" charset="0"/>
              </a:rPr>
              <a:t>These properties are exposed as </a:t>
            </a:r>
            <a:r>
              <a:rPr lang="en-US" dirty="0" err="1">
                <a:latin typeface="Georgia" panose="02040502050405020303" pitchFamily="18" charset="0"/>
              </a:rPr>
              <a:t>s.cat.categories</a:t>
            </a:r>
            <a:r>
              <a:rPr lang="en-US" dirty="0">
                <a:latin typeface="Georgia" panose="02040502050405020303" pitchFamily="18" charset="0"/>
              </a:rPr>
              <a:t> and </a:t>
            </a:r>
            <a:r>
              <a:rPr lang="en-US" dirty="0" err="1">
                <a:latin typeface="Georgia" panose="02040502050405020303" pitchFamily="18" charset="0"/>
              </a:rPr>
              <a:t>s.cat.ordered</a:t>
            </a: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If you don’t manually specify categories and ordering, they are inferred from the passed arguments.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s = </a:t>
            </a:r>
            <a:r>
              <a:rPr lang="en-US" dirty="0" err="1">
                <a:latin typeface="Georgia" panose="02040502050405020303" pitchFamily="18" charset="0"/>
              </a:rPr>
              <a:t>pd.Series</a:t>
            </a:r>
            <a:r>
              <a:rPr lang="en-US" dirty="0">
                <a:latin typeface="Georgia" panose="02040502050405020303" pitchFamily="18" charset="0"/>
              </a:rPr>
              <a:t>(["a", "b", "c", "a"], </a:t>
            </a:r>
            <a:r>
              <a:rPr lang="en-US" dirty="0" err="1">
                <a:latin typeface="Georgia" panose="02040502050405020303" pitchFamily="18" charset="0"/>
              </a:rPr>
              <a:t>dtype</a:t>
            </a:r>
            <a:r>
              <a:rPr lang="en-US" dirty="0">
                <a:latin typeface="Georgia" panose="02040502050405020303" pitchFamily="18" charset="0"/>
              </a:rPr>
              <a:t>="category")</a:t>
            </a:r>
          </a:p>
          <a:p>
            <a:pPr marL="0" indent="0">
              <a:buNone/>
            </a:pPr>
            <a:r>
              <a:rPr lang="en-US" dirty="0" err="1">
                <a:latin typeface="Georgia" panose="02040502050405020303" pitchFamily="18" charset="0"/>
              </a:rPr>
              <a:t>s.cat.categories</a:t>
            </a:r>
            <a:endParaRPr lang="en-US" dirty="0">
              <a:latin typeface="Georgia" panose="02040502050405020303" pitchFamily="18" charset="0"/>
            </a:endParaRPr>
          </a:p>
          <a:p>
            <a:pPr marL="0" indent="0">
              <a:buNone/>
            </a:pPr>
            <a:r>
              <a:rPr lang="en-US" sz="2000" b="1" dirty="0" err="1">
                <a:solidFill>
                  <a:srgbClr val="00B0F0"/>
                </a:solidFill>
                <a:latin typeface="Georgia" panose="02040502050405020303" pitchFamily="18" charset="0"/>
              </a:rPr>
              <a:t>Output</a:t>
            </a:r>
            <a:r>
              <a:rPr lang="en-US" dirty="0" err="1">
                <a:latin typeface="Georgia" panose="02040502050405020303" pitchFamily="18" charset="0"/>
              </a:rPr>
              <a:t>:Index</a:t>
            </a:r>
            <a:r>
              <a:rPr lang="en-US" dirty="0">
                <a:latin typeface="Georgia" panose="02040502050405020303" pitchFamily="18" charset="0"/>
              </a:rPr>
              <a:t>(['a', 'b', 'c'], </a:t>
            </a:r>
            <a:r>
              <a:rPr lang="en-US" dirty="0" err="1">
                <a:latin typeface="Georgia" panose="02040502050405020303" pitchFamily="18" charset="0"/>
              </a:rPr>
              <a:t>dtype</a:t>
            </a:r>
            <a:r>
              <a:rPr lang="en-US" dirty="0">
                <a:latin typeface="Georgia" panose="02040502050405020303" pitchFamily="18" charset="0"/>
              </a:rPr>
              <a:t>='object')</a:t>
            </a:r>
          </a:p>
          <a:p>
            <a:pPr marL="0" indent="0">
              <a:buNone/>
            </a:pPr>
            <a:r>
              <a:rPr lang="en-US" dirty="0" err="1">
                <a:latin typeface="Georgia" panose="02040502050405020303" pitchFamily="18" charset="0"/>
              </a:rPr>
              <a:t>s.cat.ordered</a:t>
            </a:r>
            <a:endParaRPr lang="en-US" dirty="0">
              <a:latin typeface="Georgia" panose="02040502050405020303" pitchFamily="18" charset="0"/>
            </a:endParaRPr>
          </a:p>
          <a:p>
            <a:pPr marL="0" indent="0">
              <a:buNone/>
            </a:pPr>
            <a:r>
              <a:rPr lang="en-US" sz="2000" b="1" dirty="0" err="1">
                <a:solidFill>
                  <a:srgbClr val="00B0F0"/>
                </a:solidFill>
                <a:latin typeface="Georgia" panose="02040502050405020303" pitchFamily="18" charset="0"/>
              </a:rPr>
              <a:t>Output:</a:t>
            </a:r>
            <a:r>
              <a:rPr lang="en-US" dirty="0" err="1">
                <a:latin typeface="Georgia" panose="02040502050405020303" pitchFamily="18" charset="0"/>
              </a:rPr>
              <a:t>False</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8BBDD2D1-61A2-CF45-2407-F9BAD141A077}"/>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34219A28-4A9D-8C31-9DD9-3B116CE7FAF5}"/>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422261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E8D1F-8198-4E12-8C5F-A3D0E33AC725}"/>
              </a:ext>
            </a:extLst>
          </p:cNvPr>
          <p:cNvSpPr>
            <a:spLocks noGrp="1"/>
          </p:cNvSpPr>
          <p:nvPr>
            <p:ph idx="1"/>
          </p:nvPr>
        </p:nvSpPr>
        <p:spPr>
          <a:xfrm>
            <a:off x="400050" y="685800"/>
            <a:ext cx="11439525" cy="5905499"/>
          </a:xfrm>
        </p:spPr>
        <p:txBody>
          <a:bodyPr>
            <a:normAutofit fontScale="92500" lnSpcReduction="10000"/>
          </a:bodyPr>
          <a:lstStyle/>
          <a:p>
            <a:pPr marL="0" indent="0">
              <a:buNone/>
            </a:pPr>
            <a:r>
              <a:rPr lang="en-US" dirty="0">
                <a:latin typeface="Georgia" panose="02040502050405020303" pitchFamily="18" charset="0"/>
              </a:rPr>
              <a:t>It’s also possible to pass in the categories in a specific order:</a:t>
            </a:r>
          </a:p>
          <a:p>
            <a:pPr marL="0" indent="0">
              <a:buNone/>
            </a:pPr>
            <a:r>
              <a:rPr lang="en-US" dirty="0">
                <a:latin typeface="Georgia" panose="02040502050405020303" pitchFamily="18" charset="0"/>
              </a:rPr>
              <a:t>s = </a:t>
            </a:r>
            <a:r>
              <a:rPr lang="en-US" dirty="0" err="1">
                <a:latin typeface="Georgia" panose="02040502050405020303" pitchFamily="18" charset="0"/>
              </a:rPr>
              <a:t>pd.Series</a:t>
            </a:r>
            <a:r>
              <a:rPr lang="en-US" dirty="0">
                <a:latin typeface="Georgia" panose="02040502050405020303" pitchFamily="18" charset="0"/>
              </a:rPr>
              <a:t>(</a:t>
            </a:r>
            <a:r>
              <a:rPr lang="en-US" dirty="0" err="1">
                <a:latin typeface="Georgia" panose="02040502050405020303" pitchFamily="18" charset="0"/>
              </a:rPr>
              <a:t>pd.Categorical</a:t>
            </a:r>
            <a:r>
              <a:rPr lang="en-US" dirty="0">
                <a:latin typeface="Georgia" panose="02040502050405020303" pitchFamily="18" charset="0"/>
              </a:rPr>
              <a:t>(["a", "b", "c", "a"], categories=["c", "b", "a"]))</a:t>
            </a:r>
          </a:p>
          <a:p>
            <a:pPr marL="0" indent="0">
              <a:buNone/>
            </a:pPr>
            <a:r>
              <a:rPr lang="en-US" dirty="0" err="1">
                <a:latin typeface="Georgia" panose="02040502050405020303" pitchFamily="18" charset="0"/>
              </a:rPr>
              <a:t>s.cat.categories</a:t>
            </a:r>
            <a:endParaRPr lang="en-US" dirty="0">
              <a:latin typeface="Georgia" panose="02040502050405020303" pitchFamily="18" charset="0"/>
            </a:endParaRPr>
          </a:p>
          <a:p>
            <a:pPr marL="0" indent="0">
              <a:buNone/>
            </a:pPr>
            <a:r>
              <a:rPr lang="en-US" sz="2000" b="1" dirty="0" err="1">
                <a:solidFill>
                  <a:srgbClr val="00B0F0"/>
                </a:solidFill>
                <a:latin typeface="Georgia" panose="02040502050405020303" pitchFamily="18" charset="0"/>
              </a:rPr>
              <a:t>Output:</a:t>
            </a:r>
            <a:r>
              <a:rPr lang="en-US" dirty="0" err="1">
                <a:latin typeface="Georgia" panose="02040502050405020303" pitchFamily="18" charset="0"/>
              </a:rPr>
              <a:t>Index</a:t>
            </a:r>
            <a:r>
              <a:rPr lang="en-US" dirty="0">
                <a:latin typeface="Georgia" panose="02040502050405020303" pitchFamily="18" charset="0"/>
              </a:rPr>
              <a:t>(['c', 'b', 'a'], </a:t>
            </a:r>
            <a:r>
              <a:rPr lang="en-US" dirty="0" err="1">
                <a:latin typeface="Georgia" panose="02040502050405020303" pitchFamily="18" charset="0"/>
              </a:rPr>
              <a:t>dtype</a:t>
            </a:r>
            <a:r>
              <a:rPr lang="en-US" dirty="0">
                <a:latin typeface="Georgia" panose="02040502050405020303" pitchFamily="18" charset="0"/>
              </a:rPr>
              <a:t>='object')</a:t>
            </a:r>
          </a:p>
          <a:p>
            <a:pPr marL="0" indent="0">
              <a:buNone/>
            </a:pPr>
            <a:r>
              <a:rPr lang="en-US" dirty="0" err="1">
                <a:latin typeface="Georgia" panose="02040502050405020303" pitchFamily="18" charset="0"/>
              </a:rPr>
              <a:t>s.cat.ordered</a:t>
            </a:r>
            <a:endParaRPr lang="en-US" dirty="0">
              <a:latin typeface="Georgia" panose="02040502050405020303" pitchFamily="18" charset="0"/>
            </a:endParaRPr>
          </a:p>
          <a:p>
            <a:pPr marL="0" indent="0">
              <a:buNone/>
            </a:pPr>
            <a:r>
              <a:rPr lang="en-US" sz="2000" b="1" dirty="0">
                <a:solidFill>
                  <a:srgbClr val="00B0F0"/>
                </a:solidFill>
                <a:latin typeface="Georgia" panose="02040502050405020303" pitchFamily="18" charset="0"/>
              </a:rPr>
              <a:t>Output: </a:t>
            </a:r>
            <a:r>
              <a:rPr lang="en-US" dirty="0">
                <a:latin typeface="Georgia" panose="02040502050405020303" pitchFamily="18" charset="0"/>
              </a:rPr>
              <a:t>False</a:t>
            </a:r>
          </a:p>
          <a:p>
            <a:pPr marL="0" indent="0">
              <a:buNone/>
            </a:pPr>
            <a:r>
              <a:rPr lang="en-US" sz="2200" b="1" dirty="0">
                <a:solidFill>
                  <a:srgbClr val="C00000"/>
                </a:solidFill>
                <a:latin typeface="Georgia" panose="02040502050405020303" pitchFamily="18" charset="0"/>
              </a:rPr>
              <a:t>Unique()</a:t>
            </a:r>
          </a:p>
          <a:p>
            <a:pPr>
              <a:buFont typeface="Wingdings" panose="05000000000000000000" pitchFamily="2" charset="2"/>
              <a:buChar char="Ø"/>
            </a:pPr>
            <a:r>
              <a:rPr lang="en-US" dirty="0">
                <a:latin typeface="Georgia" panose="02040502050405020303" pitchFamily="18" charset="0"/>
              </a:rPr>
              <a:t>The unique() function is used to get unique values of Series object.</a:t>
            </a:r>
          </a:p>
          <a:p>
            <a:pPr>
              <a:buFont typeface="Wingdings" panose="05000000000000000000" pitchFamily="2" charset="2"/>
              <a:buChar char="Ø"/>
            </a:pPr>
            <a:r>
              <a:rPr lang="en-US" dirty="0" err="1">
                <a:latin typeface="Georgia" panose="02040502050405020303" pitchFamily="18" charset="0"/>
              </a:rPr>
              <a:t>Uniques</a:t>
            </a:r>
            <a:r>
              <a:rPr lang="en-US" dirty="0">
                <a:latin typeface="Georgia" panose="02040502050405020303" pitchFamily="18" charset="0"/>
              </a:rPr>
              <a:t> are returned in order of appearance.</a:t>
            </a:r>
          </a:p>
          <a:p>
            <a:pPr marL="0" indent="0">
              <a:buNone/>
            </a:pPr>
            <a:r>
              <a:rPr lang="en-US" dirty="0">
                <a:latin typeface="Georgia" panose="02040502050405020303" pitchFamily="18" charset="0"/>
              </a:rPr>
              <a:t>import </a:t>
            </a:r>
            <a:r>
              <a:rPr lang="en-US" dirty="0" err="1">
                <a:latin typeface="Georgia" panose="02040502050405020303" pitchFamily="18" charset="0"/>
              </a:rPr>
              <a:t>numpy</a:t>
            </a:r>
            <a:r>
              <a:rPr lang="en-US" dirty="0">
                <a:latin typeface="Georgia" panose="02040502050405020303" pitchFamily="18" charset="0"/>
              </a:rPr>
              <a:t> as np</a:t>
            </a:r>
          </a:p>
          <a:p>
            <a:pPr marL="0" indent="0">
              <a:buNone/>
            </a:pPr>
            <a:r>
              <a:rPr lang="en-US" dirty="0">
                <a:latin typeface="Georgia" panose="02040502050405020303" pitchFamily="18" charset="0"/>
              </a:rPr>
              <a:t>import pandas as pd</a:t>
            </a:r>
          </a:p>
          <a:p>
            <a:pPr marL="0" indent="0">
              <a:buNone/>
            </a:pPr>
            <a:r>
              <a:rPr lang="en-US" dirty="0" err="1">
                <a:latin typeface="Georgia" panose="02040502050405020303" pitchFamily="18" charset="0"/>
              </a:rPr>
              <a:t>pd.Series</a:t>
            </a:r>
            <a:r>
              <a:rPr lang="en-US" dirty="0">
                <a:latin typeface="Georgia" panose="02040502050405020303" pitchFamily="18" charset="0"/>
              </a:rPr>
              <a:t>([2, 4, 3, 3], name='P').unique()</a:t>
            </a:r>
          </a:p>
          <a:p>
            <a:pPr marL="0" indent="0">
              <a:buNone/>
            </a:pPr>
            <a:r>
              <a:rPr lang="en-US" sz="2000" b="1" dirty="0" err="1">
                <a:solidFill>
                  <a:srgbClr val="00B0F0"/>
                </a:solidFill>
                <a:latin typeface="Georgia" panose="02040502050405020303" pitchFamily="18" charset="0"/>
              </a:rPr>
              <a:t>Output</a:t>
            </a:r>
            <a:r>
              <a:rPr lang="en-US" dirty="0" err="1">
                <a:latin typeface="Georgia" panose="02040502050405020303" pitchFamily="18" charset="0"/>
              </a:rPr>
              <a:t>:array</a:t>
            </a:r>
            <a:r>
              <a:rPr lang="en-US" dirty="0">
                <a:latin typeface="Georgia" panose="02040502050405020303" pitchFamily="18" charset="0"/>
              </a:rPr>
              <a:t>([2, 4, 3], </a:t>
            </a:r>
            <a:r>
              <a:rPr lang="en-US" dirty="0" err="1">
                <a:latin typeface="Georgia" panose="02040502050405020303" pitchFamily="18" charset="0"/>
              </a:rPr>
              <a:t>dtype</a:t>
            </a:r>
            <a:r>
              <a:rPr lang="en-US" dirty="0">
                <a:latin typeface="Georgia" panose="02040502050405020303" pitchFamily="18" charset="0"/>
              </a:rPr>
              <a:t>=int64)</a:t>
            </a:r>
            <a:endParaRPr lang="en-IN" dirty="0">
              <a:latin typeface="Georgia" panose="02040502050405020303" pitchFamily="18" charset="0"/>
            </a:endParaRPr>
          </a:p>
        </p:txBody>
      </p:sp>
      <p:sp>
        <p:nvSpPr>
          <p:cNvPr id="2" name="Footer Placeholder 1">
            <a:extLst>
              <a:ext uri="{FF2B5EF4-FFF2-40B4-BE49-F238E27FC236}">
                <a16:creationId xmlns:a16="http://schemas.microsoft.com/office/drawing/2014/main" id="{8DA8D97C-A27B-1E44-D4C9-79A55A51C135}"/>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BE3A29D7-5F87-806F-53BF-BF7EC077C13A}"/>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1714261106"/>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ICT Basic Theme (1) (2)</Template>
  <TotalTime>5</TotalTime>
  <Words>3673</Words>
  <Application>Microsoft Office PowerPoint</Application>
  <PresentationFormat>Widescreen</PresentationFormat>
  <Paragraphs>433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Georgia</vt:lpstr>
      <vt:lpstr>Wingdings</vt:lpstr>
      <vt:lpstr>ICT Basic Theme</vt:lpstr>
      <vt:lpstr>Categories, Vectorization in Python, Statistics and probability  concepts for data science</vt:lpstr>
      <vt:lpstr>Categorical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Vectorization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Statistics and probability  concepts for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Categories, Vectorization in Python, Statistics and probability  concepts for data science</dc:title>
  <dc:creator>sarihaashanmugasundaram@gmail.com</dc:creator>
  <cp:lastModifiedBy>sarihaashanmugasundaram@gmail.com</cp:lastModifiedBy>
  <cp:revision>3</cp:revision>
  <dcterms:created xsi:type="dcterms:W3CDTF">2023-04-29T13:18:45Z</dcterms:created>
  <dcterms:modified xsi:type="dcterms:W3CDTF">2023-04-29T14:32:00Z</dcterms:modified>
</cp:coreProperties>
</file>