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57" r:id="rId30"/>
    <p:sldId id="258" r:id="rId31"/>
    <p:sldId id="259"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2ACA9-6911-45FB-8208-6F4F269E652A}"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1EEF2-3822-4339-AF10-229D41479006}" type="slidenum">
              <a:rPr lang="en-IN" smtClean="0"/>
              <a:t>‹#›</a:t>
            </a:fld>
            <a:endParaRPr lang="en-IN"/>
          </a:p>
        </p:txBody>
      </p:sp>
    </p:spTree>
    <p:extLst>
      <p:ext uri="{BB962C8B-B14F-4D97-AF65-F5344CB8AC3E}">
        <p14:creationId xmlns:p14="http://schemas.microsoft.com/office/powerpoint/2010/main" val="256829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B699-0B68-34C5-8282-2A574925D5B2}"/>
              </a:ext>
            </a:extLst>
          </p:cNvPr>
          <p:cNvSpPr>
            <a:spLocks noGrp="1"/>
          </p:cNvSpPr>
          <p:nvPr>
            <p:ph type="ctrTitle"/>
          </p:nvPr>
        </p:nvSpPr>
        <p:spPr/>
        <p:txBody>
          <a:bodyPr/>
          <a:lstStyle/>
          <a:p>
            <a:r>
              <a:rPr lang="en-US" dirty="0"/>
              <a:t>MATPLOT LIB, Subplots and Legends</a:t>
            </a:r>
            <a:endParaRPr lang="en-IN" dirty="0"/>
          </a:p>
        </p:txBody>
      </p:sp>
      <p:sp>
        <p:nvSpPr>
          <p:cNvPr id="4" name="Footer Placeholder 3">
            <a:extLst>
              <a:ext uri="{FF2B5EF4-FFF2-40B4-BE49-F238E27FC236}">
                <a16:creationId xmlns:a16="http://schemas.microsoft.com/office/drawing/2014/main" id="{65ABC4C9-0B50-369A-EBA3-9B7128F0EEA3}"/>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F834008A-27E0-9A3D-C156-E802DAFFC856}"/>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51202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6E806-D743-40D1-9272-F8DD9EC6203E}"/>
              </a:ext>
            </a:extLst>
          </p:cNvPr>
          <p:cNvSpPr>
            <a:spLocks noGrp="1"/>
          </p:cNvSpPr>
          <p:nvPr>
            <p:ph idx="1"/>
          </p:nvPr>
        </p:nvSpPr>
        <p:spPr>
          <a:xfrm>
            <a:off x="209550" y="533401"/>
            <a:ext cx="11744325" cy="6048374"/>
          </a:xfrm>
        </p:spPr>
        <p:txBody>
          <a:bodyPr>
            <a:normAutofit/>
          </a:bodyPr>
          <a:lstStyle/>
          <a:p>
            <a:pPr marL="0" indent="0">
              <a:buNone/>
            </a:pPr>
            <a:r>
              <a:rPr lang="en-IN" sz="2000" b="1" dirty="0">
                <a:solidFill>
                  <a:srgbClr val="00B0F0"/>
                </a:solidFill>
                <a:latin typeface="Georgia" panose="02040502050405020303" pitchFamily="18" charset="0"/>
              </a:rPr>
              <a:t>Histogram</a:t>
            </a:r>
            <a:r>
              <a:rPr lang="en-IN" dirty="0">
                <a:latin typeface="Georgia" panose="02040502050405020303" pitchFamily="18" charset="0"/>
              </a:rPr>
              <a:t>:</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y = [10, 5, 8, 4, 2]</a:t>
            </a:r>
          </a:p>
          <a:p>
            <a:pPr marL="0" indent="0">
              <a:buNone/>
            </a:pPr>
            <a:r>
              <a:rPr lang="en-IN" dirty="0" err="1">
                <a:latin typeface="Georgia" panose="02040502050405020303" pitchFamily="18" charset="0"/>
              </a:rPr>
              <a:t>plt.hist</a:t>
            </a:r>
            <a:r>
              <a:rPr lang="en-IN" dirty="0">
                <a:latin typeface="Georgia" panose="02040502050405020303" pitchFamily="18" charset="0"/>
              </a:rPr>
              <a:t>(y)</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IN" sz="2200" b="1" dirty="0">
                <a:solidFill>
                  <a:srgbClr val="00B0F0"/>
                </a:solidFill>
                <a:latin typeface="Georgia" panose="02040502050405020303" pitchFamily="18" charset="0"/>
              </a:rPr>
              <a:t>Scatter Plot :</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a:latin typeface="Georgia" panose="02040502050405020303" pitchFamily="18" charset="0"/>
              </a:rPr>
              <a:t>x </a:t>
            </a:r>
            <a:r>
              <a:rPr lang="en-IN" dirty="0">
                <a:latin typeface="Georgia" panose="02040502050405020303" pitchFamily="18" charset="0"/>
              </a:rPr>
              <a:t>= [5, 2, 9, 4, 7]</a:t>
            </a:r>
          </a:p>
          <a:p>
            <a:pPr marL="0" indent="0">
              <a:buNone/>
            </a:pPr>
            <a:r>
              <a:rPr lang="en-IN" dirty="0">
                <a:latin typeface="Georgia" panose="02040502050405020303" pitchFamily="18" charset="0"/>
              </a:rPr>
              <a:t>y = [10, 5, 8, 4, 2]</a:t>
            </a:r>
          </a:p>
          <a:p>
            <a:pPr marL="0" indent="0">
              <a:buNone/>
            </a:pPr>
            <a:r>
              <a:rPr lang="en-IN" dirty="0" err="1">
                <a:latin typeface="Georgia" panose="02040502050405020303" pitchFamily="18" charset="0"/>
              </a:rPr>
              <a:t>plt.scatter</a:t>
            </a:r>
            <a:r>
              <a:rPr lang="en-IN" dirty="0">
                <a:latin typeface="Georgia" panose="02040502050405020303" pitchFamily="18" charset="0"/>
              </a:rPr>
              <a:t>(x, y)</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77EC1F3E-E7E1-5D32-3842-BEFBA2D3C3E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8FE061D-A1CC-964E-F2BD-330051D6BDB3}"/>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349967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0B87-7A7A-4C9A-9CA9-2175C67545D8}"/>
              </a:ext>
            </a:extLst>
          </p:cNvPr>
          <p:cNvSpPr>
            <a:spLocks noGrp="1"/>
          </p:cNvSpPr>
          <p:nvPr>
            <p:ph type="title"/>
          </p:nvPr>
        </p:nvSpPr>
        <p:spPr>
          <a:xfrm>
            <a:off x="581192" y="702157"/>
            <a:ext cx="11029616" cy="57419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Axes class</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1CCC6043-0AA9-43E7-8340-1F084CC67B78}"/>
              </a:ext>
            </a:extLst>
          </p:cNvPr>
          <p:cNvSpPr>
            <a:spLocks noGrp="1"/>
          </p:cNvSpPr>
          <p:nvPr>
            <p:ph idx="1"/>
          </p:nvPr>
        </p:nvSpPr>
        <p:spPr>
          <a:xfrm>
            <a:off x="200026" y="1276351"/>
            <a:ext cx="11410782" cy="5295899"/>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Axes is the most basic and flexible unit for creating sub-plots. </a:t>
            </a:r>
          </a:p>
          <a:p>
            <a:pPr>
              <a:buFont typeface="Wingdings" panose="05000000000000000000" pitchFamily="2" charset="2"/>
              <a:buChar char="Ø"/>
            </a:pPr>
            <a:r>
              <a:rPr lang="en-US" dirty="0">
                <a:latin typeface="Georgia" panose="02040502050405020303" pitchFamily="18" charset="0"/>
              </a:rPr>
              <a:t>Axes allow placement of plots at any location in the figure. A given figure can contain many axes, but a given axes object can only be in one figure. </a:t>
            </a:r>
          </a:p>
          <a:p>
            <a:pPr>
              <a:buFont typeface="Wingdings" panose="05000000000000000000" pitchFamily="2" charset="2"/>
              <a:buChar char="Ø"/>
            </a:pPr>
            <a:r>
              <a:rPr lang="en-US" dirty="0">
                <a:latin typeface="Georgia" panose="02040502050405020303" pitchFamily="18" charset="0"/>
              </a:rPr>
              <a:t>The axes contain two axis objects 2D as well as, three-axis objects in the case of 3D. </a:t>
            </a:r>
          </a:p>
          <a:p>
            <a:pPr marL="0" indent="0">
              <a:buNone/>
            </a:pPr>
            <a:r>
              <a:rPr lang="en-US" b="1" dirty="0">
                <a:solidFill>
                  <a:srgbClr val="0070C0"/>
                </a:solidFill>
                <a:latin typeface="Georgia" panose="02040502050405020303" pitchFamily="18" charset="0"/>
              </a:rPr>
              <a:t>axes() function</a:t>
            </a:r>
          </a:p>
          <a:p>
            <a:pPr marL="0" indent="0">
              <a:buNone/>
            </a:pPr>
            <a:r>
              <a:rPr lang="en-US" dirty="0">
                <a:latin typeface="Georgia" panose="02040502050405020303" pitchFamily="18" charset="0"/>
              </a:rPr>
              <a:t>axes() function creates axes object with argument, where argument is a list of 4 elements [left, bottom, width, height].</a:t>
            </a:r>
          </a:p>
          <a:p>
            <a:pPr marL="0" indent="0">
              <a:buNone/>
            </a:pPr>
            <a:r>
              <a:rPr lang="en-US" b="1" dirty="0">
                <a:solidFill>
                  <a:srgbClr val="0070C0"/>
                </a:solidFill>
                <a:latin typeface="Georgia" panose="02040502050405020303" pitchFamily="18" charset="0"/>
              </a:rPr>
              <a:t>Syntax :</a:t>
            </a:r>
          </a:p>
          <a:p>
            <a:pPr marL="0" indent="0">
              <a:buNone/>
            </a:pPr>
            <a:r>
              <a:rPr lang="en-US" dirty="0">
                <a:latin typeface="Georgia" panose="02040502050405020303" pitchFamily="18" charset="0"/>
              </a:rPr>
              <a:t>axes([left, bottom, width, height])</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p>
          <a:p>
            <a:pPr marL="0" indent="0">
              <a:buNone/>
            </a:pP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plt.axes</a:t>
            </a:r>
            <a:r>
              <a:rPr lang="en-IN" dirty="0">
                <a:latin typeface="Georgia" panose="02040502050405020303" pitchFamily="18" charset="0"/>
              </a:rPr>
              <a:t>([0.1, 0.1, 0.8, 0.8]) </a:t>
            </a:r>
          </a:p>
        </p:txBody>
      </p:sp>
      <p:sp>
        <p:nvSpPr>
          <p:cNvPr id="4" name="Footer Placeholder 3">
            <a:extLst>
              <a:ext uri="{FF2B5EF4-FFF2-40B4-BE49-F238E27FC236}">
                <a16:creationId xmlns:a16="http://schemas.microsoft.com/office/drawing/2014/main" id="{18E99D37-47F7-9AC4-3996-EBA5CD60263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CACFD89-0475-3288-1373-E93910E7921E}"/>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55496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DD5B3-74D1-40E8-A5D2-7005FDF26956}"/>
              </a:ext>
            </a:extLst>
          </p:cNvPr>
          <p:cNvSpPr>
            <a:spLocks noGrp="1"/>
          </p:cNvSpPr>
          <p:nvPr>
            <p:ph idx="1"/>
          </p:nvPr>
        </p:nvSpPr>
        <p:spPr>
          <a:xfrm>
            <a:off x="428625" y="762000"/>
            <a:ext cx="11429999" cy="5867400"/>
          </a:xfrm>
        </p:spPr>
        <p:txBody>
          <a:bodyPr>
            <a:normAutofit fontScale="92500" lnSpcReduction="10000"/>
          </a:bodyPr>
          <a:lstStyle/>
          <a:p>
            <a:pPr>
              <a:buFont typeface="Wingdings" panose="05000000000000000000" pitchFamily="2" charset="2"/>
              <a:buChar char="Ø"/>
            </a:pPr>
            <a:r>
              <a:rPr lang="en-US" dirty="0">
                <a:latin typeface="Georgia" panose="02040502050405020303" pitchFamily="18" charset="0"/>
              </a:rPr>
              <a:t>Here in axes([0.1, 0.1, 0.8, 0.8]), the first ‘0.1’ refers to the distance between the left side axis and border of the figure window is 10%, of the total width of the figure window. </a:t>
            </a:r>
          </a:p>
          <a:p>
            <a:pPr>
              <a:buFont typeface="Wingdings" panose="05000000000000000000" pitchFamily="2" charset="2"/>
              <a:buChar char="Ø"/>
            </a:pPr>
            <a:r>
              <a:rPr lang="en-US" dirty="0">
                <a:latin typeface="Georgia" panose="02040502050405020303" pitchFamily="18" charset="0"/>
              </a:rPr>
              <a:t>The second ‘0.1’ refers to the distance between the bottom side axis and the border of the figure window is 10%, of the total height of the figure window. </a:t>
            </a:r>
          </a:p>
          <a:p>
            <a:pPr>
              <a:buFont typeface="Wingdings" panose="05000000000000000000" pitchFamily="2" charset="2"/>
              <a:buChar char="Ø"/>
            </a:pPr>
            <a:r>
              <a:rPr lang="en-US" dirty="0">
                <a:latin typeface="Georgia" panose="02040502050405020303" pitchFamily="18" charset="0"/>
              </a:rPr>
              <a:t>The first ‘0.8’ means the axes width from left to right is 80% and the latter ‘0.8’ means the axes height from the bottom to the top is 80%</a:t>
            </a:r>
          </a:p>
          <a:p>
            <a:pPr marL="0" indent="0">
              <a:buNone/>
            </a:pPr>
            <a:r>
              <a:rPr lang="en-US" b="1" dirty="0" err="1">
                <a:solidFill>
                  <a:srgbClr val="0070C0"/>
                </a:solidFill>
                <a:latin typeface="Georgia" panose="02040502050405020303" pitchFamily="18" charset="0"/>
              </a:rPr>
              <a:t>add_axes</a:t>
            </a:r>
            <a:r>
              <a:rPr lang="en-US" b="1" dirty="0">
                <a:solidFill>
                  <a:srgbClr val="0070C0"/>
                </a:solidFill>
                <a:latin typeface="Georgia" panose="02040502050405020303" pitchFamily="18" charset="0"/>
              </a:rPr>
              <a:t>() function</a:t>
            </a:r>
          </a:p>
          <a:p>
            <a:pPr>
              <a:buFont typeface="Wingdings" panose="05000000000000000000" pitchFamily="2" charset="2"/>
              <a:buChar char="Ø"/>
            </a:pPr>
            <a:r>
              <a:rPr lang="en-US" dirty="0">
                <a:latin typeface="Georgia" panose="02040502050405020303" pitchFamily="18" charset="0"/>
              </a:rPr>
              <a:t>Alternatively, you can also add the axes object to the figure by calling the </a:t>
            </a:r>
            <a:r>
              <a:rPr lang="en-US" dirty="0" err="1">
                <a:latin typeface="Georgia" panose="02040502050405020303" pitchFamily="18" charset="0"/>
              </a:rPr>
              <a:t>add_axes</a:t>
            </a:r>
            <a:r>
              <a:rPr lang="en-US" dirty="0">
                <a:latin typeface="Georgia" panose="02040502050405020303" pitchFamily="18" charset="0"/>
              </a:rPr>
              <a:t>() method. </a:t>
            </a:r>
          </a:p>
          <a:p>
            <a:pPr>
              <a:buFont typeface="Wingdings" panose="05000000000000000000" pitchFamily="2" charset="2"/>
              <a:buChar char="Ø"/>
            </a:pPr>
            <a:r>
              <a:rPr lang="en-US" dirty="0">
                <a:latin typeface="Georgia" panose="02040502050405020303" pitchFamily="18" charset="0"/>
              </a:rPr>
              <a:t>It returns the axes object and adds axes at position [left, bottom, width, height] where all quantities are in fractions of figure width and height.</a:t>
            </a:r>
          </a:p>
          <a:p>
            <a:pPr marL="0" indent="0">
              <a:buNone/>
            </a:pPr>
            <a:r>
              <a:rPr lang="en-US" b="1" dirty="0">
                <a:solidFill>
                  <a:srgbClr val="0070C0"/>
                </a:solidFill>
                <a:latin typeface="Georgia" panose="02040502050405020303" pitchFamily="18" charset="0"/>
              </a:rPr>
              <a:t>Syntax :</a:t>
            </a:r>
          </a:p>
          <a:p>
            <a:pPr marL="0" indent="0">
              <a:buNone/>
            </a:pPr>
            <a:r>
              <a:rPr lang="en-US" dirty="0" err="1">
                <a:latin typeface="Georgia" panose="02040502050405020303" pitchFamily="18" charset="0"/>
              </a:rPr>
              <a:t>add_axes</a:t>
            </a:r>
            <a:r>
              <a:rPr lang="en-US" dirty="0">
                <a:latin typeface="Georgia" panose="02040502050405020303" pitchFamily="18" charset="0"/>
              </a:rPr>
              <a:t>([left, bottom, width, height])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1EE3886E-2099-7833-656E-7437144BDC9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2ED78FF-277D-A1A7-0187-2455FE4BBC7D}"/>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139413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E9B55-ADF1-45C3-BF57-90597E75B74F}"/>
              </a:ext>
            </a:extLst>
          </p:cNvPr>
          <p:cNvSpPr>
            <a:spLocks noGrp="1"/>
          </p:cNvSpPr>
          <p:nvPr>
            <p:ph idx="1"/>
          </p:nvPr>
        </p:nvSpPr>
        <p:spPr>
          <a:xfrm>
            <a:off x="95250" y="733425"/>
            <a:ext cx="12001500" cy="6019800"/>
          </a:xfrm>
        </p:spPr>
        <p:txBody>
          <a:bodyPr>
            <a:normAutofit fontScale="85000" lnSpcReduction="1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p>
          <a:p>
            <a:pPr marL="0" indent="0">
              <a:buNone/>
            </a:pP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fig.add_axes</a:t>
            </a:r>
            <a:r>
              <a:rPr lang="en-IN" dirty="0">
                <a:latin typeface="Georgia" panose="02040502050405020303" pitchFamily="18" charset="0"/>
              </a:rPr>
              <a:t>([0, 0, 1, 1])</a:t>
            </a:r>
          </a:p>
          <a:p>
            <a:pPr marL="0" indent="0">
              <a:buNone/>
            </a:pPr>
            <a:r>
              <a:rPr lang="en-US" b="1" dirty="0" err="1">
                <a:solidFill>
                  <a:srgbClr val="0070C0"/>
                </a:solidFill>
                <a:latin typeface="Georgia" panose="02040502050405020303" pitchFamily="18" charset="0"/>
              </a:rPr>
              <a:t>ax.legend</a:t>
            </a:r>
            <a:r>
              <a:rPr lang="en-US" b="1" dirty="0">
                <a:solidFill>
                  <a:srgbClr val="0070C0"/>
                </a:solidFill>
                <a:latin typeface="Georgia" panose="02040502050405020303" pitchFamily="18" charset="0"/>
              </a:rPr>
              <a:t>() </a:t>
            </a:r>
          </a:p>
          <a:p>
            <a:pPr marL="0" indent="0">
              <a:buNone/>
            </a:pPr>
            <a:r>
              <a:rPr lang="en-US" dirty="0">
                <a:latin typeface="Georgia" panose="02040502050405020303" pitchFamily="18" charset="0"/>
              </a:rPr>
              <a:t>Adding legend to the plot figure can be done by calling the legend() function of the axes class. It consists of three arguments.</a:t>
            </a:r>
          </a:p>
          <a:p>
            <a:pPr marL="0" indent="0">
              <a:buNone/>
            </a:pPr>
            <a:r>
              <a:rPr lang="en-US" b="1" dirty="0">
                <a:solidFill>
                  <a:srgbClr val="0070C0"/>
                </a:solidFill>
                <a:latin typeface="Georgia" panose="02040502050405020303" pitchFamily="18" charset="0"/>
              </a:rPr>
              <a:t>Syntax :</a:t>
            </a:r>
          </a:p>
          <a:p>
            <a:pPr marL="0" indent="0">
              <a:buNone/>
            </a:pPr>
            <a:r>
              <a:rPr lang="en-US" dirty="0" err="1">
                <a:latin typeface="Georgia" panose="02040502050405020303" pitchFamily="18" charset="0"/>
              </a:rPr>
              <a:t>ax.legend</a:t>
            </a:r>
            <a:r>
              <a:rPr lang="en-US" dirty="0">
                <a:latin typeface="Georgia" panose="02040502050405020303" pitchFamily="18" charset="0"/>
              </a:rPr>
              <a:t>(handles, labels, loc)</a:t>
            </a:r>
          </a:p>
          <a:p>
            <a:pPr marL="0" indent="0">
              <a:buNone/>
            </a:pPr>
            <a:r>
              <a:rPr lang="en-US" dirty="0">
                <a:latin typeface="Georgia" panose="02040502050405020303" pitchFamily="18" charset="0"/>
              </a:rPr>
              <a:t>Where labels refers to a sequence of string and handles, a sequence of Line2D or Patch instances, loc can be a string or an integer specifying the location of legend.</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r>
              <a:rPr lang="en-IN" dirty="0">
                <a:latin typeface="Georgia" panose="02040502050405020303" pitchFamily="18" charset="0"/>
              </a:rPr>
              <a:t> </a:t>
            </a: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p>
          <a:p>
            <a:pPr marL="0" indent="0">
              <a:buNone/>
            </a:pP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plt.axes</a:t>
            </a:r>
            <a:r>
              <a:rPr lang="en-IN" dirty="0">
                <a:latin typeface="Georgia" panose="02040502050405020303" pitchFamily="18" charset="0"/>
              </a:rPr>
              <a:t>([0.1, 0.1, 0.8, 0.8]) </a:t>
            </a:r>
          </a:p>
          <a:p>
            <a:pPr marL="0" indent="0">
              <a:buNone/>
            </a:pPr>
            <a:r>
              <a:rPr lang="en-IN" dirty="0" err="1">
                <a:latin typeface="Georgia" panose="02040502050405020303" pitchFamily="18" charset="0"/>
              </a:rPr>
              <a:t>ax.legend</a:t>
            </a:r>
            <a:r>
              <a:rPr lang="en-IN" dirty="0">
                <a:latin typeface="Georgia" panose="02040502050405020303" pitchFamily="18" charset="0"/>
              </a:rPr>
              <a:t>(labels = ('label1', 'label2'), </a:t>
            </a:r>
          </a:p>
          <a:p>
            <a:pPr marL="0" indent="0">
              <a:buNone/>
            </a:pPr>
            <a:r>
              <a:rPr lang="en-IN" dirty="0">
                <a:latin typeface="Georgia" panose="02040502050405020303" pitchFamily="18" charset="0"/>
              </a:rPr>
              <a:t>          </a:t>
            </a:r>
            <a:r>
              <a:rPr lang="en-IN" dirty="0" err="1">
                <a:latin typeface="Georgia" panose="02040502050405020303" pitchFamily="18" charset="0"/>
              </a:rPr>
              <a:t>loc</a:t>
            </a:r>
            <a:r>
              <a:rPr lang="en-IN" dirty="0">
                <a:latin typeface="Georgia" panose="02040502050405020303" pitchFamily="18" charset="0"/>
              </a:rPr>
              <a:t> = 'upper left')</a:t>
            </a:r>
          </a:p>
        </p:txBody>
      </p:sp>
      <p:sp>
        <p:nvSpPr>
          <p:cNvPr id="2" name="Footer Placeholder 1">
            <a:extLst>
              <a:ext uri="{FF2B5EF4-FFF2-40B4-BE49-F238E27FC236}">
                <a16:creationId xmlns:a16="http://schemas.microsoft.com/office/drawing/2014/main" id="{FE06AF3E-1BC0-780D-7367-04CB8036271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998EB3E-B09F-12AD-C1B4-71246FE53CDA}"/>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6424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371FD-5EB8-4E5D-B062-C0E69CAA715F}"/>
              </a:ext>
            </a:extLst>
          </p:cNvPr>
          <p:cNvSpPr>
            <a:spLocks noGrp="1"/>
          </p:cNvSpPr>
          <p:nvPr>
            <p:ph idx="1"/>
          </p:nvPr>
        </p:nvSpPr>
        <p:spPr>
          <a:xfrm>
            <a:off x="285750" y="600075"/>
            <a:ext cx="11591925" cy="6257925"/>
          </a:xfrm>
        </p:spPr>
        <p:txBody>
          <a:bodyPr>
            <a:normAutofit fontScale="77500" lnSpcReduction="20000"/>
          </a:bodyPr>
          <a:lstStyle/>
          <a:p>
            <a:pPr marL="0" indent="0">
              <a:buNone/>
            </a:pPr>
            <a:r>
              <a:rPr lang="en-US" b="1" dirty="0" err="1">
                <a:solidFill>
                  <a:srgbClr val="0070C0"/>
                </a:solidFill>
                <a:latin typeface="Georgia" panose="02040502050405020303" pitchFamily="18" charset="0"/>
              </a:rPr>
              <a:t>ax.plot</a:t>
            </a:r>
            <a:r>
              <a:rPr lang="en-US" b="1" dirty="0">
                <a:solidFill>
                  <a:srgbClr val="0070C0"/>
                </a:solidFill>
                <a:latin typeface="Georgia" panose="02040502050405020303" pitchFamily="18" charset="0"/>
              </a:rPr>
              <a:t>() function</a:t>
            </a:r>
          </a:p>
          <a:p>
            <a:pPr marL="0" indent="0">
              <a:buNone/>
            </a:pPr>
            <a:r>
              <a:rPr lang="en-US" dirty="0">
                <a:latin typeface="Georgia" panose="02040502050405020303" pitchFamily="18" charset="0"/>
              </a:rPr>
              <a:t>plot() function of the axes class plots the values of one array versus another as line or marker.</a:t>
            </a:r>
          </a:p>
          <a:p>
            <a:pPr marL="0" indent="0">
              <a:buNone/>
            </a:pPr>
            <a:r>
              <a:rPr lang="en-US" b="1" dirty="0">
                <a:solidFill>
                  <a:srgbClr val="0070C0"/>
                </a:solidFill>
                <a:latin typeface="Georgia" panose="02040502050405020303" pitchFamily="18" charset="0"/>
              </a:rPr>
              <a:t>Syntax : </a:t>
            </a:r>
          </a:p>
          <a:p>
            <a:pPr marL="0" indent="0">
              <a:buNone/>
            </a:pPr>
            <a:r>
              <a:rPr lang="en-US" dirty="0" err="1">
                <a:latin typeface="Georgia" panose="02040502050405020303" pitchFamily="18" charset="0"/>
              </a:rPr>
              <a:t>plt.plot</a:t>
            </a:r>
            <a:r>
              <a:rPr lang="en-US" dirty="0">
                <a:latin typeface="Georgia" panose="02040502050405020303" pitchFamily="18" charset="0"/>
              </a:rPr>
              <a:t>(X, Y, ‘CLM’)</a:t>
            </a:r>
          </a:p>
          <a:p>
            <a:pPr marL="0" indent="0">
              <a:buNone/>
            </a:pPr>
            <a:r>
              <a:rPr lang="en-US" b="1" dirty="0">
                <a:solidFill>
                  <a:srgbClr val="0070C0"/>
                </a:solidFill>
                <a:latin typeface="Georgia" panose="02040502050405020303" pitchFamily="18" charset="0"/>
              </a:rPr>
              <a:t>Parameters:</a:t>
            </a:r>
          </a:p>
          <a:p>
            <a:pPr marL="0" indent="0">
              <a:buNone/>
            </a:pPr>
            <a:r>
              <a:rPr lang="en-US" dirty="0">
                <a:latin typeface="Georgia" panose="02040502050405020303" pitchFamily="18" charset="0"/>
              </a:rPr>
              <a:t>X is x-axis.</a:t>
            </a:r>
          </a:p>
          <a:p>
            <a:pPr marL="0" indent="0">
              <a:buNone/>
            </a:pPr>
            <a:r>
              <a:rPr lang="en-US" dirty="0">
                <a:latin typeface="Georgia" panose="02040502050405020303" pitchFamily="18" charset="0"/>
              </a:rPr>
              <a:t>Y is y-axis.</a:t>
            </a:r>
          </a:p>
          <a:p>
            <a:pPr marL="0" indent="0">
              <a:buNone/>
            </a:pPr>
            <a:r>
              <a:rPr lang="en-US" dirty="0">
                <a:latin typeface="Georgia" panose="02040502050405020303" pitchFamily="18" charset="0"/>
              </a:rPr>
              <a:t>‘CLM’ stands for Color, Line and Marker.</a:t>
            </a:r>
          </a:p>
          <a:p>
            <a:pPr marL="0" indent="0">
              <a:buNone/>
            </a:pPr>
            <a:r>
              <a:rPr lang="en-US" dirty="0">
                <a:latin typeface="Georgia" panose="02040502050405020303" pitchFamily="18" charset="0"/>
              </a:rPr>
              <a:t>Line can be of different styles such as dotted line (':'), dashed line ('—'), solid line ('-') and many more.</a:t>
            </a:r>
          </a:p>
          <a:p>
            <a:pPr marL="0" indent="0">
              <a:buNone/>
            </a:pPr>
            <a:r>
              <a:rPr lang="en-US" dirty="0">
                <a:latin typeface="Georgia" panose="02040502050405020303" pitchFamily="18" charset="0"/>
              </a:rPr>
              <a:t>Characters	Description</a:t>
            </a:r>
          </a:p>
          <a:p>
            <a:pPr marL="0" indent="0">
              <a:buNone/>
            </a:pPr>
            <a:r>
              <a:rPr lang="en-US" dirty="0">
                <a:latin typeface="Georgia" panose="02040502050405020303" pitchFamily="18" charset="0"/>
              </a:rPr>
              <a:t>‘.’	                  Point Marker</a:t>
            </a:r>
          </a:p>
          <a:p>
            <a:pPr marL="0" indent="0">
              <a:buNone/>
            </a:pPr>
            <a:r>
              <a:rPr lang="en-US" dirty="0">
                <a:latin typeface="Georgia" panose="02040502050405020303" pitchFamily="18" charset="0"/>
              </a:rPr>
              <a:t>‘o’	                  Circle Marker</a:t>
            </a:r>
          </a:p>
          <a:p>
            <a:pPr marL="0" indent="0">
              <a:buNone/>
            </a:pPr>
            <a:r>
              <a:rPr lang="en-US" dirty="0">
                <a:latin typeface="Georgia" panose="02040502050405020303" pitchFamily="18" charset="0"/>
              </a:rPr>
              <a:t>‘+’	                  Plus Marker</a:t>
            </a:r>
          </a:p>
          <a:p>
            <a:pPr marL="0" indent="0">
              <a:buNone/>
            </a:pPr>
            <a:r>
              <a:rPr lang="en-US" dirty="0">
                <a:latin typeface="Georgia" panose="02040502050405020303" pitchFamily="18" charset="0"/>
              </a:rPr>
              <a:t>‘s’	                  Square Marker</a:t>
            </a:r>
          </a:p>
          <a:p>
            <a:pPr marL="0" indent="0">
              <a:buNone/>
            </a:pPr>
            <a:r>
              <a:rPr lang="en-US" dirty="0">
                <a:latin typeface="Georgia" panose="02040502050405020303" pitchFamily="18" charset="0"/>
              </a:rPr>
              <a:t>‘D’	                  Diamond Marker</a:t>
            </a:r>
          </a:p>
          <a:p>
            <a:pPr marL="0" indent="0">
              <a:buNone/>
            </a:pPr>
            <a:r>
              <a:rPr lang="en-US" dirty="0">
                <a:latin typeface="Georgia" panose="02040502050405020303" pitchFamily="18" charset="0"/>
              </a:rPr>
              <a:t>‘H’	                  Hexagon Marker</a:t>
            </a:r>
          </a:p>
          <a:p>
            <a:pPr marL="0" indent="0">
              <a:buNone/>
            </a:pPr>
            <a:endParaRPr lang="en-US" dirty="0">
              <a:latin typeface="Georgia" panose="02040502050405020303" pitchFamily="18" charset="0"/>
            </a:endParaRPr>
          </a:p>
        </p:txBody>
      </p:sp>
      <p:sp>
        <p:nvSpPr>
          <p:cNvPr id="2" name="Footer Placeholder 1">
            <a:extLst>
              <a:ext uri="{FF2B5EF4-FFF2-40B4-BE49-F238E27FC236}">
                <a16:creationId xmlns:a16="http://schemas.microsoft.com/office/drawing/2014/main" id="{F175396A-A5D7-71D6-4083-AA1631EBF47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555DC00-1BBB-38D7-A8AE-33ABED95D99F}"/>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63472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5F078-B63F-48A2-A3EA-3A15057D1C76}"/>
              </a:ext>
            </a:extLst>
          </p:cNvPr>
          <p:cNvSpPr>
            <a:spLocks noGrp="1"/>
          </p:cNvSpPr>
          <p:nvPr>
            <p:ph idx="1"/>
          </p:nvPr>
        </p:nvSpPr>
        <p:spPr>
          <a:xfrm>
            <a:off x="161925" y="638175"/>
            <a:ext cx="11849099" cy="6086475"/>
          </a:xfrm>
        </p:spPr>
        <p:txBody>
          <a:bodyPr>
            <a:normAutofit lnSpcReduction="10000"/>
          </a:bodyPr>
          <a:lstStyle/>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import </a:t>
            </a:r>
            <a:r>
              <a:rPr lang="en-US" dirty="0" err="1">
                <a:latin typeface="Georgia" panose="02040502050405020303" pitchFamily="18" charset="0"/>
              </a:rPr>
              <a:t>numpy</a:t>
            </a:r>
            <a:r>
              <a:rPr lang="en-US" dirty="0">
                <a:latin typeface="Georgia" panose="02040502050405020303" pitchFamily="18" charset="0"/>
              </a:rPr>
              <a:t> as np</a:t>
            </a:r>
          </a:p>
          <a:p>
            <a:pPr marL="0" indent="0">
              <a:buNone/>
            </a:pPr>
            <a:r>
              <a:rPr lang="en-US" dirty="0">
                <a:latin typeface="Georgia" panose="02040502050405020303" pitchFamily="18" charset="0"/>
              </a:rPr>
              <a:t>X = </a:t>
            </a:r>
            <a:r>
              <a:rPr lang="en-US" dirty="0" err="1">
                <a:latin typeface="Georgia" panose="02040502050405020303" pitchFamily="18" charset="0"/>
              </a:rPr>
              <a:t>np.linspace</a:t>
            </a:r>
            <a:r>
              <a:rPr lang="en-US" dirty="0">
                <a:latin typeface="Georgia" panose="02040502050405020303" pitchFamily="18" charset="0"/>
              </a:rPr>
              <a:t>(-</a:t>
            </a:r>
            <a:r>
              <a:rPr lang="en-US" dirty="0" err="1">
                <a:latin typeface="Georgia" panose="02040502050405020303" pitchFamily="18" charset="0"/>
              </a:rPr>
              <a:t>np.pi</a:t>
            </a:r>
            <a:r>
              <a:rPr lang="en-US" dirty="0">
                <a:latin typeface="Georgia" panose="02040502050405020303" pitchFamily="18" charset="0"/>
              </a:rPr>
              <a:t>, </a:t>
            </a:r>
            <a:r>
              <a:rPr lang="en-US" dirty="0" err="1">
                <a:latin typeface="Georgia" panose="02040502050405020303" pitchFamily="18" charset="0"/>
              </a:rPr>
              <a:t>np.pi</a:t>
            </a:r>
            <a:r>
              <a:rPr lang="en-US" dirty="0">
                <a:latin typeface="Georgia" panose="02040502050405020303" pitchFamily="18" charset="0"/>
              </a:rPr>
              <a:t>, 15)</a:t>
            </a:r>
          </a:p>
          <a:p>
            <a:pPr marL="0" indent="0">
              <a:buNone/>
            </a:pPr>
            <a:r>
              <a:rPr lang="en-US" dirty="0">
                <a:latin typeface="Georgia" panose="02040502050405020303" pitchFamily="18" charset="0"/>
              </a:rPr>
              <a:t>C = </a:t>
            </a:r>
            <a:r>
              <a:rPr lang="en-US" dirty="0" err="1">
                <a:latin typeface="Georgia" panose="02040502050405020303" pitchFamily="18" charset="0"/>
              </a:rPr>
              <a:t>np.cos</a:t>
            </a:r>
            <a:r>
              <a:rPr lang="en-US" dirty="0">
                <a:latin typeface="Georgia" panose="02040502050405020303" pitchFamily="18" charset="0"/>
              </a:rPr>
              <a:t>(X)</a:t>
            </a:r>
          </a:p>
          <a:p>
            <a:pPr marL="0" indent="0">
              <a:buNone/>
            </a:pPr>
            <a:r>
              <a:rPr lang="en-US" dirty="0">
                <a:latin typeface="Georgia" panose="02040502050405020303" pitchFamily="18" charset="0"/>
              </a:rPr>
              <a:t>S = </a:t>
            </a:r>
            <a:r>
              <a:rPr lang="en-US" dirty="0" err="1">
                <a:latin typeface="Georgia" panose="02040502050405020303" pitchFamily="18" charset="0"/>
              </a:rPr>
              <a:t>np.sin</a:t>
            </a:r>
            <a:r>
              <a:rPr lang="en-US" dirty="0">
                <a:latin typeface="Georgia" panose="02040502050405020303" pitchFamily="18" charset="0"/>
              </a:rPr>
              <a:t>(X)</a:t>
            </a:r>
          </a:p>
          <a:p>
            <a:pPr marL="0" indent="0">
              <a:buNone/>
            </a:pPr>
            <a:r>
              <a:rPr lang="en-US" dirty="0">
                <a:latin typeface="Georgia" panose="02040502050405020303" pitchFamily="18" charset="0"/>
              </a:rPr>
              <a:t>ax = </a:t>
            </a:r>
            <a:r>
              <a:rPr lang="en-US" dirty="0" err="1">
                <a:latin typeface="Georgia" panose="02040502050405020303" pitchFamily="18" charset="0"/>
              </a:rPr>
              <a:t>plt.axes</a:t>
            </a:r>
            <a:r>
              <a:rPr lang="en-US" dirty="0">
                <a:latin typeface="Georgia" panose="02040502050405020303" pitchFamily="18" charset="0"/>
              </a:rPr>
              <a:t>([0.1, 0.1, 0.8, 0.8]) </a:t>
            </a:r>
          </a:p>
          <a:p>
            <a:pPr marL="0" indent="0">
              <a:buNone/>
            </a:pPr>
            <a:r>
              <a:rPr lang="en-IN" dirty="0">
                <a:latin typeface="Georgia" panose="02040502050405020303" pitchFamily="18" charset="0"/>
              </a:rPr>
              <a:t>ax1 = </a:t>
            </a:r>
            <a:r>
              <a:rPr lang="en-IN" dirty="0" err="1">
                <a:latin typeface="Georgia" panose="02040502050405020303" pitchFamily="18" charset="0"/>
              </a:rPr>
              <a:t>ax.plot</a:t>
            </a:r>
            <a:r>
              <a:rPr lang="en-IN" dirty="0">
                <a:latin typeface="Georgia" panose="02040502050405020303" pitchFamily="18" charset="0"/>
              </a:rPr>
              <a:t>(X, C, 'bs:') </a:t>
            </a:r>
          </a:p>
          <a:p>
            <a:pPr marL="0" indent="0">
              <a:buNone/>
            </a:pPr>
            <a:r>
              <a:rPr lang="en-IN" dirty="0">
                <a:latin typeface="Georgia" panose="02040502050405020303" pitchFamily="18" charset="0"/>
              </a:rPr>
              <a:t>ax2 = </a:t>
            </a:r>
            <a:r>
              <a:rPr lang="en-IN" dirty="0" err="1">
                <a:latin typeface="Georgia" panose="02040502050405020303" pitchFamily="18" charset="0"/>
              </a:rPr>
              <a:t>ax.plot</a:t>
            </a:r>
            <a:r>
              <a:rPr lang="en-IN" dirty="0">
                <a:latin typeface="Georgia" panose="02040502050405020303" pitchFamily="18" charset="0"/>
              </a:rPr>
              <a:t>(X, S, '</a:t>
            </a:r>
            <a:r>
              <a:rPr lang="en-IN" dirty="0" err="1">
                <a:latin typeface="Georgia" panose="02040502050405020303" pitchFamily="18" charset="0"/>
              </a:rPr>
              <a:t>ro</a:t>
            </a:r>
            <a:r>
              <a:rPr lang="en-IN" dirty="0">
                <a:latin typeface="Georgia" panose="02040502050405020303" pitchFamily="18" charset="0"/>
              </a:rPr>
              <a:t>-') </a:t>
            </a:r>
          </a:p>
          <a:p>
            <a:pPr marL="0" indent="0">
              <a:buNone/>
            </a:pPr>
            <a:r>
              <a:rPr lang="en-IN" dirty="0" err="1">
                <a:latin typeface="Georgia" panose="02040502050405020303" pitchFamily="18" charset="0"/>
              </a:rPr>
              <a:t>ax.legend</a:t>
            </a:r>
            <a:r>
              <a:rPr lang="en-IN" dirty="0">
                <a:latin typeface="Georgia" panose="02040502050405020303" pitchFamily="18" charset="0"/>
              </a:rPr>
              <a:t>(labels = ('Cosine Function', </a:t>
            </a:r>
          </a:p>
          <a:p>
            <a:pPr marL="0" indent="0">
              <a:buNone/>
            </a:pPr>
            <a:r>
              <a:rPr lang="en-IN" dirty="0">
                <a:latin typeface="Georgia" panose="02040502050405020303" pitchFamily="18" charset="0"/>
              </a:rPr>
              <a:t>                    'Sine Function'), </a:t>
            </a:r>
          </a:p>
          <a:p>
            <a:pPr marL="0" indent="0">
              <a:buNone/>
            </a:pPr>
            <a:r>
              <a:rPr lang="en-IN" dirty="0">
                <a:latin typeface="Georgia" panose="02040502050405020303" pitchFamily="18" charset="0"/>
              </a:rPr>
              <a:t>          </a:t>
            </a:r>
            <a:r>
              <a:rPr lang="en-IN" dirty="0" err="1">
                <a:latin typeface="Georgia" panose="02040502050405020303" pitchFamily="18" charset="0"/>
              </a:rPr>
              <a:t>loc</a:t>
            </a:r>
            <a:r>
              <a:rPr lang="en-IN" dirty="0">
                <a:latin typeface="Georgia" panose="02040502050405020303" pitchFamily="18" charset="0"/>
              </a:rPr>
              <a:t> = 'upper left')</a:t>
            </a:r>
          </a:p>
          <a:p>
            <a:pPr marL="0" indent="0">
              <a:buNone/>
            </a:pPr>
            <a:r>
              <a:rPr lang="en-IN" dirty="0" err="1">
                <a:latin typeface="Georgia" panose="02040502050405020303" pitchFamily="18" charset="0"/>
              </a:rPr>
              <a:t>ax.set_title</a:t>
            </a:r>
            <a:r>
              <a:rPr lang="en-IN" dirty="0">
                <a:latin typeface="Georgia" panose="02040502050405020303" pitchFamily="18" charset="0"/>
              </a:rPr>
              <a:t>("Trigonometric Functions")</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AE31FA6-5752-560E-50E4-12F5DA2375A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CC6A82F-B9DC-F887-15D1-4C01FB294C90}"/>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156107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1960-B147-4A8E-B7D2-CA345D3F23BF}"/>
              </a:ext>
            </a:extLst>
          </p:cNvPr>
          <p:cNvSpPr>
            <a:spLocks noGrp="1"/>
          </p:cNvSpPr>
          <p:nvPr>
            <p:ph type="title"/>
          </p:nvPr>
        </p:nvSpPr>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create multiple subplots in Matplotlib in Python?</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944CF37-D9B7-4E51-9DCE-53FCA5EC8492}"/>
              </a:ext>
            </a:extLst>
          </p:cNvPr>
          <p:cNvSpPr>
            <a:spLocks noGrp="1"/>
          </p:cNvSpPr>
          <p:nvPr>
            <p:ph idx="1"/>
          </p:nvPr>
        </p:nvSpPr>
        <p:spPr>
          <a:xfrm>
            <a:off x="295275" y="1890877"/>
            <a:ext cx="11715749" cy="1757198"/>
          </a:xfrm>
        </p:spPr>
        <p:txBody>
          <a:bodyPr/>
          <a:lstStyle/>
          <a:p>
            <a:pPr>
              <a:buFont typeface="Wingdings" panose="05000000000000000000" pitchFamily="2" charset="2"/>
              <a:buChar char="Ø"/>
            </a:pPr>
            <a:r>
              <a:rPr lang="en-US" dirty="0">
                <a:latin typeface="Georgia" panose="02040502050405020303" pitchFamily="18" charset="0"/>
              </a:rPr>
              <a:t>To create multiple plots use </a:t>
            </a:r>
            <a:r>
              <a:rPr lang="en-US" dirty="0" err="1">
                <a:latin typeface="Georgia" panose="02040502050405020303" pitchFamily="18" charset="0"/>
              </a:rPr>
              <a:t>matplotlib.pyplot.subplots</a:t>
            </a:r>
            <a:r>
              <a:rPr lang="en-US" dirty="0">
                <a:latin typeface="Georgia" panose="02040502050405020303" pitchFamily="18" charset="0"/>
              </a:rPr>
              <a:t> method which returns the figure along with Axes object or array of Axes object. </a:t>
            </a:r>
            <a:r>
              <a:rPr lang="en-US" dirty="0" err="1">
                <a:latin typeface="Georgia" panose="02040502050405020303" pitchFamily="18" charset="0"/>
              </a:rPr>
              <a:t>nrows</a:t>
            </a:r>
            <a:r>
              <a:rPr lang="en-US" dirty="0">
                <a:latin typeface="Georgia" panose="02040502050405020303" pitchFamily="18" charset="0"/>
              </a:rPr>
              <a:t>, </a:t>
            </a:r>
            <a:r>
              <a:rPr lang="en-US" dirty="0" err="1">
                <a:latin typeface="Georgia" panose="02040502050405020303" pitchFamily="18" charset="0"/>
              </a:rPr>
              <a:t>ncols</a:t>
            </a:r>
            <a:r>
              <a:rPr lang="en-US" dirty="0">
                <a:latin typeface="Georgia" panose="02040502050405020303" pitchFamily="18" charset="0"/>
              </a:rPr>
              <a:t> attributes of subplots() method determine the number of rows and columns of the subplot grid.</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62468036-9A53-4924-AD99-B15F953CE936}"/>
              </a:ext>
            </a:extLst>
          </p:cNvPr>
          <p:cNvPicPr>
            <a:picLocks noChangeAspect="1"/>
          </p:cNvPicPr>
          <p:nvPr/>
        </p:nvPicPr>
        <p:blipFill>
          <a:blip r:embed="rId2"/>
          <a:stretch>
            <a:fillRect/>
          </a:stretch>
        </p:blipFill>
        <p:spPr>
          <a:xfrm>
            <a:off x="2286000" y="3324225"/>
            <a:ext cx="6657975" cy="3171825"/>
          </a:xfrm>
          <a:prstGeom prst="rect">
            <a:avLst/>
          </a:prstGeom>
        </p:spPr>
      </p:pic>
      <p:sp>
        <p:nvSpPr>
          <p:cNvPr id="4" name="Footer Placeholder 3">
            <a:extLst>
              <a:ext uri="{FF2B5EF4-FFF2-40B4-BE49-F238E27FC236}">
                <a16:creationId xmlns:a16="http://schemas.microsoft.com/office/drawing/2014/main" id="{E48D1983-94AC-BD9B-F07B-78B3E3080FC4}"/>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EFD041C3-649A-B222-F10C-4AA2AFB91139}"/>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61285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65E77-0853-4525-89D4-3FF9C74B62D4}"/>
              </a:ext>
            </a:extLst>
          </p:cNvPr>
          <p:cNvSpPr>
            <a:spLocks noGrp="1"/>
          </p:cNvSpPr>
          <p:nvPr>
            <p:ph idx="1"/>
          </p:nvPr>
        </p:nvSpPr>
        <p:spPr>
          <a:xfrm>
            <a:off x="361950" y="800099"/>
            <a:ext cx="11248857" cy="5819775"/>
          </a:xfrm>
        </p:spPr>
        <p:txBody>
          <a:bodyPr>
            <a:normAutofit/>
          </a:bodyPr>
          <a:lstStyle/>
          <a:p>
            <a:pPr marL="0" indent="0">
              <a:buNone/>
            </a:pPr>
            <a:r>
              <a:rPr lang="en-IN" sz="2000" b="1" dirty="0">
                <a:solidFill>
                  <a:srgbClr val="00B0F0"/>
                </a:solidFill>
                <a:latin typeface="Georgia" panose="02040502050405020303" pitchFamily="18" charset="0"/>
              </a:rPr>
              <a:t>Example 1: 1-D array of subplots</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[1, 2, 3]</a:t>
            </a:r>
          </a:p>
          <a:p>
            <a:pPr marL="0" indent="0">
              <a:buNone/>
            </a:pPr>
            <a:r>
              <a:rPr lang="en-IN" dirty="0">
                <a:latin typeface="Georgia" panose="02040502050405020303" pitchFamily="18" charset="0"/>
              </a:rPr>
              <a:t>y = [0, 1, 0]</a:t>
            </a:r>
          </a:p>
          <a:p>
            <a:pPr marL="0" indent="0">
              <a:buNone/>
            </a:pPr>
            <a:r>
              <a:rPr lang="en-IN" dirty="0">
                <a:latin typeface="Georgia" panose="02040502050405020303" pitchFamily="18" charset="0"/>
              </a:rPr>
              <a:t>z = [1, 0, 1]</a:t>
            </a:r>
          </a:p>
          <a:p>
            <a:pPr marL="0" indent="0">
              <a:buNone/>
            </a:pPr>
            <a:r>
              <a:rPr lang="en-IN" dirty="0">
                <a:latin typeface="Georgia" panose="02040502050405020303" pitchFamily="18" charset="0"/>
              </a:rPr>
              <a:t># Creating 2 subplots</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a:t>
            </a:r>
          </a:p>
          <a:p>
            <a:pPr marL="0" indent="0">
              <a:buNone/>
            </a:pPr>
            <a:r>
              <a:rPr lang="en-IN" dirty="0">
                <a:latin typeface="Georgia" panose="02040502050405020303" pitchFamily="18" charset="0"/>
              </a:rPr>
              <a:t># Accessing each axes object to plot the data through returned array</a:t>
            </a:r>
          </a:p>
          <a:p>
            <a:pPr marL="0" indent="0">
              <a:buNone/>
            </a:pPr>
            <a:r>
              <a:rPr lang="en-IN" dirty="0" err="1">
                <a:latin typeface="Georgia" panose="02040502050405020303" pitchFamily="18" charset="0"/>
              </a:rPr>
              <a:t>ax</a:t>
            </a:r>
            <a:r>
              <a:rPr lang="en-IN" dirty="0">
                <a:latin typeface="Georgia" panose="02040502050405020303" pitchFamily="18" charset="0"/>
              </a:rPr>
              <a:t>[0].plot(x, y)</a:t>
            </a:r>
          </a:p>
          <a:p>
            <a:pPr marL="0" indent="0">
              <a:buNone/>
            </a:pPr>
            <a:r>
              <a:rPr lang="en-IN" dirty="0" err="1">
                <a:latin typeface="Georgia" panose="02040502050405020303" pitchFamily="18" charset="0"/>
              </a:rPr>
              <a:t>ax</a:t>
            </a:r>
            <a:r>
              <a:rPr lang="en-IN" dirty="0">
                <a:latin typeface="Georgia" panose="02040502050405020303" pitchFamily="18" charset="0"/>
              </a:rPr>
              <a:t>[1].plot(x, z)</a:t>
            </a:r>
          </a:p>
        </p:txBody>
      </p:sp>
      <p:sp>
        <p:nvSpPr>
          <p:cNvPr id="2" name="Footer Placeholder 1">
            <a:extLst>
              <a:ext uri="{FF2B5EF4-FFF2-40B4-BE49-F238E27FC236}">
                <a16:creationId xmlns:a16="http://schemas.microsoft.com/office/drawing/2014/main" id="{A87ADF24-EC32-0A49-90E2-BF58CD81AED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429F515-B71A-E5F0-E8E6-218E92BD4528}"/>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11100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B4EA0-E649-4FBF-A604-D12562B5172A}"/>
              </a:ext>
            </a:extLst>
          </p:cNvPr>
          <p:cNvSpPr>
            <a:spLocks noGrp="1"/>
          </p:cNvSpPr>
          <p:nvPr>
            <p:ph idx="1"/>
          </p:nvPr>
        </p:nvSpPr>
        <p:spPr>
          <a:xfrm>
            <a:off x="314325" y="866775"/>
            <a:ext cx="11620499" cy="5715000"/>
          </a:xfrm>
        </p:spPr>
        <p:txBody>
          <a:bodyPr>
            <a:normAutofit fontScale="92500" lnSpcReduction="10000"/>
          </a:bodyPr>
          <a:lstStyle/>
          <a:p>
            <a:pPr marL="0" indent="0">
              <a:buNone/>
            </a:pPr>
            <a:r>
              <a:rPr lang="en-IN" sz="2000" b="1" dirty="0">
                <a:solidFill>
                  <a:srgbClr val="00B0F0"/>
                </a:solidFill>
                <a:latin typeface="Georgia" panose="02040502050405020303" pitchFamily="18" charset="0"/>
              </a:rPr>
              <a:t>Example2: Stacking in two directions returns a 2D array of axes objects.</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(0.0, 2.0, 0.01)</a:t>
            </a:r>
          </a:p>
          <a:p>
            <a:pPr marL="0" indent="0">
              <a:buNone/>
            </a:pPr>
            <a:r>
              <a:rPr lang="en-IN" dirty="0">
                <a:latin typeface="Georgia" panose="02040502050405020303" pitchFamily="18" charset="0"/>
              </a:rPr>
              <a:t>y = 1 + </a:t>
            </a:r>
            <a:r>
              <a:rPr lang="en-IN" dirty="0" err="1">
                <a:latin typeface="Georgia" panose="02040502050405020303" pitchFamily="18" charset="0"/>
              </a:rPr>
              <a:t>np.sin</a:t>
            </a:r>
            <a:r>
              <a:rPr lang="en-IN" dirty="0">
                <a:latin typeface="Georgia" panose="02040502050405020303" pitchFamily="18" charset="0"/>
              </a:rPr>
              <a:t>(2 * </a:t>
            </a:r>
            <a:r>
              <a:rPr lang="en-IN" dirty="0" err="1">
                <a:latin typeface="Georgia" panose="02040502050405020303" pitchFamily="18" charset="0"/>
              </a:rPr>
              <a:t>np.pi</a:t>
            </a:r>
            <a:r>
              <a:rPr lang="en-IN" dirty="0">
                <a:latin typeface="Georgia" panose="02040502050405020303" pitchFamily="18" charset="0"/>
              </a:rPr>
              <a:t> * x)</a:t>
            </a:r>
          </a:p>
          <a:p>
            <a:pPr marL="0" indent="0">
              <a:buNone/>
            </a:pPr>
            <a:r>
              <a:rPr lang="en-IN" dirty="0">
                <a:latin typeface="Georgia" panose="02040502050405020303" pitchFamily="18" charset="0"/>
              </a:rPr>
              <a:t># Creating 6 subplots and unpacking the output array immediately</a:t>
            </a:r>
          </a:p>
          <a:p>
            <a:pPr marL="0" indent="0">
              <a:buNone/>
            </a:pPr>
            <a:r>
              <a:rPr lang="en-IN" dirty="0">
                <a:latin typeface="Georgia" panose="02040502050405020303" pitchFamily="18" charset="0"/>
              </a:rPr>
              <a:t>fig, ((ax1, ax2), (ax3, ax4), (ax5, ax6)) = </a:t>
            </a:r>
            <a:r>
              <a:rPr lang="en-IN" dirty="0" err="1">
                <a:latin typeface="Georgia" panose="02040502050405020303" pitchFamily="18" charset="0"/>
              </a:rPr>
              <a:t>plt.subplots</a:t>
            </a:r>
            <a:r>
              <a:rPr lang="en-IN" dirty="0">
                <a:latin typeface="Georgia" panose="02040502050405020303" pitchFamily="18" charset="0"/>
              </a:rPr>
              <a:t>(3, 2)</a:t>
            </a:r>
          </a:p>
          <a:p>
            <a:pPr marL="0" indent="0">
              <a:buNone/>
            </a:pPr>
            <a:r>
              <a:rPr lang="en-IN" dirty="0">
                <a:latin typeface="Georgia" panose="02040502050405020303" pitchFamily="18" charset="0"/>
              </a:rPr>
              <a:t>ax1.plot(x, y, </a:t>
            </a:r>
            <a:r>
              <a:rPr lang="en-IN" dirty="0" err="1">
                <a:latin typeface="Georgia" panose="02040502050405020303" pitchFamily="18" charset="0"/>
              </a:rPr>
              <a:t>color</a:t>
            </a:r>
            <a:r>
              <a:rPr lang="en-IN" dirty="0">
                <a:latin typeface="Georgia" panose="02040502050405020303" pitchFamily="18" charset="0"/>
              </a:rPr>
              <a:t>="orange")</a:t>
            </a:r>
          </a:p>
          <a:p>
            <a:pPr marL="0" indent="0">
              <a:buNone/>
            </a:pPr>
            <a:r>
              <a:rPr lang="en-IN" dirty="0">
                <a:latin typeface="Georgia" panose="02040502050405020303" pitchFamily="18" charset="0"/>
              </a:rPr>
              <a:t>ax2.plot(x, y, </a:t>
            </a:r>
            <a:r>
              <a:rPr lang="en-IN" dirty="0" err="1">
                <a:latin typeface="Georgia" panose="02040502050405020303" pitchFamily="18" charset="0"/>
              </a:rPr>
              <a:t>color</a:t>
            </a:r>
            <a:r>
              <a:rPr lang="en-IN" dirty="0">
                <a:latin typeface="Georgia" panose="02040502050405020303" pitchFamily="18" charset="0"/>
              </a:rPr>
              <a:t>="green")</a:t>
            </a:r>
          </a:p>
          <a:p>
            <a:pPr marL="0" indent="0">
              <a:buNone/>
            </a:pPr>
            <a:r>
              <a:rPr lang="en-IN" dirty="0">
                <a:latin typeface="Georgia" panose="02040502050405020303" pitchFamily="18" charset="0"/>
              </a:rPr>
              <a:t>ax3.plot(x, y, </a:t>
            </a:r>
            <a:r>
              <a:rPr lang="en-IN" dirty="0" err="1">
                <a:latin typeface="Georgia" panose="02040502050405020303" pitchFamily="18" charset="0"/>
              </a:rPr>
              <a:t>color</a:t>
            </a:r>
            <a:r>
              <a:rPr lang="en-IN" dirty="0">
                <a:latin typeface="Georgia" panose="02040502050405020303" pitchFamily="18" charset="0"/>
              </a:rPr>
              <a:t>="blue")</a:t>
            </a:r>
          </a:p>
          <a:p>
            <a:pPr marL="0" indent="0">
              <a:buNone/>
            </a:pPr>
            <a:r>
              <a:rPr lang="en-IN" dirty="0">
                <a:latin typeface="Georgia" panose="02040502050405020303" pitchFamily="18" charset="0"/>
              </a:rPr>
              <a:t>ax4.plot(x, y, </a:t>
            </a:r>
            <a:r>
              <a:rPr lang="en-IN" dirty="0" err="1">
                <a:latin typeface="Georgia" panose="02040502050405020303" pitchFamily="18" charset="0"/>
              </a:rPr>
              <a:t>color</a:t>
            </a:r>
            <a:r>
              <a:rPr lang="en-IN" dirty="0">
                <a:latin typeface="Georgia" panose="02040502050405020303" pitchFamily="18" charset="0"/>
              </a:rPr>
              <a:t>="magenta")</a:t>
            </a:r>
          </a:p>
          <a:p>
            <a:pPr marL="0" indent="0">
              <a:buNone/>
            </a:pPr>
            <a:r>
              <a:rPr lang="en-IN" dirty="0">
                <a:latin typeface="Georgia" panose="02040502050405020303" pitchFamily="18" charset="0"/>
              </a:rPr>
              <a:t>ax5.plot(x, y, </a:t>
            </a:r>
            <a:r>
              <a:rPr lang="en-IN" dirty="0" err="1">
                <a:latin typeface="Georgia" panose="02040502050405020303" pitchFamily="18" charset="0"/>
              </a:rPr>
              <a:t>color</a:t>
            </a:r>
            <a:r>
              <a:rPr lang="en-IN" dirty="0">
                <a:latin typeface="Georgia" panose="02040502050405020303" pitchFamily="18" charset="0"/>
              </a:rPr>
              <a:t>="black")</a:t>
            </a:r>
          </a:p>
          <a:p>
            <a:pPr marL="0" indent="0">
              <a:buNone/>
            </a:pPr>
            <a:r>
              <a:rPr lang="en-IN" dirty="0">
                <a:latin typeface="Georgia" panose="02040502050405020303" pitchFamily="18" charset="0"/>
              </a:rPr>
              <a:t>ax6.plot(x, y, </a:t>
            </a:r>
            <a:r>
              <a:rPr lang="en-IN" dirty="0" err="1">
                <a:latin typeface="Georgia" panose="02040502050405020303" pitchFamily="18" charset="0"/>
              </a:rPr>
              <a:t>color</a:t>
            </a:r>
            <a:r>
              <a:rPr lang="en-IN" dirty="0">
                <a:latin typeface="Georgia" panose="02040502050405020303" pitchFamily="18" charset="0"/>
              </a:rPr>
              <a:t>="red")</a:t>
            </a:r>
          </a:p>
        </p:txBody>
      </p:sp>
      <p:sp>
        <p:nvSpPr>
          <p:cNvPr id="2" name="Footer Placeholder 1">
            <a:extLst>
              <a:ext uri="{FF2B5EF4-FFF2-40B4-BE49-F238E27FC236}">
                <a16:creationId xmlns:a16="http://schemas.microsoft.com/office/drawing/2014/main" id="{A4DB4282-8908-2E30-96FA-A194A9F6574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3655368-B7BB-A54F-95F2-522B3B73D69A}"/>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604708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866E-565E-49F8-A626-F2013211025C}"/>
              </a:ext>
            </a:extLst>
          </p:cNvPr>
          <p:cNvSpPr>
            <a:spLocks noGrp="1"/>
          </p:cNvSpPr>
          <p:nvPr>
            <p:ph type="title"/>
          </p:nvPr>
        </p:nvSpPr>
        <p:spPr>
          <a:xfrm>
            <a:off x="581192" y="702156"/>
            <a:ext cx="11029616" cy="488469"/>
          </a:xfrm>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Add Title to Subplots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0F584A04-829E-4D7C-A45F-C0E1736A5BDD}"/>
              </a:ext>
            </a:extLst>
          </p:cNvPr>
          <p:cNvSpPr>
            <a:spLocks noGrp="1"/>
          </p:cNvSpPr>
          <p:nvPr>
            <p:ph idx="1"/>
          </p:nvPr>
        </p:nvSpPr>
        <p:spPr>
          <a:xfrm>
            <a:off x="200025" y="1323975"/>
            <a:ext cx="11715749" cy="5276850"/>
          </a:xfrm>
        </p:spPr>
        <p:txBody>
          <a:bodyPr>
            <a:normAutofit fontScale="70000" lnSpcReduction="20000"/>
          </a:bodyPr>
          <a:lstStyle/>
          <a:p>
            <a:pPr marL="0" indent="0">
              <a:buNone/>
            </a:pPr>
            <a:r>
              <a:rPr lang="en-US" b="1" i="0" dirty="0">
                <a:solidFill>
                  <a:srgbClr val="0070C0"/>
                </a:solidFill>
                <a:effectLst/>
                <a:latin typeface="Georgia" panose="02040502050405020303" pitchFamily="18" charset="0"/>
              </a:rPr>
              <a:t>Subplots : </a:t>
            </a:r>
            <a:r>
              <a:rPr lang="en-US" b="0" i="0" dirty="0">
                <a:solidFill>
                  <a:srgbClr val="202124"/>
                </a:solidFill>
                <a:effectLst/>
                <a:latin typeface="Georgia" panose="02040502050405020303" pitchFamily="18" charset="0"/>
              </a:rPr>
              <a:t>The subplots() function in </a:t>
            </a:r>
            <a:r>
              <a:rPr lang="en-US" b="0" i="0" dirty="0" err="1">
                <a:solidFill>
                  <a:srgbClr val="202124"/>
                </a:solidFill>
                <a:effectLst/>
                <a:latin typeface="Georgia" panose="02040502050405020303" pitchFamily="18" charset="0"/>
              </a:rPr>
              <a:t>pyplot</a:t>
            </a:r>
            <a:r>
              <a:rPr lang="en-US" b="0" i="0" dirty="0">
                <a:solidFill>
                  <a:srgbClr val="202124"/>
                </a:solidFill>
                <a:effectLst/>
                <a:latin typeface="Georgia" panose="02040502050405020303" pitchFamily="18" charset="0"/>
              </a:rPr>
              <a:t> module of matplotlib library is used to create a figure and a set of subplots. Subplots are required when we want to show two or more plots in same figure.</a:t>
            </a:r>
          </a:p>
          <a:p>
            <a:pPr marL="0" indent="0">
              <a:buNone/>
            </a:pPr>
            <a:r>
              <a:rPr lang="en-US" b="1" i="0" dirty="0">
                <a:solidFill>
                  <a:srgbClr val="0070C0"/>
                </a:solidFill>
                <a:effectLst/>
                <a:latin typeface="Georgia" panose="02040502050405020303" pitchFamily="18" charset="0"/>
              </a:rPr>
              <a:t>Title of a plot : </a:t>
            </a:r>
            <a:r>
              <a:rPr lang="en-US" b="0" i="0" dirty="0">
                <a:solidFill>
                  <a:srgbClr val="202124"/>
                </a:solidFill>
                <a:effectLst/>
                <a:latin typeface="Georgia" panose="02040502050405020303" pitchFamily="18" charset="0"/>
              </a:rPr>
              <a:t>The title() method in matplotlib module is used to specify title of the visualization depicted and displays the title using various attributes.</a:t>
            </a:r>
          </a:p>
          <a:p>
            <a:pPr marL="0" indent="0">
              <a:buNone/>
            </a:pPr>
            <a:r>
              <a:rPr lang="en-US" b="1" i="0" dirty="0" err="1">
                <a:solidFill>
                  <a:srgbClr val="0070C0"/>
                </a:solidFill>
                <a:effectLst/>
                <a:latin typeface="Georgia" panose="02040502050405020303" pitchFamily="18" charset="0"/>
              </a:rPr>
              <a:t>tight_layout</a:t>
            </a:r>
            <a:r>
              <a:rPr lang="en-US" b="1" i="0" dirty="0">
                <a:solidFill>
                  <a:srgbClr val="0070C0"/>
                </a:solidFill>
                <a:effectLst/>
                <a:latin typeface="Georgia" panose="02040502050405020303" pitchFamily="18" charset="0"/>
              </a:rPr>
              <a:t> :</a:t>
            </a:r>
            <a:r>
              <a:rPr lang="en-US" i="0" dirty="0">
                <a:solidFill>
                  <a:srgbClr val="202124"/>
                </a:solidFill>
                <a:effectLst/>
                <a:latin typeface="Georgia" panose="02040502050405020303" pitchFamily="18" charset="0"/>
              </a:rPr>
              <a:t>automatically adjusts subplot params so that the subplot(s) fits in to the figure area.</a:t>
            </a:r>
          </a:p>
          <a:p>
            <a:pPr marL="0" indent="0">
              <a:buNone/>
            </a:pPr>
            <a:r>
              <a:rPr lang="en-IN" b="1" dirty="0">
                <a:solidFill>
                  <a:srgbClr val="0070C0"/>
                </a:solidFill>
                <a:latin typeface="Georgia" panose="02040502050405020303" pitchFamily="18" charset="0"/>
              </a:rPr>
              <a:t>Example 1: (Using </a:t>
            </a:r>
            <a:r>
              <a:rPr lang="en-IN" b="1" dirty="0" err="1">
                <a:solidFill>
                  <a:srgbClr val="0070C0"/>
                </a:solidFill>
                <a:latin typeface="Georgia" panose="02040502050405020303" pitchFamily="18" charset="0"/>
              </a:rPr>
              <a:t>set_title</a:t>
            </a:r>
            <a:r>
              <a:rPr lang="en-IN" b="1" dirty="0">
                <a:solidFill>
                  <a:srgbClr val="0070C0"/>
                </a:solidFill>
                <a:latin typeface="Georgia" panose="02040502050405020303" pitchFamily="18" charset="0"/>
              </a:rPr>
              <a:t>() method)</a:t>
            </a:r>
          </a:p>
          <a:p>
            <a:pPr marL="0" indent="0">
              <a:buNone/>
            </a:pPr>
            <a:r>
              <a:rPr lang="en-IN" dirty="0">
                <a:latin typeface="Georgia" panose="02040502050405020303" pitchFamily="18" charset="0"/>
              </a:rPr>
              <a:t>We use matplotlib.axes._</a:t>
            </a:r>
            <a:r>
              <a:rPr lang="en-IN" dirty="0" err="1">
                <a:latin typeface="Georgia" panose="02040502050405020303" pitchFamily="18" charset="0"/>
              </a:rPr>
              <a:t>axes.Axes.set_title</a:t>
            </a:r>
            <a:r>
              <a:rPr lang="en-IN" dirty="0">
                <a:latin typeface="Georgia" panose="02040502050405020303" pitchFamily="18" charset="0"/>
              </a:rPr>
              <a:t>(label) method to set title (string label) for the current subplot Axes.</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 </a:t>
            </a:r>
            <a:r>
              <a:rPr lang="en-IN" dirty="0" err="1">
                <a:latin typeface="Georgia" panose="02040502050405020303" pitchFamily="18" charset="0"/>
              </a:rPr>
              <a:t>ax</a:t>
            </a:r>
            <a:r>
              <a:rPr lang="en-IN" dirty="0">
                <a:latin typeface="Georgia" panose="02040502050405020303" pitchFamily="18" charset="0"/>
              </a:rPr>
              <a:t>[0, 0].plot(x, x)</a:t>
            </a:r>
          </a:p>
          <a:p>
            <a:pPr marL="0" indent="0">
              <a:buNone/>
            </a:pPr>
            <a:r>
              <a:rPr lang="en-IN" dirty="0" err="1">
                <a:latin typeface="Georgia" panose="02040502050405020303" pitchFamily="18" charset="0"/>
              </a:rPr>
              <a:t>ax</a:t>
            </a:r>
            <a:r>
              <a:rPr lang="en-IN" dirty="0">
                <a:latin typeface="Georgia" panose="02040502050405020303" pitchFamily="18" charset="0"/>
              </a:rPr>
              <a:t>[0, 1].plot(x, x*2)</a:t>
            </a:r>
          </a:p>
          <a:p>
            <a:pPr marL="0" indent="0">
              <a:buNone/>
            </a:pPr>
            <a:r>
              <a:rPr lang="en-IN" dirty="0" err="1">
                <a:latin typeface="Georgia" panose="02040502050405020303" pitchFamily="18" charset="0"/>
              </a:rPr>
              <a:t>ax</a:t>
            </a:r>
            <a:r>
              <a:rPr lang="en-IN" dirty="0">
                <a:latin typeface="Georgia" panose="02040502050405020303" pitchFamily="18" charset="0"/>
              </a:rPr>
              <a:t>[1, 0].plot(x, x*x)</a:t>
            </a:r>
          </a:p>
          <a:p>
            <a:pPr marL="0" indent="0">
              <a:buNone/>
            </a:pPr>
            <a:r>
              <a:rPr lang="en-IN" dirty="0" err="1">
                <a:latin typeface="Georgia" panose="02040502050405020303" pitchFamily="18" charset="0"/>
              </a:rPr>
              <a:t>ax</a:t>
            </a:r>
            <a:r>
              <a:rPr lang="en-IN" dirty="0">
                <a:latin typeface="Georgia" panose="02040502050405020303" pitchFamily="18" charset="0"/>
              </a:rPr>
              <a:t>[1, 1].plot(x, x*x*x)</a:t>
            </a:r>
          </a:p>
          <a:p>
            <a:pPr marL="0" indent="0">
              <a:buNone/>
            </a:pPr>
            <a:r>
              <a:rPr lang="en-IN" dirty="0" err="1">
                <a:latin typeface="Georgia" panose="02040502050405020303" pitchFamily="18" charset="0"/>
              </a:rPr>
              <a:t>ax</a:t>
            </a:r>
            <a:r>
              <a:rPr lang="en-IN" dirty="0">
                <a:latin typeface="Georgia" panose="02040502050405020303" pitchFamily="18" charset="0"/>
              </a:rPr>
              <a:t>[0, 0].</a:t>
            </a:r>
            <a:r>
              <a:rPr lang="en-IN" dirty="0" err="1">
                <a:latin typeface="Georgia" panose="02040502050405020303" pitchFamily="18" charset="0"/>
              </a:rPr>
              <a:t>set_title</a:t>
            </a:r>
            <a:r>
              <a:rPr lang="en-IN" dirty="0">
                <a:latin typeface="Georgia" panose="02040502050405020303" pitchFamily="18" charset="0"/>
              </a:rPr>
              <a:t>("Linear")</a:t>
            </a:r>
          </a:p>
        </p:txBody>
      </p:sp>
      <p:sp>
        <p:nvSpPr>
          <p:cNvPr id="4" name="Footer Placeholder 3">
            <a:extLst>
              <a:ext uri="{FF2B5EF4-FFF2-40B4-BE49-F238E27FC236}">
                <a16:creationId xmlns:a16="http://schemas.microsoft.com/office/drawing/2014/main" id="{4A706619-12A1-00AC-98A3-A48239BA9B4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42D9E2C-C370-DF16-4174-0939A499066E}"/>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7069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51C7-9BEB-4EC7-BD47-AA4AD8360B45}"/>
              </a:ext>
            </a:extLst>
          </p:cNvPr>
          <p:cNvSpPr>
            <a:spLocks noGrp="1"/>
          </p:cNvSpPr>
          <p:nvPr>
            <p:ph type="title"/>
          </p:nvPr>
        </p:nvSpPr>
        <p:spPr>
          <a:xfrm>
            <a:off x="619292" y="200026"/>
            <a:ext cx="11029616" cy="56197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MATPLOTLIB</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A5761EE-765E-4030-8052-24382B5E2D61}"/>
              </a:ext>
            </a:extLst>
          </p:cNvPr>
          <p:cNvSpPr>
            <a:spLocks noGrp="1"/>
          </p:cNvSpPr>
          <p:nvPr>
            <p:ph idx="1"/>
          </p:nvPr>
        </p:nvSpPr>
        <p:spPr>
          <a:xfrm>
            <a:off x="152400" y="1123950"/>
            <a:ext cx="11963400" cy="5600699"/>
          </a:xfrm>
        </p:spPr>
        <p:txBody>
          <a:bodyPr>
            <a:normAutofit fontScale="92500" lnSpcReduction="10000"/>
          </a:bodyPr>
          <a:lstStyle/>
          <a:p>
            <a:pPr>
              <a:buFont typeface="Wingdings" panose="05000000000000000000" pitchFamily="2" charset="2"/>
              <a:buChar char="Ø"/>
            </a:pPr>
            <a:r>
              <a:rPr lang="en-US" dirty="0">
                <a:latin typeface="Georgia" panose="02040502050405020303" pitchFamily="18" charset="0"/>
              </a:rPr>
              <a:t>Matplotlib is a Python library that helps in visualizing and analyzing the data and helps in better understanding of the data with the help of graphical, pictorial visualizations that can be simulated using the matplotlib library. </a:t>
            </a:r>
          </a:p>
          <a:p>
            <a:pPr>
              <a:buFont typeface="Wingdings" panose="05000000000000000000" pitchFamily="2" charset="2"/>
              <a:buChar char="Ø"/>
            </a:pPr>
            <a:r>
              <a:rPr lang="en-US" dirty="0">
                <a:latin typeface="Georgia" panose="02040502050405020303" pitchFamily="18" charset="0"/>
              </a:rPr>
              <a:t>Matplotlib is a comprehensive library for static, animated and interactive visualizations.</a:t>
            </a:r>
          </a:p>
          <a:p>
            <a:pPr>
              <a:buFont typeface="Wingdings" panose="05000000000000000000" pitchFamily="2" charset="2"/>
              <a:buChar char="Ø"/>
            </a:pPr>
            <a:r>
              <a:rPr lang="en-US" dirty="0">
                <a:latin typeface="Georgia" panose="02040502050405020303" pitchFamily="18" charset="0"/>
              </a:rPr>
              <a:t>Matplotlib is one of the Python packages which is used for data visualization. You can use the NumPy library to convert data into an array and numerical mathematics extension of Python. Matplotlib library is used for making 2D plots from data in arrays</a:t>
            </a:r>
          </a:p>
          <a:p>
            <a:pPr marL="0" indent="0">
              <a:buNone/>
            </a:pPr>
            <a:r>
              <a:rPr lang="en-IN" sz="2200" b="1" dirty="0">
                <a:solidFill>
                  <a:srgbClr val="C00000"/>
                </a:solidFill>
                <a:latin typeface="Georgia" panose="02040502050405020303" pitchFamily="18" charset="0"/>
              </a:rPr>
              <a:t>Creating a Simple Plot</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r>
              <a:rPr lang="en-IN" dirty="0">
                <a:latin typeface="Georgia" panose="02040502050405020303" pitchFamily="18" charset="0"/>
              </a:rPr>
              <a:t> </a:t>
            </a:r>
          </a:p>
          <a:p>
            <a:pPr marL="0" indent="0">
              <a:buNone/>
            </a:pPr>
            <a:r>
              <a:rPr lang="en-IN" dirty="0">
                <a:latin typeface="Georgia" panose="02040502050405020303" pitchFamily="18" charset="0"/>
              </a:rPr>
              <a:t>x = [1,2,3] </a:t>
            </a:r>
          </a:p>
          <a:p>
            <a:pPr marL="0" indent="0">
              <a:buNone/>
            </a:pPr>
            <a:r>
              <a:rPr lang="en-IN" dirty="0">
                <a:latin typeface="Georgia" panose="02040502050405020303" pitchFamily="18" charset="0"/>
              </a:rPr>
              <a:t>y = [2,4,1] </a:t>
            </a:r>
          </a:p>
          <a:p>
            <a:pPr marL="0" indent="0">
              <a:buNone/>
            </a:pPr>
            <a:r>
              <a:rPr lang="en-IN" dirty="0" err="1">
                <a:latin typeface="Georgia" panose="02040502050405020303" pitchFamily="18" charset="0"/>
              </a:rPr>
              <a:t>plt.plot</a:t>
            </a:r>
            <a:r>
              <a:rPr lang="en-IN" dirty="0">
                <a:latin typeface="Georgia" panose="02040502050405020303" pitchFamily="18" charset="0"/>
              </a:rPr>
              <a:t>(x, y) </a:t>
            </a:r>
          </a:p>
        </p:txBody>
      </p:sp>
      <p:sp>
        <p:nvSpPr>
          <p:cNvPr id="4" name="Footer Placeholder 3">
            <a:extLst>
              <a:ext uri="{FF2B5EF4-FFF2-40B4-BE49-F238E27FC236}">
                <a16:creationId xmlns:a16="http://schemas.microsoft.com/office/drawing/2014/main" id="{4E0B926E-7169-09FE-9A27-3EEAF57F96AD}"/>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8B3E34EB-FFDD-5DDC-7675-F5399FB9CCD0}"/>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53014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E7EC0-4D5C-4E08-A2DE-D2CC7EAA295D}"/>
              </a:ext>
            </a:extLst>
          </p:cNvPr>
          <p:cNvSpPr>
            <a:spLocks noGrp="1"/>
          </p:cNvSpPr>
          <p:nvPr>
            <p:ph idx="1"/>
          </p:nvPr>
        </p:nvSpPr>
        <p:spPr>
          <a:xfrm>
            <a:off x="295275" y="819150"/>
            <a:ext cx="11315532" cy="5772150"/>
          </a:xfrm>
        </p:spPr>
        <p:txBody>
          <a:bodyPr>
            <a:normAutofit fontScale="77500" lnSpcReduction="20000"/>
          </a:bodyPr>
          <a:lstStyle/>
          <a:p>
            <a:pPr marL="0" indent="0">
              <a:buNone/>
            </a:pPr>
            <a:r>
              <a:rPr lang="en-US" dirty="0">
                <a:latin typeface="Georgia" panose="02040502050405020303" pitchFamily="18" charset="0"/>
              </a:rPr>
              <a:t>ax[0, 1].</a:t>
            </a:r>
            <a:r>
              <a:rPr lang="en-US" dirty="0" err="1">
                <a:latin typeface="Georgia" panose="02040502050405020303" pitchFamily="18" charset="0"/>
              </a:rPr>
              <a:t>set_title</a:t>
            </a:r>
            <a:r>
              <a:rPr lang="en-US" dirty="0">
                <a:latin typeface="Georgia" panose="02040502050405020303" pitchFamily="18" charset="0"/>
              </a:rPr>
              <a:t>("Double")</a:t>
            </a:r>
          </a:p>
          <a:p>
            <a:pPr marL="0" indent="0">
              <a:buNone/>
            </a:pPr>
            <a:r>
              <a:rPr lang="en-US" dirty="0">
                <a:latin typeface="Georgia" panose="02040502050405020303" pitchFamily="18" charset="0"/>
              </a:rPr>
              <a:t>ax[1, 0].</a:t>
            </a:r>
            <a:r>
              <a:rPr lang="en-US" dirty="0" err="1">
                <a:latin typeface="Georgia" panose="02040502050405020303" pitchFamily="18" charset="0"/>
              </a:rPr>
              <a:t>set_title</a:t>
            </a:r>
            <a:r>
              <a:rPr lang="en-US" dirty="0">
                <a:latin typeface="Georgia" panose="02040502050405020303" pitchFamily="18" charset="0"/>
              </a:rPr>
              <a:t>("Square")</a:t>
            </a:r>
          </a:p>
          <a:p>
            <a:pPr marL="0" indent="0">
              <a:buNone/>
            </a:pPr>
            <a:r>
              <a:rPr lang="en-US" dirty="0">
                <a:latin typeface="Georgia" panose="02040502050405020303" pitchFamily="18" charset="0"/>
              </a:rPr>
              <a:t>ax[1, 1].</a:t>
            </a:r>
            <a:r>
              <a:rPr lang="en-US" dirty="0" err="1">
                <a:latin typeface="Georgia" panose="02040502050405020303" pitchFamily="18" charset="0"/>
              </a:rPr>
              <a:t>set_title</a:t>
            </a:r>
            <a:r>
              <a:rPr lang="en-US" dirty="0">
                <a:latin typeface="Georgia" panose="02040502050405020303" pitchFamily="18" charset="0"/>
              </a:rPr>
              <a:t>("Cube")</a:t>
            </a:r>
          </a:p>
          <a:p>
            <a:pPr marL="0" indent="0">
              <a:buNone/>
            </a:pPr>
            <a:r>
              <a:rPr lang="en-US" dirty="0" err="1">
                <a:latin typeface="Georgia" panose="02040502050405020303" pitchFamily="18" charset="0"/>
              </a:rPr>
              <a:t>fig.tight_layout</a:t>
            </a:r>
            <a:r>
              <a:rPr lang="en-US" dirty="0">
                <a:latin typeface="Georgia" panose="02040502050405020303" pitchFamily="18" charset="0"/>
              </a:rPr>
              <a:t>()</a:t>
            </a:r>
          </a:p>
          <a:p>
            <a:pPr marL="0" indent="0">
              <a:buNone/>
            </a:pPr>
            <a:r>
              <a:rPr lang="en-US" dirty="0" err="1">
                <a:latin typeface="Georgia" panose="02040502050405020303" pitchFamily="18" charset="0"/>
              </a:rPr>
              <a:t>plt.show</a:t>
            </a:r>
            <a:r>
              <a:rPr lang="en-US" dirty="0">
                <a:latin typeface="Georgia" panose="02040502050405020303" pitchFamily="18" charset="0"/>
              </a:rPr>
              <a:t>()</a:t>
            </a:r>
          </a:p>
          <a:p>
            <a:pPr marL="0" indent="0">
              <a:buNone/>
            </a:pPr>
            <a:r>
              <a:rPr lang="en-US" dirty="0">
                <a:latin typeface="Georgia" panose="02040502050405020303" pitchFamily="18" charset="0"/>
              </a:rPr>
              <a:t>Example 2: (Using </a:t>
            </a:r>
            <a:r>
              <a:rPr lang="en-US" dirty="0" err="1">
                <a:latin typeface="Georgia" panose="02040502050405020303" pitchFamily="18" charset="0"/>
              </a:rPr>
              <a:t>title.set_text</a:t>
            </a:r>
            <a:r>
              <a:rPr lang="en-US" dirty="0">
                <a:latin typeface="Georgia" panose="02040502050405020303" pitchFamily="18" charset="0"/>
              </a:rPr>
              <a:t>() method)</a:t>
            </a:r>
          </a:p>
          <a:p>
            <a:pPr marL="0" indent="0">
              <a:buNone/>
            </a:pPr>
            <a:r>
              <a:rPr lang="en-US" dirty="0">
                <a:latin typeface="Georgia" panose="02040502050405020303" pitchFamily="18" charset="0"/>
              </a:rPr>
              <a:t>We can also add title to subplots in Matplotlib using </a:t>
            </a:r>
            <a:r>
              <a:rPr lang="en-US" dirty="0" err="1">
                <a:latin typeface="Georgia" panose="02040502050405020303" pitchFamily="18" charset="0"/>
              </a:rPr>
              <a:t>title.set_text</a:t>
            </a:r>
            <a:r>
              <a:rPr lang="en-US" dirty="0">
                <a:latin typeface="Georgia" panose="02040502050405020303" pitchFamily="18" charset="0"/>
              </a:rPr>
              <a:t>() method, in similar way to </a:t>
            </a:r>
            <a:r>
              <a:rPr lang="en-US" dirty="0" err="1">
                <a:latin typeface="Georgia" panose="02040502050405020303" pitchFamily="18" charset="0"/>
              </a:rPr>
              <a:t>set_title</a:t>
            </a:r>
            <a:r>
              <a:rPr lang="en-US" dirty="0">
                <a:latin typeface="Georgia" panose="02040502050405020303" pitchFamily="18" charset="0"/>
              </a:rPr>
              <a:t>() method.</a:t>
            </a:r>
          </a:p>
          <a:p>
            <a:pPr marL="0" indent="0">
              <a:buNone/>
            </a:pPr>
            <a:r>
              <a:rPr lang="en-US" dirty="0">
                <a:latin typeface="Georgia" panose="02040502050405020303" pitchFamily="18" charset="0"/>
              </a:rPr>
              <a:t>import </a:t>
            </a:r>
            <a:r>
              <a:rPr lang="en-US" dirty="0" err="1">
                <a:latin typeface="Georgia" panose="02040502050405020303" pitchFamily="18" charset="0"/>
              </a:rPr>
              <a:t>numpy</a:t>
            </a:r>
            <a:r>
              <a:rPr lang="en-US" dirty="0">
                <a:latin typeface="Georgia" panose="02040502050405020303" pitchFamily="18" charset="0"/>
              </a:rPr>
              <a:t> as np</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x=</a:t>
            </a:r>
            <a:r>
              <a:rPr lang="en-US" dirty="0" err="1">
                <a:latin typeface="Georgia" panose="02040502050405020303" pitchFamily="18" charset="0"/>
              </a:rPr>
              <a:t>np.array</a:t>
            </a:r>
            <a:r>
              <a:rPr lang="en-US" dirty="0">
                <a:latin typeface="Georgia" panose="02040502050405020303" pitchFamily="18" charset="0"/>
              </a:rPr>
              <a:t>([1, 2, 3, 4, 5])</a:t>
            </a:r>
          </a:p>
          <a:p>
            <a:pPr marL="0" indent="0">
              <a:buNone/>
            </a:pPr>
            <a:r>
              <a:rPr lang="en-US" dirty="0">
                <a:latin typeface="Georgia" panose="02040502050405020303" pitchFamily="18" charset="0"/>
              </a:rPr>
              <a:t>fig, ax = </a:t>
            </a:r>
            <a:r>
              <a:rPr lang="en-US" dirty="0" err="1">
                <a:latin typeface="Georgia" panose="02040502050405020303" pitchFamily="18" charset="0"/>
              </a:rPr>
              <a:t>plt.subplots</a:t>
            </a:r>
            <a:r>
              <a:rPr lang="en-US" dirty="0">
                <a:latin typeface="Georgia" panose="02040502050405020303" pitchFamily="18" charset="0"/>
              </a:rPr>
              <a:t>(2, 2)</a:t>
            </a:r>
          </a:p>
          <a:p>
            <a:pPr marL="0" indent="0">
              <a:buNone/>
            </a:pPr>
            <a:r>
              <a:rPr lang="en-US" dirty="0">
                <a:latin typeface="Georgia" panose="02040502050405020303" pitchFamily="18" charset="0"/>
              </a:rPr>
              <a:t>ax[0, 0].plot(x, x)</a:t>
            </a:r>
          </a:p>
          <a:p>
            <a:pPr marL="0" indent="0">
              <a:buNone/>
            </a:pPr>
            <a:r>
              <a:rPr lang="en-US" dirty="0">
                <a:latin typeface="Georgia" panose="02040502050405020303" pitchFamily="18" charset="0"/>
              </a:rPr>
              <a:t>ax[0, 1].plot(x, x*2)</a:t>
            </a:r>
          </a:p>
          <a:p>
            <a:pPr marL="0" indent="0">
              <a:buNone/>
            </a:pPr>
            <a:r>
              <a:rPr lang="en-US" dirty="0">
                <a:latin typeface="Georgia" panose="02040502050405020303" pitchFamily="18" charset="0"/>
              </a:rPr>
              <a:t>ax[1, 0].plot(x, x*x)</a:t>
            </a:r>
          </a:p>
          <a:p>
            <a:pPr marL="0" indent="0">
              <a:buNone/>
            </a:pPr>
            <a:r>
              <a:rPr lang="en-US" dirty="0">
                <a:latin typeface="Georgia" panose="02040502050405020303" pitchFamily="18" charset="0"/>
              </a:rPr>
              <a:t>ax[1, 1].plot(x, x*x*x)</a:t>
            </a:r>
          </a:p>
        </p:txBody>
      </p:sp>
      <p:sp>
        <p:nvSpPr>
          <p:cNvPr id="2" name="Footer Placeholder 1">
            <a:extLst>
              <a:ext uri="{FF2B5EF4-FFF2-40B4-BE49-F238E27FC236}">
                <a16:creationId xmlns:a16="http://schemas.microsoft.com/office/drawing/2014/main" id="{69E4BCB8-7A1B-A5BA-4406-D1680BAD53D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4C9949C-426B-B104-CBE7-A98708BC1F22}"/>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19682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707D5-5FFF-4F0F-ADD3-656C40E08EA9}"/>
              </a:ext>
            </a:extLst>
          </p:cNvPr>
          <p:cNvSpPr>
            <a:spLocks noGrp="1"/>
          </p:cNvSpPr>
          <p:nvPr>
            <p:ph idx="1"/>
          </p:nvPr>
        </p:nvSpPr>
        <p:spPr>
          <a:xfrm>
            <a:off x="371475" y="685799"/>
            <a:ext cx="11363325" cy="5895975"/>
          </a:xfrm>
        </p:spPr>
        <p:txBody>
          <a:bodyPr>
            <a:normAutofit fontScale="77500" lnSpcReduction="20000"/>
          </a:bodyPr>
          <a:lstStyle/>
          <a:p>
            <a:pPr marL="0" indent="0">
              <a:buNone/>
            </a:pPr>
            <a:r>
              <a:rPr lang="en-IN" dirty="0" err="1">
                <a:latin typeface="Georgia" panose="02040502050405020303" pitchFamily="18" charset="0"/>
              </a:rPr>
              <a:t>ax</a:t>
            </a:r>
            <a:r>
              <a:rPr lang="en-IN" dirty="0">
                <a:latin typeface="Georgia" panose="02040502050405020303" pitchFamily="18" charset="0"/>
              </a:rPr>
              <a:t>[0, 0].</a:t>
            </a:r>
            <a:r>
              <a:rPr lang="en-IN" dirty="0" err="1">
                <a:latin typeface="Georgia" panose="02040502050405020303" pitchFamily="18" charset="0"/>
              </a:rPr>
              <a:t>title.set_text</a:t>
            </a:r>
            <a:r>
              <a:rPr lang="en-IN" dirty="0">
                <a:latin typeface="Georgia" panose="02040502050405020303" pitchFamily="18" charset="0"/>
              </a:rPr>
              <a:t>("Linear")</a:t>
            </a:r>
          </a:p>
          <a:p>
            <a:pPr marL="0" indent="0">
              <a:buNone/>
            </a:pPr>
            <a:r>
              <a:rPr lang="en-IN" dirty="0" err="1">
                <a:latin typeface="Georgia" panose="02040502050405020303" pitchFamily="18" charset="0"/>
              </a:rPr>
              <a:t>ax</a:t>
            </a:r>
            <a:r>
              <a:rPr lang="en-IN" dirty="0">
                <a:latin typeface="Georgia" panose="02040502050405020303" pitchFamily="18" charset="0"/>
              </a:rPr>
              <a:t>[0, 1].</a:t>
            </a:r>
            <a:r>
              <a:rPr lang="en-IN" dirty="0" err="1">
                <a:latin typeface="Georgia" panose="02040502050405020303" pitchFamily="18" charset="0"/>
              </a:rPr>
              <a:t>title.set_text</a:t>
            </a:r>
            <a:r>
              <a:rPr lang="en-IN" dirty="0">
                <a:latin typeface="Georgia" panose="02040502050405020303" pitchFamily="18" charset="0"/>
              </a:rPr>
              <a:t>("Double")</a:t>
            </a:r>
          </a:p>
          <a:p>
            <a:pPr marL="0" indent="0">
              <a:buNone/>
            </a:pPr>
            <a:r>
              <a:rPr lang="en-IN" dirty="0" err="1">
                <a:latin typeface="Georgia" panose="02040502050405020303" pitchFamily="18" charset="0"/>
              </a:rPr>
              <a:t>ax</a:t>
            </a:r>
            <a:r>
              <a:rPr lang="en-IN" dirty="0">
                <a:latin typeface="Georgia" panose="02040502050405020303" pitchFamily="18" charset="0"/>
              </a:rPr>
              <a:t>[1, 0].</a:t>
            </a:r>
            <a:r>
              <a:rPr lang="en-IN" dirty="0" err="1">
                <a:latin typeface="Georgia" panose="02040502050405020303" pitchFamily="18" charset="0"/>
              </a:rPr>
              <a:t>title.set_text</a:t>
            </a:r>
            <a:r>
              <a:rPr lang="en-IN" dirty="0">
                <a:latin typeface="Georgia" panose="02040502050405020303" pitchFamily="18" charset="0"/>
              </a:rPr>
              <a:t>("Square")</a:t>
            </a:r>
          </a:p>
          <a:p>
            <a:pPr marL="0" indent="0">
              <a:buNone/>
            </a:pPr>
            <a:r>
              <a:rPr lang="en-IN" dirty="0" err="1">
                <a:latin typeface="Georgia" panose="02040502050405020303" pitchFamily="18" charset="0"/>
              </a:rPr>
              <a:t>ax</a:t>
            </a:r>
            <a:r>
              <a:rPr lang="en-IN" dirty="0">
                <a:latin typeface="Georgia" panose="02040502050405020303" pitchFamily="18" charset="0"/>
              </a:rPr>
              <a:t>[1, 1].</a:t>
            </a:r>
            <a:r>
              <a:rPr lang="en-IN" dirty="0" err="1">
                <a:latin typeface="Georgia" panose="02040502050405020303" pitchFamily="18" charset="0"/>
              </a:rPr>
              <a:t>title.set_text</a:t>
            </a:r>
            <a:r>
              <a:rPr lang="en-IN" dirty="0">
                <a:latin typeface="Georgia" panose="02040502050405020303" pitchFamily="18" charset="0"/>
              </a:rPr>
              <a:t>("Cube")</a:t>
            </a:r>
          </a:p>
          <a:p>
            <a:pPr marL="0" indent="0">
              <a:buNone/>
            </a:pPr>
            <a:r>
              <a:rPr lang="en-IN" dirty="0" err="1">
                <a:latin typeface="Georgia" panose="02040502050405020303" pitchFamily="18" charset="0"/>
              </a:rPr>
              <a:t>fig.tight_layout</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dirty="0">
                <a:latin typeface="Georgia" panose="02040502050405020303" pitchFamily="18" charset="0"/>
              </a:rPr>
              <a:t>Example 3: (Using </a:t>
            </a:r>
            <a:r>
              <a:rPr lang="en-US" dirty="0" err="1">
                <a:latin typeface="Georgia" panose="02040502050405020303" pitchFamily="18" charset="0"/>
              </a:rPr>
              <a:t>plt.gca</a:t>
            </a:r>
            <a:r>
              <a:rPr lang="en-US" dirty="0">
                <a:latin typeface="Georgia" panose="02040502050405020303" pitchFamily="18" charset="0"/>
              </a:rPr>
              <a:t>().</a:t>
            </a:r>
            <a:r>
              <a:rPr lang="en-US" dirty="0" err="1">
                <a:latin typeface="Georgia" panose="02040502050405020303" pitchFamily="18" charset="0"/>
              </a:rPr>
              <a:t>set_title</a:t>
            </a:r>
            <a:r>
              <a:rPr lang="en-US" dirty="0">
                <a:latin typeface="Georgia" panose="02040502050405020303" pitchFamily="18" charset="0"/>
              </a:rPr>
              <a:t>() method)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a:latin typeface="Georgia" panose="02040502050405020303" pitchFamily="18" charset="0"/>
              </a:rPr>
              <a:t>title = ["Linear", "Double", "Square", "Cube"]</a:t>
            </a:r>
          </a:p>
          <a:p>
            <a:pPr marL="0" indent="0">
              <a:buNone/>
            </a:pPr>
            <a:r>
              <a:rPr lang="en-IN" dirty="0">
                <a:latin typeface="Georgia" panose="02040502050405020303" pitchFamily="18" charset="0"/>
              </a:rPr>
              <a:t>y = [x, x*2, x*x, x*x*x]  </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range(4):</a:t>
            </a:r>
          </a:p>
          <a:p>
            <a:pPr marL="0" indent="0">
              <a:buNone/>
            </a:pPr>
            <a:r>
              <a:rPr lang="en-IN" dirty="0" err="1">
                <a:latin typeface="Georgia" panose="02040502050405020303" pitchFamily="18" charset="0"/>
              </a:rPr>
              <a:t>plt.subplot</a:t>
            </a:r>
            <a:r>
              <a:rPr lang="en-IN" dirty="0">
                <a:latin typeface="Georgia" panose="02040502050405020303" pitchFamily="18" charset="0"/>
              </a:rPr>
              <a:t>(2, 2, i+1) </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r>
              <a:rPr lang="en-IN" dirty="0" err="1">
                <a:latin typeface="Georgia" panose="02040502050405020303" pitchFamily="18" charset="0"/>
              </a:rPr>
              <a:t>i</a:t>
            </a:r>
            <a:r>
              <a:rPr lang="en-IN" dirty="0">
                <a:latin typeface="Georgia" panose="02040502050405020303" pitchFamily="18" charset="0"/>
              </a:rPr>
              <a:t>]) </a:t>
            </a:r>
          </a:p>
        </p:txBody>
      </p:sp>
      <p:sp>
        <p:nvSpPr>
          <p:cNvPr id="2" name="Footer Placeholder 1">
            <a:extLst>
              <a:ext uri="{FF2B5EF4-FFF2-40B4-BE49-F238E27FC236}">
                <a16:creationId xmlns:a16="http://schemas.microsoft.com/office/drawing/2014/main" id="{94B65A6E-0396-F7DC-9887-328FF9D8153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15DB2D-5F71-BD33-5C9A-E55DBA769558}"/>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297972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2209B-79C7-4185-B2C3-C2EA9FB34BC9}"/>
              </a:ext>
            </a:extLst>
          </p:cNvPr>
          <p:cNvSpPr>
            <a:spLocks noGrp="1"/>
          </p:cNvSpPr>
          <p:nvPr>
            <p:ph idx="1"/>
          </p:nvPr>
        </p:nvSpPr>
        <p:spPr>
          <a:xfrm>
            <a:off x="266700" y="666751"/>
            <a:ext cx="11696700" cy="5953124"/>
          </a:xfrm>
        </p:spPr>
        <p:txBody>
          <a:bodyPr>
            <a:normAutofit fontScale="77500" lnSpcReduction="20000"/>
          </a:bodyPr>
          <a:lstStyle/>
          <a:p>
            <a:pPr marL="0" indent="0">
              <a:buNone/>
            </a:pPr>
            <a:r>
              <a:rPr lang="en-US" dirty="0" err="1">
                <a:latin typeface="Georgia" panose="02040502050405020303" pitchFamily="18" charset="0"/>
              </a:rPr>
              <a:t>plt.gca</a:t>
            </a:r>
            <a:r>
              <a:rPr lang="en-US" dirty="0">
                <a:latin typeface="Georgia" panose="02040502050405020303" pitchFamily="18" charset="0"/>
              </a:rPr>
              <a:t>().</a:t>
            </a:r>
            <a:r>
              <a:rPr lang="en-US" dirty="0" err="1">
                <a:latin typeface="Georgia" panose="02040502050405020303" pitchFamily="18" charset="0"/>
              </a:rPr>
              <a:t>set_title</a:t>
            </a:r>
            <a:r>
              <a:rPr lang="en-US" dirty="0">
                <a:latin typeface="Georgia" panose="02040502050405020303" pitchFamily="18" charset="0"/>
              </a:rPr>
              <a:t>(title[</a:t>
            </a:r>
            <a:r>
              <a:rPr lang="en-US" dirty="0" err="1">
                <a:latin typeface="Georgia" panose="02040502050405020303" pitchFamily="18" charset="0"/>
              </a:rPr>
              <a:t>i</a:t>
            </a:r>
            <a:r>
              <a:rPr lang="en-US" dirty="0">
                <a:latin typeface="Georgia" panose="02040502050405020303" pitchFamily="18" charset="0"/>
              </a:rPr>
              <a:t>]) </a:t>
            </a:r>
          </a:p>
          <a:p>
            <a:pPr marL="0" indent="0">
              <a:buNone/>
            </a:pPr>
            <a:r>
              <a:rPr lang="en-US" dirty="0" err="1">
                <a:latin typeface="Georgia" panose="02040502050405020303" pitchFamily="18" charset="0"/>
              </a:rPr>
              <a:t>fig.tight_layout</a:t>
            </a:r>
            <a:r>
              <a:rPr lang="en-US" dirty="0">
                <a:latin typeface="Georgia" panose="02040502050405020303" pitchFamily="18" charset="0"/>
              </a:rPr>
              <a:t>()</a:t>
            </a:r>
          </a:p>
          <a:p>
            <a:pPr marL="0" indent="0">
              <a:buNone/>
            </a:pPr>
            <a:r>
              <a:rPr lang="en-US" dirty="0" err="1">
                <a:latin typeface="Georgia" panose="02040502050405020303" pitchFamily="18" charset="0"/>
              </a:rPr>
              <a:t>plt.show</a:t>
            </a:r>
            <a:r>
              <a:rPr lang="en-US" dirty="0">
                <a:latin typeface="Georgia" panose="02040502050405020303" pitchFamily="18" charset="0"/>
              </a:rPr>
              <a:t>()</a:t>
            </a:r>
          </a:p>
          <a:p>
            <a:pPr marL="0" indent="0">
              <a:buNone/>
            </a:pPr>
            <a:r>
              <a:rPr lang="en-US" b="1" dirty="0">
                <a:solidFill>
                  <a:srgbClr val="0070C0"/>
                </a:solidFill>
                <a:latin typeface="Georgia" panose="02040502050405020303" pitchFamily="18" charset="0"/>
              </a:rPr>
              <a:t>Example 4: (Using </a:t>
            </a:r>
            <a:r>
              <a:rPr lang="en-US" b="1" dirty="0" err="1">
                <a:solidFill>
                  <a:srgbClr val="0070C0"/>
                </a:solidFill>
                <a:latin typeface="Georgia" panose="02040502050405020303" pitchFamily="18" charset="0"/>
              </a:rPr>
              <a:t>plt.gca</a:t>
            </a:r>
            <a:r>
              <a:rPr lang="en-US" b="1" dirty="0">
                <a:solidFill>
                  <a:srgbClr val="0070C0"/>
                </a:solidFill>
                <a:latin typeface="Georgia" panose="02040502050405020303" pitchFamily="18" charset="0"/>
              </a:rPr>
              <a:t>().</a:t>
            </a:r>
            <a:r>
              <a:rPr lang="en-US" b="1" dirty="0" err="1">
                <a:solidFill>
                  <a:srgbClr val="0070C0"/>
                </a:solidFill>
                <a:latin typeface="Georgia" panose="02040502050405020303" pitchFamily="18" charset="0"/>
              </a:rPr>
              <a:t>title.set_text</a:t>
            </a:r>
            <a:r>
              <a:rPr lang="en-US" b="1" dirty="0">
                <a:solidFill>
                  <a:srgbClr val="0070C0"/>
                </a:solidFill>
                <a:latin typeface="Georgia" panose="02040502050405020303" pitchFamily="18" charset="0"/>
              </a:rPr>
              <a:t>() method)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a:latin typeface="Georgia" panose="02040502050405020303" pitchFamily="18" charset="0"/>
              </a:rPr>
              <a:t>title = ["</a:t>
            </a:r>
            <a:r>
              <a:rPr lang="en-IN" dirty="0" err="1">
                <a:latin typeface="Georgia" panose="02040502050405020303" pitchFamily="18" charset="0"/>
              </a:rPr>
              <a:t>Linear","Double","Square","Cube</a:t>
            </a:r>
            <a:r>
              <a:rPr lang="en-IN" dirty="0">
                <a:latin typeface="Georgia" panose="02040502050405020303" pitchFamily="18" charset="0"/>
              </a:rPr>
              <a:t>"]</a:t>
            </a:r>
          </a:p>
          <a:p>
            <a:pPr marL="0" indent="0">
              <a:buNone/>
            </a:pPr>
            <a:r>
              <a:rPr lang="en-IN" dirty="0">
                <a:latin typeface="Georgia" panose="02040502050405020303" pitchFamily="18" charset="0"/>
              </a:rPr>
              <a:t>y = [x, x*2, x*x, x*x*x]</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range(4):</a:t>
            </a:r>
          </a:p>
          <a:p>
            <a:pPr marL="0" indent="0">
              <a:buNone/>
            </a:pPr>
            <a:r>
              <a:rPr lang="en-IN" dirty="0" err="1">
                <a:latin typeface="Georgia" panose="02040502050405020303" pitchFamily="18" charset="0"/>
              </a:rPr>
              <a:t>plt.subplot</a:t>
            </a:r>
            <a:r>
              <a:rPr lang="en-IN" dirty="0">
                <a:latin typeface="Georgia" panose="02040502050405020303" pitchFamily="18" charset="0"/>
              </a:rPr>
              <a:t>(2, 2, i+1)</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err="1">
                <a:latin typeface="Georgia" panose="02040502050405020303" pitchFamily="18" charset="0"/>
              </a:rPr>
              <a:t>plt.gca</a:t>
            </a:r>
            <a:r>
              <a:rPr lang="en-IN" dirty="0">
                <a:latin typeface="Georgia" panose="02040502050405020303" pitchFamily="18" charset="0"/>
              </a:rPr>
              <a:t>().</a:t>
            </a:r>
            <a:r>
              <a:rPr lang="en-IN" dirty="0" err="1">
                <a:latin typeface="Georgia" panose="02040502050405020303" pitchFamily="18" charset="0"/>
              </a:rPr>
              <a:t>title.set_text</a:t>
            </a:r>
            <a:r>
              <a:rPr lang="en-IN" dirty="0">
                <a:latin typeface="Georgia" panose="02040502050405020303" pitchFamily="18" charset="0"/>
              </a:rPr>
              <a:t>(title[</a:t>
            </a:r>
            <a:r>
              <a:rPr lang="en-IN" dirty="0" err="1">
                <a:latin typeface="Georgia" panose="02040502050405020303" pitchFamily="18" charset="0"/>
              </a:rPr>
              <a:t>i</a:t>
            </a:r>
            <a:r>
              <a:rPr lang="en-IN" dirty="0">
                <a:latin typeface="Georgia" panose="02040502050405020303" pitchFamily="18" charset="0"/>
              </a:rPr>
              <a:t>]) </a:t>
            </a:r>
          </a:p>
          <a:p>
            <a:pPr marL="0" indent="0">
              <a:buNone/>
            </a:pPr>
            <a:r>
              <a:rPr lang="en-IN" dirty="0" err="1">
                <a:latin typeface="Georgia" panose="02040502050405020303" pitchFamily="18" charset="0"/>
              </a:rPr>
              <a:t>fig.tight_layout</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2243AB4-FE9D-F836-1FE9-1F299E6F02E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4EE40A4-8CED-AB6D-D6AC-0F7748FD3596}"/>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257998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CCCC-E082-4205-B53F-C3AE78D655DA}"/>
              </a:ext>
            </a:extLst>
          </p:cNvPr>
          <p:cNvSpPr>
            <a:spLocks noGrp="1"/>
          </p:cNvSpPr>
          <p:nvPr>
            <p:ph type="title"/>
          </p:nvPr>
        </p:nvSpPr>
        <p:spPr>
          <a:xfrm>
            <a:off x="581192" y="702156"/>
            <a:ext cx="11029616" cy="812319"/>
          </a:xfrm>
        </p:spPr>
        <p:txBody>
          <a:bodyPr>
            <a:normAutofit fontScale="90000"/>
          </a:bodyPr>
          <a:lstStyle/>
          <a:p>
            <a:pPr algn="ctr"/>
            <a:r>
              <a:rPr lang="en-US" b="1" i="0" dirty="0">
                <a:solidFill>
                  <a:srgbClr val="7030A0"/>
                </a:solidFill>
                <a:effectLst>
                  <a:outerShdw blurRad="38100" dist="38100" dir="2700000" algn="tl">
                    <a:srgbClr val="000000">
                      <a:alpha val="43137"/>
                    </a:srgbClr>
                  </a:outerShdw>
                </a:effectLst>
                <a:latin typeface="Georgia" panose="02040502050405020303" pitchFamily="18" charset="0"/>
              </a:rPr>
              <a:t>How to Set a Single Main Title for All the Subplots in Matplotlib?</a:t>
            </a:r>
            <a:endParaRPr lang="en-IN"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4439C61A-E1A6-4294-865C-FC71D0EF79D8}"/>
              </a:ext>
            </a:extLst>
          </p:cNvPr>
          <p:cNvSpPr>
            <a:spLocks noGrp="1"/>
          </p:cNvSpPr>
          <p:nvPr>
            <p:ph idx="1"/>
          </p:nvPr>
        </p:nvSpPr>
        <p:spPr>
          <a:xfrm>
            <a:off x="333376" y="1514475"/>
            <a:ext cx="11572874" cy="5181600"/>
          </a:xfrm>
        </p:spPr>
        <p:txBody>
          <a:bodyPr>
            <a:normAutofit fontScale="77500" lnSpcReduction="2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fig, (ax1, ax2) = </a:t>
            </a:r>
            <a:r>
              <a:rPr lang="en-IN" dirty="0" err="1">
                <a:latin typeface="Georgia" panose="02040502050405020303" pitchFamily="18" charset="0"/>
              </a:rPr>
              <a:t>plt.subplots</a:t>
            </a:r>
            <a:r>
              <a:rPr lang="en-IN" dirty="0">
                <a:latin typeface="Georgia" panose="02040502050405020303" pitchFamily="18" charset="0"/>
              </a:rPr>
              <a:t>(1, 2, </a:t>
            </a:r>
            <a:r>
              <a:rPr lang="en-IN" dirty="0" err="1">
                <a:latin typeface="Georgia" panose="02040502050405020303" pitchFamily="18" charset="0"/>
              </a:rPr>
              <a:t>figsize</a:t>
            </a:r>
            <a:r>
              <a:rPr lang="en-IN" dirty="0">
                <a:latin typeface="Georgia" panose="02040502050405020303" pitchFamily="18" charset="0"/>
              </a:rPr>
              <a:t>=(12, 5)</a:t>
            </a:r>
          </a:p>
          <a:p>
            <a:pPr marL="0" indent="0">
              <a:buNone/>
            </a:pPr>
            <a:r>
              <a:rPr lang="en-IN" dirty="0">
                <a:latin typeface="Georgia" panose="02040502050405020303" pitchFamily="18" charset="0"/>
              </a:rPr>
              <a:t>x1 = [1, 2, 3, 4, 5, 6]</a:t>
            </a:r>
          </a:p>
          <a:p>
            <a:pPr marL="0" indent="0">
              <a:buNone/>
            </a:pPr>
            <a:r>
              <a:rPr lang="en-IN" dirty="0">
                <a:latin typeface="Georgia" panose="02040502050405020303" pitchFamily="18" charset="0"/>
              </a:rPr>
              <a:t>y1 = [45, 34, 30, 45, 50, 38]</a:t>
            </a:r>
          </a:p>
          <a:p>
            <a:pPr marL="0" indent="0">
              <a:buNone/>
            </a:pPr>
            <a:r>
              <a:rPr lang="en-IN" dirty="0">
                <a:latin typeface="Georgia" panose="02040502050405020303" pitchFamily="18" charset="0"/>
              </a:rPr>
              <a:t>y2 = [36, 28, 30, 40, 38, 48]</a:t>
            </a:r>
          </a:p>
          <a:p>
            <a:pPr marL="0" indent="0">
              <a:buNone/>
            </a:pPr>
            <a:r>
              <a:rPr lang="en-IN" dirty="0">
                <a:latin typeface="Georgia" panose="02040502050405020303" pitchFamily="18" charset="0"/>
              </a:rPr>
              <a:t>labels = ["student 1", "student 2"]</a:t>
            </a:r>
          </a:p>
          <a:p>
            <a:pPr marL="0" indent="0">
              <a:buNone/>
            </a:pPr>
            <a:r>
              <a:rPr lang="en-IN" dirty="0" err="1">
                <a:latin typeface="Georgia" panose="02040502050405020303" pitchFamily="18" charset="0"/>
              </a:rPr>
              <a:t>fig.suptitle</a:t>
            </a:r>
            <a:r>
              <a:rPr lang="en-IN" dirty="0">
                <a:latin typeface="Georgia" panose="02040502050405020303" pitchFamily="18" charset="0"/>
              </a:rPr>
              <a:t>(' Student marks in different subjects ', </a:t>
            </a:r>
            <a:r>
              <a:rPr lang="en-IN" dirty="0" err="1">
                <a:latin typeface="Georgia" panose="02040502050405020303" pitchFamily="18" charset="0"/>
              </a:rPr>
              <a:t>fontsize</a:t>
            </a:r>
            <a:r>
              <a:rPr lang="en-IN" dirty="0">
                <a:latin typeface="Georgia" panose="02040502050405020303" pitchFamily="18" charset="0"/>
              </a:rPr>
              <a:t>=30)</a:t>
            </a:r>
          </a:p>
          <a:p>
            <a:pPr marL="0" indent="0">
              <a:buNone/>
            </a:pPr>
            <a:r>
              <a:rPr lang="en-IN" dirty="0">
                <a:latin typeface="Georgia" panose="02040502050405020303" pitchFamily="18" charset="0"/>
              </a:rPr>
              <a:t>l1 = ax1.plot(x1, y1, 'o-', </a:t>
            </a:r>
            <a:r>
              <a:rPr lang="en-IN" dirty="0" err="1">
                <a:latin typeface="Georgia" panose="02040502050405020303" pitchFamily="18" charset="0"/>
              </a:rPr>
              <a:t>color</a:t>
            </a:r>
            <a:r>
              <a:rPr lang="en-IN" dirty="0">
                <a:latin typeface="Georgia" panose="02040502050405020303" pitchFamily="18" charset="0"/>
              </a:rPr>
              <a:t>='g')</a:t>
            </a:r>
          </a:p>
          <a:p>
            <a:pPr marL="0" indent="0">
              <a:buNone/>
            </a:pPr>
            <a:r>
              <a:rPr lang="en-IN" dirty="0">
                <a:latin typeface="Georgia" panose="02040502050405020303" pitchFamily="18" charset="0"/>
              </a:rPr>
              <a:t>l2 = ax2.plot(x1, y2, 'o-')</a:t>
            </a:r>
          </a:p>
          <a:p>
            <a:pPr marL="0" indent="0">
              <a:buNone/>
            </a:pPr>
            <a:r>
              <a:rPr lang="en-IN" dirty="0" err="1">
                <a:latin typeface="Georgia" panose="02040502050405020303" pitchFamily="18" charset="0"/>
              </a:rPr>
              <a:t>fig.legend</a:t>
            </a:r>
            <a:r>
              <a:rPr lang="en-IN" dirty="0">
                <a:latin typeface="Georgia" panose="02040502050405020303" pitchFamily="18" charset="0"/>
              </a:rPr>
              <a:t>([l1, l2], labels=labels,</a:t>
            </a:r>
          </a:p>
          <a:p>
            <a:pPr marL="0" indent="0">
              <a:buNone/>
            </a:pPr>
            <a:r>
              <a:rPr lang="en-IN" dirty="0">
                <a:latin typeface="Georgia" panose="02040502050405020303" pitchFamily="18" charset="0"/>
              </a:rPr>
              <a:t>           </a:t>
            </a:r>
            <a:r>
              <a:rPr lang="en-IN" dirty="0" err="1">
                <a:latin typeface="Georgia" panose="02040502050405020303" pitchFamily="18" charset="0"/>
              </a:rPr>
              <a:t>loc</a:t>
            </a:r>
            <a:r>
              <a:rPr lang="en-IN" dirty="0">
                <a:latin typeface="Georgia" panose="02040502050405020303" pitchFamily="18" charset="0"/>
              </a:rPr>
              <a:t>="upper right")</a:t>
            </a:r>
          </a:p>
          <a:p>
            <a:pPr marL="0" indent="0">
              <a:buNone/>
            </a:pPr>
            <a:r>
              <a:rPr lang="en-IN" dirty="0" err="1">
                <a:latin typeface="Georgia" panose="02040502050405020303" pitchFamily="18" charset="0"/>
              </a:rPr>
              <a:t>plt.subplots_adjust</a:t>
            </a:r>
            <a:r>
              <a:rPr lang="en-IN" dirty="0">
                <a:latin typeface="Georgia" panose="02040502050405020303" pitchFamily="18" charset="0"/>
              </a:rPr>
              <a:t>(right=0.9)</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ADF66221-1036-681B-D13C-14FEA2E78C9A}"/>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7DA5993-7613-D9CD-51C5-AC408AD828C1}"/>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274711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9C768-3740-47B2-9DBF-6A7B90E19478}"/>
              </a:ext>
            </a:extLst>
          </p:cNvPr>
          <p:cNvSpPr>
            <a:spLocks noGrp="1"/>
          </p:cNvSpPr>
          <p:nvPr>
            <p:ph idx="1"/>
          </p:nvPr>
        </p:nvSpPr>
        <p:spPr>
          <a:xfrm>
            <a:off x="447676" y="714375"/>
            <a:ext cx="11163132" cy="5981699"/>
          </a:xfrm>
        </p:spPr>
        <p:txBody>
          <a:bodyPr>
            <a:normAutofit fontScale="85000" lnSpcReduction="2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err="1">
                <a:latin typeface="Georgia" panose="02040502050405020303" pitchFamily="18" charset="0"/>
              </a:rPr>
              <a:t>fig.suptitle</a:t>
            </a:r>
            <a:r>
              <a:rPr lang="en-IN" dirty="0">
                <a:latin typeface="Georgia" panose="02040502050405020303" pitchFamily="18" charset="0"/>
              </a:rPr>
              <a:t>('** Main Title for all sub plots **', </a:t>
            </a:r>
            <a:r>
              <a:rPr lang="en-IN" dirty="0" err="1">
                <a:latin typeface="Georgia" panose="02040502050405020303" pitchFamily="18" charset="0"/>
              </a:rPr>
              <a:t>fontsize</a:t>
            </a:r>
            <a:r>
              <a:rPr lang="en-IN" dirty="0">
                <a:latin typeface="Georgia" panose="02040502050405020303" pitchFamily="18" charset="0"/>
              </a:rPr>
              <a:t>=20)</a:t>
            </a:r>
          </a:p>
          <a:p>
            <a:pPr marL="0" indent="0">
              <a:buNone/>
            </a:pPr>
            <a:r>
              <a:rPr lang="en-IN" dirty="0" err="1">
                <a:latin typeface="Georgia" panose="02040502050405020303" pitchFamily="18" charset="0"/>
              </a:rPr>
              <a:t>plt.style.use</a:t>
            </a:r>
            <a:r>
              <a:rPr lang="en-IN" dirty="0">
                <a:latin typeface="Georgia" panose="02040502050405020303" pitchFamily="18" charset="0"/>
              </a:rPr>
              <a:t>('seaborn')</a:t>
            </a:r>
          </a:p>
          <a:p>
            <a:pPr marL="0" indent="0">
              <a:buNone/>
            </a:pPr>
            <a:r>
              <a:rPr lang="en-IN" dirty="0">
                <a:latin typeface="Georgia" panose="02040502050405020303" pitchFamily="18" charset="0"/>
              </a:rPr>
              <a:t>labels = ['first line', 'second line',</a:t>
            </a:r>
          </a:p>
          <a:p>
            <a:pPr marL="0" indent="0">
              <a:buNone/>
            </a:pPr>
            <a:r>
              <a:rPr lang="en-IN" dirty="0">
                <a:latin typeface="Georgia" panose="02040502050405020303" pitchFamily="18" charset="0"/>
              </a:rPr>
              <a:t>          'third line', 'fourth line', 'fifth line']</a:t>
            </a:r>
          </a:p>
          <a:p>
            <a:pPr marL="0" indent="0">
              <a:buNone/>
            </a:pPr>
            <a:r>
              <a:rPr lang="en-IN" dirty="0" err="1">
                <a:latin typeface="Georgia" panose="02040502050405020303" pitchFamily="18" charset="0"/>
              </a:rPr>
              <a:t>ax</a:t>
            </a:r>
            <a:r>
              <a:rPr lang="en-IN" dirty="0">
                <a:latin typeface="Georgia" panose="02040502050405020303" pitchFamily="18" charset="0"/>
              </a:rPr>
              <a:t>[0, 0].plot([1, 2, 3, 4, 5], [9, 3, 5, 7, 9], '-.', </a:t>
            </a:r>
            <a:r>
              <a:rPr lang="en-IN" dirty="0" err="1">
                <a:latin typeface="Georgia" panose="02040502050405020303" pitchFamily="18" charset="0"/>
              </a:rPr>
              <a:t>color</a:t>
            </a:r>
            <a:r>
              <a:rPr lang="en-IN" dirty="0">
                <a:latin typeface="Georgia" panose="02040502050405020303" pitchFamily="18" charset="0"/>
              </a:rPr>
              <a:t>='g')</a:t>
            </a:r>
          </a:p>
          <a:p>
            <a:pPr marL="0" indent="0">
              <a:buNone/>
            </a:pPr>
            <a:r>
              <a:rPr lang="en-IN" dirty="0" err="1">
                <a:latin typeface="Georgia" panose="02040502050405020303" pitchFamily="18" charset="0"/>
              </a:rPr>
              <a:t>ax</a:t>
            </a:r>
            <a:r>
              <a:rPr lang="en-IN" dirty="0">
                <a:latin typeface="Georgia" panose="02040502050405020303" pitchFamily="18" charset="0"/>
              </a:rPr>
              <a:t>[0, 0].</a:t>
            </a:r>
            <a:r>
              <a:rPr lang="en-IN" dirty="0" err="1">
                <a:latin typeface="Georgia" panose="02040502050405020303" pitchFamily="18" charset="0"/>
              </a:rPr>
              <a:t>set_title</a:t>
            </a:r>
            <a:r>
              <a:rPr lang="en-IN" dirty="0">
                <a:latin typeface="Georgia" panose="02040502050405020303" pitchFamily="18" charset="0"/>
              </a:rPr>
              <a:t>('first subplot')</a:t>
            </a:r>
          </a:p>
          <a:p>
            <a:pPr marL="0" indent="0">
              <a:buNone/>
            </a:pPr>
            <a:r>
              <a:rPr lang="en-IN" dirty="0" err="1">
                <a:latin typeface="Georgia" panose="02040502050405020303" pitchFamily="18" charset="0"/>
              </a:rPr>
              <a:t>ax</a:t>
            </a:r>
            <a:r>
              <a:rPr lang="en-IN" dirty="0">
                <a:latin typeface="Georgia" panose="02040502050405020303" pitchFamily="18" charset="0"/>
              </a:rPr>
              <a:t>[0, 0].</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(1, 10))</a:t>
            </a:r>
          </a:p>
          <a:p>
            <a:pPr marL="0" indent="0">
              <a:buNone/>
            </a:pPr>
            <a:r>
              <a:rPr lang="en-IN" dirty="0" err="1">
                <a:latin typeface="Georgia" panose="02040502050405020303" pitchFamily="18" charset="0"/>
              </a:rPr>
              <a:t>ax</a:t>
            </a:r>
            <a:r>
              <a:rPr lang="en-IN" dirty="0">
                <a:latin typeface="Georgia" panose="02040502050405020303" pitchFamily="18" charset="0"/>
              </a:rPr>
              <a:t>[0, 1].plot([1, 2, 3, 4, 5, 6], [1, 4, 9, 7, 9, 8], '-*', </a:t>
            </a:r>
            <a:r>
              <a:rPr lang="en-IN" dirty="0" err="1">
                <a:latin typeface="Georgia" panose="02040502050405020303" pitchFamily="18" charset="0"/>
              </a:rPr>
              <a:t>color</a:t>
            </a:r>
            <a:r>
              <a:rPr lang="en-IN" dirty="0">
                <a:latin typeface="Georgia" panose="02040502050405020303" pitchFamily="18" charset="0"/>
              </a:rPr>
              <a:t>='m')</a:t>
            </a:r>
          </a:p>
          <a:p>
            <a:pPr marL="0" indent="0">
              <a:buNone/>
            </a:pPr>
            <a:r>
              <a:rPr lang="en-IN" dirty="0" err="1">
                <a:latin typeface="Georgia" panose="02040502050405020303" pitchFamily="18" charset="0"/>
              </a:rPr>
              <a:t>ax</a:t>
            </a:r>
            <a:r>
              <a:rPr lang="en-IN" dirty="0">
                <a:latin typeface="Georgia" panose="02040502050405020303" pitchFamily="18" charset="0"/>
              </a:rPr>
              <a:t>[0, 1].</a:t>
            </a:r>
            <a:r>
              <a:rPr lang="en-IN" dirty="0" err="1">
                <a:latin typeface="Georgia" panose="02040502050405020303" pitchFamily="18" charset="0"/>
              </a:rPr>
              <a:t>set_title</a:t>
            </a:r>
            <a:r>
              <a:rPr lang="en-IN" dirty="0">
                <a:latin typeface="Georgia" panose="02040502050405020303" pitchFamily="18" charset="0"/>
              </a:rPr>
              <a:t>('second subplot')</a:t>
            </a:r>
          </a:p>
          <a:p>
            <a:pPr marL="0" indent="0">
              <a:buNone/>
            </a:pPr>
            <a:r>
              <a:rPr lang="en-IN" dirty="0" err="1">
                <a:latin typeface="Georgia" panose="02040502050405020303" pitchFamily="18" charset="0"/>
              </a:rPr>
              <a:t>ax</a:t>
            </a:r>
            <a:r>
              <a:rPr lang="en-IN" dirty="0">
                <a:latin typeface="Georgia" panose="02040502050405020303" pitchFamily="18" charset="0"/>
              </a:rPr>
              <a:t>[0, 1].</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(1, 10))</a:t>
            </a:r>
          </a:p>
          <a:p>
            <a:pPr marL="0" indent="0">
              <a:buNone/>
            </a:pPr>
            <a:r>
              <a:rPr lang="en-IN" dirty="0" err="1">
                <a:latin typeface="Georgia" panose="02040502050405020303" pitchFamily="18" charset="0"/>
              </a:rPr>
              <a:t>ax</a:t>
            </a:r>
            <a:r>
              <a:rPr lang="en-IN" dirty="0">
                <a:latin typeface="Georgia" panose="02040502050405020303" pitchFamily="18" charset="0"/>
              </a:rPr>
              <a:t>[1, 0].plot([1, 2, 3, 4, 5], [8, 5, 2, 3, 3], '-v', </a:t>
            </a:r>
            <a:r>
              <a:rPr lang="en-IN" dirty="0" err="1">
                <a:latin typeface="Georgia" panose="02040502050405020303" pitchFamily="18" charset="0"/>
              </a:rPr>
              <a:t>color</a:t>
            </a:r>
            <a:r>
              <a:rPr lang="en-IN" dirty="0">
                <a:latin typeface="Georgia" panose="02040502050405020303" pitchFamily="18" charset="0"/>
              </a:rPr>
              <a:t>='r')</a:t>
            </a:r>
          </a:p>
          <a:p>
            <a:pPr marL="0" indent="0">
              <a:buNone/>
            </a:pPr>
            <a:r>
              <a:rPr lang="en-IN" dirty="0" err="1">
                <a:latin typeface="Georgia" panose="02040502050405020303" pitchFamily="18" charset="0"/>
              </a:rPr>
              <a:t>ax</a:t>
            </a:r>
            <a:r>
              <a:rPr lang="en-IN" dirty="0">
                <a:latin typeface="Georgia" panose="02040502050405020303" pitchFamily="18" charset="0"/>
              </a:rPr>
              <a:t>[1, 0].</a:t>
            </a:r>
            <a:r>
              <a:rPr lang="en-IN" dirty="0" err="1">
                <a:latin typeface="Georgia" panose="02040502050405020303" pitchFamily="18" charset="0"/>
              </a:rPr>
              <a:t>set_title</a:t>
            </a:r>
            <a:r>
              <a:rPr lang="en-IN" dirty="0">
                <a:latin typeface="Georgia" panose="02040502050405020303" pitchFamily="18" charset="0"/>
              </a:rPr>
              <a:t>('third subplot')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ABE0FBA9-2672-BB16-4BEC-479DD9C0913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790D9C7-11DC-EA56-5F93-12F3DF6E45B3}"/>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147549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C061B-1053-4A6C-886C-FF66B9786809}"/>
              </a:ext>
            </a:extLst>
          </p:cNvPr>
          <p:cNvSpPr>
            <a:spLocks noGrp="1"/>
          </p:cNvSpPr>
          <p:nvPr>
            <p:ph idx="1"/>
          </p:nvPr>
        </p:nvSpPr>
        <p:spPr>
          <a:xfrm>
            <a:off x="409576" y="828675"/>
            <a:ext cx="11201232" cy="5781675"/>
          </a:xfrm>
        </p:spPr>
        <p:txBody>
          <a:bodyPr/>
          <a:lstStyle/>
          <a:p>
            <a:pPr marL="0" indent="0">
              <a:buNone/>
            </a:pPr>
            <a:r>
              <a:rPr lang="en-IN" dirty="0" err="1">
                <a:latin typeface="Georgia" panose="02040502050405020303" pitchFamily="18" charset="0"/>
              </a:rPr>
              <a:t>ax</a:t>
            </a:r>
            <a:r>
              <a:rPr lang="en-IN" dirty="0">
                <a:latin typeface="Georgia" panose="02040502050405020303" pitchFamily="18" charset="0"/>
              </a:rPr>
              <a:t>[1, 0].</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(1, 9))</a:t>
            </a:r>
          </a:p>
          <a:p>
            <a:pPr marL="0" indent="0">
              <a:buNone/>
            </a:pPr>
            <a:r>
              <a:rPr lang="en-IN" dirty="0" err="1">
                <a:latin typeface="Georgia" panose="02040502050405020303" pitchFamily="18" charset="0"/>
              </a:rPr>
              <a:t>ax</a:t>
            </a:r>
            <a:r>
              <a:rPr lang="en-IN" dirty="0">
                <a:latin typeface="Georgia" panose="02040502050405020303" pitchFamily="18" charset="0"/>
              </a:rPr>
              <a:t>[1, 1].plot([1, 2, 3, 4, 5, 6], [1, 3, 5, 7, 9, 6], 'o-', </a:t>
            </a:r>
            <a:r>
              <a:rPr lang="en-IN" dirty="0" err="1">
                <a:latin typeface="Georgia" panose="02040502050405020303" pitchFamily="18" charset="0"/>
              </a:rPr>
              <a:t>color</a:t>
            </a:r>
            <a:r>
              <a:rPr lang="en-IN" dirty="0">
                <a:latin typeface="Georgia" panose="02040502050405020303" pitchFamily="18" charset="0"/>
              </a:rPr>
              <a:t>='b')</a:t>
            </a:r>
          </a:p>
          <a:p>
            <a:pPr marL="0" indent="0">
              <a:buNone/>
            </a:pPr>
            <a:r>
              <a:rPr lang="en-IN" dirty="0" err="1">
                <a:latin typeface="Georgia" panose="02040502050405020303" pitchFamily="18" charset="0"/>
              </a:rPr>
              <a:t>ax</a:t>
            </a:r>
            <a:r>
              <a:rPr lang="en-IN" dirty="0">
                <a:latin typeface="Georgia" panose="02040502050405020303" pitchFamily="18" charset="0"/>
              </a:rPr>
              <a:t>[1, 1].plot([1, 2, 3, 4, 5, 6, 7, 7], [</a:t>
            </a:r>
          </a:p>
          <a:p>
            <a:pPr marL="0" indent="0">
              <a:buNone/>
            </a:pPr>
            <a:r>
              <a:rPr lang="en-IN" dirty="0">
                <a:latin typeface="Georgia" panose="02040502050405020303" pitchFamily="18" charset="0"/>
              </a:rPr>
              <a:t>              7, 8, 6, 5, 2, 2, 4, 6], 'o-', </a:t>
            </a:r>
            <a:r>
              <a:rPr lang="en-IN" dirty="0" err="1">
                <a:latin typeface="Georgia" panose="02040502050405020303" pitchFamily="18" charset="0"/>
              </a:rPr>
              <a:t>color</a:t>
            </a:r>
            <a:r>
              <a:rPr lang="en-IN" dirty="0">
                <a:latin typeface="Georgia" panose="02040502050405020303" pitchFamily="18" charset="0"/>
              </a:rPr>
              <a:t>='g')</a:t>
            </a:r>
          </a:p>
          <a:p>
            <a:pPr marL="0" indent="0">
              <a:buNone/>
            </a:pPr>
            <a:r>
              <a:rPr lang="en-IN" dirty="0" err="1">
                <a:latin typeface="Georgia" panose="02040502050405020303" pitchFamily="18" charset="0"/>
              </a:rPr>
              <a:t>ax</a:t>
            </a:r>
            <a:r>
              <a:rPr lang="en-IN" dirty="0">
                <a:latin typeface="Georgia" panose="02040502050405020303" pitchFamily="18" charset="0"/>
              </a:rPr>
              <a:t>[1, 1].</a:t>
            </a:r>
            <a:r>
              <a:rPr lang="en-IN" dirty="0" err="1">
                <a:latin typeface="Georgia" panose="02040502050405020303" pitchFamily="18" charset="0"/>
              </a:rPr>
              <a:t>set_title</a:t>
            </a:r>
            <a:r>
              <a:rPr lang="en-IN" dirty="0">
                <a:latin typeface="Georgia" panose="02040502050405020303" pitchFamily="18" charset="0"/>
              </a:rPr>
              <a:t>('fourth subplot')</a:t>
            </a:r>
          </a:p>
          <a:p>
            <a:pPr marL="0" indent="0">
              <a:buNone/>
            </a:pPr>
            <a:r>
              <a:rPr lang="en-IN" dirty="0" err="1">
                <a:latin typeface="Georgia" panose="02040502050405020303" pitchFamily="18" charset="0"/>
              </a:rPr>
              <a:t>ax</a:t>
            </a:r>
            <a:r>
              <a:rPr lang="en-IN" dirty="0">
                <a:latin typeface="Georgia" panose="02040502050405020303" pitchFamily="18" charset="0"/>
              </a:rPr>
              <a:t>[1, 1].</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(1, 10))</a:t>
            </a:r>
          </a:p>
          <a:p>
            <a:pPr marL="0" indent="0">
              <a:buNone/>
            </a:pPr>
            <a:r>
              <a:rPr lang="en-IN" dirty="0" err="1">
                <a:latin typeface="Georgia" panose="02040502050405020303" pitchFamily="18" charset="0"/>
              </a:rPr>
              <a:t>fig.tight_layout</a:t>
            </a:r>
            <a:r>
              <a:rPr lang="en-IN" dirty="0">
                <a:latin typeface="Georgia" panose="02040502050405020303" pitchFamily="18" charset="0"/>
              </a:rPr>
              <a:t>()</a:t>
            </a:r>
          </a:p>
          <a:p>
            <a:pPr marL="0" indent="0">
              <a:buNone/>
            </a:pPr>
            <a:r>
              <a:rPr lang="en-IN" dirty="0" err="1">
                <a:latin typeface="Georgia" panose="02040502050405020303" pitchFamily="18" charset="0"/>
              </a:rPr>
              <a:t>fig.legend</a:t>
            </a:r>
            <a:r>
              <a:rPr lang="en-IN" dirty="0">
                <a:latin typeface="Georgia" panose="02040502050405020303" pitchFamily="18" charset="0"/>
              </a:rPr>
              <a:t>(</a:t>
            </a:r>
            <a:r>
              <a:rPr lang="en-IN" dirty="0" err="1">
                <a:latin typeface="Georgia" panose="02040502050405020303" pitchFamily="18" charset="0"/>
              </a:rPr>
              <a:t>ax</a:t>
            </a:r>
            <a:r>
              <a:rPr lang="en-IN" dirty="0">
                <a:latin typeface="Georgia" panose="02040502050405020303" pitchFamily="18" charset="0"/>
              </a:rPr>
              <a:t>, labels=labels, </a:t>
            </a:r>
            <a:r>
              <a:rPr lang="en-IN" dirty="0" err="1">
                <a:latin typeface="Georgia" panose="02040502050405020303" pitchFamily="18" charset="0"/>
              </a:rPr>
              <a:t>loc</a:t>
            </a:r>
            <a:r>
              <a:rPr lang="en-IN" dirty="0">
                <a:latin typeface="Georgia" panose="02040502050405020303" pitchFamily="18" charset="0"/>
              </a:rPr>
              <a:t>="upper right", </a:t>
            </a:r>
            <a:r>
              <a:rPr lang="en-IN" dirty="0" err="1">
                <a:latin typeface="Georgia" panose="02040502050405020303" pitchFamily="18" charset="0"/>
              </a:rPr>
              <a:t>borderaxespad</a:t>
            </a:r>
            <a:r>
              <a:rPr lang="en-IN" dirty="0">
                <a:latin typeface="Georgia" panose="02040502050405020303" pitchFamily="18" charset="0"/>
              </a:rPr>
              <a:t>=0.1)</a:t>
            </a:r>
          </a:p>
          <a:p>
            <a:pPr marL="0" indent="0">
              <a:buNone/>
            </a:pPr>
            <a:r>
              <a:rPr lang="en-IN" dirty="0" err="1">
                <a:latin typeface="Georgia" panose="02040502050405020303" pitchFamily="18" charset="0"/>
              </a:rPr>
              <a:t>fig.subplots_adjust</a:t>
            </a:r>
            <a:r>
              <a:rPr lang="en-IN" dirty="0">
                <a:latin typeface="Georgia" panose="02040502050405020303" pitchFamily="18" charset="0"/>
              </a:rPr>
              <a:t>(top=0.85)</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7E1AF0F0-043E-A25C-505A-916761207FC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5FECA22-3D8C-EA56-241F-0615F38C3465}"/>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136790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93B3-A17D-4CBE-97B6-37CBDB3EC33E}"/>
              </a:ext>
            </a:extLst>
          </p:cNvPr>
          <p:cNvSpPr>
            <a:spLocks noGrp="1"/>
          </p:cNvSpPr>
          <p:nvPr>
            <p:ph type="title"/>
          </p:nvPr>
        </p:nvSpPr>
        <p:spPr>
          <a:xfrm>
            <a:off x="581192" y="702156"/>
            <a:ext cx="11029616" cy="974244"/>
          </a:xfrm>
        </p:spPr>
        <p:txBody>
          <a:bodyPr>
            <a:noAutofit/>
          </a:bodyPr>
          <a:lstStyle/>
          <a:p>
            <a:pPr algn="ctr"/>
            <a:r>
              <a:rPr lang="en-US" sz="3000" b="1" i="0" dirty="0">
                <a:solidFill>
                  <a:srgbClr val="7030A0"/>
                </a:solidFill>
                <a:effectLst/>
                <a:latin typeface="Georgia" panose="02040502050405020303" pitchFamily="18" charset="0"/>
              </a:rPr>
              <a:t>How to Turn Off the Axes for Subplots in Matplotlib?</a:t>
            </a:r>
            <a:endParaRPr lang="en-IN" sz="3000"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DDA8704-9EE8-4BC7-8A7F-7166C0447FA1}"/>
              </a:ext>
            </a:extLst>
          </p:cNvPr>
          <p:cNvSpPr>
            <a:spLocks noGrp="1"/>
          </p:cNvSpPr>
          <p:nvPr>
            <p:ph idx="1"/>
          </p:nvPr>
        </p:nvSpPr>
        <p:spPr>
          <a:xfrm>
            <a:off x="581192" y="1676400"/>
            <a:ext cx="11458408" cy="4781550"/>
          </a:xfrm>
        </p:spPr>
        <p:txBody>
          <a:bodyPr>
            <a:normAutofit fontScale="62500" lnSpcReduction="20000"/>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matplotlib.tri</a:t>
            </a:r>
            <a:r>
              <a:rPr lang="en-IN" dirty="0">
                <a:latin typeface="Georgia" panose="02040502050405020303" pitchFamily="18" charset="0"/>
              </a:rPr>
              <a:t> as </a:t>
            </a:r>
            <a:r>
              <a:rPr lang="en-IN" dirty="0" err="1">
                <a:latin typeface="Georgia" panose="02040502050405020303" pitchFamily="18" charset="0"/>
              </a:rPr>
              <a:t>mtri</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a:t>
            </a:r>
            <a:r>
              <a:rPr lang="en-IN" dirty="0" err="1">
                <a:latin typeface="Georgia" panose="02040502050405020303" pitchFamily="18" charset="0"/>
              </a:rPr>
              <a:t>np.asarray</a:t>
            </a:r>
            <a:r>
              <a:rPr lang="en-IN" dirty="0">
                <a:latin typeface="Georgia" panose="02040502050405020303" pitchFamily="18" charset="0"/>
              </a:rPr>
              <a:t>([0, 1, 2, 3, 0.5,</a:t>
            </a:r>
          </a:p>
          <a:p>
            <a:pPr marL="0" indent="0">
              <a:buNone/>
            </a:pPr>
            <a:r>
              <a:rPr lang="en-IN" dirty="0">
                <a:latin typeface="Georgia" panose="02040502050405020303" pitchFamily="18" charset="0"/>
              </a:rPr>
              <a:t>                1.5, 2.5, 1, 2,</a:t>
            </a:r>
          </a:p>
          <a:p>
            <a:pPr marL="0" indent="0">
              <a:buNone/>
            </a:pPr>
            <a:r>
              <a:rPr lang="en-IN" dirty="0">
                <a:latin typeface="Georgia" panose="02040502050405020303" pitchFamily="18" charset="0"/>
              </a:rPr>
              <a:t>                1.5])</a:t>
            </a:r>
          </a:p>
          <a:p>
            <a:pPr marL="0" indent="0">
              <a:buNone/>
            </a:pPr>
            <a:r>
              <a:rPr lang="en-IN" dirty="0">
                <a:latin typeface="Georgia" panose="02040502050405020303" pitchFamily="18" charset="0"/>
              </a:rPr>
              <a:t>y = </a:t>
            </a:r>
            <a:r>
              <a:rPr lang="en-IN" dirty="0" err="1">
                <a:latin typeface="Georgia" panose="02040502050405020303" pitchFamily="18" charset="0"/>
              </a:rPr>
              <a:t>np.asarray</a:t>
            </a:r>
            <a:r>
              <a:rPr lang="en-IN" dirty="0">
                <a:latin typeface="Georgia" panose="02040502050405020303" pitchFamily="18" charset="0"/>
              </a:rPr>
              <a:t>([0, 0, 0, 0, 1.0,</a:t>
            </a:r>
          </a:p>
          <a:p>
            <a:pPr marL="0" indent="0">
              <a:buNone/>
            </a:pPr>
            <a:r>
              <a:rPr lang="en-IN" dirty="0">
                <a:latin typeface="Georgia" panose="02040502050405020303" pitchFamily="18" charset="0"/>
              </a:rPr>
              <a:t>                1.0, 1.0, 2, 2,</a:t>
            </a:r>
          </a:p>
          <a:p>
            <a:pPr marL="0" indent="0">
              <a:buNone/>
            </a:pPr>
            <a:r>
              <a:rPr lang="en-IN" dirty="0">
                <a:latin typeface="Georgia" panose="02040502050405020303" pitchFamily="18" charset="0"/>
              </a:rPr>
              <a:t>                3.0])</a:t>
            </a:r>
          </a:p>
          <a:p>
            <a:pPr marL="0" indent="0">
              <a:buNone/>
            </a:pPr>
            <a:r>
              <a:rPr lang="en-IN" dirty="0">
                <a:latin typeface="Georgia" panose="02040502050405020303" pitchFamily="18" charset="0"/>
              </a:rPr>
              <a:t>triangles = [[0, 1, 4], [1, 5, 4],</a:t>
            </a:r>
          </a:p>
          <a:p>
            <a:pPr marL="0" indent="0">
              <a:buNone/>
            </a:pPr>
            <a:r>
              <a:rPr lang="en-IN" dirty="0">
                <a:latin typeface="Georgia" panose="02040502050405020303" pitchFamily="18" charset="0"/>
              </a:rPr>
              <a:t>            [2, 6, 5], [4, 5, 7],</a:t>
            </a:r>
          </a:p>
          <a:p>
            <a:pPr marL="0" indent="0">
              <a:buNone/>
            </a:pPr>
            <a:r>
              <a:rPr lang="en-IN" dirty="0">
                <a:latin typeface="Georgia" panose="02040502050405020303" pitchFamily="18" charset="0"/>
              </a:rPr>
              <a:t>            [5, 6, 8], [5, 8, 7],</a:t>
            </a:r>
          </a:p>
          <a:p>
            <a:pPr marL="0" indent="0">
              <a:buNone/>
            </a:pPr>
            <a:r>
              <a:rPr lang="en-IN" dirty="0">
                <a:latin typeface="Georgia" panose="02040502050405020303" pitchFamily="18" charset="0"/>
              </a:rPr>
              <a:t>            [7, 8, 9], [1, 2, 5],</a:t>
            </a:r>
          </a:p>
          <a:p>
            <a:pPr marL="0" indent="0">
              <a:buNone/>
            </a:pPr>
            <a:r>
              <a:rPr lang="en-IN" dirty="0">
                <a:latin typeface="Georgia" panose="02040502050405020303" pitchFamily="18" charset="0"/>
              </a:rPr>
              <a:t>            [2, 3, 6] </a:t>
            </a:r>
          </a:p>
          <a:p>
            <a:pPr marL="0" indent="0">
              <a:buNone/>
            </a:pPr>
            <a:r>
              <a:rPr lang="en-IN" dirty="0" err="1">
                <a:latin typeface="Georgia" panose="02040502050405020303" pitchFamily="18" charset="0"/>
              </a:rPr>
              <a:t>triang</a:t>
            </a:r>
            <a:r>
              <a:rPr lang="en-IN" dirty="0">
                <a:latin typeface="Georgia" panose="02040502050405020303" pitchFamily="18" charset="0"/>
              </a:rPr>
              <a:t> = </a:t>
            </a:r>
            <a:r>
              <a:rPr lang="en-IN" dirty="0" err="1">
                <a:latin typeface="Georgia" panose="02040502050405020303" pitchFamily="18" charset="0"/>
              </a:rPr>
              <a:t>mtri.Triangulation</a:t>
            </a:r>
            <a:r>
              <a:rPr lang="en-IN" dirty="0">
                <a:latin typeface="Georgia" panose="02040502050405020303" pitchFamily="18" charset="0"/>
              </a:rPr>
              <a:t>(x, y, triangles)</a:t>
            </a:r>
          </a:p>
        </p:txBody>
      </p:sp>
      <p:sp>
        <p:nvSpPr>
          <p:cNvPr id="4" name="Footer Placeholder 3">
            <a:extLst>
              <a:ext uri="{FF2B5EF4-FFF2-40B4-BE49-F238E27FC236}">
                <a16:creationId xmlns:a16="http://schemas.microsoft.com/office/drawing/2014/main" id="{0C861C03-17D6-9027-5E19-3BA9786C5FB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2AEEA70-B29E-2B86-88F6-F4DFB73773A8}"/>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1653650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CE43C-2E17-40EA-8968-59870ADD3AE0}"/>
              </a:ext>
            </a:extLst>
          </p:cNvPr>
          <p:cNvSpPr>
            <a:spLocks noGrp="1"/>
          </p:cNvSpPr>
          <p:nvPr>
            <p:ph idx="1"/>
          </p:nvPr>
        </p:nvSpPr>
        <p:spPr>
          <a:xfrm>
            <a:off x="581192" y="638175"/>
            <a:ext cx="11029615" cy="5905500"/>
          </a:xfrm>
        </p:spPr>
        <p:txBody>
          <a:bodyPr>
            <a:normAutofit/>
          </a:bodyPr>
          <a:lstStyle/>
          <a:p>
            <a:pPr marL="0" indent="0">
              <a:buNone/>
            </a:pPr>
            <a:r>
              <a:rPr lang="en-IN" dirty="0">
                <a:latin typeface="Georgia" panose="02040502050405020303" pitchFamily="18" charset="0"/>
              </a:rPr>
              <a:t>z = </a:t>
            </a:r>
            <a:r>
              <a:rPr lang="en-IN" dirty="0" err="1">
                <a:latin typeface="Georgia" panose="02040502050405020303" pitchFamily="18" charset="0"/>
              </a:rPr>
              <a:t>np.cos</a:t>
            </a:r>
            <a:r>
              <a:rPr lang="en-IN" dirty="0">
                <a:latin typeface="Georgia" panose="02040502050405020303" pitchFamily="18" charset="0"/>
              </a:rPr>
              <a:t>(1.5 * x) * </a:t>
            </a:r>
            <a:r>
              <a:rPr lang="en-IN" dirty="0" err="1">
                <a:latin typeface="Georgia" panose="02040502050405020303" pitchFamily="18" charset="0"/>
              </a:rPr>
              <a:t>np.cos</a:t>
            </a:r>
            <a:r>
              <a:rPr lang="en-IN" dirty="0">
                <a:latin typeface="Georgia" panose="02040502050405020303" pitchFamily="18" charset="0"/>
              </a:rPr>
              <a:t>(1.5 * y)</a:t>
            </a:r>
          </a:p>
          <a:p>
            <a:pPr marL="0" indent="0">
              <a:buNone/>
            </a:pPr>
            <a:r>
              <a:rPr lang="en-IN" dirty="0">
                <a:latin typeface="Georgia" panose="02040502050405020303" pitchFamily="18" charset="0"/>
              </a:rPr>
              <a:t>fig, </a:t>
            </a:r>
            <a:r>
              <a:rPr lang="en-IN" dirty="0" err="1">
                <a:latin typeface="Georgia" panose="02040502050405020303" pitchFamily="18" charset="0"/>
              </a:rPr>
              <a:t>axs</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err="1">
                <a:latin typeface="Georgia" panose="02040502050405020303" pitchFamily="18" charset="0"/>
              </a:rPr>
              <a:t>axs.tricontourf</a:t>
            </a:r>
            <a:r>
              <a:rPr lang="en-IN" dirty="0">
                <a:latin typeface="Georgia" panose="02040502050405020303" pitchFamily="18" charset="0"/>
              </a:rPr>
              <a:t>(</a:t>
            </a:r>
            <a:r>
              <a:rPr lang="en-IN" dirty="0" err="1">
                <a:latin typeface="Georgia" panose="02040502050405020303" pitchFamily="18" charset="0"/>
              </a:rPr>
              <a:t>triang</a:t>
            </a:r>
            <a:r>
              <a:rPr lang="en-IN" dirty="0">
                <a:latin typeface="Georgia" panose="02040502050405020303" pitchFamily="18" charset="0"/>
              </a:rPr>
              <a:t>, z)</a:t>
            </a:r>
          </a:p>
          <a:p>
            <a:pPr marL="0" indent="0">
              <a:buNone/>
            </a:pPr>
            <a:r>
              <a:rPr lang="en-IN" dirty="0" err="1">
                <a:latin typeface="Georgia" panose="02040502050405020303" pitchFamily="18" charset="0"/>
              </a:rPr>
              <a:t>axs.triplot</a:t>
            </a:r>
            <a:r>
              <a:rPr lang="en-IN" dirty="0">
                <a:latin typeface="Georgia" panose="02040502050405020303" pitchFamily="18" charset="0"/>
              </a:rPr>
              <a:t>(</a:t>
            </a:r>
            <a:r>
              <a:rPr lang="en-IN" dirty="0" err="1">
                <a:latin typeface="Georgia" panose="02040502050405020303" pitchFamily="18" charset="0"/>
              </a:rPr>
              <a:t>triang</a:t>
            </a:r>
            <a:r>
              <a:rPr lang="en-IN" dirty="0">
                <a:latin typeface="Georgia" panose="02040502050405020303" pitchFamily="18" charset="0"/>
              </a:rPr>
              <a:t>, 'go-', </a:t>
            </a:r>
            <a:r>
              <a:rPr lang="en-IN" dirty="0" err="1">
                <a:latin typeface="Georgia" panose="02040502050405020303" pitchFamily="18" charset="0"/>
              </a:rPr>
              <a:t>color</a:t>
            </a:r>
            <a:r>
              <a:rPr lang="en-IN" dirty="0">
                <a:latin typeface="Georgia" panose="02040502050405020303" pitchFamily="18" charset="0"/>
              </a:rPr>
              <a:t> ='white')</a:t>
            </a:r>
          </a:p>
          <a:p>
            <a:pPr marL="0" indent="0">
              <a:buNone/>
            </a:pPr>
            <a:r>
              <a:rPr lang="en-IN" dirty="0" err="1">
                <a:latin typeface="Georgia" panose="02040502050405020303" pitchFamily="18" charset="0"/>
              </a:rPr>
              <a:t>axs.set_axis_off</a:t>
            </a:r>
            <a:r>
              <a:rPr lang="en-IN" dirty="0">
                <a:latin typeface="Georgia" panose="02040502050405020303" pitchFamily="18" charset="0"/>
              </a:rPr>
              <a:t>()</a:t>
            </a:r>
          </a:p>
          <a:p>
            <a:pPr marL="0" indent="0">
              <a:buNone/>
            </a:pPr>
            <a:r>
              <a:rPr lang="en-IN" dirty="0" err="1">
                <a:latin typeface="Georgia" panose="02040502050405020303" pitchFamily="18" charset="0"/>
              </a:rPr>
              <a:t>axs.set_title</a:t>
            </a:r>
            <a:r>
              <a:rPr lang="en-IN" dirty="0">
                <a:latin typeface="Georgia" panose="02040502050405020303" pitchFamily="18" charset="0"/>
              </a:rPr>
              <a:t>('Triangle illustration')</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01BCF89-D5CB-4F3E-24AF-6BC990B7FB0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DEF37B6-984A-BB07-CFCF-442F96139F69}"/>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1803708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F19A9-B51D-35DD-6E3B-442988457CEB}"/>
              </a:ext>
            </a:extLst>
          </p:cNvPr>
          <p:cNvSpPr>
            <a:spLocks noGrp="1"/>
          </p:cNvSpPr>
          <p:nvPr>
            <p:ph idx="1"/>
          </p:nvPr>
        </p:nvSpPr>
        <p:spPr>
          <a:xfrm>
            <a:off x="523240" y="352425"/>
            <a:ext cx="11120120" cy="6369050"/>
          </a:xfrm>
        </p:spPr>
        <p:txBody>
          <a:bodyPr/>
          <a:lstStyle/>
          <a:p>
            <a:pPr marL="0" indent="0">
              <a:buNone/>
            </a:pPr>
            <a:endParaRPr lang="en-IN" dirty="0"/>
          </a:p>
        </p:txBody>
      </p:sp>
      <p:sp>
        <p:nvSpPr>
          <p:cNvPr id="4" name="Footer Placeholder 3">
            <a:extLst>
              <a:ext uri="{FF2B5EF4-FFF2-40B4-BE49-F238E27FC236}">
                <a16:creationId xmlns:a16="http://schemas.microsoft.com/office/drawing/2014/main" id="{D94AEC9B-12F2-D564-8878-60F978DBA49A}"/>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8932B2B-0E8A-8518-CF60-6168D64A9DBF}"/>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4275505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F923-3856-493F-89CA-05FD8B2D267E}"/>
              </a:ext>
            </a:extLst>
          </p:cNvPr>
          <p:cNvSpPr>
            <a:spLocks noGrp="1"/>
          </p:cNvSpPr>
          <p:nvPr>
            <p:ph type="title"/>
          </p:nvPr>
        </p:nvSpPr>
        <p:spPr>
          <a:xfrm>
            <a:off x="581192" y="702156"/>
            <a:ext cx="11029616" cy="974244"/>
          </a:xfrm>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Create Different Subplot Sizes in Matplotlib?</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D930F5BF-795E-4398-B8B6-F6DE158A3860}"/>
              </a:ext>
            </a:extLst>
          </p:cNvPr>
          <p:cNvSpPr>
            <a:spLocks noGrp="1"/>
          </p:cNvSpPr>
          <p:nvPr>
            <p:ph idx="1"/>
          </p:nvPr>
        </p:nvSpPr>
        <p:spPr>
          <a:xfrm>
            <a:off x="581192" y="1800225"/>
            <a:ext cx="11029615" cy="4657725"/>
          </a:xfrm>
        </p:spPr>
        <p:txBody>
          <a:bodyPr>
            <a:normAutofit lnSpcReduction="10000"/>
          </a:bodyPr>
          <a:lstStyle/>
          <a:p>
            <a:pPr marL="0" indent="0">
              <a:buNone/>
            </a:pPr>
            <a:r>
              <a:rPr lang="en-US" dirty="0">
                <a:latin typeface="Georgia" panose="02040502050405020303" pitchFamily="18" charset="0"/>
              </a:rPr>
              <a:t>We will learn different ways to create subplots of different sizes using Matplotlib. It provides 3 different methods using which we can create different subplot of different sizes.</a:t>
            </a:r>
          </a:p>
          <a:p>
            <a:pPr marL="0" indent="0">
              <a:buNone/>
            </a:pPr>
            <a:r>
              <a:rPr lang="en-US" sz="2200" b="1" dirty="0">
                <a:solidFill>
                  <a:srgbClr val="C00000"/>
                </a:solidFill>
                <a:latin typeface="Georgia" panose="02040502050405020303" pitchFamily="18" charset="0"/>
              </a:rPr>
              <a:t>Methods available to create subplot : </a:t>
            </a:r>
          </a:p>
          <a:p>
            <a:pPr>
              <a:buFont typeface="Wingdings" panose="05000000000000000000" pitchFamily="2" charset="2"/>
              <a:buChar char="Ø"/>
            </a:pPr>
            <a:r>
              <a:rPr lang="en-US" dirty="0" err="1">
                <a:latin typeface="Georgia" panose="02040502050405020303" pitchFamily="18" charset="0"/>
              </a:rPr>
              <a:t>Gridspec</a:t>
            </a:r>
            <a:endParaRPr lang="en-US" dirty="0">
              <a:latin typeface="Georgia" panose="02040502050405020303" pitchFamily="18" charset="0"/>
            </a:endParaRPr>
          </a:p>
          <a:p>
            <a:pPr>
              <a:buFont typeface="Wingdings" panose="05000000000000000000" pitchFamily="2" charset="2"/>
              <a:buChar char="Ø"/>
            </a:pPr>
            <a:r>
              <a:rPr lang="en-US" dirty="0" err="1">
                <a:latin typeface="Georgia" panose="02040502050405020303" pitchFamily="18" charset="0"/>
              </a:rPr>
              <a:t>gridspec_kw</a:t>
            </a: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Subplot2grid</a:t>
            </a:r>
          </a:p>
          <a:p>
            <a:pPr marL="0" indent="0">
              <a:buNone/>
            </a:pPr>
            <a:r>
              <a:rPr lang="en-US" sz="2000" b="1" dirty="0" err="1">
                <a:solidFill>
                  <a:srgbClr val="0070C0"/>
                </a:solidFill>
                <a:latin typeface="Georgia" panose="02040502050405020303" pitchFamily="18" charset="0"/>
              </a:rPr>
              <a:t>Gridspec</a:t>
            </a:r>
            <a:r>
              <a:rPr lang="en-US" sz="2000" b="1" dirty="0">
                <a:solidFill>
                  <a:srgbClr val="0070C0"/>
                </a:solidFill>
                <a:latin typeface="Georgia" panose="02040502050405020303" pitchFamily="18" charset="0"/>
              </a:rPr>
              <a:t> </a:t>
            </a:r>
          </a:p>
          <a:p>
            <a:pPr marL="0" indent="0">
              <a:buNone/>
            </a:pPr>
            <a:r>
              <a:rPr lang="en-US" dirty="0" err="1">
                <a:latin typeface="Georgia" panose="02040502050405020303" pitchFamily="18" charset="0"/>
              </a:rPr>
              <a:t>GridSpec</a:t>
            </a:r>
            <a:r>
              <a:rPr lang="en-US" dirty="0">
                <a:latin typeface="Georgia" panose="02040502050405020303" pitchFamily="18" charset="0"/>
              </a:rPr>
              <a:t> from the </a:t>
            </a:r>
            <a:r>
              <a:rPr lang="en-US" dirty="0" err="1">
                <a:latin typeface="Georgia" panose="02040502050405020303" pitchFamily="18" charset="0"/>
              </a:rPr>
              <a:t>gridspec</a:t>
            </a:r>
            <a:r>
              <a:rPr lang="en-US" dirty="0">
                <a:latin typeface="Georgia" panose="02040502050405020303" pitchFamily="18" charset="0"/>
              </a:rPr>
              <a:t> module used to adjust the geometry of Subplot grid. We can use different parameters to adjust shape, size, no. of columns and rows. </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AC4C978F-EAED-BE41-7EE5-CAC174F7457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5BF2908-5E66-1586-F7D7-A1530D7B1FC8}"/>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93825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0A3F8-3EDF-4F20-B048-82E46EC9EA6E}"/>
              </a:ext>
            </a:extLst>
          </p:cNvPr>
          <p:cNvSpPr>
            <a:spLocks noGrp="1"/>
          </p:cNvSpPr>
          <p:nvPr>
            <p:ph idx="1"/>
          </p:nvPr>
        </p:nvSpPr>
        <p:spPr>
          <a:xfrm>
            <a:off x="257175" y="514350"/>
            <a:ext cx="11677649" cy="6096000"/>
          </a:xfrm>
        </p:spPr>
        <p:txBody>
          <a:bodyPr>
            <a:normAutofit/>
          </a:bodyPr>
          <a:lstStyle/>
          <a:p>
            <a:pPr marL="0" indent="0">
              <a:buNone/>
            </a:pPr>
            <a:r>
              <a:rPr lang="en-IN" dirty="0" err="1">
                <a:latin typeface="Georgia" panose="02040502050405020303" pitchFamily="18" charset="0"/>
              </a:rPr>
              <a:t>plt.xlabel</a:t>
            </a:r>
            <a:r>
              <a:rPr lang="en-IN" dirty="0">
                <a:latin typeface="Georgia" panose="02040502050405020303" pitchFamily="18" charset="0"/>
              </a:rPr>
              <a:t>('x - axis') </a:t>
            </a:r>
          </a:p>
          <a:p>
            <a:pPr marL="0" indent="0">
              <a:buNone/>
            </a:pPr>
            <a:r>
              <a:rPr lang="en-IN" dirty="0" err="1">
                <a:latin typeface="Georgia" panose="02040502050405020303" pitchFamily="18" charset="0"/>
              </a:rPr>
              <a:t>plt.ylabel</a:t>
            </a:r>
            <a:r>
              <a:rPr lang="en-IN" dirty="0">
                <a:latin typeface="Georgia" panose="02040502050405020303" pitchFamily="18" charset="0"/>
              </a:rPr>
              <a:t>('y - axis') </a:t>
            </a:r>
          </a:p>
          <a:p>
            <a:pPr marL="0" indent="0">
              <a:buNone/>
            </a:pPr>
            <a:r>
              <a:rPr lang="en-IN" dirty="0" err="1">
                <a:latin typeface="Georgia" panose="02040502050405020303" pitchFamily="18" charset="0"/>
              </a:rPr>
              <a:t>plt.title</a:t>
            </a:r>
            <a:r>
              <a:rPr lang="en-IN" dirty="0">
                <a:latin typeface="Georgia" panose="02040502050405020303" pitchFamily="18" charset="0"/>
              </a:rPr>
              <a:t>('My first graph!') </a:t>
            </a:r>
          </a:p>
          <a:p>
            <a:pPr marL="0" indent="0">
              <a:buNone/>
            </a:pPr>
            <a:r>
              <a:rPr lang="en-IN" dirty="0" err="1">
                <a:latin typeface="Georgia" panose="02040502050405020303" pitchFamily="18" charset="0"/>
              </a:rPr>
              <a:t>plt.show</a:t>
            </a:r>
            <a:r>
              <a:rPr lang="en-IN" dirty="0">
                <a:latin typeface="Georgia" panose="02040502050405020303" pitchFamily="18" charset="0"/>
              </a:rPr>
              <a:t>() </a:t>
            </a:r>
          </a:p>
          <a:p>
            <a:pPr marL="0" indent="0">
              <a:buNone/>
            </a:pPr>
            <a:r>
              <a:rPr lang="en-US" dirty="0">
                <a:latin typeface="Georgia" panose="02040502050405020303" pitchFamily="18" charset="0"/>
              </a:rPr>
              <a:t>The code seems self-explanatory. Following steps were followed:</a:t>
            </a:r>
          </a:p>
          <a:p>
            <a:pPr>
              <a:buFont typeface="Wingdings" panose="05000000000000000000" pitchFamily="2" charset="2"/>
              <a:buChar char="Ø"/>
            </a:pPr>
            <a:r>
              <a:rPr lang="en-US" dirty="0">
                <a:latin typeface="Georgia" panose="02040502050405020303" pitchFamily="18" charset="0"/>
              </a:rPr>
              <a:t>Define the x-axis and corresponding y-axis values as lists.</a:t>
            </a:r>
          </a:p>
          <a:p>
            <a:pPr>
              <a:buFont typeface="Wingdings" panose="05000000000000000000" pitchFamily="2" charset="2"/>
              <a:buChar char="Ø"/>
            </a:pPr>
            <a:r>
              <a:rPr lang="en-US" dirty="0">
                <a:latin typeface="Georgia" panose="02040502050405020303" pitchFamily="18" charset="0"/>
              </a:rPr>
              <a:t>Plot them on canvas using .plot() function.</a:t>
            </a:r>
          </a:p>
          <a:p>
            <a:pPr>
              <a:buFont typeface="Wingdings" panose="05000000000000000000" pitchFamily="2" charset="2"/>
              <a:buChar char="Ø"/>
            </a:pPr>
            <a:r>
              <a:rPr lang="en-US" dirty="0">
                <a:latin typeface="Georgia" panose="02040502050405020303" pitchFamily="18" charset="0"/>
              </a:rPr>
              <a:t>Give a name to x-axis and y-axis using .</a:t>
            </a:r>
            <a:r>
              <a:rPr lang="en-US" dirty="0" err="1">
                <a:latin typeface="Georgia" panose="02040502050405020303" pitchFamily="18" charset="0"/>
              </a:rPr>
              <a:t>xlabel</a:t>
            </a:r>
            <a:r>
              <a:rPr lang="en-US" dirty="0">
                <a:latin typeface="Georgia" panose="02040502050405020303" pitchFamily="18" charset="0"/>
              </a:rPr>
              <a:t>() and .</a:t>
            </a:r>
            <a:r>
              <a:rPr lang="en-US" dirty="0" err="1">
                <a:latin typeface="Georgia" panose="02040502050405020303" pitchFamily="18" charset="0"/>
              </a:rPr>
              <a:t>ylabel</a:t>
            </a:r>
            <a:r>
              <a:rPr lang="en-US" dirty="0">
                <a:latin typeface="Georgia" panose="02040502050405020303" pitchFamily="18" charset="0"/>
              </a:rPr>
              <a:t>() functions.</a:t>
            </a:r>
          </a:p>
          <a:p>
            <a:pPr>
              <a:buFont typeface="Wingdings" panose="05000000000000000000" pitchFamily="2" charset="2"/>
              <a:buChar char="Ø"/>
            </a:pPr>
            <a:r>
              <a:rPr lang="en-US" dirty="0">
                <a:latin typeface="Georgia" panose="02040502050405020303" pitchFamily="18" charset="0"/>
              </a:rPr>
              <a:t>Give a title to your plot using .title() function.</a:t>
            </a:r>
          </a:p>
          <a:p>
            <a:pPr>
              <a:buFont typeface="Wingdings" panose="05000000000000000000" pitchFamily="2" charset="2"/>
              <a:buChar char="Ø"/>
            </a:pPr>
            <a:r>
              <a:rPr lang="en-US" dirty="0">
                <a:latin typeface="Georgia" panose="02040502050405020303" pitchFamily="18" charset="0"/>
              </a:rPr>
              <a:t>Finally, to view your plot, we use .show() function.</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9F08346-B73F-F673-B65E-51EFE8B926A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B284BD3-A86F-321E-432F-DF92E8AAED0A}"/>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267168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775D4-E507-4FBA-AE2D-8C9056E667E6}"/>
              </a:ext>
            </a:extLst>
          </p:cNvPr>
          <p:cNvSpPr>
            <a:spLocks noGrp="1"/>
          </p:cNvSpPr>
          <p:nvPr>
            <p:ph idx="1"/>
          </p:nvPr>
        </p:nvSpPr>
        <p:spPr>
          <a:xfrm>
            <a:off x="123825" y="600075"/>
            <a:ext cx="11658516" cy="6181725"/>
          </a:xfrm>
        </p:spPr>
        <p:txBody>
          <a:bodyPr>
            <a:normAutofit fontScale="62500" lnSpcReduction="20000"/>
          </a:bodyPr>
          <a:lstStyle/>
          <a:p>
            <a:pPr marL="0" indent="0">
              <a:buNone/>
            </a:pPr>
            <a:r>
              <a:rPr lang="en-US" b="1" dirty="0">
                <a:solidFill>
                  <a:srgbClr val="0070C0"/>
                </a:solidFill>
                <a:latin typeface="Georgia" panose="02040502050405020303" pitchFamily="18" charset="0"/>
              </a:rPr>
              <a:t>Example:</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gridspec</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p>
          <a:p>
            <a:pPr marL="0" indent="0">
              <a:buNone/>
            </a:pPr>
            <a:r>
              <a:rPr lang="en-IN" dirty="0" err="1">
                <a:latin typeface="Georgia" panose="02040502050405020303" pitchFamily="18" charset="0"/>
              </a:rPr>
              <a:t>fig.set_figheight</a:t>
            </a:r>
            <a:r>
              <a:rPr lang="en-IN" dirty="0">
                <a:latin typeface="Georgia" panose="02040502050405020303" pitchFamily="18" charset="0"/>
              </a:rPr>
              <a:t>(8)</a:t>
            </a:r>
          </a:p>
          <a:p>
            <a:pPr marL="0" indent="0">
              <a:buNone/>
            </a:pPr>
            <a:r>
              <a:rPr lang="en-IN" dirty="0" err="1">
                <a:latin typeface="Georgia" panose="02040502050405020303" pitchFamily="18" charset="0"/>
              </a:rPr>
              <a:t>fig.set_figwidth</a:t>
            </a:r>
            <a:r>
              <a:rPr lang="en-IN" dirty="0">
                <a:latin typeface="Georgia" panose="02040502050405020303" pitchFamily="18" charset="0"/>
              </a:rPr>
              <a:t>(8) </a:t>
            </a:r>
          </a:p>
          <a:p>
            <a:pPr marL="0" indent="0">
              <a:buNone/>
            </a:pPr>
            <a:r>
              <a:rPr lang="en-IN" dirty="0">
                <a:latin typeface="Georgia" panose="02040502050405020303" pitchFamily="18" charset="0"/>
              </a:rPr>
              <a:t>spec = </a:t>
            </a:r>
            <a:r>
              <a:rPr lang="en-IN" dirty="0" err="1">
                <a:latin typeface="Georgia" panose="02040502050405020303" pitchFamily="18" charset="0"/>
              </a:rPr>
              <a:t>gridspec.GridSpec</a:t>
            </a:r>
            <a:r>
              <a:rPr lang="en-IN" dirty="0">
                <a:latin typeface="Georgia" panose="02040502050405020303" pitchFamily="18" charset="0"/>
              </a:rPr>
              <a:t>(</a:t>
            </a:r>
            <a:r>
              <a:rPr lang="en-IN" dirty="0" err="1">
                <a:latin typeface="Georgia" panose="02040502050405020303" pitchFamily="18" charset="0"/>
              </a:rPr>
              <a:t>ncols</a:t>
            </a:r>
            <a:r>
              <a:rPr lang="en-IN" dirty="0">
                <a:latin typeface="Georgia" panose="02040502050405020303" pitchFamily="18" charset="0"/>
              </a:rPr>
              <a:t>=2, </a:t>
            </a:r>
            <a:r>
              <a:rPr lang="en-IN" dirty="0" err="1">
                <a:latin typeface="Georgia" panose="02040502050405020303" pitchFamily="18" charset="0"/>
              </a:rPr>
              <a:t>nrows</a:t>
            </a:r>
            <a:r>
              <a:rPr lang="en-IN" dirty="0">
                <a:latin typeface="Georgia" panose="02040502050405020303" pitchFamily="18" charset="0"/>
              </a:rPr>
              <a:t>=2, </a:t>
            </a:r>
            <a:r>
              <a:rPr lang="en-IN" dirty="0" err="1">
                <a:latin typeface="Georgia" panose="02040502050405020303" pitchFamily="18" charset="0"/>
              </a:rPr>
              <a:t>width_ratios</a:t>
            </a:r>
            <a:r>
              <a:rPr lang="en-IN" dirty="0">
                <a:latin typeface="Georgia" panose="02040502050405020303" pitchFamily="18" charset="0"/>
              </a:rPr>
              <a:t>=[2, 1], </a:t>
            </a:r>
            <a:r>
              <a:rPr lang="en-IN" dirty="0" err="1">
                <a:latin typeface="Georgia" panose="02040502050405020303" pitchFamily="18" charset="0"/>
              </a:rPr>
              <a:t>wspace</a:t>
            </a:r>
            <a:r>
              <a:rPr lang="en-IN" dirty="0">
                <a:latin typeface="Georgia" panose="02040502050405020303" pitchFamily="18" charset="0"/>
              </a:rPr>
              <a:t>=0.5, </a:t>
            </a:r>
            <a:r>
              <a:rPr lang="en-IN" dirty="0" err="1">
                <a:latin typeface="Georgia" panose="02040502050405020303" pitchFamily="18" charset="0"/>
              </a:rPr>
              <a:t>hspace</a:t>
            </a:r>
            <a:r>
              <a:rPr lang="en-IN" dirty="0">
                <a:latin typeface="Georgia" panose="02040502050405020303" pitchFamily="18" charset="0"/>
              </a:rPr>
              <a:t>=0.5, </a:t>
            </a:r>
            <a:r>
              <a:rPr lang="en-IN" dirty="0" err="1">
                <a:latin typeface="Georgia" panose="02040502050405020303" pitchFamily="18" charset="0"/>
              </a:rPr>
              <a:t>height_ratios</a:t>
            </a:r>
            <a:r>
              <a:rPr lang="en-IN" dirty="0">
                <a:latin typeface="Georgia" panose="02040502050405020303" pitchFamily="18" charset="0"/>
              </a:rPr>
              <a:t>=[1, 2])</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(0, 10, 0.1)</a:t>
            </a:r>
          </a:p>
          <a:p>
            <a:pPr marL="0" indent="0">
              <a:buNone/>
            </a:pPr>
            <a:r>
              <a:rPr lang="en-IN" dirty="0">
                <a:latin typeface="Georgia" panose="02040502050405020303" pitchFamily="18" charset="0"/>
              </a:rPr>
              <a:t>y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a:latin typeface="Georgia" panose="02040502050405020303" pitchFamily="18" charset="0"/>
              </a:rPr>
              <a:t>ax0 = </a:t>
            </a:r>
            <a:r>
              <a:rPr lang="en-IN" dirty="0" err="1">
                <a:latin typeface="Georgia" panose="02040502050405020303" pitchFamily="18" charset="0"/>
              </a:rPr>
              <a:t>fig.add_subplot</a:t>
            </a:r>
            <a:r>
              <a:rPr lang="en-IN" dirty="0">
                <a:latin typeface="Georgia" panose="02040502050405020303" pitchFamily="18" charset="0"/>
              </a:rPr>
              <a:t>(spec[0])</a:t>
            </a:r>
          </a:p>
          <a:p>
            <a:pPr marL="0" indent="0">
              <a:buNone/>
            </a:pPr>
            <a:r>
              <a:rPr lang="en-IN" dirty="0">
                <a:latin typeface="Georgia" panose="02040502050405020303" pitchFamily="18" charset="0"/>
              </a:rPr>
              <a:t>ax0.plot(x, y)</a:t>
            </a:r>
          </a:p>
          <a:p>
            <a:pPr marL="0" indent="0">
              <a:buNone/>
            </a:pPr>
            <a:r>
              <a:rPr lang="en-IN" dirty="0">
                <a:latin typeface="Georgia" panose="02040502050405020303" pitchFamily="18" charset="0"/>
              </a:rPr>
              <a:t>ax1 = </a:t>
            </a:r>
            <a:r>
              <a:rPr lang="en-IN" dirty="0" err="1">
                <a:latin typeface="Georgia" panose="02040502050405020303" pitchFamily="18" charset="0"/>
              </a:rPr>
              <a:t>fig.add_subplot</a:t>
            </a:r>
            <a:r>
              <a:rPr lang="en-IN" dirty="0">
                <a:latin typeface="Georgia" panose="02040502050405020303" pitchFamily="18" charset="0"/>
              </a:rPr>
              <a:t>(spec[1])</a:t>
            </a:r>
          </a:p>
          <a:p>
            <a:pPr marL="0" indent="0">
              <a:buNone/>
            </a:pPr>
            <a:r>
              <a:rPr lang="en-IN" dirty="0">
                <a:latin typeface="Georgia" panose="02040502050405020303" pitchFamily="18" charset="0"/>
              </a:rPr>
              <a:t>ax1.plot(x, y)</a:t>
            </a:r>
          </a:p>
          <a:p>
            <a:pPr marL="0" indent="0">
              <a:buNone/>
            </a:pPr>
            <a:r>
              <a:rPr lang="en-IN" dirty="0">
                <a:latin typeface="Georgia" panose="02040502050405020303" pitchFamily="18" charset="0"/>
              </a:rPr>
              <a:t>ax2 = </a:t>
            </a:r>
            <a:r>
              <a:rPr lang="en-IN" dirty="0" err="1">
                <a:latin typeface="Georgia" panose="02040502050405020303" pitchFamily="18" charset="0"/>
              </a:rPr>
              <a:t>fig.add_subplot</a:t>
            </a:r>
            <a:r>
              <a:rPr lang="en-IN" dirty="0">
                <a:latin typeface="Georgia" panose="02040502050405020303" pitchFamily="18" charset="0"/>
              </a:rPr>
              <a:t>(spec[2])</a:t>
            </a:r>
          </a:p>
          <a:p>
            <a:pPr marL="0" indent="0">
              <a:buNone/>
            </a:pPr>
            <a:r>
              <a:rPr lang="en-IN" dirty="0">
                <a:latin typeface="Georgia" panose="02040502050405020303" pitchFamily="18" charset="0"/>
              </a:rPr>
              <a:t>ax2.plot(x, y)</a:t>
            </a:r>
          </a:p>
          <a:p>
            <a:pPr marL="0" indent="0">
              <a:buNone/>
            </a:pPr>
            <a:r>
              <a:rPr lang="en-IN" dirty="0">
                <a:latin typeface="Georgia" panose="02040502050405020303" pitchFamily="18" charset="0"/>
              </a:rPr>
              <a:t>ax3 = </a:t>
            </a:r>
            <a:r>
              <a:rPr lang="en-IN" dirty="0" err="1">
                <a:latin typeface="Georgia" panose="02040502050405020303" pitchFamily="18" charset="0"/>
              </a:rPr>
              <a:t>fig.add_subplot</a:t>
            </a:r>
            <a:r>
              <a:rPr lang="en-IN" dirty="0">
                <a:latin typeface="Georgia" panose="02040502050405020303" pitchFamily="18" charset="0"/>
              </a:rPr>
              <a:t>(spec[3])</a:t>
            </a:r>
          </a:p>
          <a:p>
            <a:pPr marL="0" indent="0">
              <a:buNone/>
            </a:pPr>
            <a:r>
              <a:rPr lang="en-IN" dirty="0">
                <a:latin typeface="Georgia" panose="02040502050405020303" pitchFamily="18" charset="0"/>
              </a:rPr>
              <a:t>ax3.plot(x, y)</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70004A8C-EE71-DD1C-124F-37397E764D5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86B925D-E8F3-A6D8-8194-DE0FF2FB2FB1}"/>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4199594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B86A3-8E77-45EC-A2EB-5AD997BFCF70}"/>
              </a:ext>
            </a:extLst>
          </p:cNvPr>
          <p:cNvSpPr>
            <a:spLocks noGrp="1"/>
          </p:cNvSpPr>
          <p:nvPr>
            <p:ph idx="1"/>
          </p:nvPr>
        </p:nvSpPr>
        <p:spPr>
          <a:xfrm>
            <a:off x="581192" y="1028699"/>
            <a:ext cx="11029615" cy="5591175"/>
          </a:xfrm>
        </p:spPr>
        <p:txBody>
          <a:bodyPr>
            <a:normAutofit lnSpcReduction="10000"/>
          </a:bodyPr>
          <a:lstStyle/>
          <a:p>
            <a:pPr marL="0" indent="0">
              <a:buNone/>
            </a:pPr>
            <a:r>
              <a:rPr lang="en-US" b="1" dirty="0">
                <a:solidFill>
                  <a:srgbClr val="0070C0"/>
                </a:solidFill>
                <a:latin typeface="Georgia" panose="02040502050405020303" pitchFamily="18" charset="0"/>
              </a:rPr>
              <a:t>Explanation : </a:t>
            </a:r>
          </a:p>
          <a:p>
            <a:pPr marL="0" indent="0">
              <a:buNone/>
            </a:pPr>
            <a:r>
              <a:rPr lang="en-US" dirty="0">
                <a:latin typeface="Georgia" panose="02040502050405020303" pitchFamily="18" charset="0"/>
              </a:rPr>
              <a:t>spec = </a:t>
            </a:r>
            <a:r>
              <a:rPr lang="en-US" dirty="0" err="1">
                <a:latin typeface="Georgia" panose="02040502050405020303" pitchFamily="18" charset="0"/>
              </a:rPr>
              <a:t>gridspec.GridSpec</a:t>
            </a:r>
            <a:r>
              <a:rPr lang="en-US" dirty="0">
                <a:latin typeface="Georgia" panose="02040502050405020303" pitchFamily="18" charset="0"/>
              </a:rPr>
              <a:t>(</a:t>
            </a:r>
            <a:r>
              <a:rPr lang="en-US" dirty="0" err="1">
                <a:latin typeface="Georgia" panose="02040502050405020303" pitchFamily="18" charset="0"/>
              </a:rPr>
              <a:t>ncols</a:t>
            </a:r>
            <a:r>
              <a:rPr lang="en-US" dirty="0">
                <a:latin typeface="Georgia" panose="02040502050405020303" pitchFamily="18" charset="0"/>
              </a:rPr>
              <a:t>=2, </a:t>
            </a:r>
            <a:r>
              <a:rPr lang="en-US" dirty="0" err="1">
                <a:latin typeface="Georgia" panose="02040502050405020303" pitchFamily="18" charset="0"/>
              </a:rPr>
              <a:t>nrows</a:t>
            </a:r>
            <a:r>
              <a:rPr lang="en-US" dirty="0">
                <a:latin typeface="Georgia" panose="02040502050405020303" pitchFamily="18" charset="0"/>
              </a:rPr>
              <a:t>=2, </a:t>
            </a:r>
            <a:r>
              <a:rPr lang="en-US" dirty="0" err="1">
                <a:latin typeface="Georgia" panose="02040502050405020303" pitchFamily="18" charset="0"/>
              </a:rPr>
              <a:t>width_ratios</a:t>
            </a:r>
            <a:r>
              <a:rPr lang="en-US" dirty="0">
                <a:latin typeface="Georgia" panose="02040502050405020303" pitchFamily="18" charset="0"/>
              </a:rPr>
              <a:t>=[2, 1],</a:t>
            </a:r>
            <a:r>
              <a:rPr lang="en-US" dirty="0" err="1">
                <a:latin typeface="Georgia" panose="02040502050405020303" pitchFamily="18" charset="0"/>
              </a:rPr>
              <a:t>wspace</a:t>
            </a:r>
            <a:r>
              <a:rPr lang="en-US" dirty="0">
                <a:latin typeface="Georgia" panose="02040502050405020303" pitchFamily="18" charset="0"/>
              </a:rPr>
              <a:t>=0.5,hspace=0.5,height_ratios=[1,2])</a:t>
            </a:r>
          </a:p>
          <a:p>
            <a:pPr marL="0" indent="0">
              <a:buNone/>
            </a:pPr>
            <a:r>
              <a:rPr lang="en-US" dirty="0">
                <a:latin typeface="Georgia" panose="02040502050405020303" pitchFamily="18" charset="0"/>
              </a:rPr>
              <a:t>Here “</a:t>
            </a:r>
            <a:r>
              <a:rPr lang="en-US" dirty="0" err="1">
                <a:latin typeface="Georgia" panose="02040502050405020303" pitchFamily="18" charset="0"/>
              </a:rPr>
              <a:t>gridspec.GridSpec</a:t>
            </a:r>
            <a:r>
              <a:rPr lang="en-US" dirty="0">
                <a:latin typeface="Georgia" panose="02040502050405020303" pitchFamily="18" charset="0"/>
              </a:rPr>
              <a:t>()” will create grids for </a:t>
            </a:r>
            <a:r>
              <a:rPr lang="en-US" dirty="0" err="1">
                <a:latin typeface="Georgia" panose="02040502050405020303" pitchFamily="18" charset="0"/>
              </a:rPr>
              <a:t>subplots.We</a:t>
            </a:r>
            <a:r>
              <a:rPr lang="en-US" dirty="0">
                <a:latin typeface="Georgia" panose="02040502050405020303" pitchFamily="18" charset="0"/>
              </a:rPr>
              <a:t> can use different parameters to adjust the grid and each plot size.  </a:t>
            </a:r>
          </a:p>
          <a:p>
            <a:pPr marL="0" indent="0">
              <a:buNone/>
            </a:pPr>
            <a:r>
              <a:rPr lang="en-US" dirty="0" err="1">
                <a:latin typeface="Georgia" panose="02040502050405020303" pitchFamily="18" charset="0"/>
              </a:rPr>
              <a:t>ncols</a:t>
            </a:r>
            <a:r>
              <a:rPr lang="en-US" dirty="0">
                <a:latin typeface="Georgia" panose="02040502050405020303" pitchFamily="18" charset="0"/>
              </a:rPr>
              <a:t> : pass number of columns you want in Grid. </a:t>
            </a:r>
          </a:p>
          <a:p>
            <a:pPr marL="0" indent="0">
              <a:buNone/>
            </a:pPr>
            <a:r>
              <a:rPr lang="en-US" dirty="0" err="1">
                <a:latin typeface="Georgia" panose="02040502050405020303" pitchFamily="18" charset="0"/>
              </a:rPr>
              <a:t>nrows</a:t>
            </a:r>
            <a:r>
              <a:rPr lang="en-US" dirty="0">
                <a:latin typeface="Georgia" panose="02040502050405020303" pitchFamily="18" charset="0"/>
              </a:rPr>
              <a:t> : pass number of rows we want in Grid to make subplots. </a:t>
            </a:r>
          </a:p>
          <a:p>
            <a:pPr marL="0" indent="0">
              <a:buNone/>
            </a:pPr>
            <a:r>
              <a:rPr lang="en-US" dirty="0" err="1">
                <a:latin typeface="Georgia" panose="02040502050405020303" pitchFamily="18" charset="0"/>
              </a:rPr>
              <a:t>width_ratios</a:t>
            </a:r>
            <a:r>
              <a:rPr lang="en-US" dirty="0">
                <a:latin typeface="Georgia" panose="02040502050405020303" pitchFamily="18" charset="0"/>
              </a:rPr>
              <a:t> : set width ratio of subplot(adjust the width of plot). </a:t>
            </a:r>
          </a:p>
          <a:p>
            <a:pPr marL="0" indent="0">
              <a:buNone/>
            </a:pPr>
            <a:r>
              <a:rPr lang="en-US" dirty="0" err="1">
                <a:latin typeface="Georgia" panose="02040502050405020303" pitchFamily="18" charset="0"/>
              </a:rPr>
              <a:t>height_ratios</a:t>
            </a:r>
            <a:r>
              <a:rPr lang="en-US" dirty="0">
                <a:latin typeface="Georgia" panose="02040502050405020303" pitchFamily="18" charset="0"/>
              </a:rPr>
              <a:t> : set height ratio of subplot(adjust the height of plot). </a:t>
            </a:r>
          </a:p>
          <a:p>
            <a:pPr marL="0" indent="0">
              <a:buNone/>
            </a:pPr>
            <a:r>
              <a:rPr lang="en-US" dirty="0" err="1">
                <a:latin typeface="Georgia" panose="02040502050405020303" pitchFamily="18" charset="0"/>
              </a:rPr>
              <a:t>wspace</a:t>
            </a:r>
            <a:r>
              <a:rPr lang="en-US" dirty="0">
                <a:latin typeface="Georgia" panose="02040502050405020303" pitchFamily="18" charset="0"/>
              </a:rPr>
              <a:t> : give “</a:t>
            </a:r>
            <a:r>
              <a:rPr lang="en-US" dirty="0" err="1">
                <a:latin typeface="Georgia" panose="02040502050405020303" pitchFamily="18" charset="0"/>
              </a:rPr>
              <a:t>wspace</a:t>
            </a:r>
            <a:r>
              <a:rPr lang="en-US" dirty="0">
                <a:latin typeface="Georgia" panose="02040502050405020303" pitchFamily="18" charset="0"/>
              </a:rPr>
              <a:t>” amount of space vertically to separate the subplots.</a:t>
            </a:r>
          </a:p>
          <a:p>
            <a:pPr marL="0" indent="0">
              <a:buNone/>
            </a:pPr>
            <a:r>
              <a:rPr lang="en-US" dirty="0" err="1">
                <a:latin typeface="Georgia" panose="02040502050405020303" pitchFamily="18" charset="0"/>
              </a:rPr>
              <a:t>hspace</a:t>
            </a:r>
            <a:r>
              <a:rPr lang="en-US" dirty="0">
                <a:latin typeface="Georgia" panose="02040502050405020303" pitchFamily="18" charset="0"/>
              </a:rPr>
              <a:t> : give “</a:t>
            </a:r>
            <a:r>
              <a:rPr lang="en-US" dirty="0" err="1">
                <a:latin typeface="Georgia" panose="02040502050405020303" pitchFamily="18" charset="0"/>
              </a:rPr>
              <a:t>hspace</a:t>
            </a:r>
            <a:r>
              <a:rPr lang="en-US" dirty="0">
                <a:latin typeface="Georgia" panose="02040502050405020303" pitchFamily="18" charset="0"/>
              </a:rPr>
              <a:t>” amount of space horizontally to separate the subplots.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797091D-20B9-1739-647E-E01BB35DF00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2034C1A-7296-8B0B-7AF1-5A6CCB60D8A9}"/>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883370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0F9DB-3B2B-477D-B1F2-E163FC457989}"/>
              </a:ext>
            </a:extLst>
          </p:cNvPr>
          <p:cNvSpPr>
            <a:spLocks noGrp="1"/>
          </p:cNvSpPr>
          <p:nvPr>
            <p:ph idx="1"/>
          </p:nvPr>
        </p:nvSpPr>
        <p:spPr>
          <a:xfrm>
            <a:off x="209550" y="647700"/>
            <a:ext cx="11763375" cy="6076949"/>
          </a:xfrm>
        </p:spPr>
        <p:txBody>
          <a:bodyPr>
            <a:normAutofit fontScale="92500" lnSpcReduction="20000"/>
          </a:bodyPr>
          <a:lstStyle/>
          <a:p>
            <a:pPr marL="0" indent="0">
              <a:buNone/>
            </a:pPr>
            <a:r>
              <a:rPr lang="en-US" sz="1800" b="1" dirty="0" err="1">
                <a:solidFill>
                  <a:srgbClr val="0070C0"/>
                </a:solidFill>
                <a:latin typeface="Georgia" panose="02040502050405020303" pitchFamily="18" charset="0"/>
              </a:rPr>
              <a:t>gridspec_kw</a:t>
            </a:r>
            <a:r>
              <a:rPr lang="en-US" sz="1800" b="1" dirty="0">
                <a:solidFill>
                  <a:srgbClr val="0070C0"/>
                </a:solidFill>
                <a:latin typeface="Georgia" panose="02040502050405020303" pitchFamily="18" charset="0"/>
              </a:rPr>
              <a:t> </a:t>
            </a:r>
            <a:r>
              <a:rPr lang="en-US" dirty="0">
                <a:latin typeface="Georgia" panose="02040502050405020303" pitchFamily="18" charset="0"/>
              </a:rPr>
              <a:t>: It is a dictionary available inside “</a:t>
            </a:r>
            <a:r>
              <a:rPr lang="en-US" dirty="0" err="1">
                <a:latin typeface="Georgia" panose="02040502050405020303" pitchFamily="18" charset="0"/>
              </a:rPr>
              <a:t>plt.subplots</a:t>
            </a:r>
            <a:r>
              <a:rPr lang="en-US" dirty="0">
                <a:latin typeface="Georgia" panose="02040502050405020303" pitchFamily="18" charset="0"/>
              </a:rPr>
              <a:t>()” method in Matplotlib. By passing different parameters to the dictionary we can adjust the shape and size of each subplot. </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r>
              <a:rPr lang="en-IN" dirty="0" err="1">
                <a:latin typeface="Georgia" panose="02040502050405020303" pitchFamily="18" charset="0"/>
              </a:rPr>
              <a:t>nrows</a:t>
            </a:r>
            <a:r>
              <a:rPr lang="en-IN" dirty="0">
                <a:latin typeface="Georgia" panose="02040502050405020303" pitchFamily="18" charset="0"/>
              </a:rPr>
              <a:t>=2, </a:t>
            </a:r>
            <a:r>
              <a:rPr lang="en-IN" dirty="0" err="1">
                <a:latin typeface="Georgia" panose="02040502050405020303" pitchFamily="18" charset="0"/>
              </a:rPr>
              <a:t>ncols</a:t>
            </a:r>
            <a:r>
              <a:rPr lang="en-IN" dirty="0">
                <a:latin typeface="Georgia" panose="02040502050405020303" pitchFamily="18" charset="0"/>
              </a:rPr>
              <a:t>=2, </a:t>
            </a:r>
            <a:r>
              <a:rPr lang="en-IN" dirty="0" err="1">
                <a:latin typeface="Georgia" panose="02040502050405020303" pitchFamily="18" charset="0"/>
              </a:rPr>
              <a:t>figsize</a:t>
            </a:r>
            <a:r>
              <a:rPr lang="en-IN" dirty="0">
                <a:latin typeface="Georgia" panose="02040502050405020303" pitchFamily="18" charset="0"/>
              </a:rPr>
              <a:t>=(7, 7),</a:t>
            </a:r>
            <a:r>
              <a:rPr lang="en-IN" dirty="0" err="1">
                <a:latin typeface="Georgia" panose="02040502050405020303" pitchFamily="18" charset="0"/>
              </a:rPr>
              <a:t>gridspec_kw</a:t>
            </a:r>
            <a:r>
              <a:rPr lang="en-IN" dirty="0">
                <a:latin typeface="Georgia" panose="02040502050405020303" pitchFamily="18" charset="0"/>
              </a:rPr>
              <a:t>={'</a:t>
            </a:r>
            <a:r>
              <a:rPr lang="en-IN" dirty="0" err="1">
                <a:latin typeface="Georgia" panose="02040502050405020303" pitchFamily="18" charset="0"/>
              </a:rPr>
              <a:t>width_ratios</a:t>
            </a:r>
            <a:r>
              <a:rPr lang="en-IN" dirty="0">
                <a:latin typeface="Georgia" panose="02040502050405020303" pitchFamily="18" charset="0"/>
              </a:rPr>
              <a:t>': [3, 3],'</a:t>
            </a:r>
            <a:r>
              <a:rPr lang="en-IN" dirty="0" err="1">
                <a:latin typeface="Georgia" panose="02040502050405020303" pitchFamily="18" charset="0"/>
              </a:rPr>
              <a:t>height_ratios</a:t>
            </a:r>
            <a:r>
              <a:rPr lang="en-IN" dirty="0">
                <a:latin typeface="Georgia" panose="02040502050405020303" pitchFamily="18" charset="0"/>
              </a:rPr>
              <a:t>': [3, 3],</a:t>
            </a:r>
          </a:p>
          <a:p>
            <a:pPr marL="0" indent="0">
              <a:buNone/>
            </a:pPr>
            <a:r>
              <a:rPr lang="en-IN" dirty="0">
                <a:latin typeface="Georgia" panose="02040502050405020303" pitchFamily="18" charset="0"/>
              </a:rPr>
              <a:t>                       '</a:t>
            </a:r>
            <a:r>
              <a:rPr lang="en-IN" dirty="0" err="1">
                <a:latin typeface="Georgia" panose="02040502050405020303" pitchFamily="18" charset="0"/>
              </a:rPr>
              <a:t>wspace</a:t>
            </a:r>
            <a:r>
              <a:rPr lang="en-IN" dirty="0">
                <a:latin typeface="Georgia" panose="02040502050405020303" pitchFamily="18" charset="0"/>
              </a:rPr>
              <a:t>': 0.4,'hspace': 0.4})</a:t>
            </a: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(0, 10, 0.1)</a:t>
            </a:r>
          </a:p>
          <a:p>
            <a:pPr marL="0" indent="0">
              <a:buNone/>
            </a:pPr>
            <a:r>
              <a:rPr lang="en-IN" dirty="0">
                <a:latin typeface="Georgia" panose="02040502050405020303" pitchFamily="18" charset="0"/>
              </a:rPr>
              <a:t>y = </a:t>
            </a:r>
            <a:r>
              <a:rPr lang="en-IN" dirty="0" err="1">
                <a:latin typeface="Georgia" panose="02040502050405020303" pitchFamily="18" charset="0"/>
              </a:rPr>
              <a:t>np.tan</a:t>
            </a:r>
            <a:r>
              <a:rPr lang="en-IN" dirty="0">
                <a:latin typeface="Georgia" panose="02040502050405020303" pitchFamily="18" charset="0"/>
              </a:rPr>
              <a:t>(x)</a:t>
            </a:r>
          </a:p>
          <a:p>
            <a:pPr marL="0" indent="0">
              <a:buNone/>
            </a:pPr>
            <a:r>
              <a:rPr lang="en-IN" dirty="0" err="1">
                <a:latin typeface="Georgia" panose="02040502050405020303" pitchFamily="18" charset="0"/>
              </a:rPr>
              <a:t>ax</a:t>
            </a:r>
            <a:r>
              <a:rPr lang="en-IN" dirty="0">
                <a:latin typeface="Georgia" panose="02040502050405020303" pitchFamily="18" charset="0"/>
              </a:rPr>
              <a:t>[0][0].plot(x, y)</a:t>
            </a:r>
          </a:p>
          <a:p>
            <a:pPr marL="0" indent="0">
              <a:buNone/>
            </a:pPr>
            <a:r>
              <a:rPr lang="en-IN" dirty="0" err="1">
                <a:latin typeface="Georgia" panose="02040502050405020303" pitchFamily="18" charset="0"/>
              </a:rPr>
              <a:t>ax</a:t>
            </a:r>
            <a:r>
              <a:rPr lang="en-IN" dirty="0">
                <a:latin typeface="Georgia" panose="02040502050405020303" pitchFamily="18" charset="0"/>
              </a:rPr>
              <a:t>[0][1].plot(x, y)</a:t>
            </a:r>
          </a:p>
          <a:p>
            <a:pPr marL="0" indent="0">
              <a:buNone/>
            </a:pPr>
            <a:r>
              <a:rPr lang="en-IN" dirty="0" err="1">
                <a:latin typeface="Georgia" panose="02040502050405020303" pitchFamily="18" charset="0"/>
              </a:rPr>
              <a:t>ax</a:t>
            </a:r>
            <a:r>
              <a:rPr lang="en-IN" dirty="0">
                <a:latin typeface="Georgia" panose="02040502050405020303" pitchFamily="18" charset="0"/>
              </a:rPr>
              <a:t>[1][0].plot(x, y)</a:t>
            </a:r>
          </a:p>
          <a:p>
            <a:pPr marL="0" indent="0">
              <a:buNone/>
            </a:pPr>
            <a:r>
              <a:rPr lang="en-IN" dirty="0" err="1">
                <a:latin typeface="Georgia" panose="02040502050405020303" pitchFamily="18" charset="0"/>
              </a:rPr>
              <a:t>ax</a:t>
            </a:r>
            <a:r>
              <a:rPr lang="en-IN" dirty="0">
                <a:latin typeface="Georgia" panose="02040502050405020303" pitchFamily="18" charset="0"/>
              </a:rPr>
              <a:t>[1][1].plot(x, y)</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9880777C-61D8-E73B-9E69-86E47906326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9FBD2C7-EE04-4BBA-D65A-6F18BF2538B8}"/>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2077442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EF1B0-16DC-4576-A788-5277D7C613AB}"/>
              </a:ext>
            </a:extLst>
          </p:cNvPr>
          <p:cNvSpPr>
            <a:spLocks noGrp="1"/>
          </p:cNvSpPr>
          <p:nvPr>
            <p:ph idx="1"/>
          </p:nvPr>
        </p:nvSpPr>
        <p:spPr>
          <a:xfrm>
            <a:off x="485776" y="790575"/>
            <a:ext cx="11125032" cy="5715000"/>
          </a:xfrm>
        </p:spPr>
        <p:txBody>
          <a:bodyPr>
            <a:normAutofit fontScale="92500" lnSpcReduction="10000"/>
          </a:bodyPr>
          <a:lstStyle/>
          <a:p>
            <a:pPr marL="0" indent="0">
              <a:buNone/>
            </a:pPr>
            <a:r>
              <a:rPr lang="en-US" b="1" dirty="0">
                <a:solidFill>
                  <a:srgbClr val="0070C0"/>
                </a:solidFill>
                <a:latin typeface="Georgia" panose="02040502050405020303" pitchFamily="18" charset="0"/>
              </a:rPr>
              <a:t>Explanation : </a:t>
            </a:r>
          </a:p>
          <a:p>
            <a:pPr marL="0" indent="0">
              <a:buNone/>
            </a:pPr>
            <a:r>
              <a:rPr lang="en-US" dirty="0">
                <a:latin typeface="Georgia" panose="02040502050405020303" pitchFamily="18" charset="0"/>
              </a:rPr>
              <a:t>fig, ax = </a:t>
            </a:r>
            <a:r>
              <a:rPr lang="en-US" dirty="0" err="1">
                <a:latin typeface="Georgia" panose="02040502050405020303" pitchFamily="18" charset="0"/>
              </a:rPr>
              <a:t>plt.subplots</a:t>
            </a:r>
            <a:r>
              <a:rPr lang="en-US" dirty="0">
                <a:latin typeface="Georgia" panose="02040502050405020303" pitchFamily="18" charset="0"/>
              </a:rPr>
              <a:t>(</a:t>
            </a:r>
            <a:r>
              <a:rPr lang="en-US" dirty="0" err="1">
                <a:latin typeface="Georgia" panose="02040502050405020303" pitchFamily="18" charset="0"/>
              </a:rPr>
              <a:t>nrows</a:t>
            </a:r>
            <a:r>
              <a:rPr lang="en-US" dirty="0">
                <a:latin typeface="Georgia" panose="02040502050405020303" pitchFamily="18" charset="0"/>
              </a:rPr>
              <a:t>=2, </a:t>
            </a:r>
            <a:r>
              <a:rPr lang="en-US" dirty="0" err="1">
                <a:latin typeface="Georgia" panose="02040502050405020303" pitchFamily="18" charset="0"/>
              </a:rPr>
              <a:t>ncols</a:t>
            </a:r>
            <a:r>
              <a:rPr lang="en-US" dirty="0">
                <a:latin typeface="Georgia" panose="02040502050405020303" pitchFamily="18" charset="0"/>
              </a:rPr>
              <a:t>=2,figsize=(7,7), </a:t>
            </a:r>
            <a:r>
              <a:rPr lang="en-US" dirty="0" err="1">
                <a:latin typeface="Georgia" panose="02040502050405020303" pitchFamily="18" charset="0"/>
              </a:rPr>
              <a:t>gridspec_kw</a:t>
            </a:r>
            <a:r>
              <a:rPr lang="en-US" dirty="0">
                <a:latin typeface="Georgia" panose="02040502050405020303" pitchFamily="18" charset="0"/>
              </a:rPr>
              <a:t>={‘</a:t>
            </a:r>
            <a:r>
              <a:rPr lang="en-US" dirty="0" err="1">
                <a:latin typeface="Georgia" panose="02040502050405020303" pitchFamily="18" charset="0"/>
              </a:rPr>
              <a:t>width_ratios</a:t>
            </a:r>
            <a:r>
              <a:rPr lang="en-US" dirty="0">
                <a:latin typeface="Georgia" panose="02040502050405020303" pitchFamily="18" charset="0"/>
              </a:rPr>
              <a:t>’: [3, 3], ‘</a:t>
            </a:r>
            <a:r>
              <a:rPr lang="en-US" dirty="0" err="1">
                <a:latin typeface="Georgia" panose="02040502050405020303" pitchFamily="18" charset="0"/>
              </a:rPr>
              <a:t>height_ratios</a:t>
            </a:r>
            <a:r>
              <a:rPr lang="en-US" dirty="0">
                <a:latin typeface="Georgia" panose="02040502050405020303" pitchFamily="18" charset="0"/>
              </a:rPr>
              <a:t>’: [3, 3], ‘</a:t>
            </a:r>
            <a:r>
              <a:rPr lang="en-US" dirty="0" err="1">
                <a:latin typeface="Georgia" panose="02040502050405020303" pitchFamily="18" charset="0"/>
              </a:rPr>
              <a:t>wspace</a:t>
            </a:r>
            <a:r>
              <a:rPr lang="en-US" dirty="0">
                <a:latin typeface="Georgia" panose="02040502050405020303" pitchFamily="18" charset="0"/>
              </a:rPr>
              <a:t>’ : 0.4, ‘</a:t>
            </a:r>
            <a:r>
              <a:rPr lang="en-US" dirty="0" err="1">
                <a:latin typeface="Georgia" panose="02040502050405020303" pitchFamily="18" charset="0"/>
              </a:rPr>
              <a:t>hspace</a:t>
            </a:r>
            <a:r>
              <a:rPr lang="en-US" dirty="0">
                <a:latin typeface="Georgia" panose="02040502050405020303" pitchFamily="18" charset="0"/>
              </a:rPr>
              <a:t>’ : 0.4})</a:t>
            </a:r>
          </a:p>
          <a:p>
            <a:pPr marL="0" indent="0">
              <a:buNone/>
            </a:pPr>
            <a:r>
              <a:rPr lang="en-US" dirty="0">
                <a:latin typeface="Georgia" panose="02040502050405020303" pitchFamily="18" charset="0"/>
              </a:rPr>
              <a:t>“</a:t>
            </a:r>
            <a:r>
              <a:rPr lang="en-US" dirty="0" err="1">
                <a:latin typeface="Georgia" panose="02040502050405020303" pitchFamily="18" charset="0"/>
              </a:rPr>
              <a:t>gridspec_kw</a:t>
            </a:r>
            <a:r>
              <a:rPr lang="en-US" dirty="0">
                <a:latin typeface="Georgia" panose="02040502050405020303" pitchFamily="18" charset="0"/>
              </a:rPr>
              <a:t> = {}” is dictionary with keyw0rds using which we can change shape, size and adjust each grid.</a:t>
            </a:r>
          </a:p>
          <a:p>
            <a:pPr marL="0" indent="0">
              <a:buNone/>
            </a:pPr>
            <a:r>
              <a:rPr lang="en-US" dirty="0" err="1">
                <a:latin typeface="Georgia" panose="02040502050405020303" pitchFamily="18" charset="0"/>
              </a:rPr>
              <a:t>nrows</a:t>
            </a:r>
            <a:r>
              <a:rPr lang="en-US" dirty="0">
                <a:latin typeface="Georgia" panose="02040502050405020303" pitchFamily="18" charset="0"/>
              </a:rPr>
              <a:t> : number of rows in grid</a:t>
            </a:r>
          </a:p>
          <a:p>
            <a:pPr marL="0" indent="0">
              <a:buNone/>
            </a:pPr>
            <a:r>
              <a:rPr lang="en-US" dirty="0" err="1">
                <a:latin typeface="Georgia" panose="02040502050405020303" pitchFamily="18" charset="0"/>
              </a:rPr>
              <a:t>ncols</a:t>
            </a:r>
            <a:r>
              <a:rPr lang="en-US" dirty="0">
                <a:latin typeface="Georgia" panose="02040502050405020303" pitchFamily="18" charset="0"/>
              </a:rPr>
              <a:t> : number of columns in grid</a:t>
            </a:r>
          </a:p>
          <a:p>
            <a:pPr marL="0" indent="0">
              <a:buNone/>
            </a:pPr>
            <a:r>
              <a:rPr lang="en-US" dirty="0" err="1">
                <a:latin typeface="Georgia" panose="02040502050405020303" pitchFamily="18" charset="0"/>
              </a:rPr>
              <a:t>width_ratios</a:t>
            </a:r>
            <a:r>
              <a:rPr lang="en-US" dirty="0">
                <a:latin typeface="Georgia" panose="02040502050405020303" pitchFamily="18" charset="0"/>
              </a:rPr>
              <a:t> : set width size of each subplot</a:t>
            </a:r>
          </a:p>
          <a:p>
            <a:pPr marL="0" indent="0">
              <a:buNone/>
            </a:pPr>
            <a:r>
              <a:rPr lang="en-US" dirty="0" err="1">
                <a:latin typeface="Georgia" panose="02040502050405020303" pitchFamily="18" charset="0"/>
              </a:rPr>
              <a:t>height_ratios</a:t>
            </a:r>
            <a:r>
              <a:rPr lang="en-US" dirty="0">
                <a:latin typeface="Georgia" panose="02040502050405020303" pitchFamily="18" charset="0"/>
              </a:rPr>
              <a:t> : set height size of each subplot</a:t>
            </a:r>
          </a:p>
          <a:p>
            <a:pPr marL="0" indent="0">
              <a:buNone/>
            </a:pPr>
            <a:r>
              <a:rPr lang="en-US" dirty="0" err="1">
                <a:latin typeface="Georgia" panose="02040502050405020303" pitchFamily="18" charset="0"/>
              </a:rPr>
              <a:t>wspace</a:t>
            </a:r>
            <a:r>
              <a:rPr lang="en-US" dirty="0">
                <a:latin typeface="Georgia" panose="02040502050405020303" pitchFamily="18" charset="0"/>
              </a:rPr>
              <a:t> : give “</a:t>
            </a:r>
            <a:r>
              <a:rPr lang="en-US" dirty="0" err="1">
                <a:latin typeface="Georgia" panose="02040502050405020303" pitchFamily="18" charset="0"/>
              </a:rPr>
              <a:t>wspace</a:t>
            </a:r>
            <a:r>
              <a:rPr lang="en-US" dirty="0">
                <a:latin typeface="Georgia" panose="02040502050405020303" pitchFamily="18" charset="0"/>
              </a:rPr>
              <a:t>” amount of space vertically to separate the subplots.</a:t>
            </a:r>
          </a:p>
          <a:p>
            <a:pPr marL="0" indent="0">
              <a:buNone/>
            </a:pPr>
            <a:r>
              <a:rPr lang="en-US" dirty="0" err="1">
                <a:latin typeface="Georgia" panose="02040502050405020303" pitchFamily="18" charset="0"/>
              </a:rPr>
              <a:t>hspace</a:t>
            </a:r>
            <a:r>
              <a:rPr lang="en-US" dirty="0">
                <a:latin typeface="Georgia" panose="02040502050405020303" pitchFamily="18" charset="0"/>
              </a:rPr>
              <a:t> : give “</a:t>
            </a:r>
            <a:r>
              <a:rPr lang="en-US" dirty="0" err="1">
                <a:latin typeface="Georgia" panose="02040502050405020303" pitchFamily="18" charset="0"/>
              </a:rPr>
              <a:t>hspace</a:t>
            </a:r>
            <a:r>
              <a:rPr lang="en-US" dirty="0">
                <a:latin typeface="Georgia" panose="02040502050405020303" pitchFamily="18" charset="0"/>
              </a:rPr>
              <a:t>” amount of space horizontally to separate the subplots.</a:t>
            </a:r>
          </a:p>
          <a:p>
            <a:pPr marL="0" indent="0">
              <a:buNone/>
            </a:pPr>
            <a:r>
              <a:rPr lang="en-US" dirty="0" err="1">
                <a:latin typeface="Georgia" panose="02040502050405020303" pitchFamily="18" charset="0"/>
              </a:rPr>
              <a:t>figsize</a:t>
            </a:r>
            <a:r>
              <a:rPr lang="en-US" dirty="0">
                <a:latin typeface="Georgia" panose="02040502050405020303" pitchFamily="18" charset="0"/>
              </a:rPr>
              <a:t> : set size of subplot’s.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83294F6B-3304-4570-2CC2-3036C919D7D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5FA8B10-6785-9521-3976-8637B529E26E}"/>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249149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F7431-4E2B-435C-BA58-D4E8D8BDC24B}"/>
              </a:ext>
            </a:extLst>
          </p:cNvPr>
          <p:cNvSpPr>
            <a:spLocks noGrp="1"/>
          </p:cNvSpPr>
          <p:nvPr>
            <p:ph idx="1"/>
          </p:nvPr>
        </p:nvSpPr>
        <p:spPr>
          <a:xfrm>
            <a:off x="180975" y="723900"/>
            <a:ext cx="11868149" cy="5715000"/>
          </a:xfrm>
        </p:spPr>
        <p:txBody>
          <a:bodyPr>
            <a:normAutofit fontScale="77500" lnSpcReduction="20000"/>
          </a:bodyPr>
          <a:lstStyle/>
          <a:p>
            <a:pPr marL="0" indent="0">
              <a:buNone/>
            </a:pPr>
            <a:r>
              <a:rPr lang="en-US" sz="1800" b="1" dirty="0">
                <a:solidFill>
                  <a:srgbClr val="0070C0"/>
                </a:solidFill>
                <a:latin typeface="Georgia" panose="02040502050405020303" pitchFamily="18" charset="0"/>
              </a:rPr>
              <a:t>subplot2grid : </a:t>
            </a:r>
            <a:r>
              <a:rPr lang="en-US" dirty="0">
                <a:latin typeface="Georgia" panose="02040502050405020303" pitchFamily="18" charset="0"/>
              </a:rPr>
              <a:t>It provides more flexibility to create a grid at any location. We can extend the grid horizontally as well as vertically very easily.</a:t>
            </a:r>
          </a:p>
          <a:p>
            <a:pPr marL="0" indent="0">
              <a:buNone/>
            </a:pPr>
            <a:r>
              <a:rPr lang="en-IN" b="1" dirty="0">
                <a:solidFill>
                  <a:srgbClr val="0070C0"/>
                </a:solidFill>
                <a:latin typeface="Georgia" panose="02040502050405020303" pitchFamily="18" charset="0"/>
              </a:rPr>
              <a:t>Example:</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import </a:t>
            </a:r>
            <a:r>
              <a:rPr lang="en-US" dirty="0" err="1">
                <a:latin typeface="Georgia" panose="02040502050405020303" pitchFamily="18" charset="0"/>
              </a:rPr>
              <a:t>numpy</a:t>
            </a:r>
            <a:r>
              <a:rPr lang="en-US" dirty="0">
                <a:latin typeface="Georgia" panose="02040502050405020303" pitchFamily="18" charset="0"/>
              </a:rPr>
              <a:t> as np</a:t>
            </a:r>
          </a:p>
          <a:p>
            <a:pPr marL="0" indent="0">
              <a:buNone/>
            </a:pPr>
            <a:r>
              <a:rPr lang="en-US" dirty="0">
                <a:latin typeface="Georgia" panose="02040502050405020303" pitchFamily="18" charset="0"/>
              </a:rPr>
              <a:t>fig = </a:t>
            </a:r>
            <a:r>
              <a:rPr lang="en-US" dirty="0" err="1">
                <a:latin typeface="Georgia" panose="02040502050405020303" pitchFamily="18" charset="0"/>
              </a:rPr>
              <a:t>plt.figure</a:t>
            </a:r>
            <a:r>
              <a:rPr lang="en-US" dirty="0">
                <a:latin typeface="Georgia" panose="02040502050405020303" pitchFamily="18" charset="0"/>
              </a:rPr>
              <a:t>()</a:t>
            </a:r>
          </a:p>
          <a:p>
            <a:pPr marL="0" indent="0">
              <a:buNone/>
            </a:pPr>
            <a:r>
              <a:rPr lang="en-US" dirty="0" err="1">
                <a:latin typeface="Georgia" panose="02040502050405020303" pitchFamily="18" charset="0"/>
              </a:rPr>
              <a:t>fig.set_figheight</a:t>
            </a:r>
            <a:r>
              <a:rPr lang="en-US" dirty="0">
                <a:latin typeface="Georgia" panose="02040502050405020303" pitchFamily="18" charset="0"/>
              </a:rPr>
              <a:t>(6)</a:t>
            </a:r>
          </a:p>
          <a:p>
            <a:pPr marL="0" indent="0">
              <a:buNone/>
            </a:pPr>
            <a:r>
              <a:rPr lang="en-US" dirty="0" err="1">
                <a:latin typeface="Georgia" panose="02040502050405020303" pitchFamily="18" charset="0"/>
              </a:rPr>
              <a:t>fig.set_figwidth</a:t>
            </a:r>
            <a:r>
              <a:rPr lang="en-US" dirty="0">
                <a:latin typeface="Georgia" panose="02040502050405020303" pitchFamily="18" charset="0"/>
              </a:rPr>
              <a:t>(6)</a:t>
            </a:r>
          </a:p>
          <a:p>
            <a:pPr marL="0" indent="0">
              <a:buNone/>
            </a:pPr>
            <a:r>
              <a:rPr lang="en-US" dirty="0">
                <a:latin typeface="Georgia" panose="02040502050405020303" pitchFamily="18" charset="0"/>
              </a:rPr>
              <a:t>ax1 = plt.subplot2grid(shape=(3, 3), loc=(0, 0), </a:t>
            </a:r>
            <a:r>
              <a:rPr lang="en-US" dirty="0" err="1">
                <a:latin typeface="Georgia" panose="02040502050405020303" pitchFamily="18" charset="0"/>
              </a:rPr>
              <a:t>colspan</a:t>
            </a:r>
            <a:r>
              <a:rPr lang="en-US" dirty="0">
                <a:latin typeface="Georgia" panose="02040502050405020303" pitchFamily="18" charset="0"/>
              </a:rPr>
              <a:t>=3)</a:t>
            </a:r>
          </a:p>
          <a:p>
            <a:pPr marL="0" indent="0">
              <a:buNone/>
            </a:pPr>
            <a:r>
              <a:rPr lang="en-US" dirty="0">
                <a:latin typeface="Georgia" panose="02040502050405020303" pitchFamily="18" charset="0"/>
              </a:rPr>
              <a:t>ax2 = plt.subplot2grid(shape=(3, 3), loc=(1, 0), </a:t>
            </a:r>
            <a:r>
              <a:rPr lang="en-US" dirty="0" err="1">
                <a:latin typeface="Georgia" panose="02040502050405020303" pitchFamily="18" charset="0"/>
              </a:rPr>
              <a:t>colspan</a:t>
            </a:r>
            <a:r>
              <a:rPr lang="en-US" dirty="0">
                <a:latin typeface="Georgia" panose="02040502050405020303" pitchFamily="18" charset="0"/>
              </a:rPr>
              <a:t>=1)</a:t>
            </a:r>
          </a:p>
          <a:p>
            <a:pPr marL="0" indent="0">
              <a:buNone/>
            </a:pPr>
            <a:r>
              <a:rPr lang="en-US" dirty="0">
                <a:latin typeface="Georgia" panose="02040502050405020303" pitchFamily="18" charset="0"/>
              </a:rPr>
              <a:t>ax3 = plt.subplot2grid(shape=(3, 3), loc=(1, 2), </a:t>
            </a:r>
            <a:r>
              <a:rPr lang="en-US" dirty="0" err="1">
                <a:latin typeface="Georgia" panose="02040502050405020303" pitchFamily="18" charset="0"/>
              </a:rPr>
              <a:t>rowspan</a:t>
            </a:r>
            <a:r>
              <a:rPr lang="en-US" dirty="0">
                <a:latin typeface="Georgia" panose="02040502050405020303" pitchFamily="18" charset="0"/>
              </a:rPr>
              <a:t>=2)</a:t>
            </a:r>
          </a:p>
          <a:p>
            <a:pPr marL="0" indent="0">
              <a:buNone/>
            </a:pPr>
            <a:r>
              <a:rPr lang="en-US" dirty="0">
                <a:latin typeface="Georgia" panose="02040502050405020303" pitchFamily="18" charset="0"/>
              </a:rPr>
              <a:t>ax4 = plt.subplot2grid((3, 3), (2, 0))</a:t>
            </a:r>
          </a:p>
          <a:p>
            <a:pPr marL="0" indent="0">
              <a:buNone/>
            </a:pPr>
            <a:r>
              <a:rPr lang="en-US" dirty="0">
                <a:latin typeface="Georgia" panose="02040502050405020303" pitchFamily="18" charset="0"/>
              </a:rPr>
              <a:t>ax5 = plt.subplot2grid((3, 3), (2, 1), </a:t>
            </a:r>
            <a:r>
              <a:rPr lang="en-US" dirty="0" err="1">
                <a:latin typeface="Georgia" panose="02040502050405020303" pitchFamily="18" charset="0"/>
              </a:rPr>
              <a:t>colspan</a:t>
            </a:r>
            <a:r>
              <a:rPr lang="en-US" dirty="0">
                <a:latin typeface="Georgia" panose="02040502050405020303" pitchFamily="18" charset="0"/>
              </a:rPr>
              <a:t>=1)</a:t>
            </a:r>
          </a:p>
          <a:p>
            <a:pPr marL="0" indent="0">
              <a:buNone/>
            </a:pPr>
            <a:r>
              <a:rPr lang="en-US" dirty="0">
                <a:latin typeface="Georgia" panose="02040502050405020303" pitchFamily="18" charset="0"/>
              </a:rPr>
              <a:t>x = </a:t>
            </a:r>
            <a:r>
              <a:rPr lang="en-US" dirty="0" err="1">
                <a:latin typeface="Georgia" panose="02040502050405020303" pitchFamily="18" charset="0"/>
              </a:rPr>
              <a:t>np.arange</a:t>
            </a:r>
            <a:r>
              <a:rPr lang="en-US" dirty="0">
                <a:latin typeface="Georgia" panose="02040502050405020303" pitchFamily="18" charset="0"/>
              </a:rPr>
              <a:t>(0, 10, 0.1)</a:t>
            </a:r>
          </a:p>
          <a:p>
            <a:pPr marL="0" indent="0">
              <a:buNone/>
            </a:pPr>
            <a:r>
              <a:rPr lang="en-US" dirty="0">
                <a:latin typeface="Georgia" panose="02040502050405020303" pitchFamily="18" charset="0"/>
              </a:rPr>
              <a:t>y = </a:t>
            </a:r>
            <a:r>
              <a:rPr lang="en-US" dirty="0" err="1">
                <a:latin typeface="Georgia" panose="02040502050405020303" pitchFamily="18" charset="0"/>
              </a:rPr>
              <a:t>np.cos</a:t>
            </a:r>
            <a:r>
              <a:rPr lang="en-US" dirty="0">
                <a:latin typeface="Georgia" panose="02040502050405020303" pitchFamily="18" charset="0"/>
              </a:rPr>
              <a:t>(x)</a:t>
            </a:r>
          </a:p>
          <a:p>
            <a:pPr marL="0" indent="0">
              <a:buNone/>
            </a:pPr>
            <a:r>
              <a:rPr lang="en-US" dirty="0">
                <a:latin typeface="Georgia" panose="02040502050405020303" pitchFamily="18" charset="0"/>
              </a:rPr>
              <a:t>ax1.plot(x, y)</a:t>
            </a:r>
          </a:p>
        </p:txBody>
      </p:sp>
      <p:sp>
        <p:nvSpPr>
          <p:cNvPr id="2" name="Footer Placeholder 1">
            <a:extLst>
              <a:ext uri="{FF2B5EF4-FFF2-40B4-BE49-F238E27FC236}">
                <a16:creationId xmlns:a16="http://schemas.microsoft.com/office/drawing/2014/main" id="{70F66A24-D798-69C7-003E-BF8401D2BF0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EC57B0A-E822-DE55-F6A8-C3AF18B76484}"/>
              </a:ext>
            </a:extLst>
          </p:cNvPr>
          <p:cNvSpPr>
            <a:spLocks noGrp="1"/>
          </p:cNvSpPr>
          <p:nvPr>
            <p:ph type="sldNum" sz="quarter" idx="12"/>
          </p:nvPr>
        </p:nvSpPr>
        <p:spPr/>
        <p:txBody>
          <a:bodyPr/>
          <a:lstStyle/>
          <a:p>
            <a:fld id="{FACB5482-D393-4E2D-8FB7-B68A06B80F1E}" type="slidenum">
              <a:rPr lang="en-IN" smtClean="0"/>
              <a:t>34</a:t>
            </a:fld>
            <a:endParaRPr lang="en-IN"/>
          </a:p>
        </p:txBody>
      </p:sp>
    </p:spTree>
    <p:extLst>
      <p:ext uri="{BB962C8B-B14F-4D97-AF65-F5344CB8AC3E}">
        <p14:creationId xmlns:p14="http://schemas.microsoft.com/office/powerpoint/2010/main" val="228336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99EF4-8D4A-4C8F-AB8B-F3960106BBAE}"/>
              </a:ext>
            </a:extLst>
          </p:cNvPr>
          <p:cNvSpPr>
            <a:spLocks noGrp="1"/>
          </p:cNvSpPr>
          <p:nvPr>
            <p:ph idx="1"/>
          </p:nvPr>
        </p:nvSpPr>
        <p:spPr>
          <a:xfrm>
            <a:off x="390526" y="971549"/>
            <a:ext cx="11220282" cy="5457825"/>
          </a:xfrm>
        </p:spPr>
        <p:txBody>
          <a:bodyPr>
            <a:normAutofit lnSpcReduction="10000"/>
          </a:bodyPr>
          <a:lstStyle/>
          <a:p>
            <a:pPr marL="0" indent="0">
              <a:buNone/>
            </a:pPr>
            <a:r>
              <a:rPr lang="en-IN" dirty="0">
                <a:latin typeface="Georgia" panose="02040502050405020303" pitchFamily="18" charset="0"/>
              </a:rPr>
              <a:t>ax1.set_title('ax1')</a:t>
            </a:r>
          </a:p>
          <a:p>
            <a:pPr marL="0" indent="0">
              <a:buNone/>
            </a:pPr>
            <a:r>
              <a:rPr lang="en-IN" dirty="0">
                <a:latin typeface="Georgia" panose="02040502050405020303" pitchFamily="18" charset="0"/>
              </a:rPr>
              <a:t>ax2.plot(x, y)</a:t>
            </a:r>
          </a:p>
          <a:p>
            <a:pPr marL="0" indent="0">
              <a:buNone/>
            </a:pPr>
            <a:r>
              <a:rPr lang="en-IN" dirty="0">
                <a:latin typeface="Georgia" panose="02040502050405020303" pitchFamily="18" charset="0"/>
              </a:rPr>
              <a:t>ax2.set_title('ax2')</a:t>
            </a:r>
          </a:p>
          <a:p>
            <a:pPr marL="0" indent="0">
              <a:buNone/>
            </a:pPr>
            <a:r>
              <a:rPr lang="en-IN" dirty="0">
                <a:latin typeface="Georgia" panose="02040502050405020303" pitchFamily="18" charset="0"/>
              </a:rPr>
              <a:t>ax3.plot(x, y)</a:t>
            </a:r>
          </a:p>
          <a:p>
            <a:pPr marL="0" indent="0">
              <a:buNone/>
            </a:pPr>
            <a:r>
              <a:rPr lang="en-IN" dirty="0">
                <a:latin typeface="Georgia" panose="02040502050405020303" pitchFamily="18" charset="0"/>
              </a:rPr>
              <a:t>ax3.set_title('ax3')</a:t>
            </a:r>
          </a:p>
          <a:p>
            <a:pPr marL="0" indent="0">
              <a:buNone/>
            </a:pPr>
            <a:r>
              <a:rPr lang="en-IN" dirty="0">
                <a:latin typeface="Georgia" panose="02040502050405020303" pitchFamily="18" charset="0"/>
              </a:rPr>
              <a:t>ax4.plot(x, y)</a:t>
            </a:r>
          </a:p>
          <a:p>
            <a:pPr marL="0" indent="0">
              <a:buNone/>
            </a:pPr>
            <a:r>
              <a:rPr lang="en-IN" dirty="0">
                <a:latin typeface="Georgia" panose="02040502050405020303" pitchFamily="18" charset="0"/>
              </a:rPr>
              <a:t>ax4.set_title('ax4')</a:t>
            </a:r>
          </a:p>
          <a:p>
            <a:pPr marL="0" indent="0">
              <a:buNone/>
            </a:pPr>
            <a:r>
              <a:rPr lang="en-IN" dirty="0">
                <a:latin typeface="Georgia" panose="02040502050405020303" pitchFamily="18" charset="0"/>
              </a:rPr>
              <a:t>ax5.plot(x, y)</a:t>
            </a:r>
          </a:p>
          <a:p>
            <a:pPr marL="0" indent="0">
              <a:buNone/>
            </a:pPr>
            <a:r>
              <a:rPr lang="en-IN" dirty="0">
                <a:latin typeface="Georgia" panose="02040502050405020303" pitchFamily="18" charset="0"/>
              </a:rPr>
              <a:t>ax5.set_title('ax5')</a:t>
            </a:r>
          </a:p>
          <a:p>
            <a:pPr marL="0" indent="0">
              <a:buNone/>
            </a:pPr>
            <a:r>
              <a:rPr lang="en-IN" dirty="0" err="1">
                <a:latin typeface="Georgia" panose="02040502050405020303" pitchFamily="18" charset="0"/>
              </a:rPr>
              <a:t>plt.tight_layout</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023518B-812F-5560-9FBD-766210C1BFA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542479E-F21C-1C75-B943-F16DF0EDDA4F}"/>
              </a:ext>
            </a:extLst>
          </p:cNvPr>
          <p:cNvSpPr>
            <a:spLocks noGrp="1"/>
          </p:cNvSpPr>
          <p:nvPr>
            <p:ph type="sldNum" sz="quarter" idx="12"/>
          </p:nvPr>
        </p:nvSpPr>
        <p:spPr/>
        <p:txBody>
          <a:bodyPr/>
          <a:lstStyle/>
          <a:p>
            <a:fld id="{FACB5482-D393-4E2D-8FB7-B68A06B80F1E}" type="slidenum">
              <a:rPr lang="en-IN" smtClean="0"/>
              <a:t>35</a:t>
            </a:fld>
            <a:endParaRPr lang="en-IN"/>
          </a:p>
        </p:txBody>
      </p:sp>
    </p:spTree>
    <p:extLst>
      <p:ext uri="{BB962C8B-B14F-4D97-AF65-F5344CB8AC3E}">
        <p14:creationId xmlns:p14="http://schemas.microsoft.com/office/powerpoint/2010/main" val="3951584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36388-CB55-4314-A847-5049EF31000A}"/>
              </a:ext>
            </a:extLst>
          </p:cNvPr>
          <p:cNvSpPr>
            <a:spLocks noGrp="1"/>
          </p:cNvSpPr>
          <p:nvPr>
            <p:ph idx="1"/>
          </p:nvPr>
        </p:nvSpPr>
        <p:spPr>
          <a:xfrm>
            <a:off x="495300" y="885825"/>
            <a:ext cx="11115507" cy="5886450"/>
          </a:xfrm>
        </p:spPr>
        <p:txBody>
          <a:bodyPr>
            <a:normAutofit fontScale="92500"/>
          </a:bodyPr>
          <a:lstStyle/>
          <a:p>
            <a:pPr marL="0" indent="0">
              <a:buNone/>
            </a:pPr>
            <a:r>
              <a:rPr lang="en-US" b="1" dirty="0">
                <a:solidFill>
                  <a:srgbClr val="0070C0"/>
                </a:solidFill>
                <a:latin typeface="Georgia" panose="02040502050405020303" pitchFamily="18" charset="0"/>
              </a:rPr>
              <a:t>Explanation : </a:t>
            </a:r>
          </a:p>
          <a:p>
            <a:pPr marL="0" indent="0">
              <a:buNone/>
            </a:pPr>
            <a:r>
              <a:rPr lang="en-US" dirty="0">
                <a:latin typeface="Georgia" panose="02040502050405020303" pitchFamily="18" charset="0"/>
              </a:rPr>
              <a:t>ax1 = plt.subplot2grid(shape=(3, 3), loc=(0, 0), </a:t>
            </a:r>
            <a:r>
              <a:rPr lang="en-US" dirty="0" err="1">
                <a:latin typeface="Georgia" panose="02040502050405020303" pitchFamily="18" charset="0"/>
              </a:rPr>
              <a:t>colspan</a:t>
            </a:r>
            <a:r>
              <a:rPr lang="en-US" dirty="0">
                <a:latin typeface="Georgia" panose="02040502050405020303" pitchFamily="18" charset="0"/>
              </a:rPr>
              <a:t>=3)</a:t>
            </a:r>
          </a:p>
          <a:p>
            <a:pPr marL="0" indent="0">
              <a:buNone/>
            </a:pPr>
            <a:r>
              <a:rPr lang="en-US" dirty="0">
                <a:latin typeface="Georgia" panose="02040502050405020303" pitchFamily="18" charset="0"/>
              </a:rPr>
              <a:t>ax2 = plt.subplot2grid(shape=(3, 3), loc=(1, 0), </a:t>
            </a:r>
            <a:r>
              <a:rPr lang="en-US" dirty="0" err="1">
                <a:latin typeface="Georgia" panose="02040502050405020303" pitchFamily="18" charset="0"/>
              </a:rPr>
              <a:t>colspan</a:t>
            </a:r>
            <a:r>
              <a:rPr lang="en-US" dirty="0">
                <a:latin typeface="Georgia" panose="02040502050405020303" pitchFamily="18" charset="0"/>
              </a:rPr>
              <a:t>=1)</a:t>
            </a:r>
          </a:p>
          <a:p>
            <a:pPr marL="0" indent="0">
              <a:buNone/>
            </a:pPr>
            <a:r>
              <a:rPr lang="en-US" dirty="0">
                <a:latin typeface="Georgia" panose="02040502050405020303" pitchFamily="18" charset="0"/>
              </a:rPr>
              <a:t>ax3 = plt.subplot2grid(shape=(3, 3), loc=(1, 2), </a:t>
            </a:r>
            <a:r>
              <a:rPr lang="en-US" dirty="0" err="1">
                <a:latin typeface="Georgia" panose="02040502050405020303" pitchFamily="18" charset="0"/>
              </a:rPr>
              <a:t>rowspan</a:t>
            </a:r>
            <a:r>
              <a:rPr lang="en-US" dirty="0">
                <a:latin typeface="Georgia" panose="02040502050405020303" pitchFamily="18" charset="0"/>
              </a:rPr>
              <a:t>=2)</a:t>
            </a:r>
          </a:p>
          <a:p>
            <a:pPr marL="0" indent="0">
              <a:buNone/>
            </a:pPr>
            <a:r>
              <a:rPr lang="en-US" dirty="0">
                <a:latin typeface="Georgia" panose="02040502050405020303" pitchFamily="18" charset="0"/>
              </a:rPr>
              <a:t>ax4 = plt.subplot2grid((3, 3), (2, 0))</a:t>
            </a:r>
          </a:p>
          <a:p>
            <a:pPr marL="0" indent="0">
              <a:buNone/>
            </a:pPr>
            <a:r>
              <a:rPr lang="en-US" dirty="0">
                <a:latin typeface="Georgia" panose="02040502050405020303" pitchFamily="18" charset="0"/>
              </a:rPr>
              <a:t>ax5 = plt.subplot2grid((3, 3), (2, 1),</a:t>
            </a:r>
            <a:r>
              <a:rPr lang="en-US" dirty="0" err="1">
                <a:latin typeface="Georgia" panose="02040502050405020303" pitchFamily="18" charset="0"/>
              </a:rPr>
              <a:t>colspan</a:t>
            </a:r>
            <a:r>
              <a:rPr lang="en-US" dirty="0">
                <a:latin typeface="Georgia" panose="02040502050405020303" pitchFamily="18" charset="0"/>
              </a:rPr>
              <a:t>=1)</a:t>
            </a:r>
          </a:p>
          <a:p>
            <a:pPr>
              <a:buFont typeface="Wingdings" panose="05000000000000000000" pitchFamily="2" charset="2"/>
              <a:buChar char="Ø"/>
            </a:pPr>
            <a:r>
              <a:rPr lang="en-US" dirty="0">
                <a:latin typeface="Georgia" panose="02040502050405020303" pitchFamily="18" charset="0"/>
              </a:rPr>
              <a:t>Here shape is denoting to no. of rows and columns and loc denotes to geometric location of grid. Suppose if we are using </a:t>
            </a:r>
            <a:r>
              <a:rPr lang="en-US" dirty="0" err="1">
                <a:latin typeface="Georgia" panose="02040502050405020303" pitchFamily="18" charset="0"/>
              </a:rPr>
              <a:t>colspan</a:t>
            </a:r>
            <a:r>
              <a:rPr lang="en-US" dirty="0">
                <a:latin typeface="Georgia" panose="02040502050405020303" pitchFamily="18" charset="0"/>
              </a:rPr>
              <a:t> = 3 in ax1,it means these subplot will cover 3 all columns of that row. </a:t>
            </a:r>
          </a:p>
          <a:p>
            <a:pPr>
              <a:buFont typeface="Wingdings" panose="05000000000000000000" pitchFamily="2" charset="2"/>
              <a:buChar char="Ø"/>
            </a:pPr>
            <a:r>
              <a:rPr lang="en-US" dirty="0">
                <a:latin typeface="Georgia" panose="02040502050405020303" pitchFamily="18" charset="0"/>
              </a:rPr>
              <a:t>Similarly in ax2,colspan=1 means it will cover 1 column space at its location. In case of ax3,rowspan=2 means it will cover space of 2 rows.</a:t>
            </a:r>
          </a:p>
          <a:p>
            <a:pPr>
              <a:buFont typeface="Wingdings" panose="05000000000000000000" pitchFamily="2" charset="2"/>
              <a:buChar char="Ø"/>
            </a:pPr>
            <a:r>
              <a:rPr lang="en-US" dirty="0">
                <a:latin typeface="Georgia" panose="02040502050405020303" pitchFamily="18" charset="0"/>
              </a:rPr>
              <a:t>If we give irregular input then it will give error so we have give proper value to </a:t>
            </a:r>
            <a:r>
              <a:rPr lang="en-US" dirty="0" err="1">
                <a:latin typeface="Georgia" panose="02040502050405020303" pitchFamily="18" charset="0"/>
              </a:rPr>
              <a:t>colspan</a:t>
            </a:r>
            <a:r>
              <a:rPr lang="en-US" dirty="0">
                <a:latin typeface="Georgia" panose="02040502050405020303" pitchFamily="18" charset="0"/>
              </a:rPr>
              <a:t> and </a:t>
            </a:r>
            <a:r>
              <a:rPr lang="en-US" dirty="0" err="1">
                <a:latin typeface="Georgia" panose="02040502050405020303" pitchFamily="18" charset="0"/>
              </a:rPr>
              <a:t>rowspan</a:t>
            </a:r>
            <a:r>
              <a:rPr lang="en-US" dirty="0">
                <a:latin typeface="Georgia" panose="02040502050405020303" pitchFamily="18" charset="0"/>
              </a:rPr>
              <a: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09939EF8-86CC-1C0B-B145-1A4DD50A3A8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D09E0F9-B13E-395B-EF03-4B0E9808B03C}"/>
              </a:ext>
            </a:extLst>
          </p:cNvPr>
          <p:cNvSpPr>
            <a:spLocks noGrp="1"/>
          </p:cNvSpPr>
          <p:nvPr>
            <p:ph type="sldNum" sz="quarter" idx="12"/>
          </p:nvPr>
        </p:nvSpPr>
        <p:spPr/>
        <p:txBody>
          <a:bodyPr/>
          <a:lstStyle/>
          <a:p>
            <a:fld id="{FACB5482-D393-4E2D-8FB7-B68A06B80F1E}" type="slidenum">
              <a:rPr lang="en-IN" smtClean="0"/>
              <a:t>36</a:t>
            </a:fld>
            <a:endParaRPr lang="en-IN"/>
          </a:p>
        </p:txBody>
      </p:sp>
    </p:spTree>
    <p:extLst>
      <p:ext uri="{BB962C8B-B14F-4D97-AF65-F5344CB8AC3E}">
        <p14:creationId xmlns:p14="http://schemas.microsoft.com/office/powerpoint/2010/main" val="110898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4A4AB-2310-4AD1-A642-B3CFE7D6B7B4}"/>
              </a:ext>
            </a:extLst>
          </p:cNvPr>
          <p:cNvSpPr>
            <a:spLocks noGrp="1"/>
          </p:cNvSpPr>
          <p:nvPr>
            <p:ph idx="1"/>
          </p:nvPr>
        </p:nvSpPr>
        <p:spPr>
          <a:xfrm>
            <a:off x="409576" y="923925"/>
            <a:ext cx="11201232" cy="5591175"/>
          </a:xfrm>
        </p:spPr>
        <p:txBody>
          <a:bodyPr>
            <a:normAutofit fontScale="92500" lnSpcReduction="20000"/>
          </a:bodyPr>
          <a:lstStyle/>
          <a:p>
            <a:pPr marL="0" indent="0">
              <a:buNone/>
            </a:pPr>
            <a:r>
              <a:rPr lang="en-US" sz="2200" b="1" i="0" dirty="0">
                <a:solidFill>
                  <a:srgbClr val="C00000"/>
                </a:solidFill>
                <a:effectLst/>
                <a:latin typeface="Georgia" panose="02040502050405020303" pitchFamily="18" charset="0"/>
              </a:rPr>
              <a:t>How to set the spacing between subplots in Matplotlib in Python?</a:t>
            </a:r>
            <a:endParaRPr lang="en-IN" sz="2200" b="1" dirty="0">
              <a:solidFill>
                <a:srgbClr val="C00000"/>
              </a:solidFill>
              <a:latin typeface="Georgia" panose="02040502050405020303" pitchFamily="18" charset="0"/>
            </a:endParaRPr>
          </a:p>
          <a:p>
            <a:pPr marL="0" indent="0">
              <a:buNone/>
            </a:pPr>
            <a:r>
              <a:rPr lang="en-IN" sz="2000" b="1" dirty="0">
                <a:solidFill>
                  <a:srgbClr val="00B0F0"/>
                </a:solidFill>
                <a:latin typeface="Georgia" panose="02040502050405020303" pitchFamily="18" charset="0"/>
              </a:rPr>
              <a:t>Example 1: (Using </a:t>
            </a:r>
            <a:r>
              <a:rPr lang="en-IN" sz="2000" b="1" dirty="0" err="1">
                <a:solidFill>
                  <a:srgbClr val="00B0F0"/>
                </a:solidFill>
                <a:latin typeface="Georgia" panose="02040502050405020303" pitchFamily="18" charset="0"/>
              </a:rPr>
              <a:t>tight_layout</a:t>
            </a:r>
            <a:r>
              <a:rPr lang="en-IN" sz="2000" b="1" dirty="0">
                <a:solidFill>
                  <a:srgbClr val="00B0F0"/>
                </a:solidFill>
                <a:latin typeface="Georgia" panose="02040502050405020303" pitchFamily="18" charset="0"/>
              </a:rPr>
              <a:t>() method)</a:t>
            </a:r>
          </a:p>
          <a:p>
            <a:pPr>
              <a:buFont typeface="Wingdings" panose="05000000000000000000" pitchFamily="2" charset="2"/>
              <a:buChar char="Ø"/>
            </a:pPr>
            <a:r>
              <a:rPr lang="en-IN" dirty="0">
                <a:latin typeface="Georgia" panose="02040502050405020303" pitchFamily="18" charset="0"/>
              </a:rPr>
              <a:t>The </a:t>
            </a:r>
            <a:r>
              <a:rPr lang="en-IN" dirty="0" err="1">
                <a:latin typeface="Georgia" panose="02040502050405020303" pitchFamily="18" charset="0"/>
              </a:rPr>
              <a:t>tight_layout</a:t>
            </a:r>
            <a:r>
              <a:rPr lang="en-IN" dirty="0">
                <a:latin typeface="Georgia" panose="02040502050405020303" pitchFamily="18" charset="0"/>
              </a:rPr>
              <a:t>() method automatically maintains the proper space between subplots.</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err="1">
                <a:latin typeface="Georgia" panose="02040502050405020303" pitchFamily="18" charset="0"/>
              </a:rPr>
              <a:t>ax</a:t>
            </a:r>
            <a:r>
              <a:rPr lang="en-IN" dirty="0">
                <a:latin typeface="Georgia" panose="02040502050405020303" pitchFamily="18" charset="0"/>
              </a:rPr>
              <a:t>[0, 0].plot(x, x)</a:t>
            </a:r>
          </a:p>
          <a:p>
            <a:pPr marL="0" indent="0">
              <a:buNone/>
            </a:pPr>
            <a:r>
              <a:rPr lang="en-IN" dirty="0" err="1">
                <a:latin typeface="Georgia" panose="02040502050405020303" pitchFamily="18" charset="0"/>
              </a:rPr>
              <a:t>ax</a:t>
            </a:r>
            <a:r>
              <a:rPr lang="en-IN" dirty="0">
                <a:latin typeface="Georgia" panose="02040502050405020303" pitchFamily="18" charset="0"/>
              </a:rPr>
              <a:t>[0, 1].plot(x, x*2)</a:t>
            </a:r>
          </a:p>
          <a:p>
            <a:pPr marL="0" indent="0">
              <a:buNone/>
            </a:pPr>
            <a:r>
              <a:rPr lang="en-IN" dirty="0" err="1">
                <a:latin typeface="Georgia" panose="02040502050405020303" pitchFamily="18" charset="0"/>
              </a:rPr>
              <a:t>ax</a:t>
            </a:r>
            <a:r>
              <a:rPr lang="en-IN" dirty="0">
                <a:latin typeface="Georgia" panose="02040502050405020303" pitchFamily="18" charset="0"/>
              </a:rPr>
              <a:t>[1, 0].plot(x, x*x)</a:t>
            </a:r>
          </a:p>
          <a:p>
            <a:pPr marL="0" indent="0">
              <a:buNone/>
            </a:pPr>
            <a:r>
              <a:rPr lang="en-IN" dirty="0" err="1">
                <a:latin typeface="Georgia" panose="02040502050405020303" pitchFamily="18" charset="0"/>
              </a:rPr>
              <a:t>ax</a:t>
            </a:r>
            <a:r>
              <a:rPr lang="en-IN" dirty="0">
                <a:latin typeface="Georgia" panose="02040502050405020303" pitchFamily="18" charset="0"/>
              </a:rPr>
              <a:t>[1, 1].plot(x, x*x*x)</a:t>
            </a:r>
          </a:p>
          <a:p>
            <a:pPr marL="0" indent="0">
              <a:buNone/>
            </a:pPr>
            <a:r>
              <a:rPr lang="en-IN" dirty="0" err="1">
                <a:latin typeface="Georgia" panose="02040502050405020303" pitchFamily="18" charset="0"/>
              </a:rPr>
              <a:t>fig.tight_layout</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A8C076A7-4A08-6EB0-C147-B3E9AF2AA17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F51F533-647A-F2C2-EA43-DB148178BA01}"/>
              </a:ext>
            </a:extLst>
          </p:cNvPr>
          <p:cNvSpPr>
            <a:spLocks noGrp="1"/>
          </p:cNvSpPr>
          <p:nvPr>
            <p:ph type="sldNum" sz="quarter" idx="12"/>
          </p:nvPr>
        </p:nvSpPr>
        <p:spPr/>
        <p:txBody>
          <a:bodyPr/>
          <a:lstStyle/>
          <a:p>
            <a:fld id="{FACB5482-D393-4E2D-8FB7-B68A06B80F1E}" type="slidenum">
              <a:rPr lang="en-IN" smtClean="0"/>
              <a:t>37</a:t>
            </a:fld>
            <a:endParaRPr lang="en-IN"/>
          </a:p>
        </p:txBody>
      </p:sp>
    </p:spTree>
    <p:extLst>
      <p:ext uri="{BB962C8B-B14F-4D97-AF65-F5344CB8AC3E}">
        <p14:creationId xmlns:p14="http://schemas.microsoft.com/office/powerpoint/2010/main" val="24729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ED299-B044-49A2-BB68-B9BDEFB87D57}"/>
              </a:ext>
            </a:extLst>
          </p:cNvPr>
          <p:cNvSpPr>
            <a:spLocks noGrp="1"/>
          </p:cNvSpPr>
          <p:nvPr>
            <p:ph idx="1"/>
          </p:nvPr>
        </p:nvSpPr>
        <p:spPr>
          <a:xfrm>
            <a:off x="95250" y="609600"/>
            <a:ext cx="11991975" cy="5981701"/>
          </a:xfrm>
        </p:spPr>
        <p:txBody>
          <a:bodyPr>
            <a:normAutofit fontScale="77500" lnSpcReduction="20000"/>
          </a:bodyPr>
          <a:lstStyle/>
          <a:p>
            <a:pPr marL="0" indent="0">
              <a:buNone/>
            </a:pPr>
            <a:r>
              <a:rPr lang="en-US" sz="2000" b="1" dirty="0">
                <a:solidFill>
                  <a:srgbClr val="00B0F0"/>
                </a:solidFill>
                <a:latin typeface="Georgia" panose="02040502050405020303" pitchFamily="18" charset="0"/>
              </a:rPr>
              <a:t>Example 2: (Using </a:t>
            </a:r>
            <a:r>
              <a:rPr lang="en-US" sz="2000" b="1" dirty="0" err="1">
                <a:solidFill>
                  <a:srgbClr val="00B0F0"/>
                </a:solidFill>
                <a:latin typeface="Georgia" panose="02040502050405020303" pitchFamily="18" charset="0"/>
              </a:rPr>
              <a:t>subplots_adjust</a:t>
            </a:r>
            <a:r>
              <a:rPr lang="en-US" sz="2000" b="1" dirty="0">
                <a:solidFill>
                  <a:srgbClr val="00B0F0"/>
                </a:solidFill>
                <a:latin typeface="Georgia" panose="02040502050405020303" pitchFamily="18" charset="0"/>
              </a:rPr>
              <a:t>() method)</a:t>
            </a:r>
            <a:endParaRPr lang="en-US" b="1"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We can use the </a:t>
            </a:r>
            <a:r>
              <a:rPr lang="en-US" dirty="0" err="1">
                <a:latin typeface="Georgia" panose="02040502050405020303" pitchFamily="18" charset="0"/>
              </a:rPr>
              <a:t>plt.subplots_adjust</a:t>
            </a:r>
            <a:r>
              <a:rPr lang="en-US" dirty="0">
                <a:latin typeface="Georgia" panose="02040502050405020303" pitchFamily="18" charset="0"/>
              </a:rPr>
              <a:t>() method to change the space between Matplotlib subplots.</a:t>
            </a:r>
          </a:p>
          <a:p>
            <a:pPr>
              <a:buFont typeface="Wingdings" panose="05000000000000000000" pitchFamily="2" charset="2"/>
              <a:buChar char="Ø"/>
            </a:pPr>
            <a:r>
              <a:rPr lang="en-US" dirty="0">
                <a:latin typeface="Georgia" panose="02040502050405020303" pitchFamily="18" charset="0"/>
              </a:rPr>
              <a:t>The parameters </a:t>
            </a:r>
            <a:r>
              <a:rPr lang="en-US" dirty="0" err="1">
                <a:latin typeface="Georgia" panose="02040502050405020303" pitchFamily="18" charset="0"/>
              </a:rPr>
              <a:t>wspace</a:t>
            </a:r>
            <a:r>
              <a:rPr lang="en-US" dirty="0">
                <a:latin typeface="Georgia" panose="02040502050405020303" pitchFamily="18" charset="0"/>
              </a:rPr>
              <a:t> and </a:t>
            </a:r>
            <a:r>
              <a:rPr lang="en-US" dirty="0" err="1">
                <a:latin typeface="Georgia" panose="02040502050405020303" pitchFamily="18" charset="0"/>
              </a:rPr>
              <a:t>hspace</a:t>
            </a:r>
            <a:r>
              <a:rPr lang="en-US" dirty="0">
                <a:latin typeface="Georgia" panose="02040502050405020303" pitchFamily="18" charset="0"/>
              </a:rPr>
              <a:t> specify the space reserved between Matplotlib subplots.</a:t>
            </a:r>
          </a:p>
          <a:p>
            <a:pPr>
              <a:buFont typeface="Wingdings" panose="05000000000000000000" pitchFamily="2" charset="2"/>
              <a:buChar char="Ø"/>
            </a:pPr>
            <a:r>
              <a:rPr lang="en-US" dirty="0">
                <a:latin typeface="Georgia" panose="02040502050405020303" pitchFamily="18" charset="0"/>
              </a:rPr>
              <a:t>They are the fractions of axis width and height, respectively. And the parameters left, right, top and bottom parameters specify four sides of the subplots’ positions. </a:t>
            </a:r>
          </a:p>
          <a:p>
            <a:pPr>
              <a:buFont typeface="Wingdings" panose="05000000000000000000" pitchFamily="2" charset="2"/>
              <a:buChar char="Ø"/>
            </a:pPr>
            <a:r>
              <a:rPr lang="en-US" dirty="0">
                <a:latin typeface="Georgia" panose="02040502050405020303" pitchFamily="18" charset="0"/>
              </a:rPr>
              <a:t>They are the fractions of the width and height of the figure.</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err="1">
                <a:latin typeface="Georgia" panose="02040502050405020303" pitchFamily="18" charset="0"/>
              </a:rPr>
              <a:t>ax</a:t>
            </a:r>
            <a:r>
              <a:rPr lang="en-IN" dirty="0">
                <a:latin typeface="Georgia" panose="02040502050405020303" pitchFamily="18" charset="0"/>
              </a:rPr>
              <a:t>[0, 0].plot(x, x)</a:t>
            </a:r>
          </a:p>
          <a:p>
            <a:pPr marL="0" indent="0">
              <a:buNone/>
            </a:pPr>
            <a:r>
              <a:rPr lang="en-IN" dirty="0" err="1">
                <a:latin typeface="Georgia" panose="02040502050405020303" pitchFamily="18" charset="0"/>
              </a:rPr>
              <a:t>ax</a:t>
            </a:r>
            <a:r>
              <a:rPr lang="en-IN" dirty="0">
                <a:latin typeface="Georgia" panose="02040502050405020303" pitchFamily="18" charset="0"/>
              </a:rPr>
              <a:t>[0, 1].plot(x, x*2)</a:t>
            </a:r>
          </a:p>
          <a:p>
            <a:pPr marL="0" indent="0">
              <a:buNone/>
            </a:pPr>
            <a:r>
              <a:rPr lang="en-IN" dirty="0" err="1">
                <a:latin typeface="Georgia" panose="02040502050405020303" pitchFamily="18" charset="0"/>
              </a:rPr>
              <a:t>ax</a:t>
            </a:r>
            <a:r>
              <a:rPr lang="en-IN" dirty="0">
                <a:latin typeface="Georgia" panose="02040502050405020303" pitchFamily="18" charset="0"/>
              </a:rPr>
              <a:t>[1, 0].plot(x, x*x)</a:t>
            </a:r>
          </a:p>
          <a:p>
            <a:pPr marL="0" indent="0">
              <a:buNone/>
            </a:pPr>
            <a:r>
              <a:rPr lang="en-IN" dirty="0" err="1">
                <a:latin typeface="Georgia" panose="02040502050405020303" pitchFamily="18" charset="0"/>
              </a:rPr>
              <a:t>ax</a:t>
            </a:r>
            <a:r>
              <a:rPr lang="en-IN" dirty="0">
                <a:latin typeface="Georgia" panose="02040502050405020303" pitchFamily="18" charset="0"/>
              </a:rPr>
              <a:t>[1, 1].plot(x, x*x*x)</a:t>
            </a:r>
          </a:p>
          <a:p>
            <a:pPr marL="0" indent="0">
              <a:buNone/>
            </a:pPr>
            <a:r>
              <a:rPr lang="en-IN" dirty="0" err="1">
                <a:latin typeface="Georgia" panose="02040502050405020303" pitchFamily="18" charset="0"/>
              </a:rPr>
              <a:t>plt.subplots_adjust</a:t>
            </a:r>
            <a:r>
              <a:rPr lang="en-IN" dirty="0">
                <a:latin typeface="Georgia" panose="02040502050405020303" pitchFamily="18" charset="0"/>
              </a:rPr>
              <a:t>(left=0.1,bottom=0.1, right=0.9, top=0.9, </a:t>
            </a:r>
            <a:r>
              <a:rPr lang="en-IN" dirty="0" err="1">
                <a:latin typeface="Georgia" panose="02040502050405020303" pitchFamily="18" charset="0"/>
              </a:rPr>
              <a:t>wspace</a:t>
            </a:r>
            <a:r>
              <a:rPr lang="en-IN" dirty="0">
                <a:latin typeface="Georgia" panose="02040502050405020303" pitchFamily="18" charset="0"/>
              </a:rPr>
              <a:t>=0.4, </a:t>
            </a:r>
            <a:r>
              <a:rPr lang="en-IN" dirty="0" err="1">
                <a:latin typeface="Georgia" panose="02040502050405020303" pitchFamily="18" charset="0"/>
              </a:rPr>
              <a:t>hspace</a:t>
            </a:r>
            <a:r>
              <a:rPr lang="en-IN" dirty="0">
                <a:latin typeface="Georgia" panose="02040502050405020303" pitchFamily="18" charset="0"/>
              </a:rPr>
              <a:t>=0.4)</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174952DA-2AAB-DEB9-116E-E0DBBA8C357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1D9E0CE-556F-08FD-3567-D19B5BE00DB9}"/>
              </a:ext>
            </a:extLst>
          </p:cNvPr>
          <p:cNvSpPr>
            <a:spLocks noGrp="1"/>
          </p:cNvSpPr>
          <p:nvPr>
            <p:ph type="sldNum" sz="quarter" idx="12"/>
          </p:nvPr>
        </p:nvSpPr>
        <p:spPr/>
        <p:txBody>
          <a:bodyPr/>
          <a:lstStyle/>
          <a:p>
            <a:fld id="{FACB5482-D393-4E2D-8FB7-B68A06B80F1E}" type="slidenum">
              <a:rPr lang="en-IN" smtClean="0"/>
              <a:t>38</a:t>
            </a:fld>
            <a:endParaRPr lang="en-IN"/>
          </a:p>
        </p:txBody>
      </p:sp>
    </p:spTree>
    <p:extLst>
      <p:ext uri="{BB962C8B-B14F-4D97-AF65-F5344CB8AC3E}">
        <p14:creationId xmlns:p14="http://schemas.microsoft.com/office/powerpoint/2010/main" val="1893815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28F28-69A4-45D9-8908-4D1849E466B3}"/>
              </a:ext>
            </a:extLst>
          </p:cNvPr>
          <p:cNvSpPr>
            <a:spLocks noGrp="1"/>
          </p:cNvSpPr>
          <p:nvPr>
            <p:ph idx="1"/>
          </p:nvPr>
        </p:nvSpPr>
        <p:spPr>
          <a:xfrm>
            <a:off x="209550" y="857249"/>
            <a:ext cx="11734800" cy="5705475"/>
          </a:xfrm>
        </p:spPr>
        <p:txBody>
          <a:bodyPr>
            <a:normAutofit fontScale="92500" lnSpcReduction="20000"/>
          </a:bodyPr>
          <a:lstStyle/>
          <a:p>
            <a:pPr marL="0" indent="0">
              <a:buNone/>
            </a:pPr>
            <a:r>
              <a:rPr lang="en-IN" sz="2000" b="1" dirty="0">
                <a:solidFill>
                  <a:srgbClr val="00B0F0"/>
                </a:solidFill>
                <a:latin typeface="Georgia" panose="02040502050405020303" pitchFamily="18" charset="0"/>
              </a:rPr>
              <a:t>Example 3: (Using </a:t>
            </a:r>
            <a:r>
              <a:rPr lang="en-IN" sz="2000" b="1" dirty="0" err="1">
                <a:solidFill>
                  <a:srgbClr val="00B0F0"/>
                </a:solidFill>
                <a:latin typeface="Georgia" panose="02040502050405020303" pitchFamily="18" charset="0"/>
              </a:rPr>
              <a:t>subplots_tool</a:t>
            </a:r>
            <a:r>
              <a:rPr lang="en-IN" sz="2000" b="1" dirty="0">
                <a:solidFill>
                  <a:srgbClr val="00B0F0"/>
                </a:solidFill>
                <a:latin typeface="Georgia" panose="02040502050405020303" pitchFamily="18" charset="0"/>
              </a:rPr>
              <a:t>() method)</a:t>
            </a:r>
          </a:p>
          <a:p>
            <a:pPr marL="0" indent="0">
              <a:buNone/>
            </a:pPr>
            <a:r>
              <a:rPr lang="en-IN" dirty="0">
                <a:latin typeface="Georgia" panose="02040502050405020303" pitchFamily="18" charset="0"/>
              </a:rPr>
              <a:t>This method launches a subplot tool window for a figure. It provides an interactive method for the user to drag the bar in the </a:t>
            </a:r>
            <a:r>
              <a:rPr lang="en-IN" dirty="0" err="1">
                <a:latin typeface="Georgia" panose="02040502050405020303" pitchFamily="18" charset="0"/>
              </a:rPr>
              <a:t>subplot_tool</a:t>
            </a:r>
            <a:r>
              <a:rPr lang="en-IN" dirty="0">
                <a:latin typeface="Georgia" panose="02040502050405020303" pitchFamily="18" charset="0"/>
              </a:rPr>
              <a:t> to change the subplots’ layout.</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err="1">
                <a:latin typeface="Georgia" panose="02040502050405020303" pitchFamily="18" charset="0"/>
              </a:rPr>
              <a:t>ax</a:t>
            </a:r>
            <a:r>
              <a:rPr lang="en-IN" dirty="0">
                <a:latin typeface="Georgia" panose="02040502050405020303" pitchFamily="18" charset="0"/>
              </a:rPr>
              <a:t>[0, 0].plot(x, x)</a:t>
            </a:r>
          </a:p>
          <a:p>
            <a:pPr marL="0" indent="0">
              <a:buNone/>
            </a:pPr>
            <a:r>
              <a:rPr lang="en-IN" dirty="0" err="1">
                <a:latin typeface="Georgia" panose="02040502050405020303" pitchFamily="18" charset="0"/>
              </a:rPr>
              <a:t>ax</a:t>
            </a:r>
            <a:r>
              <a:rPr lang="en-IN" dirty="0">
                <a:latin typeface="Georgia" panose="02040502050405020303" pitchFamily="18" charset="0"/>
              </a:rPr>
              <a:t>[0, 1].plot(x, x*2)</a:t>
            </a:r>
          </a:p>
          <a:p>
            <a:pPr marL="0" indent="0">
              <a:buNone/>
            </a:pPr>
            <a:r>
              <a:rPr lang="en-IN" dirty="0" err="1">
                <a:latin typeface="Georgia" panose="02040502050405020303" pitchFamily="18" charset="0"/>
              </a:rPr>
              <a:t>ax</a:t>
            </a:r>
            <a:r>
              <a:rPr lang="en-IN" dirty="0">
                <a:latin typeface="Georgia" panose="02040502050405020303" pitchFamily="18" charset="0"/>
              </a:rPr>
              <a:t>[1, 0].plot(x, x*x)</a:t>
            </a:r>
          </a:p>
          <a:p>
            <a:pPr marL="0" indent="0">
              <a:buNone/>
            </a:pPr>
            <a:r>
              <a:rPr lang="en-IN" dirty="0" err="1">
                <a:latin typeface="Georgia" panose="02040502050405020303" pitchFamily="18" charset="0"/>
              </a:rPr>
              <a:t>ax</a:t>
            </a:r>
            <a:r>
              <a:rPr lang="en-IN" dirty="0">
                <a:latin typeface="Georgia" panose="02040502050405020303" pitchFamily="18" charset="0"/>
              </a:rPr>
              <a:t>[1, 1].plot(x, x*x*x)</a:t>
            </a:r>
          </a:p>
          <a:p>
            <a:pPr marL="0" indent="0">
              <a:buNone/>
            </a:pPr>
            <a:r>
              <a:rPr lang="en-IN" dirty="0" err="1">
                <a:latin typeface="Georgia" panose="02040502050405020303" pitchFamily="18" charset="0"/>
              </a:rPr>
              <a:t>plt.subplot_tool</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BF2652CD-CB21-95C3-A64F-DDE9373B19B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08BE58C-2156-6F88-802A-A52C4D92D862}"/>
              </a:ext>
            </a:extLst>
          </p:cNvPr>
          <p:cNvSpPr>
            <a:spLocks noGrp="1"/>
          </p:cNvSpPr>
          <p:nvPr>
            <p:ph type="sldNum" sz="quarter" idx="12"/>
          </p:nvPr>
        </p:nvSpPr>
        <p:spPr/>
        <p:txBody>
          <a:bodyPr/>
          <a:lstStyle/>
          <a:p>
            <a:fld id="{FACB5482-D393-4E2D-8FB7-B68A06B80F1E}" type="slidenum">
              <a:rPr lang="en-IN" smtClean="0"/>
              <a:t>39</a:t>
            </a:fld>
            <a:endParaRPr lang="en-IN"/>
          </a:p>
        </p:txBody>
      </p:sp>
    </p:spTree>
    <p:extLst>
      <p:ext uri="{BB962C8B-B14F-4D97-AF65-F5344CB8AC3E}">
        <p14:creationId xmlns:p14="http://schemas.microsoft.com/office/powerpoint/2010/main" val="344918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E1EA4-0102-43B6-8194-A5D907D8C87B}"/>
              </a:ext>
            </a:extLst>
          </p:cNvPr>
          <p:cNvSpPr>
            <a:spLocks noGrp="1"/>
          </p:cNvSpPr>
          <p:nvPr>
            <p:ph idx="1"/>
          </p:nvPr>
        </p:nvSpPr>
        <p:spPr>
          <a:xfrm>
            <a:off x="76200" y="619125"/>
            <a:ext cx="11906250" cy="6172200"/>
          </a:xfrm>
        </p:spPr>
        <p:txBody>
          <a:bodyPr>
            <a:normAutofit fontScale="77500" lnSpcReduction="20000"/>
          </a:bodyPr>
          <a:lstStyle/>
          <a:p>
            <a:pPr marL="0" indent="0">
              <a:buNone/>
            </a:pPr>
            <a:r>
              <a:rPr lang="en-US" dirty="0">
                <a:latin typeface="Georgia" panose="02040502050405020303" pitchFamily="18" charset="0"/>
              </a:rPr>
              <a:t>Let’s have a look at some of the basic functions that are often used in matplotlib.</a:t>
            </a:r>
          </a:p>
          <a:p>
            <a:pPr marL="0" indent="0">
              <a:buNone/>
            </a:pPr>
            <a:r>
              <a:rPr lang="en-US" b="1" dirty="0">
                <a:solidFill>
                  <a:srgbClr val="0070C0"/>
                </a:solidFill>
                <a:latin typeface="Georgia" panose="02040502050405020303" pitchFamily="18" charset="0"/>
              </a:rPr>
              <a:t>plot()</a:t>
            </a:r>
            <a:r>
              <a:rPr lang="en-US" dirty="0">
                <a:latin typeface="Georgia" panose="02040502050405020303" pitchFamily="18" charset="0"/>
              </a:rPr>
              <a:t>	</a:t>
            </a:r>
          </a:p>
          <a:p>
            <a:pPr marL="0" indent="0">
              <a:buNone/>
            </a:pPr>
            <a:r>
              <a:rPr lang="en-US" dirty="0">
                <a:latin typeface="Georgia" panose="02040502050405020303" pitchFamily="18" charset="0"/>
              </a:rPr>
              <a:t>It creates the plot at the background of computer, it doesn’t displays it. We can also add a label as it’s argument that by what name we will call this plot - utilized in legend()</a:t>
            </a:r>
          </a:p>
          <a:p>
            <a:pPr marL="0" indent="0">
              <a:buNone/>
            </a:pPr>
            <a:r>
              <a:rPr lang="en-US" b="1" dirty="0">
                <a:solidFill>
                  <a:srgbClr val="0070C0"/>
                </a:solidFill>
                <a:latin typeface="Georgia" panose="02040502050405020303" pitchFamily="18" charset="0"/>
              </a:rPr>
              <a:t>show()</a:t>
            </a:r>
          </a:p>
          <a:p>
            <a:pPr marL="0" indent="0">
              <a:buNone/>
            </a:pPr>
            <a:r>
              <a:rPr lang="en-US" dirty="0">
                <a:latin typeface="Georgia" panose="02040502050405020303" pitchFamily="18" charset="0"/>
              </a:rPr>
              <a:t>It displays the created plots</a:t>
            </a:r>
          </a:p>
          <a:p>
            <a:pPr marL="0" indent="0">
              <a:buNone/>
            </a:pPr>
            <a:r>
              <a:rPr lang="en-US" b="1" dirty="0" err="1">
                <a:solidFill>
                  <a:srgbClr val="0070C0"/>
                </a:solidFill>
                <a:latin typeface="Georgia" panose="02040502050405020303" pitchFamily="18" charset="0"/>
              </a:rPr>
              <a:t>xlabel</a:t>
            </a:r>
            <a:r>
              <a:rPr lang="en-US" b="1" dirty="0">
                <a:solidFill>
                  <a:srgbClr val="0070C0"/>
                </a:solidFill>
                <a:latin typeface="Georgia" panose="02040502050405020303" pitchFamily="18" charset="0"/>
              </a:rPr>
              <a:t>()	</a:t>
            </a:r>
          </a:p>
          <a:p>
            <a:pPr marL="0" indent="0">
              <a:buNone/>
            </a:pPr>
            <a:r>
              <a:rPr lang="en-US" dirty="0">
                <a:latin typeface="Georgia" panose="02040502050405020303" pitchFamily="18" charset="0"/>
              </a:rPr>
              <a:t>It labels the x-axis</a:t>
            </a:r>
          </a:p>
          <a:p>
            <a:pPr marL="0" indent="0">
              <a:buNone/>
            </a:pPr>
            <a:r>
              <a:rPr lang="en-US" b="1" dirty="0" err="1">
                <a:solidFill>
                  <a:srgbClr val="0070C0"/>
                </a:solidFill>
                <a:latin typeface="Georgia" panose="02040502050405020303" pitchFamily="18" charset="0"/>
              </a:rPr>
              <a:t>ylabel</a:t>
            </a:r>
            <a:r>
              <a:rPr lang="en-US" b="1" dirty="0">
                <a:solidFill>
                  <a:srgbClr val="0070C0"/>
                </a:solidFill>
                <a:latin typeface="Georgia" panose="02040502050405020303" pitchFamily="18" charset="0"/>
              </a:rPr>
              <a:t>()	</a:t>
            </a:r>
          </a:p>
          <a:p>
            <a:pPr marL="0" indent="0">
              <a:buNone/>
            </a:pPr>
            <a:r>
              <a:rPr lang="en-US" dirty="0">
                <a:latin typeface="Georgia" panose="02040502050405020303" pitchFamily="18" charset="0"/>
              </a:rPr>
              <a:t>It labels the y-axis</a:t>
            </a:r>
          </a:p>
          <a:p>
            <a:pPr marL="0" indent="0">
              <a:buNone/>
            </a:pPr>
            <a:r>
              <a:rPr lang="en-US" b="1" dirty="0">
                <a:solidFill>
                  <a:srgbClr val="0070C0"/>
                </a:solidFill>
                <a:latin typeface="Georgia" panose="02040502050405020303" pitchFamily="18" charset="0"/>
              </a:rPr>
              <a:t>title()</a:t>
            </a:r>
            <a:r>
              <a:rPr lang="en-US" dirty="0">
                <a:latin typeface="Georgia" panose="02040502050405020303" pitchFamily="18" charset="0"/>
              </a:rPr>
              <a:t>	</a:t>
            </a:r>
          </a:p>
          <a:p>
            <a:pPr marL="0" indent="0">
              <a:buNone/>
            </a:pPr>
            <a:r>
              <a:rPr lang="en-US" dirty="0">
                <a:latin typeface="Georgia" panose="02040502050405020303" pitchFamily="18" charset="0"/>
              </a:rPr>
              <a:t>It gives the title to the graph</a:t>
            </a:r>
          </a:p>
          <a:p>
            <a:pPr marL="0" indent="0">
              <a:buNone/>
            </a:pPr>
            <a:r>
              <a:rPr lang="en-US" b="1" dirty="0" err="1">
                <a:solidFill>
                  <a:srgbClr val="0070C0"/>
                </a:solidFill>
                <a:latin typeface="Georgia" panose="02040502050405020303" pitchFamily="18" charset="0"/>
              </a:rPr>
              <a:t>gca</a:t>
            </a:r>
            <a:r>
              <a:rPr lang="en-US" b="1" dirty="0">
                <a:solidFill>
                  <a:srgbClr val="0070C0"/>
                </a:solidFill>
                <a:latin typeface="Georgia" panose="02040502050405020303" pitchFamily="18" charset="0"/>
              </a:rPr>
              <a:t>()	</a:t>
            </a:r>
          </a:p>
          <a:p>
            <a:pPr marL="0" indent="0">
              <a:buNone/>
            </a:pPr>
            <a:r>
              <a:rPr lang="en-US" dirty="0">
                <a:latin typeface="Georgia" panose="02040502050405020303" pitchFamily="18" charset="0"/>
              </a:rPr>
              <a:t>It helps to get access over the all the four axes of the graph</a:t>
            </a:r>
          </a:p>
          <a:p>
            <a:pPr marL="0" indent="0">
              <a:buNone/>
            </a:pPr>
            <a:r>
              <a:rPr lang="en-US" b="1" dirty="0">
                <a:solidFill>
                  <a:srgbClr val="0070C0"/>
                </a:solidFill>
                <a:latin typeface="Georgia" panose="02040502050405020303" pitchFamily="18" charset="0"/>
              </a:rPr>
              <a:t>figure() </a:t>
            </a:r>
          </a:p>
          <a:p>
            <a:pPr marL="0" indent="0">
              <a:buNone/>
            </a:pPr>
            <a:r>
              <a:rPr lang="en-US" dirty="0">
                <a:latin typeface="Georgia" panose="02040502050405020303" pitchFamily="18" charset="0"/>
              </a:rPr>
              <a:t>function in </a:t>
            </a:r>
            <a:r>
              <a:rPr lang="en-US" dirty="0" err="1">
                <a:latin typeface="Georgia" panose="02040502050405020303" pitchFamily="18" charset="0"/>
              </a:rPr>
              <a:t>pyplot</a:t>
            </a:r>
            <a:r>
              <a:rPr lang="en-US" dirty="0">
                <a:latin typeface="Georgia" panose="02040502050405020303" pitchFamily="18" charset="0"/>
              </a:rPr>
              <a:t> module of matplotlib library is used to create a new figure.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8ACC2C9-50C1-8637-E251-2C780A438CE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8815205-758D-49B8-1A50-8D6CF8DAB3A8}"/>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2041706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B02A2-F416-4819-9B70-657E062FB15F}"/>
              </a:ext>
            </a:extLst>
          </p:cNvPr>
          <p:cNvSpPr>
            <a:spLocks noGrp="1"/>
          </p:cNvSpPr>
          <p:nvPr>
            <p:ph idx="1"/>
          </p:nvPr>
        </p:nvSpPr>
        <p:spPr>
          <a:xfrm>
            <a:off x="209550" y="742950"/>
            <a:ext cx="11401257" cy="5810250"/>
          </a:xfrm>
        </p:spPr>
        <p:txBody>
          <a:bodyPr>
            <a:normAutofit lnSpcReduction="10000"/>
          </a:bodyPr>
          <a:lstStyle/>
          <a:p>
            <a:pPr marL="0" indent="0">
              <a:buNone/>
            </a:pPr>
            <a:r>
              <a:rPr lang="en-IN" sz="2000" b="1" dirty="0">
                <a:solidFill>
                  <a:srgbClr val="00B0F0"/>
                </a:solidFill>
                <a:latin typeface="Georgia" panose="02040502050405020303" pitchFamily="18" charset="0"/>
              </a:rPr>
              <a:t>Example 4: (Using </a:t>
            </a:r>
            <a:r>
              <a:rPr lang="en-IN" sz="2000" b="1" dirty="0" err="1">
                <a:solidFill>
                  <a:srgbClr val="00B0F0"/>
                </a:solidFill>
                <a:latin typeface="Georgia" panose="02040502050405020303" pitchFamily="18" charset="0"/>
              </a:rPr>
              <a:t>constrained_layout</a:t>
            </a:r>
            <a:r>
              <a:rPr lang="en-IN" sz="2000" b="1" dirty="0">
                <a:solidFill>
                  <a:srgbClr val="00B0F0"/>
                </a:solidFill>
                <a:latin typeface="Georgia" panose="02040502050405020303" pitchFamily="18" charset="0"/>
              </a:rPr>
              <a:t>=True)</a:t>
            </a:r>
          </a:p>
          <a:p>
            <a:pPr>
              <a:buFont typeface="Wingdings" panose="05000000000000000000" pitchFamily="2" charset="2"/>
              <a:buChar char="Ø"/>
            </a:pPr>
            <a:r>
              <a:rPr lang="en-US" dirty="0">
                <a:latin typeface="Georgia" panose="02040502050405020303" pitchFamily="18" charset="0"/>
              </a:rPr>
              <a:t>Constrained layout attempts to resize subplots in a figure so that there are no overlaps between axes objects and labels on the axes.</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np.array</a:t>
            </a:r>
            <a:r>
              <a:rPr lang="en-IN" dirty="0">
                <a:latin typeface="Georgia" panose="02040502050405020303" pitchFamily="18" charset="0"/>
              </a:rPr>
              <a:t>([1, 2, 3, 4, 5])</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 </a:t>
            </a:r>
            <a:r>
              <a:rPr lang="en-IN" dirty="0" err="1">
                <a:latin typeface="Georgia" panose="02040502050405020303" pitchFamily="18" charset="0"/>
              </a:rPr>
              <a:t>constrained_layout</a:t>
            </a:r>
            <a:r>
              <a:rPr lang="en-IN" dirty="0">
                <a:latin typeface="Georgia" panose="02040502050405020303" pitchFamily="18" charset="0"/>
              </a:rPr>
              <a:t> = True)</a:t>
            </a:r>
          </a:p>
          <a:p>
            <a:pPr marL="0" indent="0">
              <a:buNone/>
            </a:pPr>
            <a:r>
              <a:rPr lang="en-IN" dirty="0" err="1">
                <a:latin typeface="Georgia" panose="02040502050405020303" pitchFamily="18" charset="0"/>
              </a:rPr>
              <a:t>ax</a:t>
            </a:r>
            <a:r>
              <a:rPr lang="en-IN" dirty="0">
                <a:latin typeface="Georgia" panose="02040502050405020303" pitchFamily="18" charset="0"/>
              </a:rPr>
              <a:t>[0, 0].plot(x, x)</a:t>
            </a:r>
          </a:p>
          <a:p>
            <a:pPr marL="0" indent="0">
              <a:buNone/>
            </a:pPr>
            <a:r>
              <a:rPr lang="en-IN" dirty="0" err="1">
                <a:latin typeface="Georgia" panose="02040502050405020303" pitchFamily="18" charset="0"/>
              </a:rPr>
              <a:t>ax</a:t>
            </a:r>
            <a:r>
              <a:rPr lang="en-IN" dirty="0">
                <a:latin typeface="Georgia" panose="02040502050405020303" pitchFamily="18" charset="0"/>
              </a:rPr>
              <a:t>[0, 1].plot(x, x*2)</a:t>
            </a:r>
          </a:p>
          <a:p>
            <a:pPr marL="0" indent="0">
              <a:buNone/>
            </a:pPr>
            <a:r>
              <a:rPr lang="en-IN" dirty="0" err="1">
                <a:latin typeface="Georgia" panose="02040502050405020303" pitchFamily="18" charset="0"/>
              </a:rPr>
              <a:t>ax</a:t>
            </a:r>
            <a:r>
              <a:rPr lang="en-IN" dirty="0">
                <a:latin typeface="Georgia" panose="02040502050405020303" pitchFamily="18" charset="0"/>
              </a:rPr>
              <a:t>[1, 0].plot(x, x*x)</a:t>
            </a:r>
          </a:p>
          <a:p>
            <a:pPr marL="0" indent="0">
              <a:buNone/>
            </a:pPr>
            <a:r>
              <a:rPr lang="en-IN" dirty="0" err="1">
                <a:latin typeface="Georgia" panose="02040502050405020303" pitchFamily="18" charset="0"/>
              </a:rPr>
              <a:t>ax</a:t>
            </a:r>
            <a:r>
              <a:rPr lang="en-IN" dirty="0">
                <a:latin typeface="Georgia" panose="02040502050405020303" pitchFamily="18" charset="0"/>
              </a:rPr>
              <a:t>[1, 1].plot(x, x*x*x)</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D94D2B93-1AD9-0A83-F31D-46DA53AA9D4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E72D5BF-90DF-8066-6239-433388D6C86D}"/>
              </a:ext>
            </a:extLst>
          </p:cNvPr>
          <p:cNvSpPr>
            <a:spLocks noGrp="1"/>
          </p:cNvSpPr>
          <p:nvPr>
            <p:ph type="sldNum" sz="quarter" idx="12"/>
          </p:nvPr>
        </p:nvSpPr>
        <p:spPr/>
        <p:txBody>
          <a:bodyPr/>
          <a:lstStyle/>
          <a:p>
            <a:fld id="{FACB5482-D393-4E2D-8FB7-B68A06B80F1E}" type="slidenum">
              <a:rPr lang="en-IN" smtClean="0"/>
              <a:t>40</a:t>
            </a:fld>
            <a:endParaRPr lang="en-IN"/>
          </a:p>
        </p:txBody>
      </p:sp>
    </p:spTree>
    <p:extLst>
      <p:ext uri="{BB962C8B-B14F-4D97-AF65-F5344CB8AC3E}">
        <p14:creationId xmlns:p14="http://schemas.microsoft.com/office/powerpoint/2010/main" val="1626842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BEB17-145F-4097-8969-CA18A4C37011}"/>
              </a:ext>
            </a:extLst>
          </p:cNvPr>
          <p:cNvSpPr>
            <a:spLocks noGrp="1"/>
          </p:cNvSpPr>
          <p:nvPr>
            <p:ph idx="1"/>
          </p:nvPr>
        </p:nvSpPr>
        <p:spPr>
          <a:xfrm>
            <a:off x="581192" y="895350"/>
            <a:ext cx="11029615" cy="5734050"/>
          </a:xfrm>
        </p:spPr>
        <p:txBody>
          <a:bodyPr>
            <a:normAutofit/>
          </a:bodyPr>
          <a:lstStyle/>
          <a:p>
            <a:pPr marL="0" indent="0">
              <a:buNone/>
            </a:pPr>
            <a:r>
              <a:rPr lang="en-IN" sz="2200" b="1" dirty="0" err="1">
                <a:solidFill>
                  <a:srgbClr val="C00000"/>
                </a:solidFill>
                <a:latin typeface="Georgia" panose="02040502050405020303" pitchFamily="18" charset="0"/>
              </a:rPr>
              <a:t>Matplotlib.pyplot.legend</a:t>
            </a:r>
            <a:r>
              <a:rPr lang="en-IN" sz="2200" b="1" dirty="0">
                <a:solidFill>
                  <a:srgbClr val="C00000"/>
                </a:solidFill>
                <a:latin typeface="Georgia" panose="02040502050405020303" pitchFamily="18" charset="0"/>
              </a:rPr>
              <a:t>() in Python</a:t>
            </a:r>
          </a:p>
          <a:p>
            <a:pPr marL="0" indent="0">
              <a:buNone/>
            </a:pPr>
            <a:r>
              <a:rPr lang="en-IN" sz="2000" b="1" dirty="0">
                <a:solidFill>
                  <a:srgbClr val="00B0F0"/>
                </a:solidFill>
                <a:latin typeface="Georgia" panose="02040502050405020303" pitchFamily="18" charset="0"/>
              </a:rPr>
              <a:t>Ways to use legend() function in Python –</a:t>
            </a:r>
          </a:p>
          <a:p>
            <a:pPr marL="0" indent="0">
              <a:buNone/>
            </a:pPr>
            <a:r>
              <a:rPr lang="en-IN" sz="2000" b="1" dirty="0">
                <a:solidFill>
                  <a:srgbClr val="00B0F0"/>
                </a:solidFill>
                <a:latin typeface="Georgia" panose="02040502050405020303" pitchFamily="18" charset="0"/>
              </a:rPr>
              <a:t>Example 1:</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[1, 2, 3, 4, 5]</a:t>
            </a:r>
          </a:p>
          <a:p>
            <a:pPr marL="0" indent="0">
              <a:buNone/>
            </a:pPr>
            <a:r>
              <a:rPr lang="en-IN" dirty="0">
                <a:latin typeface="Georgia" panose="02040502050405020303" pitchFamily="18" charset="0"/>
              </a:rPr>
              <a:t>y = [1, 4, 9, 16, 25]</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p>
          <a:p>
            <a:pPr marL="0" indent="0">
              <a:buNone/>
            </a:pPr>
            <a:r>
              <a:rPr lang="en-IN" dirty="0" err="1">
                <a:latin typeface="Georgia" panose="02040502050405020303" pitchFamily="18" charset="0"/>
              </a:rPr>
              <a:t>plt.legend</a:t>
            </a:r>
            <a:r>
              <a:rPr lang="en-IN" dirty="0">
                <a:latin typeface="Georgia" panose="02040502050405020303" pitchFamily="18" charset="0"/>
              </a:rPr>
              <a:t>(['single element'])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E1656ADA-C28E-7928-A6C9-A5E7CA9B45D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D68DAF9-69FD-80A3-F244-70D6BF9CD3B3}"/>
              </a:ext>
            </a:extLst>
          </p:cNvPr>
          <p:cNvSpPr>
            <a:spLocks noGrp="1"/>
          </p:cNvSpPr>
          <p:nvPr>
            <p:ph type="sldNum" sz="quarter" idx="12"/>
          </p:nvPr>
        </p:nvSpPr>
        <p:spPr/>
        <p:txBody>
          <a:bodyPr/>
          <a:lstStyle/>
          <a:p>
            <a:fld id="{FACB5482-D393-4E2D-8FB7-B68A06B80F1E}" type="slidenum">
              <a:rPr lang="en-IN" smtClean="0"/>
              <a:t>41</a:t>
            </a:fld>
            <a:endParaRPr lang="en-IN"/>
          </a:p>
        </p:txBody>
      </p:sp>
    </p:spTree>
    <p:extLst>
      <p:ext uri="{BB962C8B-B14F-4D97-AF65-F5344CB8AC3E}">
        <p14:creationId xmlns:p14="http://schemas.microsoft.com/office/powerpoint/2010/main" val="2765937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24205-FE08-478F-AC2D-683703BE8E20}"/>
              </a:ext>
            </a:extLst>
          </p:cNvPr>
          <p:cNvSpPr>
            <a:spLocks noGrp="1"/>
          </p:cNvSpPr>
          <p:nvPr>
            <p:ph idx="1"/>
          </p:nvPr>
        </p:nvSpPr>
        <p:spPr>
          <a:xfrm>
            <a:off x="419100" y="914399"/>
            <a:ext cx="11191707" cy="5572125"/>
          </a:xfrm>
        </p:spPr>
        <p:txBody>
          <a:bodyPr>
            <a:normAutofit/>
          </a:bodyPr>
          <a:lstStyle/>
          <a:p>
            <a:pPr marL="0" indent="0">
              <a:buNone/>
            </a:pPr>
            <a:r>
              <a:rPr lang="en-IN" sz="2000" b="1" dirty="0">
                <a:solidFill>
                  <a:srgbClr val="00B0F0"/>
                </a:solidFill>
                <a:latin typeface="Georgia" panose="02040502050405020303" pitchFamily="18" charset="0"/>
              </a:rPr>
              <a:t>Example 2:</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y1 = [2, 3, 4.5]</a:t>
            </a:r>
          </a:p>
          <a:p>
            <a:pPr marL="0" indent="0">
              <a:buNone/>
            </a:pPr>
            <a:r>
              <a:rPr lang="en-IN" dirty="0">
                <a:latin typeface="Georgia" panose="02040502050405020303" pitchFamily="18" charset="0"/>
              </a:rPr>
              <a:t>y2 = [1, 1.5, 5]</a:t>
            </a:r>
          </a:p>
          <a:p>
            <a:pPr marL="0" indent="0">
              <a:buNone/>
            </a:pPr>
            <a:r>
              <a:rPr lang="en-IN" dirty="0" err="1">
                <a:latin typeface="Georgia" panose="02040502050405020303" pitchFamily="18" charset="0"/>
              </a:rPr>
              <a:t>plt.plot</a:t>
            </a:r>
            <a:r>
              <a:rPr lang="en-IN" dirty="0">
                <a:latin typeface="Georgia" panose="02040502050405020303" pitchFamily="18" charset="0"/>
              </a:rPr>
              <a:t>(y1)</a:t>
            </a:r>
          </a:p>
          <a:p>
            <a:pPr marL="0" indent="0">
              <a:buNone/>
            </a:pPr>
            <a:r>
              <a:rPr lang="en-IN" dirty="0" err="1">
                <a:latin typeface="Georgia" panose="02040502050405020303" pitchFamily="18" charset="0"/>
              </a:rPr>
              <a:t>plt.plot</a:t>
            </a:r>
            <a:r>
              <a:rPr lang="en-IN" dirty="0">
                <a:latin typeface="Georgia" panose="02040502050405020303" pitchFamily="18" charset="0"/>
              </a:rPr>
              <a:t>(y2)</a:t>
            </a:r>
          </a:p>
          <a:p>
            <a:pPr marL="0" indent="0">
              <a:buNone/>
            </a:pPr>
            <a:r>
              <a:rPr lang="en-IN" dirty="0" err="1">
                <a:latin typeface="Georgia" panose="02040502050405020303" pitchFamily="18" charset="0"/>
              </a:rPr>
              <a:t>plt.legend</a:t>
            </a:r>
            <a:r>
              <a:rPr lang="en-IN" dirty="0">
                <a:latin typeface="Georgia" panose="02040502050405020303" pitchFamily="18" charset="0"/>
              </a:rPr>
              <a:t>(["blue", "green"], </a:t>
            </a:r>
            <a:r>
              <a:rPr lang="en-IN" dirty="0" err="1">
                <a:latin typeface="Georgia" panose="02040502050405020303" pitchFamily="18" charset="0"/>
              </a:rPr>
              <a:t>loc</a:t>
            </a:r>
            <a:r>
              <a:rPr lang="en-IN" dirty="0">
                <a:latin typeface="Georgia" panose="02040502050405020303" pitchFamily="18" charset="0"/>
              </a:rPr>
              <a:t> ="lower right")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48D2EFBD-36E9-CEF9-5BF1-584A03D1F40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F6AF2D7-7D2F-5404-D0E2-A8B005337C06}"/>
              </a:ext>
            </a:extLst>
          </p:cNvPr>
          <p:cNvSpPr>
            <a:spLocks noGrp="1"/>
          </p:cNvSpPr>
          <p:nvPr>
            <p:ph type="sldNum" sz="quarter" idx="12"/>
          </p:nvPr>
        </p:nvSpPr>
        <p:spPr/>
        <p:txBody>
          <a:bodyPr/>
          <a:lstStyle/>
          <a:p>
            <a:fld id="{FACB5482-D393-4E2D-8FB7-B68A06B80F1E}" type="slidenum">
              <a:rPr lang="en-IN" smtClean="0"/>
              <a:t>42</a:t>
            </a:fld>
            <a:endParaRPr lang="en-IN"/>
          </a:p>
        </p:txBody>
      </p:sp>
    </p:spTree>
    <p:extLst>
      <p:ext uri="{BB962C8B-B14F-4D97-AF65-F5344CB8AC3E}">
        <p14:creationId xmlns:p14="http://schemas.microsoft.com/office/powerpoint/2010/main" val="126340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1C12C-E402-40C4-8204-08AC6BFCDA64}"/>
              </a:ext>
            </a:extLst>
          </p:cNvPr>
          <p:cNvSpPr>
            <a:spLocks noGrp="1"/>
          </p:cNvSpPr>
          <p:nvPr>
            <p:ph idx="1"/>
          </p:nvPr>
        </p:nvSpPr>
        <p:spPr>
          <a:xfrm>
            <a:off x="295275" y="704850"/>
            <a:ext cx="11601449" cy="5857875"/>
          </a:xfrm>
        </p:spPr>
        <p:txBody>
          <a:bodyPr>
            <a:normAutofit/>
          </a:bodyPr>
          <a:lstStyle/>
          <a:p>
            <a:pPr marL="0" indent="0">
              <a:buNone/>
            </a:pPr>
            <a:r>
              <a:rPr lang="en-IN" sz="2000" b="1" dirty="0">
                <a:solidFill>
                  <a:srgbClr val="00B0F0"/>
                </a:solidFill>
                <a:latin typeface="Georgia" panose="02040502050405020303" pitchFamily="18" charset="0"/>
              </a:rPr>
              <a:t>Example 3:</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np.arange</a:t>
            </a:r>
            <a:r>
              <a:rPr lang="en-IN" dirty="0">
                <a:latin typeface="Georgia" panose="02040502050405020303" pitchFamily="18" charset="0"/>
              </a:rPr>
              <a:t>(5)</a:t>
            </a:r>
          </a:p>
          <a:p>
            <a:pPr marL="0" indent="0">
              <a:buNone/>
            </a:pPr>
            <a:r>
              <a:rPr lang="en-IN" dirty="0">
                <a:latin typeface="Georgia" panose="02040502050405020303" pitchFamily="18" charset="0"/>
              </a:rPr>
              <a:t>y1 = [1, 2, 3, 4, 5]</a:t>
            </a:r>
          </a:p>
          <a:p>
            <a:pPr marL="0" indent="0">
              <a:buNone/>
            </a:pPr>
            <a:r>
              <a:rPr lang="en-IN" dirty="0">
                <a:latin typeface="Georgia" panose="02040502050405020303" pitchFamily="18" charset="0"/>
              </a:rPr>
              <a:t>y2 = [1, 4, 9, 16, 25]</a:t>
            </a:r>
          </a:p>
          <a:p>
            <a:pPr marL="0" indent="0">
              <a:buNone/>
            </a:pPr>
            <a:r>
              <a:rPr lang="en-IN" dirty="0" err="1">
                <a:latin typeface="Georgia" panose="02040502050405020303" pitchFamily="18" charset="0"/>
              </a:rPr>
              <a:t>plt.plot</a:t>
            </a:r>
            <a:r>
              <a:rPr lang="en-IN" dirty="0">
                <a:latin typeface="Georgia" panose="02040502050405020303" pitchFamily="18" charset="0"/>
              </a:rPr>
              <a:t>(x, y1, label ='Numbers')</a:t>
            </a:r>
          </a:p>
          <a:p>
            <a:pPr marL="0" indent="0">
              <a:buNone/>
            </a:pPr>
            <a:r>
              <a:rPr lang="en-IN" dirty="0" err="1">
                <a:latin typeface="Georgia" panose="02040502050405020303" pitchFamily="18" charset="0"/>
              </a:rPr>
              <a:t>plt.plot</a:t>
            </a:r>
            <a:r>
              <a:rPr lang="en-IN" dirty="0">
                <a:latin typeface="Georgia" panose="02040502050405020303" pitchFamily="18" charset="0"/>
              </a:rPr>
              <a:t>(x, y2, label ='Square of numbers')</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6542C2AC-CE5B-3FB2-95A4-8090BFB6656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E14FC42-9F28-F721-8294-B37509AFD6AE}"/>
              </a:ext>
            </a:extLst>
          </p:cNvPr>
          <p:cNvSpPr>
            <a:spLocks noGrp="1"/>
          </p:cNvSpPr>
          <p:nvPr>
            <p:ph type="sldNum" sz="quarter" idx="12"/>
          </p:nvPr>
        </p:nvSpPr>
        <p:spPr/>
        <p:txBody>
          <a:bodyPr/>
          <a:lstStyle/>
          <a:p>
            <a:fld id="{FACB5482-D393-4E2D-8FB7-B68A06B80F1E}" type="slidenum">
              <a:rPr lang="en-IN" smtClean="0"/>
              <a:t>43</a:t>
            </a:fld>
            <a:endParaRPr lang="en-IN"/>
          </a:p>
        </p:txBody>
      </p:sp>
    </p:spTree>
    <p:extLst>
      <p:ext uri="{BB962C8B-B14F-4D97-AF65-F5344CB8AC3E}">
        <p14:creationId xmlns:p14="http://schemas.microsoft.com/office/powerpoint/2010/main" val="40620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101A3-B3A4-4638-9FAF-75A8DCD8CC38}"/>
              </a:ext>
            </a:extLst>
          </p:cNvPr>
          <p:cNvSpPr>
            <a:spLocks noGrp="1"/>
          </p:cNvSpPr>
          <p:nvPr>
            <p:ph idx="1"/>
          </p:nvPr>
        </p:nvSpPr>
        <p:spPr>
          <a:xfrm>
            <a:off x="581192" y="962025"/>
            <a:ext cx="11029615" cy="5438775"/>
          </a:xfrm>
        </p:spPr>
        <p:txBody>
          <a:bodyPr/>
          <a:lstStyle/>
          <a:p>
            <a:pPr marL="0" indent="0">
              <a:buNone/>
            </a:pPr>
            <a:r>
              <a:rPr lang="en-IN" sz="2000" b="1" dirty="0">
                <a:solidFill>
                  <a:srgbClr val="00B0F0"/>
                </a:solidFill>
                <a:latin typeface="Georgia" panose="02040502050405020303" pitchFamily="18" charset="0"/>
              </a:rPr>
              <a:t>Example 4:</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(0, 10, 1000)</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err="1">
                <a:latin typeface="Georgia" panose="02040502050405020303" pitchFamily="18" charset="0"/>
              </a:rPr>
              <a:t>ax.plot</a:t>
            </a:r>
            <a:r>
              <a:rPr lang="en-IN" dirty="0">
                <a:latin typeface="Georgia" panose="02040502050405020303" pitchFamily="18" charset="0"/>
              </a:rPr>
              <a:t>(x, </a:t>
            </a:r>
            <a:r>
              <a:rPr lang="en-IN" dirty="0" err="1">
                <a:latin typeface="Georgia" panose="02040502050405020303" pitchFamily="18" charset="0"/>
              </a:rPr>
              <a:t>np.sin</a:t>
            </a:r>
            <a:r>
              <a:rPr lang="en-IN" dirty="0">
                <a:latin typeface="Georgia" panose="02040502050405020303" pitchFamily="18" charset="0"/>
              </a:rPr>
              <a:t>(x), '--b', label ='Sine')</a:t>
            </a:r>
          </a:p>
          <a:p>
            <a:pPr marL="0" indent="0">
              <a:buNone/>
            </a:pPr>
            <a:r>
              <a:rPr lang="en-IN" dirty="0" err="1">
                <a:latin typeface="Georgia" panose="02040502050405020303" pitchFamily="18" charset="0"/>
              </a:rPr>
              <a:t>ax.plot</a:t>
            </a:r>
            <a:r>
              <a:rPr lang="en-IN" dirty="0">
                <a:latin typeface="Georgia" panose="02040502050405020303" pitchFamily="18" charset="0"/>
              </a:rPr>
              <a:t>(x, </a:t>
            </a:r>
            <a:r>
              <a:rPr lang="en-IN" dirty="0" err="1">
                <a:latin typeface="Georgia" panose="02040502050405020303" pitchFamily="18" charset="0"/>
              </a:rPr>
              <a:t>np.cos</a:t>
            </a:r>
            <a:r>
              <a:rPr lang="en-IN" dirty="0">
                <a:latin typeface="Georgia" panose="02040502050405020303" pitchFamily="18" charset="0"/>
              </a:rPr>
              <a:t>(x), c ='r', label ='Cosine')</a:t>
            </a:r>
          </a:p>
          <a:p>
            <a:pPr marL="0" indent="0">
              <a:buNone/>
            </a:pPr>
            <a:r>
              <a:rPr lang="en-IN" dirty="0" err="1">
                <a:latin typeface="Georgia" panose="02040502050405020303" pitchFamily="18" charset="0"/>
              </a:rPr>
              <a:t>ax.axis</a:t>
            </a:r>
            <a:r>
              <a:rPr lang="en-IN" dirty="0">
                <a:latin typeface="Georgia" panose="02040502050405020303" pitchFamily="18" charset="0"/>
              </a:rPr>
              <a:t>('equal')</a:t>
            </a:r>
          </a:p>
          <a:p>
            <a:pPr marL="0" indent="0">
              <a:buNone/>
            </a:pPr>
            <a:r>
              <a:rPr lang="en-IN" dirty="0">
                <a:latin typeface="Georgia" panose="02040502050405020303" pitchFamily="18" charset="0"/>
              </a:rPr>
              <a:t>leg = </a:t>
            </a:r>
            <a:r>
              <a:rPr lang="en-IN" dirty="0" err="1">
                <a:latin typeface="Georgia" panose="02040502050405020303" pitchFamily="18" charset="0"/>
              </a:rPr>
              <a:t>ax.legend</a:t>
            </a:r>
            <a:r>
              <a:rPr lang="en-IN" dirty="0">
                <a:latin typeface="Georgia" panose="02040502050405020303" pitchFamily="18" charset="0"/>
              </a:rPr>
              <a:t>(</a:t>
            </a:r>
            <a:r>
              <a:rPr lang="en-IN" dirty="0" err="1">
                <a:latin typeface="Georgia" panose="02040502050405020303" pitchFamily="18" charset="0"/>
              </a:rPr>
              <a:t>loc</a:t>
            </a:r>
            <a:r>
              <a:rPr lang="en-IN" dirty="0">
                <a:latin typeface="Georgia" panose="02040502050405020303" pitchFamily="18" charset="0"/>
              </a:rPr>
              <a:t> ="lower left");</a:t>
            </a:r>
          </a:p>
        </p:txBody>
      </p:sp>
      <p:sp>
        <p:nvSpPr>
          <p:cNvPr id="2" name="Footer Placeholder 1">
            <a:extLst>
              <a:ext uri="{FF2B5EF4-FFF2-40B4-BE49-F238E27FC236}">
                <a16:creationId xmlns:a16="http://schemas.microsoft.com/office/drawing/2014/main" id="{49810CBB-94B6-9078-4A7C-091C056AA8A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F96D737-FC84-0AF4-2637-84A1A6C69040}"/>
              </a:ext>
            </a:extLst>
          </p:cNvPr>
          <p:cNvSpPr>
            <a:spLocks noGrp="1"/>
          </p:cNvSpPr>
          <p:nvPr>
            <p:ph type="sldNum" sz="quarter" idx="12"/>
          </p:nvPr>
        </p:nvSpPr>
        <p:spPr/>
        <p:txBody>
          <a:bodyPr/>
          <a:lstStyle/>
          <a:p>
            <a:fld id="{FACB5482-D393-4E2D-8FB7-B68A06B80F1E}" type="slidenum">
              <a:rPr lang="en-IN" smtClean="0"/>
              <a:t>44</a:t>
            </a:fld>
            <a:endParaRPr lang="en-IN"/>
          </a:p>
        </p:txBody>
      </p:sp>
    </p:spTree>
    <p:extLst>
      <p:ext uri="{BB962C8B-B14F-4D97-AF65-F5344CB8AC3E}">
        <p14:creationId xmlns:p14="http://schemas.microsoft.com/office/powerpoint/2010/main" val="50913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C076B-D274-43F0-B6D5-1C1488C09C0F}"/>
              </a:ext>
            </a:extLst>
          </p:cNvPr>
          <p:cNvSpPr>
            <a:spLocks noGrp="1"/>
          </p:cNvSpPr>
          <p:nvPr>
            <p:ph idx="1"/>
          </p:nvPr>
        </p:nvSpPr>
        <p:spPr>
          <a:xfrm>
            <a:off x="581192" y="866775"/>
            <a:ext cx="11029615" cy="5534025"/>
          </a:xfrm>
        </p:spPr>
        <p:txBody>
          <a:bodyPr>
            <a:normAutofit lnSpcReduction="10000"/>
          </a:bodyPr>
          <a:lstStyle/>
          <a:p>
            <a:pPr marL="0" indent="0">
              <a:buNone/>
            </a:pPr>
            <a:r>
              <a:rPr lang="en-IN" sz="2000" b="1" dirty="0">
                <a:solidFill>
                  <a:srgbClr val="00B0F0"/>
                </a:solidFill>
                <a:latin typeface="Georgia" panose="02040502050405020303" pitchFamily="18" charset="0"/>
              </a:rPr>
              <a:t>Example 5:</a:t>
            </a:r>
          </a:p>
          <a:p>
            <a:pPr>
              <a:buFont typeface="Wingdings" panose="05000000000000000000" pitchFamily="2" charset="2"/>
              <a:buChar char="Ø"/>
            </a:pPr>
            <a:r>
              <a:rPr lang="en-US" dirty="0">
                <a:latin typeface="Georgia" panose="02040502050405020303" pitchFamily="18" charset="0"/>
              </a:rPr>
              <a:t>That a list of only two values are given to </a:t>
            </a:r>
            <a:r>
              <a:rPr lang="en-US" dirty="0" err="1">
                <a:latin typeface="Georgia" panose="02040502050405020303" pitchFamily="18" charset="0"/>
              </a:rPr>
              <a:t>bbox_to_anchor</a:t>
            </a:r>
            <a:r>
              <a:rPr lang="en-US" dirty="0">
                <a:latin typeface="Georgia" panose="02040502050405020303" pitchFamily="18" charset="0"/>
              </a:rPr>
              <a:t> , which means that the width and height of the bounding box is zero.</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[0, 1, 2, 3, 4, 5, 6, 7, 8]</a:t>
            </a:r>
          </a:p>
          <a:p>
            <a:pPr marL="0" indent="0">
              <a:buNone/>
            </a:pPr>
            <a:r>
              <a:rPr lang="en-IN" dirty="0">
                <a:latin typeface="Georgia" panose="02040502050405020303" pitchFamily="18" charset="0"/>
              </a:rPr>
              <a:t>y1 = [0, 3, 6, 9, 12, 15, 18, 21, 24]</a:t>
            </a:r>
          </a:p>
          <a:p>
            <a:pPr marL="0" indent="0">
              <a:buNone/>
            </a:pPr>
            <a:r>
              <a:rPr lang="en-IN" dirty="0">
                <a:latin typeface="Georgia" panose="02040502050405020303" pitchFamily="18" charset="0"/>
              </a:rPr>
              <a:t>y2 = [0, 1, 2, 3, 4, 5, 6, 7, 8]</a:t>
            </a:r>
          </a:p>
          <a:p>
            <a:pPr marL="0" indent="0">
              <a:buNone/>
            </a:pPr>
            <a:r>
              <a:rPr lang="en-IN" dirty="0" err="1">
                <a:latin typeface="Georgia" panose="02040502050405020303" pitchFamily="18" charset="0"/>
              </a:rPr>
              <a:t>plt.plot</a:t>
            </a:r>
            <a:r>
              <a:rPr lang="en-IN" dirty="0">
                <a:latin typeface="Georgia" panose="02040502050405020303" pitchFamily="18" charset="0"/>
              </a:rPr>
              <a:t>(y1, label ="y = x")</a:t>
            </a:r>
          </a:p>
          <a:p>
            <a:pPr marL="0" indent="0">
              <a:buNone/>
            </a:pPr>
            <a:r>
              <a:rPr lang="en-IN" dirty="0" err="1">
                <a:latin typeface="Georgia" panose="02040502050405020303" pitchFamily="18" charset="0"/>
              </a:rPr>
              <a:t>plt.plot</a:t>
            </a:r>
            <a:r>
              <a:rPr lang="en-IN" dirty="0">
                <a:latin typeface="Georgia" panose="02040502050405020303" pitchFamily="18" charset="0"/>
              </a:rPr>
              <a:t>(y2, label ="y = 3x")</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bbox_to_anchor</a:t>
            </a:r>
            <a:r>
              <a:rPr lang="en-IN" dirty="0">
                <a:latin typeface="Georgia" panose="02040502050405020303" pitchFamily="18" charset="0"/>
              </a:rPr>
              <a:t> =(0.75, 1.15), </a:t>
            </a:r>
            <a:r>
              <a:rPr lang="en-IN" dirty="0" err="1">
                <a:latin typeface="Georgia" panose="02040502050405020303" pitchFamily="18" charset="0"/>
              </a:rPr>
              <a:t>ncol</a:t>
            </a:r>
            <a:r>
              <a:rPr lang="en-IN" dirty="0">
                <a:latin typeface="Georgia" panose="02040502050405020303" pitchFamily="18" charset="0"/>
              </a:rPr>
              <a:t> = 2)</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258337AB-4E99-73DE-F283-9E2AD3D3CD2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866E899-16A8-A096-1942-E32899BF46A5}"/>
              </a:ext>
            </a:extLst>
          </p:cNvPr>
          <p:cNvSpPr>
            <a:spLocks noGrp="1"/>
          </p:cNvSpPr>
          <p:nvPr>
            <p:ph type="sldNum" sz="quarter" idx="12"/>
          </p:nvPr>
        </p:nvSpPr>
        <p:spPr/>
        <p:txBody>
          <a:bodyPr/>
          <a:lstStyle/>
          <a:p>
            <a:fld id="{FACB5482-D393-4E2D-8FB7-B68A06B80F1E}" type="slidenum">
              <a:rPr lang="en-IN" smtClean="0"/>
              <a:t>45</a:t>
            </a:fld>
            <a:endParaRPr lang="en-IN"/>
          </a:p>
        </p:txBody>
      </p:sp>
    </p:spTree>
    <p:extLst>
      <p:ext uri="{BB962C8B-B14F-4D97-AF65-F5344CB8AC3E}">
        <p14:creationId xmlns:p14="http://schemas.microsoft.com/office/powerpoint/2010/main" val="7673771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F024-E075-402E-BC11-83AFF77AE1DC}"/>
              </a:ext>
            </a:extLst>
          </p:cNvPr>
          <p:cNvSpPr>
            <a:spLocks noGrp="1"/>
          </p:cNvSpPr>
          <p:nvPr>
            <p:ph type="title"/>
          </p:nvPr>
        </p:nvSpPr>
        <p:spPr>
          <a:xfrm>
            <a:off x="581192" y="702157"/>
            <a:ext cx="11029616" cy="764694"/>
          </a:xfrm>
        </p:spPr>
        <p:txBody>
          <a:bodyPr>
            <a:normAutofit/>
          </a:bodyPr>
          <a:lstStyle/>
          <a:p>
            <a:pPr algn="ctr" fontAlgn="base"/>
            <a:r>
              <a:rPr lang="en-IN" sz="3000" b="1" i="0" dirty="0" err="1">
                <a:solidFill>
                  <a:srgbClr val="7030A0"/>
                </a:solidFill>
                <a:effectLst>
                  <a:outerShdw blurRad="38100" dist="38100" dir="2700000" algn="tl">
                    <a:srgbClr val="000000">
                      <a:alpha val="43137"/>
                    </a:srgbClr>
                  </a:outerShdw>
                </a:effectLst>
                <a:latin typeface="Georgia" panose="02040502050405020303" pitchFamily="18" charset="0"/>
              </a:rPr>
              <a:t>Matplotlib.axes.Axes.legend</a:t>
            </a:r>
            <a:r>
              <a:rPr lang="en-IN" sz="3000" b="1" i="0" dirty="0">
                <a:solidFill>
                  <a:srgbClr val="7030A0"/>
                </a:solidFill>
                <a:effectLst>
                  <a:outerShdw blurRad="38100" dist="38100" dir="2700000" algn="tl">
                    <a:srgbClr val="000000">
                      <a:alpha val="43137"/>
                    </a:srgbClr>
                  </a:outerShdw>
                </a:effectLst>
                <a:latin typeface="Georgia" panose="02040502050405020303" pitchFamily="18" charset="0"/>
              </a:rPr>
              <a:t>() in Python</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E88956EF-FB3C-43E6-A931-06F5A3BBD812}"/>
              </a:ext>
            </a:extLst>
          </p:cNvPr>
          <p:cNvSpPr>
            <a:spLocks noGrp="1"/>
          </p:cNvSpPr>
          <p:nvPr>
            <p:ph idx="1"/>
          </p:nvPr>
        </p:nvSpPr>
        <p:spPr>
          <a:xfrm>
            <a:off x="361950" y="1571625"/>
            <a:ext cx="11668125" cy="4876800"/>
          </a:xfrm>
        </p:spPr>
        <p:txBody>
          <a:bodyPr/>
          <a:lstStyle/>
          <a:p>
            <a:pPr>
              <a:buFont typeface="Wingdings" panose="05000000000000000000" pitchFamily="2" charset="2"/>
              <a:buChar char="Ø"/>
            </a:pPr>
            <a:r>
              <a:rPr lang="en-US" dirty="0">
                <a:latin typeface="Georgia" panose="02040502050405020303" pitchFamily="18" charset="0"/>
              </a:rPr>
              <a:t>The </a:t>
            </a:r>
            <a:r>
              <a:rPr lang="en-US" dirty="0" err="1">
                <a:latin typeface="Georgia" panose="02040502050405020303" pitchFamily="18" charset="0"/>
              </a:rPr>
              <a:t>Axes.legend</a:t>
            </a:r>
            <a:r>
              <a:rPr lang="en-US" dirty="0">
                <a:latin typeface="Georgia" panose="02040502050405020303" pitchFamily="18" charset="0"/>
              </a:rPr>
              <a:t>() function in axes module of matplotlib library is used to place a legend on the axes.</a:t>
            </a:r>
          </a:p>
          <a:p>
            <a:pPr marL="0" indent="0">
              <a:buNone/>
            </a:pPr>
            <a:r>
              <a:rPr lang="en-US" sz="2000" b="1" dirty="0">
                <a:solidFill>
                  <a:srgbClr val="00B0F0"/>
                </a:solidFill>
                <a:latin typeface="Georgia" panose="02040502050405020303" pitchFamily="18" charset="0"/>
              </a:rPr>
              <a:t>Syntax</a:t>
            </a:r>
          </a:p>
          <a:p>
            <a:pPr marL="0" indent="0">
              <a:buNone/>
            </a:pPr>
            <a:r>
              <a:rPr lang="en-US" dirty="0" err="1">
                <a:latin typeface="Georgia" panose="02040502050405020303" pitchFamily="18" charset="0"/>
              </a:rPr>
              <a:t>Axes.legend</a:t>
            </a:r>
            <a:r>
              <a:rPr lang="en-US" dirty="0">
                <a:latin typeface="Georgia" panose="02040502050405020303" pitchFamily="18" charset="0"/>
              </a:rPr>
              <a:t>(self, *</a:t>
            </a:r>
            <a:r>
              <a:rPr lang="en-US" dirty="0" err="1">
                <a:latin typeface="Georgia" panose="02040502050405020303" pitchFamily="18" charset="0"/>
              </a:rPr>
              <a:t>args</a:t>
            </a:r>
            <a:r>
              <a:rPr lang="en-US" dirty="0">
                <a:latin typeface="Georgia" panose="02040502050405020303" pitchFamily="18" charset="0"/>
              </a:rPr>
              <a:t>, **</a:t>
            </a:r>
            <a:r>
              <a:rPr lang="en-US" dirty="0" err="1">
                <a:latin typeface="Georgia" panose="02040502050405020303" pitchFamily="18" charset="0"/>
              </a:rPr>
              <a:t>kwargs</a:t>
            </a:r>
            <a:r>
              <a:rPr lang="en-US"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Parameters: This method accepts the following parameters.</a:t>
            </a:r>
          </a:p>
          <a:p>
            <a:pPr>
              <a:buFont typeface="Wingdings" panose="05000000000000000000" pitchFamily="2" charset="2"/>
              <a:buChar char="Ø"/>
            </a:pPr>
            <a:r>
              <a:rPr lang="en-US" dirty="0">
                <a:latin typeface="Georgia" panose="02040502050405020303" pitchFamily="18" charset="0"/>
              </a:rPr>
              <a:t>labels : This parameter is the list of labels to show next to the artists.</a:t>
            </a:r>
          </a:p>
          <a:p>
            <a:pPr>
              <a:buFont typeface="Wingdings" panose="05000000000000000000" pitchFamily="2" charset="2"/>
              <a:buChar char="Ø"/>
            </a:pPr>
            <a:r>
              <a:rPr lang="en-US" dirty="0">
                <a:latin typeface="Georgia" panose="02040502050405020303" pitchFamily="18" charset="0"/>
              </a:rPr>
              <a:t>handles : This parameter is the list of Artists (lines, patches) to be added to the legend.</a:t>
            </a:r>
          </a:p>
          <a:p>
            <a:pPr>
              <a:buFont typeface="Wingdings" panose="05000000000000000000" pitchFamily="2" charset="2"/>
              <a:buChar char="Ø"/>
            </a:pPr>
            <a:r>
              <a:rPr lang="en-US" dirty="0" err="1">
                <a:latin typeface="Georgia" panose="02040502050405020303" pitchFamily="18" charset="0"/>
              </a:rPr>
              <a:t>Returns:This</a:t>
            </a:r>
            <a:r>
              <a:rPr lang="en-US" dirty="0">
                <a:latin typeface="Georgia" panose="02040502050405020303" pitchFamily="18" charset="0"/>
              </a:rPr>
              <a:t> method returns the </a:t>
            </a:r>
            <a:r>
              <a:rPr lang="en-US" dirty="0" err="1">
                <a:latin typeface="Georgia" panose="02040502050405020303" pitchFamily="18" charset="0"/>
              </a:rPr>
              <a:t>matplotlib.legend.Legend</a:t>
            </a:r>
            <a:r>
              <a:rPr lang="en-US" dirty="0">
                <a:latin typeface="Georgia" panose="02040502050405020303" pitchFamily="18" charset="0"/>
              </a:rPr>
              <a:t> instance.</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CD442A36-4B0F-CC5E-C34C-94AF4BD06FD5}"/>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626330B-64C7-5030-5945-3924CE654097}"/>
              </a:ext>
            </a:extLst>
          </p:cNvPr>
          <p:cNvSpPr>
            <a:spLocks noGrp="1"/>
          </p:cNvSpPr>
          <p:nvPr>
            <p:ph type="sldNum" sz="quarter" idx="12"/>
          </p:nvPr>
        </p:nvSpPr>
        <p:spPr/>
        <p:txBody>
          <a:bodyPr/>
          <a:lstStyle/>
          <a:p>
            <a:fld id="{FACB5482-D393-4E2D-8FB7-B68A06B80F1E}" type="slidenum">
              <a:rPr lang="en-IN" smtClean="0"/>
              <a:t>46</a:t>
            </a:fld>
            <a:endParaRPr lang="en-IN"/>
          </a:p>
        </p:txBody>
      </p:sp>
    </p:spTree>
    <p:extLst>
      <p:ext uri="{BB962C8B-B14F-4D97-AF65-F5344CB8AC3E}">
        <p14:creationId xmlns:p14="http://schemas.microsoft.com/office/powerpoint/2010/main" val="216542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0FF77-B40E-4B92-9320-C56BB4358593}"/>
              </a:ext>
            </a:extLst>
          </p:cNvPr>
          <p:cNvSpPr>
            <a:spLocks noGrp="1"/>
          </p:cNvSpPr>
          <p:nvPr>
            <p:ph idx="1"/>
          </p:nvPr>
        </p:nvSpPr>
        <p:spPr>
          <a:xfrm>
            <a:off x="200025" y="657225"/>
            <a:ext cx="11410783" cy="6057900"/>
          </a:xfrm>
        </p:spPr>
        <p:txBody>
          <a:bodyPr>
            <a:normAutofit/>
          </a:bodyPr>
          <a:lstStyle/>
          <a:p>
            <a:pPr marL="0" indent="0">
              <a:buNone/>
            </a:pPr>
            <a:r>
              <a:rPr lang="en-IN" sz="2000" b="1" dirty="0">
                <a:solidFill>
                  <a:srgbClr val="00B0F0"/>
                </a:solidFill>
                <a:latin typeface="Georgia" panose="02040502050405020303" pitchFamily="18" charset="0"/>
              </a:rPr>
              <a:t>Example 1</a:t>
            </a:r>
            <a:r>
              <a:rPr lang="en-IN" dirty="0">
                <a:latin typeface="Georgia" panose="02040502050405020303" pitchFamily="18" charset="0"/>
              </a:rPr>
              <a:t>:</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a:latin typeface="Georgia" panose="02040502050405020303" pitchFamily="18" charset="0"/>
              </a:rPr>
              <a:t>line1, = </a:t>
            </a:r>
            <a:r>
              <a:rPr lang="en-IN" dirty="0" err="1">
                <a:latin typeface="Georgia" panose="02040502050405020303" pitchFamily="18" charset="0"/>
              </a:rPr>
              <a:t>ax.plot</a:t>
            </a:r>
            <a:r>
              <a:rPr lang="en-IN" dirty="0">
                <a:latin typeface="Georgia" panose="02040502050405020303" pitchFamily="18" charset="0"/>
              </a:rPr>
              <a:t>([1, 2, 3],label ="Line 1",color ="black", linewidth = 4,linestyle =':')</a:t>
            </a:r>
          </a:p>
          <a:p>
            <a:pPr marL="0" indent="0">
              <a:buNone/>
            </a:pPr>
            <a:r>
              <a:rPr lang="en-IN" dirty="0">
                <a:latin typeface="Georgia" panose="02040502050405020303" pitchFamily="18" charset="0"/>
              </a:rPr>
              <a:t>line2, = </a:t>
            </a:r>
            <a:r>
              <a:rPr lang="en-IN" dirty="0" err="1">
                <a:latin typeface="Georgia" panose="02040502050405020303" pitchFamily="18" charset="0"/>
              </a:rPr>
              <a:t>ax.plot</a:t>
            </a:r>
            <a:r>
              <a:rPr lang="en-IN" dirty="0">
                <a:latin typeface="Georgia" panose="02040502050405020303" pitchFamily="18" charset="0"/>
              </a:rPr>
              <a:t>([3, 2, 1], label ="Line 2",color ="green", linewidth = 4)</a:t>
            </a:r>
          </a:p>
          <a:p>
            <a:pPr marL="0" indent="0">
              <a:buNone/>
            </a:pPr>
            <a:r>
              <a:rPr lang="en-IN" dirty="0" err="1">
                <a:latin typeface="Georgia" panose="02040502050405020303" pitchFamily="18" charset="0"/>
              </a:rPr>
              <a:t>first_legend</a:t>
            </a:r>
            <a:r>
              <a:rPr lang="en-IN" dirty="0">
                <a:latin typeface="Georgia" panose="02040502050405020303" pitchFamily="18" charset="0"/>
              </a:rPr>
              <a:t> = </a:t>
            </a:r>
            <a:r>
              <a:rPr lang="en-IN" dirty="0" err="1">
                <a:latin typeface="Georgia" panose="02040502050405020303" pitchFamily="18" charset="0"/>
              </a:rPr>
              <a:t>ax.legend</a:t>
            </a:r>
            <a:r>
              <a:rPr lang="en-IN" dirty="0">
                <a:latin typeface="Georgia" panose="02040502050405020303" pitchFamily="18" charset="0"/>
              </a:rPr>
              <a:t>(handles =[line1], </a:t>
            </a:r>
            <a:r>
              <a:rPr lang="en-IN" dirty="0" err="1">
                <a:latin typeface="Georgia" panose="02040502050405020303" pitchFamily="18" charset="0"/>
              </a:rPr>
              <a:t>loc</a:t>
            </a:r>
            <a:r>
              <a:rPr lang="en-IN" dirty="0">
                <a:latin typeface="Georgia" panose="02040502050405020303" pitchFamily="18" charset="0"/>
              </a:rPr>
              <a:t> ='upper </a:t>
            </a:r>
            <a:r>
              <a:rPr lang="en-IN" dirty="0" err="1">
                <a:latin typeface="Georgia" panose="02040502050405020303" pitchFamily="18" charset="0"/>
              </a:rPr>
              <a:t>center</a:t>
            </a:r>
            <a:r>
              <a:rPr lang="en-IN" dirty="0">
                <a:latin typeface="Georgia" panose="02040502050405020303" pitchFamily="18" charset="0"/>
              </a:rPr>
              <a:t>’)</a:t>
            </a:r>
          </a:p>
          <a:p>
            <a:pPr marL="0" indent="0">
              <a:buNone/>
            </a:pPr>
            <a:r>
              <a:rPr lang="en-IN" dirty="0" err="1">
                <a:latin typeface="Georgia" panose="02040502050405020303" pitchFamily="18" charset="0"/>
              </a:rPr>
              <a:t>ax.add_artist</a:t>
            </a:r>
            <a:r>
              <a:rPr lang="en-IN" dirty="0">
                <a:latin typeface="Georgia" panose="02040502050405020303" pitchFamily="18" charset="0"/>
              </a:rPr>
              <a:t>(</a:t>
            </a:r>
            <a:r>
              <a:rPr lang="en-IN" dirty="0" err="1">
                <a:latin typeface="Georgia" panose="02040502050405020303" pitchFamily="18" charset="0"/>
              </a:rPr>
              <a:t>first_legend</a:t>
            </a:r>
            <a:r>
              <a:rPr lang="en-IN" dirty="0">
                <a:latin typeface="Georgia" panose="02040502050405020303" pitchFamily="18" charset="0"/>
              </a:rPr>
              <a:t>)</a:t>
            </a:r>
          </a:p>
          <a:p>
            <a:pPr marL="0" indent="0">
              <a:buNone/>
            </a:pPr>
            <a:r>
              <a:rPr lang="en-IN" dirty="0" err="1">
                <a:latin typeface="Georgia" panose="02040502050405020303" pitchFamily="18" charset="0"/>
              </a:rPr>
              <a:t>ax.legend</a:t>
            </a:r>
            <a:r>
              <a:rPr lang="en-IN" dirty="0">
                <a:latin typeface="Georgia" panose="02040502050405020303" pitchFamily="18" charset="0"/>
              </a:rPr>
              <a:t>(handles =[line2], </a:t>
            </a:r>
            <a:r>
              <a:rPr lang="en-IN" dirty="0" err="1">
                <a:latin typeface="Georgia" panose="02040502050405020303" pitchFamily="18" charset="0"/>
              </a:rPr>
              <a:t>loc</a:t>
            </a:r>
            <a:r>
              <a:rPr lang="en-IN" dirty="0">
                <a:latin typeface="Georgia" panose="02040502050405020303" pitchFamily="18" charset="0"/>
              </a:rPr>
              <a:t> ='lower </a:t>
            </a:r>
            <a:r>
              <a:rPr lang="en-IN" dirty="0" err="1">
                <a:latin typeface="Georgia" panose="02040502050405020303" pitchFamily="18" charset="0"/>
              </a:rPr>
              <a:t>center</a:t>
            </a:r>
            <a:r>
              <a:rPr lang="en-IN" dirty="0">
                <a:latin typeface="Georgia" panose="02040502050405020303" pitchFamily="18" charset="0"/>
              </a:rPr>
              <a:t>')</a:t>
            </a:r>
          </a:p>
          <a:p>
            <a:pPr marL="0" indent="0">
              <a:buNone/>
            </a:pPr>
            <a:r>
              <a:rPr lang="en-IN" dirty="0" err="1">
                <a:latin typeface="Georgia" panose="02040502050405020303" pitchFamily="18" charset="0"/>
              </a:rPr>
              <a:t>fig.suptitle</a:t>
            </a:r>
            <a:r>
              <a:rPr lang="en-IN" dirty="0">
                <a:latin typeface="Georgia" panose="02040502050405020303" pitchFamily="18" charset="0"/>
              </a:rPr>
              <a:t>('</a:t>
            </a:r>
            <a:r>
              <a:rPr lang="en-IN" dirty="0" err="1">
                <a:latin typeface="Georgia" panose="02040502050405020303" pitchFamily="18" charset="0"/>
              </a:rPr>
              <a:t>matplotlib.axes.Axes.legend</a:t>
            </a:r>
            <a:r>
              <a:rPr lang="en-IN" dirty="0">
                <a:latin typeface="Georgia" panose="02040502050405020303" pitchFamily="18" charset="0"/>
              </a:rPr>
              <a:t>() \function Example\n', </a:t>
            </a:r>
            <a:r>
              <a:rPr lang="en-IN" dirty="0" err="1">
                <a:latin typeface="Georgia" panose="02040502050405020303" pitchFamily="18" charset="0"/>
              </a:rPr>
              <a:t>fontweight</a:t>
            </a:r>
            <a:r>
              <a:rPr lang="en-IN" dirty="0">
                <a:latin typeface="Georgia" panose="02040502050405020303" pitchFamily="18" charset="0"/>
              </a:rPr>
              <a:t> ="bold")</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6AB934E-456A-7649-9AAA-42F69D5EB7F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9861736-2763-6522-CDD2-D67928A77AB9}"/>
              </a:ext>
            </a:extLst>
          </p:cNvPr>
          <p:cNvSpPr>
            <a:spLocks noGrp="1"/>
          </p:cNvSpPr>
          <p:nvPr>
            <p:ph type="sldNum" sz="quarter" idx="12"/>
          </p:nvPr>
        </p:nvSpPr>
        <p:spPr/>
        <p:txBody>
          <a:bodyPr/>
          <a:lstStyle/>
          <a:p>
            <a:fld id="{FACB5482-D393-4E2D-8FB7-B68A06B80F1E}" type="slidenum">
              <a:rPr lang="en-IN" smtClean="0"/>
              <a:t>47</a:t>
            </a:fld>
            <a:endParaRPr lang="en-IN"/>
          </a:p>
        </p:txBody>
      </p:sp>
    </p:spTree>
    <p:extLst>
      <p:ext uri="{BB962C8B-B14F-4D97-AF65-F5344CB8AC3E}">
        <p14:creationId xmlns:p14="http://schemas.microsoft.com/office/powerpoint/2010/main" val="574816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D89A1-E736-4A0B-8BBA-E555D6521D7C}"/>
              </a:ext>
            </a:extLst>
          </p:cNvPr>
          <p:cNvSpPr>
            <a:spLocks noGrp="1"/>
          </p:cNvSpPr>
          <p:nvPr>
            <p:ph idx="1"/>
          </p:nvPr>
        </p:nvSpPr>
        <p:spPr>
          <a:xfrm>
            <a:off x="219075" y="619125"/>
            <a:ext cx="11782425" cy="6067425"/>
          </a:xfrm>
        </p:spPr>
        <p:txBody>
          <a:bodyPr>
            <a:normAutofit fontScale="77500" lnSpcReduction="20000"/>
          </a:bodyPr>
          <a:lstStyle/>
          <a:p>
            <a:pPr marL="0" indent="0">
              <a:buNone/>
            </a:pPr>
            <a:r>
              <a:rPr lang="en-IN" sz="2200" b="1" dirty="0">
                <a:solidFill>
                  <a:srgbClr val="00B0F0"/>
                </a:solidFill>
                <a:latin typeface="Georgia" panose="02040502050405020303" pitchFamily="18" charset="0"/>
              </a:rPr>
              <a:t>Example 2:</a:t>
            </a:r>
          </a:p>
          <a:p>
            <a:pPr>
              <a:buFont typeface="Wingdings" panose="05000000000000000000" pitchFamily="2" charset="2"/>
              <a:buChar char="Ø"/>
            </a:pPr>
            <a:r>
              <a:rPr lang="en-US" sz="2000" dirty="0">
                <a:latin typeface="Georgia" panose="02040502050405020303" pitchFamily="18" charset="0"/>
              </a:rPr>
              <a:t>Matplotlib allows you to regulate the transparency of a graph plot using the alpha attribute.</a:t>
            </a:r>
          </a:p>
          <a:p>
            <a:pPr>
              <a:buFont typeface="Wingdings" panose="05000000000000000000" pitchFamily="2" charset="2"/>
              <a:buChar char="Ø"/>
            </a:pPr>
            <a:r>
              <a:rPr lang="en-US" sz="2000" dirty="0">
                <a:latin typeface="Georgia" panose="02040502050405020303" pitchFamily="18" charset="0"/>
              </a:rPr>
              <a:t>By default, alpha=1.</a:t>
            </a:r>
          </a:p>
          <a:p>
            <a:pPr>
              <a:buFont typeface="Wingdings" panose="05000000000000000000" pitchFamily="2" charset="2"/>
              <a:buChar char="Ø"/>
            </a:pPr>
            <a:r>
              <a:rPr lang="en-US" sz="2000" dirty="0">
                <a:latin typeface="Georgia" panose="02040502050405020303" pitchFamily="18" charset="0"/>
              </a:rPr>
              <a:t>If you would like to form the graph plot more transparent, then you’ll make alpha but 1, such as 0.5 or 0.25.</a:t>
            </a:r>
            <a:endParaRPr lang="en-IN" sz="2000"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err="1">
                <a:latin typeface="Georgia" panose="02040502050405020303" pitchFamily="18" charset="0"/>
              </a:rPr>
              <a:t>np.random.seed</a:t>
            </a:r>
            <a:r>
              <a:rPr lang="en-IN" dirty="0">
                <a:latin typeface="Georgia" panose="02040502050405020303" pitchFamily="18" charset="0"/>
              </a:rPr>
              <a:t>(19680801)</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color</a:t>
            </a:r>
            <a:r>
              <a:rPr lang="en-IN" dirty="0">
                <a:latin typeface="Georgia" panose="02040502050405020303" pitchFamily="18" charset="0"/>
              </a:rPr>
              <a:t> in [ '</a:t>
            </a:r>
            <a:r>
              <a:rPr lang="en-IN" dirty="0" err="1">
                <a:latin typeface="Georgia" panose="02040502050405020303" pitchFamily="18" charset="0"/>
              </a:rPr>
              <a:t>tab:green</a:t>
            </a:r>
            <a:r>
              <a:rPr lang="en-IN" dirty="0">
                <a:latin typeface="Georgia" panose="02040502050405020303" pitchFamily="18" charset="0"/>
              </a:rPr>
              <a:t>', '</a:t>
            </a:r>
            <a:r>
              <a:rPr lang="en-IN" dirty="0" err="1">
                <a:latin typeface="Georgia" panose="02040502050405020303" pitchFamily="18" charset="0"/>
              </a:rPr>
              <a:t>tab:blue</a:t>
            </a:r>
            <a:r>
              <a:rPr lang="en-IN" dirty="0">
                <a:latin typeface="Georgia" panose="02040502050405020303" pitchFamily="18" charset="0"/>
              </a:rPr>
              <a:t>','</a:t>
            </a:r>
            <a:r>
              <a:rPr lang="en-IN" dirty="0" err="1">
                <a:latin typeface="Georgia" panose="02040502050405020303" pitchFamily="18" charset="0"/>
              </a:rPr>
              <a:t>tab:orange</a:t>
            </a:r>
            <a:r>
              <a:rPr lang="en-IN" dirty="0">
                <a:latin typeface="Georgia" panose="02040502050405020303" pitchFamily="18" charset="0"/>
              </a:rPr>
              <a:t>']:</a:t>
            </a:r>
          </a:p>
          <a:p>
            <a:pPr marL="0" indent="0">
              <a:buNone/>
            </a:pPr>
            <a:r>
              <a:rPr lang="en-IN" dirty="0">
                <a:latin typeface="Georgia" panose="02040502050405020303" pitchFamily="18" charset="0"/>
              </a:rPr>
              <a:t>    n = 70</a:t>
            </a:r>
          </a:p>
          <a:p>
            <a:pPr marL="0" indent="0">
              <a:buNone/>
            </a:pPr>
            <a:r>
              <a:rPr lang="en-IN" dirty="0">
                <a:latin typeface="Georgia" panose="02040502050405020303" pitchFamily="18" charset="0"/>
              </a:rPr>
              <a:t>    x, y = </a:t>
            </a:r>
            <a:r>
              <a:rPr lang="en-IN" dirty="0" err="1">
                <a:latin typeface="Georgia" panose="02040502050405020303" pitchFamily="18" charset="0"/>
              </a:rPr>
              <a:t>np.random.rand</a:t>
            </a:r>
            <a:r>
              <a:rPr lang="en-IN" dirty="0">
                <a:latin typeface="Georgia" panose="02040502050405020303" pitchFamily="18" charset="0"/>
              </a:rPr>
              <a:t>(2, n)</a:t>
            </a:r>
          </a:p>
          <a:p>
            <a:pPr marL="0" indent="0">
              <a:buNone/>
            </a:pPr>
            <a:r>
              <a:rPr lang="en-IN" dirty="0">
                <a:latin typeface="Georgia" panose="02040502050405020303" pitchFamily="18" charset="0"/>
              </a:rPr>
              <a:t>    scale = 1000.0 * </a:t>
            </a:r>
            <a:r>
              <a:rPr lang="en-IN" dirty="0" err="1">
                <a:latin typeface="Georgia" panose="02040502050405020303" pitchFamily="18" charset="0"/>
              </a:rPr>
              <a:t>np.random.rand</a:t>
            </a:r>
            <a:r>
              <a:rPr lang="en-IN" dirty="0">
                <a:latin typeface="Georgia" panose="02040502050405020303" pitchFamily="18" charset="0"/>
              </a:rPr>
              <a:t>(n)</a:t>
            </a:r>
          </a:p>
          <a:p>
            <a:pPr marL="0" indent="0">
              <a:buNone/>
            </a:pPr>
            <a:r>
              <a:rPr lang="en-IN" dirty="0">
                <a:latin typeface="Georgia" panose="02040502050405020303" pitchFamily="18" charset="0"/>
              </a:rPr>
              <a:t>    </a:t>
            </a:r>
            <a:r>
              <a:rPr lang="en-IN" dirty="0" err="1">
                <a:latin typeface="Georgia" panose="02040502050405020303" pitchFamily="18" charset="0"/>
              </a:rPr>
              <a:t>ax.scatter</a:t>
            </a:r>
            <a:r>
              <a:rPr lang="en-IN" dirty="0">
                <a:latin typeface="Georgia" panose="02040502050405020303" pitchFamily="18" charset="0"/>
              </a:rPr>
              <a:t>(x, y, c = </a:t>
            </a:r>
            <a:r>
              <a:rPr lang="en-IN" dirty="0" err="1">
                <a:latin typeface="Georgia" panose="02040502050405020303" pitchFamily="18" charset="0"/>
              </a:rPr>
              <a:t>color</a:t>
            </a:r>
            <a:r>
              <a:rPr lang="en-IN" dirty="0">
                <a:latin typeface="Georgia" panose="02040502050405020303" pitchFamily="18" charset="0"/>
              </a:rPr>
              <a:t>, s = </a:t>
            </a:r>
            <a:r>
              <a:rPr lang="en-IN" dirty="0" err="1">
                <a:latin typeface="Georgia" panose="02040502050405020303" pitchFamily="18" charset="0"/>
              </a:rPr>
              <a:t>scale,label</a:t>
            </a:r>
            <a:r>
              <a:rPr lang="en-IN" dirty="0">
                <a:latin typeface="Georgia" panose="02040502050405020303" pitchFamily="18" charset="0"/>
              </a:rPr>
              <a:t> = </a:t>
            </a:r>
            <a:r>
              <a:rPr lang="en-IN" dirty="0" err="1">
                <a:latin typeface="Georgia" panose="02040502050405020303" pitchFamily="18" charset="0"/>
              </a:rPr>
              <a:t>color,alpha</a:t>
            </a:r>
            <a:r>
              <a:rPr lang="en-IN" dirty="0">
                <a:latin typeface="Georgia" panose="02040502050405020303" pitchFamily="18" charset="0"/>
              </a:rPr>
              <a:t> = 0.35)</a:t>
            </a:r>
          </a:p>
          <a:p>
            <a:pPr marL="0" indent="0">
              <a:buNone/>
            </a:pPr>
            <a:r>
              <a:rPr lang="en-IN" dirty="0" err="1">
                <a:latin typeface="Georgia" panose="02040502050405020303" pitchFamily="18" charset="0"/>
              </a:rPr>
              <a:t>ax.legend</a:t>
            </a:r>
            <a:r>
              <a:rPr lang="en-IN" dirty="0">
                <a:latin typeface="Georgia" panose="02040502050405020303" pitchFamily="18" charset="0"/>
              </a:rPr>
              <a:t>()</a:t>
            </a:r>
          </a:p>
          <a:p>
            <a:pPr marL="0" indent="0">
              <a:buNone/>
            </a:pPr>
            <a:r>
              <a:rPr lang="en-IN" dirty="0" err="1">
                <a:latin typeface="Georgia" panose="02040502050405020303" pitchFamily="18" charset="0"/>
              </a:rPr>
              <a:t>ax.grid</a:t>
            </a:r>
            <a:r>
              <a:rPr lang="en-IN" dirty="0">
                <a:latin typeface="Georgia" panose="02040502050405020303" pitchFamily="18" charset="0"/>
              </a:rPr>
              <a:t>(True)</a:t>
            </a:r>
          </a:p>
          <a:p>
            <a:pPr marL="0" indent="0">
              <a:buNone/>
            </a:pPr>
            <a:r>
              <a:rPr lang="en-IN" dirty="0" err="1">
                <a:latin typeface="Georgia" panose="02040502050405020303" pitchFamily="18" charset="0"/>
              </a:rPr>
              <a:t>fig.suptitle</a:t>
            </a:r>
            <a:r>
              <a:rPr lang="en-IN" dirty="0">
                <a:latin typeface="Georgia" panose="02040502050405020303" pitchFamily="18" charset="0"/>
              </a:rPr>
              <a:t>('</a:t>
            </a:r>
            <a:r>
              <a:rPr lang="en-IN" dirty="0" err="1">
                <a:latin typeface="Georgia" panose="02040502050405020303" pitchFamily="18" charset="0"/>
              </a:rPr>
              <a:t>matplotlib.axes.Axes.legend</a:t>
            </a:r>
            <a:r>
              <a:rPr lang="en-IN" dirty="0">
                <a:latin typeface="Georgia" panose="02040502050405020303" pitchFamily="18" charset="0"/>
              </a:rPr>
              <a:t>() function\Example\n', </a:t>
            </a:r>
            <a:r>
              <a:rPr lang="en-IN" dirty="0" err="1">
                <a:latin typeface="Georgia" panose="02040502050405020303" pitchFamily="18" charset="0"/>
              </a:rPr>
              <a:t>fontweight</a:t>
            </a:r>
            <a:r>
              <a:rPr lang="en-IN" dirty="0">
                <a:latin typeface="Georgia" panose="02040502050405020303" pitchFamily="18" charset="0"/>
              </a:rPr>
              <a:t> ="bold")</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14C8BCA-0375-1A13-99B1-3274CAA793C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45782C9-0801-D9BD-92CA-0E27AF248717}"/>
              </a:ext>
            </a:extLst>
          </p:cNvPr>
          <p:cNvSpPr>
            <a:spLocks noGrp="1"/>
          </p:cNvSpPr>
          <p:nvPr>
            <p:ph type="sldNum" sz="quarter" idx="12"/>
          </p:nvPr>
        </p:nvSpPr>
        <p:spPr/>
        <p:txBody>
          <a:bodyPr/>
          <a:lstStyle/>
          <a:p>
            <a:fld id="{FACB5482-D393-4E2D-8FB7-B68A06B80F1E}" type="slidenum">
              <a:rPr lang="en-IN" smtClean="0"/>
              <a:t>48</a:t>
            </a:fld>
            <a:endParaRPr lang="en-IN"/>
          </a:p>
        </p:txBody>
      </p:sp>
    </p:spTree>
    <p:extLst>
      <p:ext uri="{BB962C8B-B14F-4D97-AF65-F5344CB8AC3E}">
        <p14:creationId xmlns:p14="http://schemas.microsoft.com/office/powerpoint/2010/main" val="3372338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0B01-B87E-46BD-923C-865F9A4D69CC}"/>
              </a:ext>
            </a:extLst>
          </p:cNvPr>
          <p:cNvSpPr>
            <a:spLocks noGrp="1"/>
          </p:cNvSpPr>
          <p:nvPr>
            <p:ph type="title"/>
          </p:nvPr>
        </p:nvSpPr>
        <p:spPr>
          <a:xfrm>
            <a:off x="543091" y="264006"/>
            <a:ext cx="11029616" cy="717069"/>
          </a:xfrm>
        </p:spPr>
        <p:txBody>
          <a:bodyPr>
            <a:normAutofit/>
          </a:bodyPr>
          <a:lstStyle/>
          <a:p>
            <a:pPr algn="ctr"/>
            <a:r>
              <a:rPr lang="en-IN" sz="3000" b="1" i="0" dirty="0">
                <a:solidFill>
                  <a:srgbClr val="7030A0"/>
                </a:solidFill>
                <a:effectLst>
                  <a:outerShdw blurRad="38100" dist="38100" dir="2700000" algn="tl">
                    <a:srgbClr val="000000">
                      <a:alpha val="43137"/>
                    </a:srgbClr>
                  </a:outerShdw>
                </a:effectLst>
                <a:latin typeface="Georgia" panose="02040502050405020303" pitchFamily="18" charset="0"/>
              </a:rPr>
              <a:t>Change the legend position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393D903C-86F0-4B78-8D97-796D5FE120E0}"/>
              </a:ext>
            </a:extLst>
          </p:cNvPr>
          <p:cNvSpPr>
            <a:spLocks noGrp="1"/>
          </p:cNvSpPr>
          <p:nvPr>
            <p:ph idx="1"/>
          </p:nvPr>
        </p:nvSpPr>
        <p:spPr>
          <a:xfrm>
            <a:off x="238125" y="981075"/>
            <a:ext cx="11639549" cy="5876925"/>
          </a:xfrm>
        </p:spPr>
        <p:txBody>
          <a:bodyPr>
            <a:noAutofit/>
          </a:bodyPr>
          <a:lstStyle/>
          <a:p>
            <a:pPr>
              <a:buFont typeface="Wingdings" panose="05000000000000000000" pitchFamily="2" charset="2"/>
              <a:buChar char="Ø"/>
            </a:pPr>
            <a:r>
              <a:rPr lang="en-US" dirty="0">
                <a:latin typeface="Georgia" panose="02040502050405020303" pitchFamily="18" charset="0"/>
              </a:rPr>
              <a:t>The attribute Loc in legend() is used to specify the location of the </a:t>
            </a:r>
            <a:r>
              <a:rPr lang="en-US" dirty="0" err="1">
                <a:latin typeface="Georgia" panose="02040502050405020303" pitchFamily="18" charset="0"/>
              </a:rPr>
              <a:t>legend.Default</a:t>
            </a:r>
            <a:r>
              <a:rPr lang="en-US" dirty="0">
                <a:latin typeface="Georgia" panose="02040502050405020303" pitchFamily="18" charset="0"/>
              </a:rPr>
              <a:t> value of loc is loc=”best” (upper left). The strings best upper right, upper left, lower left, lower right, right, center left, center right, lower center, upper center, and center place the legend at the corresponding corner of the axes/figure.</a:t>
            </a:r>
          </a:p>
          <a:p>
            <a:pPr marL="0" indent="0">
              <a:buNone/>
            </a:pPr>
            <a:r>
              <a:rPr lang="en-US" dirty="0">
                <a:latin typeface="Georgia" panose="02040502050405020303" pitchFamily="18" charset="0"/>
              </a:rPr>
              <a:t>Location String	Location String</a:t>
            </a:r>
          </a:p>
          <a:p>
            <a:pPr marL="0" indent="0">
              <a:buNone/>
            </a:pPr>
            <a:r>
              <a:rPr lang="en-US" dirty="0">
                <a:latin typeface="Georgia" panose="02040502050405020303" pitchFamily="18" charset="0"/>
              </a:rPr>
              <a:t>Best					0</a:t>
            </a:r>
          </a:p>
          <a:p>
            <a:pPr marL="0" indent="0">
              <a:buNone/>
            </a:pPr>
            <a:r>
              <a:rPr lang="en-US" dirty="0">
                <a:latin typeface="Georgia" panose="02040502050405020303" pitchFamily="18" charset="0"/>
              </a:rPr>
              <a:t>Upper right			1</a:t>
            </a:r>
          </a:p>
          <a:p>
            <a:pPr marL="0" indent="0">
              <a:buNone/>
            </a:pPr>
            <a:r>
              <a:rPr lang="en-US" dirty="0">
                <a:latin typeface="Georgia" panose="02040502050405020303" pitchFamily="18" charset="0"/>
              </a:rPr>
              <a:t>Upper left			2</a:t>
            </a:r>
          </a:p>
          <a:p>
            <a:pPr marL="0" indent="0">
              <a:buNone/>
            </a:pPr>
            <a:r>
              <a:rPr lang="en-US" dirty="0">
                <a:latin typeface="Georgia" panose="02040502050405020303" pitchFamily="18" charset="0"/>
              </a:rPr>
              <a:t>Lower left			3</a:t>
            </a:r>
          </a:p>
          <a:p>
            <a:pPr marL="0" indent="0">
              <a:buNone/>
            </a:pPr>
            <a:r>
              <a:rPr lang="en-US" dirty="0">
                <a:latin typeface="Georgia" panose="02040502050405020303" pitchFamily="18" charset="0"/>
              </a:rPr>
              <a:t>Lower right			4</a:t>
            </a:r>
          </a:p>
          <a:p>
            <a:pPr marL="0" indent="0">
              <a:buNone/>
            </a:pPr>
            <a:r>
              <a:rPr lang="en-US" dirty="0">
                <a:latin typeface="Georgia" panose="02040502050405020303" pitchFamily="18" charset="0"/>
              </a:rPr>
              <a:t>Right				5</a:t>
            </a:r>
          </a:p>
          <a:p>
            <a:pPr marL="0" indent="0">
              <a:buNone/>
            </a:pPr>
            <a:r>
              <a:rPr lang="en-US" dirty="0">
                <a:latin typeface="Georgia" panose="02040502050405020303" pitchFamily="18" charset="0"/>
              </a:rPr>
              <a:t>Center left			6</a:t>
            </a:r>
          </a:p>
          <a:p>
            <a:pPr marL="0" indent="0">
              <a:buNone/>
            </a:pPr>
            <a:r>
              <a:rPr lang="en-US" dirty="0">
                <a:latin typeface="Georgia" panose="02040502050405020303" pitchFamily="18" charset="0"/>
              </a:rPr>
              <a:t>Center right			7</a:t>
            </a:r>
          </a:p>
          <a:p>
            <a:pPr marL="0" indent="0">
              <a:buNone/>
            </a:pPr>
            <a:r>
              <a:rPr lang="en-US" dirty="0">
                <a:latin typeface="Georgia" panose="02040502050405020303" pitchFamily="18" charset="0"/>
              </a:rPr>
              <a:t>Lower center			8</a:t>
            </a:r>
          </a:p>
          <a:p>
            <a:pPr marL="0" indent="0">
              <a:buNone/>
            </a:pPr>
            <a:r>
              <a:rPr lang="en-US" dirty="0">
                <a:latin typeface="Georgia" panose="02040502050405020303" pitchFamily="18" charset="0"/>
              </a:rPr>
              <a:t>Upper center			9</a:t>
            </a:r>
          </a:p>
          <a:p>
            <a:pPr marL="0" indent="0">
              <a:buNone/>
            </a:pPr>
            <a:r>
              <a:rPr lang="en-US" dirty="0">
                <a:latin typeface="Georgia" panose="02040502050405020303" pitchFamily="18" charset="0"/>
              </a:rPr>
              <a:t>center				10</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CA4FE089-0515-DE17-D1BD-AAAEA8D66FB5}"/>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C874A71-B58A-013F-0AD6-32F76C829A62}"/>
              </a:ext>
            </a:extLst>
          </p:cNvPr>
          <p:cNvSpPr>
            <a:spLocks noGrp="1"/>
          </p:cNvSpPr>
          <p:nvPr>
            <p:ph type="sldNum" sz="quarter" idx="12"/>
          </p:nvPr>
        </p:nvSpPr>
        <p:spPr/>
        <p:txBody>
          <a:bodyPr/>
          <a:lstStyle/>
          <a:p>
            <a:fld id="{FACB5482-D393-4E2D-8FB7-B68A06B80F1E}" type="slidenum">
              <a:rPr lang="en-IN" smtClean="0"/>
              <a:t>49</a:t>
            </a:fld>
            <a:endParaRPr lang="en-IN"/>
          </a:p>
        </p:txBody>
      </p:sp>
    </p:spTree>
    <p:extLst>
      <p:ext uri="{BB962C8B-B14F-4D97-AF65-F5344CB8AC3E}">
        <p14:creationId xmlns:p14="http://schemas.microsoft.com/office/powerpoint/2010/main" val="381432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665019-4358-42AF-83AD-08265FBE4BFF}"/>
              </a:ext>
            </a:extLst>
          </p:cNvPr>
          <p:cNvSpPr>
            <a:spLocks noGrp="1"/>
          </p:cNvSpPr>
          <p:nvPr>
            <p:ph idx="1"/>
          </p:nvPr>
        </p:nvSpPr>
        <p:spPr>
          <a:xfrm>
            <a:off x="228600" y="685799"/>
            <a:ext cx="11706225" cy="5953125"/>
          </a:xfrm>
        </p:spPr>
        <p:txBody>
          <a:bodyPr>
            <a:normAutofit/>
          </a:bodyPr>
          <a:lstStyle/>
          <a:p>
            <a:pPr marL="0" indent="0">
              <a:buNone/>
            </a:pPr>
            <a:r>
              <a:rPr lang="en-US" sz="2200" b="1" dirty="0" err="1">
                <a:solidFill>
                  <a:srgbClr val="00B0F0"/>
                </a:solidFill>
                <a:latin typeface="Georgia" panose="02040502050405020303" pitchFamily="18" charset="0"/>
              </a:rPr>
              <a:t>Pyplot</a:t>
            </a:r>
            <a:endParaRPr lang="en-US" sz="2200" b="1" dirty="0">
              <a:solidFill>
                <a:srgbClr val="00B0F0"/>
              </a:solidFill>
              <a:latin typeface="Georgia" panose="02040502050405020303" pitchFamily="18" charset="0"/>
            </a:endParaRPr>
          </a:p>
          <a:p>
            <a:pPr marL="0" indent="0">
              <a:buNone/>
            </a:pPr>
            <a:r>
              <a:rPr lang="en-US" dirty="0" err="1">
                <a:latin typeface="Georgia" panose="02040502050405020303" pitchFamily="18" charset="0"/>
              </a:rPr>
              <a:t>Pyplot</a:t>
            </a:r>
            <a:r>
              <a:rPr lang="en-US" dirty="0">
                <a:latin typeface="Georgia" panose="02040502050405020303" pitchFamily="18" charset="0"/>
              </a:rPr>
              <a:t> is a Matplotlib module that provides a MATLAB like interface. </a:t>
            </a:r>
            <a:r>
              <a:rPr lang="en-US" dirty="0" err="1">
                <a:latin typeface="Georgia" panose="02040502050405020303" pitchFamily="18" charset="0"/>
              </a:rPr>
              <a:t>Pyplot</a:t>
            </a:r>
            <a:r>
              <a:rPr lang="en-US" dirty="0">
                <a:latin typeface="Georgia" panose="02040502050405020303" pitchFamily="18" charset="0"/>
              </a:rPr>
              <a:t> provides functions that interact with the figure i.e. creates a figure, decorates the plot with labels, creates plotting area in a figure.</a:t>
            </a:r>
          </a:p>
          <a:p>
            <a:pPr marL="0" indent="0">
              <a:buNone/>
            </a:pPr>
            <a:r>
              <a:rPr lang="en-US" dirty="0">
                <a:latin typeface="Georgia" panose="02040502050405020303" pitchFamily="18" charset="0"/>
              </a:rPr>
              <a:t>Syntax:</a:t>
            </a:r>
          </a:p>
          <a:p>
            <a:pPr marL="0" indent="0">
              <a:buNone/>
            </a:pPr>
            <a:r>
              <a:rPr lang="en-US" dirty="0" err="1">
                <a:latin typeface="Georgia" panose="02040502050405020303" pitchFamily="18" charset="0"/>
              </a:rPr>
              <a:t>matplotlib.pyplot.plot</a:t>
            </a:r>
            <a:r>
              <a:rPr lang="en-US" dirty="0">
                <a:latin typeface="Georgia" panose="02040502050405020303" pitchFamily="18" charset="0"/>
              </a:rPr>
              <a:t>(*</a:t>
            </a:r>
            <a:r>
              <a:rPr lang="en-US" dirty="0" err="1">
                <a:latin typeface="Georgia" panose="02040502050405020303" pitchFamily="18" charset="0"/>
              </a:rPr>
              <a:t>args</a:t>
            </a:r>
            <a:r>
              <a:rPr lang="en-US" dirty="0">
                <a:latin typeface="Georgia" panose="02040502050405020303" pitchFamily="18" charset="0"/>
              </a:rPr>
              <a:t>, </a:t>
            </a:r>
            <a:r>
              <a:rPr lang="en-US" dirty="0" err="1">
                <a:latin typeface="Georgia" panose="02040502050405020303" pitchFamily="18" charset="0"/>
              </a:rPr>
              <a:t>scalex</a:t>
            </a:r>
            <a:r>
              <a:rPr lang="en-US" dirty="0">
                <a:latin typeface="Georgia" panose="02040502050405020303" pitchFamily="18" charset="0"/>
              </a:rPr>
              <a:t>=True, scaley=True, data=None, **</a:t>
            </a:r>
            <a:r>
              <a:rPr lang="en-US" dirty="0" err="1">
                <a:latin typeface="Georgia" panose="02040502050405020303" pitchFamily="18" charset="0"/>
              </a:rPr>
              <a:t>kwargs</a:t>
            </a:r>
            <a:r>
              <a:rPr lang="en-US" dirty="0">
                <a:latin typeface="Georgia" panose="02040502050405020303" pitchFamily="18" charset="0"/>
              </a:rPr>
              <a:t>)</a:t>
            </a:r>
          </a:p>
          <a:p>
            <a:pPr marL="0" indent="0">
              <a:buNone/>
            </a:pPr>
            <a:r>
              <a:rPr lang="en-US" sz="22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r>
              <a:rPr lang="en-IN" dirty="0">
                <a:latin typeface="Georgia" panose="02040502050405020303" pitchFamily="18" charset="0"/>
              </a:rPr>
              <a:t> </a:t>
            </a:r>
          </a:p>
          <a:p>
            <a:pPr marL="0" indent="0">
              <a:buNone/>
            </a:pPr>
            <a:r>
              <a:rPr lang="en-IN" dirty="0" err="1">
                <a:latin typeface="Georgia" panose="02040502050405020303" pitchFamily="18" charset="0"/>
              </a:rPr>
              <a:t>plt.plot</a:t>
            </a:r>
            <a:r>
              <a:rPr lang="en-IN" dirty="0">
                <a:latin typeface="Georgia" panose="02040502050405020303" pitchFamily="18" charset="0"/>
              </a:rPr>
              <a:t>([1, 2, 3, 4], [1, 4, 9, 16]) </a:t>
            </a:r>
          </a:p>
          <a:p>
            <a:pPr marL="0" indent="0">
              <a:buNone/>
            </a:pPr>
            <a:r>
              <a:rPr lang="en-IN" dirty="0" err="1">
                <a:latin typeface="Georgia" panose="02040502050405020303" pitchFamily="18" charset="0"/>
              </a:rPr>
              <a:t>plt.axis</a:t>
            </a:r>
            <a:r>
              <a:rPr lang="en-IN" dirty="0">
                <a:latin typeface="Georgia" panose="02040502050405020303" pitchFamily="18" charset="0"/>
              </a:rPr>
              <a:t>([0, 6, 0, 20]) </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02C3382-4D95-F4C6-7919-57AC6AC59B6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E9709C2-2C83-5EB9-8AF0-FF7F28B3C431}"/>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698501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7E4AA-DAB6-4DB6-B3FB-E98A822716F9}"/>
              </a:ext>
            </a:extLst>
          </p:cNvPr>
          <p:cNvSpPr>
            <a:spLocks noGrp="1"/>
          </p:cNvSpPr>
          <p:nvPr>
            <p:ph idx="1"/>
          </p:nvPr>
        </p:nvSpPr>
        <p:spPr>
          <a:xfrm>
            <a:off x="452387" y="1100667"/>
            <a:ext cx="11338559" cy="5396386"/>
          </a:xfrm>
        </p:spPr>
        <p:txBody>
          <a:bodyPr>
            <a:normAutofit/>
          </a:bodyPr>
          <a:lstStyle/>
          <a:p>
            <a:pPr marL="0" indent="0">
              <a:buNone/>
            </a:pPr>
            <a:r>
              <a:rPr lang="en-IN" sz="2000" b="1" dirty="0">
                <a:solidFill>
                  <a:srgbClr val="00B0F0"/>
                </a:solidFill>
                <a:latin typeface="Georgia" panose="02040502050405020303" pitchFamily="18" charset="0"/>
              </a:rPr>
              <a:t>Example 1:</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(1, 50, 50)</a:t>
            </a:r>
          </a:p>
          <a:p>
            <a:pPr marL="0" indent="0">
              <a:buNone/>
            </a:pPr>
            <a:r>
              <a:rPr lang="en-IN" dirty="0" err="1">
                <a:latin typeface="Georgia" panose="02040502050405020303" pitchFamily="18" charset="0"/>
              </a:rPr>
              <a:t>np.random.seed</a:t>
            </a:r>
            <a:r>
              <a:rPr lang="en-IN" dirty="0">
                <a:latin typeface="Georgia" panose="02040502050405020303" pitchFamily="18" charset="0"/>
              </a:rPr>
              <a:t>(1)</a:t>
            </a:r>
          </a:p>
          <a:p>
            <a:pPr marL="0" indent="0">
              <a:buNone/>
            </a:pPr>
            <a:r>
              <a:rPr lang="en-IN" dirty="0">
                <a:latin typeface="Georgia" panose="02040502050405020303" pitchFamily="18" charset="0"/>
              </a:rPr>
              <a:t>y = </a:t>
            </a:r>
            <a:r>
              <a:rPr lang="en-IN" dirty="0" err="1">
                <a:latin typeface="Georgia" panose="02040502050405020303" pitchFamily="18" charset="0"/>
              </a:rPr>
              <a:t>np.random.randint</a:t>
            </a:r>
            <a:r>
              <a:rPr lang="en-IN" dirty="0">
                <a:latin typeface="Georgia" panose="02040502050405020303" pitchFamily="18" charset="0"/>
              </a:rPr>
              <a:t>(0, 20, 50)</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p>
          <a:p>
            <a:pPr marL="0" indent="0">
              <a:buNone/>
            </a:pPr>
            <a:r>
              <a:rPr lang="en-IN" dirty="0" err="1">
                <a:latin typeface="Georgia" panose="02040502050405020303" pitchFamily="18" charset="0"/>
              </a:rPr>
              <a:t>plt.legend</a:t>
            </a:r>
            <a:r>
              <a:rPr lang="en-IN" dirty="0">
                <a:latin typeface="Georgia" panose="02040502050405020303" pitchFamily="18" charset="0"/>
              </a:rPr>
              <a:t>(['Legend'])</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02F23B8C-44D5-9410-9C1B-A20E0C9BE9E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DD3B143-94F6-98A8-C960-21CC8B412DB3}"/>
              </a:ext>
            </a:extLst>
          </p:cNvPr>
          <p:cNvSpPr>
            <a:spLocks noGrp="1"/>
          </p:cNvSpPr>
          <p:nvPr>
            <p:ph type="sldNum" sz="quarter" idx="12"/>
          </p:nvPr>
        </p:nvSpPr>
        <p:spPr/>
        <p:txBody>
          <a:bodyPr/>
          <a:lstStyle/>
          <a:p>
            <a:fld id="{FACB5482-D393-4E2D-8FB7-B68A06B80F1E}" type="slidenum">
              <a:rPr lang="en-IN" smtClean="0"/>
              <a:t>50</a:t>
            </a:fld>
            <a:endParaRPr lang="en-IN"/>
          </a:p>
        </p:txBody>
      </p:sp>
    </p:spTree>
    <p:extLst>
      <p:ext uri="{BB962C8B-B14F-4D97-AF65-F5344CB8AC3E}">
        <p14:creationId xmlns:p14="http://schemas.microsoft.com/office/powerpoint/2010/main" val="1482951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DBBC2-6A88-4F34-A603-C529F5AA8DFD}"/>
              </a:ext>
            </a:extLst>
          </p:cNvPr>
          <p:cNvSpPr>
            <a:spLocks noGrp="1"/>
          </p:cNvSpPr>
          <p:nvPr>
            <p:ph idx="1"/>
          </p:nvPr>
        </p:nvSpPr>
        <p:spPr>
          <a:xfrm>
            <a:off x="581192" y="1049154"/>
            <a:ext cx="11029615" cy="5274644"/>
          </a:xfrm>
        </p:spPr>
        <p:txBody>
          <a:bodyPr>
            <a:normAutofit/>
          </a:bodyPr>
          <a:lstStyle/>
          <a:p>
            <a:pPr marL="0" indent="0">
              <a:buNone/>
            </a:pPr>
            <a:r>
              <a:rPr lang="en-IN" sz="2000" b="1" dirty="0">
                <a:solidFill>
                  <a:srgbClr val="00B0F0"/>
                </a:solidFill>
                <a:latin typeface="Georgia" panose="02040502050405020303" pitchFamily="18" charset="0"/>
              </a:rPr>
              <a:t>Example 2:</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(1, 50, 50)</a:t>
            </a:r>
          </a:p>
          <a:p>
            <a:pPr marL="0" indent="0">
              <a:buNone/>
            </a:pPr>
            <a:r>
              <a:rPr lang="en-IN" dirty="0" err="1">
                <a:latin typeface="Georgia" panose="02040502050405020303" pitchFamily="18" charset="0"/>
              </a:rPr>
              <a:t>np.random.seed</a:t>
            </a:r>
            <a:r>
              <a:rPr lang="en-IN" dirty="0">
                <a:latin typeface="Georgia" panose="02040502050405020303" pitchFamily="18" charset="0"/>
              </a:rPr>
              <a:t>(1)</a:t>
            </a:r>
          </a:p>
          <a:p>
            <a:pPr marL="0" indent="0">
              <a:buNone/>
            </a:pPr>
            <a:r>
              <a:rPr lang="en-IN" dirty="0">
                <a:latin typeface="Georgia" panose="02040502050405020303" pitchFamily="18" charset="0"/>
              </a:rPr>
              <a:t>y = </a:t>
            </a:r>
            <a:r>
              <a:rPr lang="en-IN" dirty="0" err="1">
                <a:latin typeface="Georgia" panose="02040502050405020303" pitchFamily="18" charset="0"/>
              </a:rPr>
              <a:t>np.random.randint</a:t>
            </a:r>
            <a:r>
              <a:rPr lang="en-IN" dirty="0">
                <a:latin typeface="Georgia" panose="02040502050405020303" pitchFamily="18" charset="0"/>
              </a:rPr>
              <a:t>(0, 20, 50)</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p>
          <a:p>
            <a:pPr marL="0" indent="0">
              <a:buNone/>
            </a:pPr>
            <a:r>
              <a:rPr lang="en-IN" dirty="0" err="1">
                <a:latin typeface="Georgia" panose="02040502050405020303" pitchFamily="18" charset="0"/>
              </a:rPr>
              <a:t>plt.legend</a:t>
            </a:r>
            <a:r>
              <a:rPr lang="en-IN" dirty="0">
                <a:latin typeface="Georgia" panose="02040502050405020303" pitchFamily="18" charset="0"/>
              </a:rPr>
              <a:t>(['Legend'], </a:t>
            </a:r>
            <a:r>
              <a:rPr lang="en-IN" dirty="0" err="1">
                <a:latin typeface="Georgia" panose="02040502050405020303" pitchFamily="18" charset="0"/>
              </a:rPr>
              <a:t>loc</a:t>
            </a:r>
            <a:r>
              <a:rPr lang="en-IN" dirty="0">
                <a:latin typeface="Georgia" panose="02040502050405020303" pitchFamily="18" charset="0"/>
              </a:rPr>
              <a:t>='upper left')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FEF0EA6B-3493-A7AB-E1CF-65F625CC8FC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A8F8C10-2A4E-0AD1-C6C2-2C9D8C4960EC}"/>
              </a:ext>
            </a:extLst>
          </p:cNvPr>
          <p:cNvSpPr>
            <a:spLocks noGrp="1"/>
          </p:cNvSpPr>
          <p:nvPr>
            <p:ph type="sldNum" sz="quarter" idx="12"/>
          </p:nvPr>
        </p:nvSpPr>
        <p:spPr/>
        <p:txBody>
          <a:bodyPr/>
          <a:lstStyle/>
          <a:p>
            <a:fld id="{FACB5482-D393-4E2D-8FB7-B68A06B80F1E}" type="slidenum">
              <a:rPr lang="en-IN" smtClean="0"/>
              <a:t>51</a:t>
            </a:fld>
            <a:endParaRPr lang="en-IN"/>
          </a:p>
        </p:txBody>
      </p:sp>
    </p:spTree>
    <p:extLst>
      <p:ext uri="{BB962C8B-B14F-4D97-AF65-F5344CB8AC3E}">
        <p14:creationId xmlns:p14="http://schemas.microsoft.com/office/powerpoint/2010/main" val="2595272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9B175-7BAF-4864-A19F-EC47D9B7DEA1}"/>
              </a:ext>
            </a:extLst>
          </p:cNvPr>
          <p:cNvSpPr>
            <a:spLocks noGrp="1"/>
          </p:cNvSpPr>
          <p:nvPr>
            <p:ph idx="1"/>
          </p:nvPr>
        </p:nvSpPr>
        <p:spPr>
          <a:xfrm>
            <a:off x="356136" y="972151"/>
            <a:ext cx="11254672" cy="5419023"/>
          </a:xfrm>
        </p:spPr>
        <p:txBody>
          <a:bodyPr>
            <a:normAutofit/>
          </a:bodyPr>
          <a:lstStyle/>
          <a:p>
            <a:pPr marL="0" indent="0">
              <a:buNone/>
            </a:pPr>
            <a:r>
              <a:rPr lang="en-IN" sz="2000" b="1" dirty="0">
                <a:solidFill>
                  <a:srgbClr val="00B0F0"/>
                </a:solidFill>
                <a:latin typeface="Georgia" panose="02040502050405020303" pitchFamily="18" charset="0"/>
              </a:rPr>
              <a:t>Example 3:</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(1, 50, 50)</a:t>
            </a:r>
          </a:p>
          <a:p>
            <a:pPr marL="0" indent="0">
              <a:buNone/>
            </a:pPr>
            <a:r>
              <a:rPr lang="en-IN" dirty="0" err="1">
                <a:latin typeface="Georgia" panose="02040502050405020303" pitchFamily="18" charset="0"/>
              </a:rPr>
              <a:t>np.random.seed</a:t>
            </a:r>
            <a:r>
              <a:rPr lang="en-IN" dirty="0">
                <a:latin typeface="Georgia" panose="02040502050405020303" pitchFamily="18" charset="0"/>
              </a:rPr>
              <a:t>(1)</a:t>
            </a:r>
          </a:p>
          <a:p>
            <a:pPr marL="0" indent="0">
              <a:buNone/>
            </a:pPr>
            <a:r>
              <a:rPr lang="en-IN" dirty="0">
                <a:latin typeface="Georgia" panose="02040502050405020303" pitchFamily="18" charset="0"/>
              </a:rPr>
              <a:t>y = </a:t>
            </a:r>
            <a:r>
              <a:rPr lang="en-IN" dirty="0" err="1">
                <a:latin typeface="Georgia" panose="02040502050405020303" pitchFamily="18" charset="0"/>
              </a:rPr>
              <a:t>np.random.randint</a:t>
            </a:r>
            <a:r>
              <a:rPr lang="en-IN" dirty="0">
                <a:latin typeface="Georgia" panose="02040502050405020303" pitchFamily="18" charset="0"/>
              </a:rPr>
              <a:t>(0, 20, 50)</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p>
          <a:p>
            <a:pPr marL="0" indent="0">
              <a:buNone/>
            </a:pPr>
            <a:r>
              <a:rPr lang="en-IN" dirty="0" err="1">
                <a:latin typeface="Georgia" panose="02040502050405020303" pitchFamily="18" charset="0"/>
              </a:rPr>
              <a:t>plt.legend</a:t>
            </a:r>
            <a:r>
              <a:rPr lang="en-IN" dirty="0">
                <a:latin typeface="Georgia" panose="02040502050405020303" pitchFamily="18" charset="0"/>
              </a:rPr>
              <a:t>(['Legend'], </a:t>
            </a:r>
            <a:r>
              <a:rPr lang="en-IN" dirty="0" err="1">
                <a:latin typeface="Georgia" panose="02040502050405020303" pitchFamily="18" charset="0"/>
              </a:rPr>
              <a:t>loc</a:t>
            </a:r>
            <a:r>
              <a:rPr lang="en-IN" dirty="0">
                <a:latin typeface="Georgia" panose="02040502050405020303" pitchFamily="18" charset="0"/>
              </a:rPr>
              <a:t>=4)</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EE325923-624E-7EDD-3AF0-98C497115B8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295D341-5C50-1386-03BC-A7C2E1CC9603}"/>
              </a:ext>
            </a:extLst>
          </p:cNvPr>
          <p:cNvSpPr>
            <a:spLocks noGrp="1"/>
          </p:cNvSpPr>
          <p:nvPr>
            <p:ph type="sldNum" sz="quarter" idx="12"/>
          </p:nvPr>
        </p:nvSpPr>
        <p:spPr/>
        <p:txBody>
          <a:bodyPr/>
          <a:lstStyle/>
          <a:p>
            <a:fld id="{FACB5482-D393-4E2D-8FB7-B68A06B80F1E}" type="slidenum">
              <a:rPr lang="en-IN" smtClean="0"/>
              <a:t>52</a:t>
            </a:fld>
            <a:endParaRPr lang="en-IN"/>
          </a:p>
        </p:txBody>
      </p:sp>
    </p:spTree>
    <p:extLst>
      <p:ext uri="{BB962C8B-B14F-4D97-AF65-F5344CB8AC3E}">
        <p14:creationId xmlns:p14="http://schemas.microsoft.com/office/powerpoint/2010/main" val="90264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9755E-7FA7-4B44-BE8E-2019FE8604CD}"/>
              </a:ext>
            </a:extLst>
          </p:cNvPr>
          <p:cNvSpPr>
            <a:spLocks noGrp="1"/>
          </p:cNvSpPr>
          <p:nvPr>
            <p:ph idx="1"/>
          </p:nvPr>
        </p:nvSpPr>
        <p:spPr>
          <a:xfrm>
            <a:off x="581192" y="981777"/>
            <a:ext cx="11029615" cy="5582652"/>
          </a:xfrm>
        </p:spPr>
        <p:txBody>
          <a:bodyPr>
            <a:normAutofit/>
          </a:bodyPr>
          <a:lstStyle/>
          <a:p>
            <a:pPr marL="0" indent="0">
              <a:buNone/>
            </a:pPr>
            <a:r>
              <a:rPr lang="en-IN" sz="2000" b="1" dirty="0">
                <a:solidFill>
                  <a:srgbClr val="00B0F0"/>
                </a:solidFill>
                <a:latin typeface="Georgia" panose="02040502050405020303" pitchFamily="18" charset="0"/>
              </a:rPr>
              <a:t>Example 4:</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(1, 50, 50)</a:t>
            </a:r>
          </a:p>
          <a:p>
            <a:pPr marL="0" indent="0">
              <a:buNone/>
            </a:pPr>
            <a:r>
              <a:rPr lang="en-IN" dirty="0" err="1">
                <a:latin typeface="Georgia" panose="02040502050405020303" pitchFamily="18" charset="0"/>
              </a:rPr>
              <a:t>np.random.seed</a:t>
            </a:r>
            <a:r>
              <a:rPr lang="en-IN" dirty="0">
                <a:latin typeface="Georgia" panose="02040502050405020303" pitchFamily="18" charset="0"/>
              </a:rPr>
              <a:t>(1)</a:t>
            </a:r>
          </a:p>
          <a:p>
            <a:pPr marL="0" indent="0">
              <a:buNone/>
            </a:pPr>
            <a:r>
              <a:rPr lang="en-IN" dirty="0">
                <a:latin typeface="Georgia" panose="02040502050405020303" pitchFamily="18" charset="0"/>
              </a:rPr>
              <a:t>y = </a:t>
            </a:r>
            <a:r>
              <a:rPr lang="en-IN" dirty="0" err="1">
                <a:latin typeface="Georgia" panose="02040502050405020303" pitchFamily="18" charset="0"/>
              </a:rPr>
              <a:t>np.random.randint</a:t>
            </a:r>
            <a:r>
              <a:rPr lang="en-IN" dirty="0">
                <a:latin typeface="Georgia" panose="02040502050405020303" pitchFamily="18" charset="0"/>
              </a:rPr>
              <a:t>(0, 20, 50)</a:t>
            </a:r>
          </a:p>
          <a:p>
            <a:pPr marL="0" indent="0">
              <a:buNone/>
            </a:pPr>
            <a:r>
              <a:rPr lang="en-IN" dirty="0" err="1">
                <a:latin typeface="Georgia" panose="02040502050405020303" pitchFamily="18" charset="0"/>
              </a:rPr>
              <a:t>plt.plot</a:t>
            </a:r>
            <a:r>
              <a:rPr lang="en-IN" dirty="0">
                <a:latin typeface="Georgia" panose="02040502050405020303" pitchFamily="18" charset="0"/>
              </a:rPr>
              <a:t>(x, y)</a:t>
            </a:r>
          </a:p>
          <a:p>
            <a:pPr marL="0" indent="0">
              <a:buNone/>
            </a:pPr>
            <a:r>
              <a:rPr lang="en-IN" dirty="0" err="1">
                <a:latin typeface="Georgia" panose="02040502050405020303" pitchFamily="18" charset="0"/>
              </a:rPr>
              <a:t>plt.legend</a:t>
            </a:r>
            <a:r>
              <a:rPr lang="en-IN" dirty="0">
                <a:latin typeface="Georgia" panose="02040502050405020303" pitchFamily="18" charset="0"/>
              </a:rPr>
              <a:t>(['Legend'], </a:t>
            </a:r>
            <a:r>
              <a:rPr lang="en-IN" dirty="0" err="1">
                <a:latin typeface="Georgia" panose="02040502050405020303" pitchFamily="18" charset="0"/>
              </a:rPr>
              <a:t>loc</a:t>
            </a:r>
            <a:r>
              <a:rPr lang="en-IN" dirty="0">
                <a:latin typeface="Georgia" panose="02040502050405020303" pitchFamily="18" charset="0"/>
              </a:rPr>
              <a:t>='lower right')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920B7F86-89AE-044B-17C1-FC3F5E45EA6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150EE16-A1BC-641F-EC72-78F2C5B829D4}"/>
              </a:ext>
            </a:extLst>
          </p:cNvPr>
          <p:cNvSpPr>
            <a:spLocks noGrp="1"/>
          </p:cNvSpPr>
          <p:nvPr>
            <p:ph type="sldNum" sz="quarter" idx="12"/>
          </p:nvPr>
        </p:nvSpPr>
        <p:spPr/>
        <p:txBody>
          <a:bodyPr/>
          <a:lstStyle/>
          <a:p>
            <a:fld id="{FACB5482-D393-4E2D-8FB7-B68A06B80F1E}" type="slidenum">
              <a:rPr lang="en-IN" smtClean="0"/>
              <a:t>53</a:t>
            </a:fld>
            <a:endParaRPr lang="en-IN"/>
          </a:p>
        </p:txBody>
      </p:sp>
    </p:spTree>
    <p:extLst>
      <p:ext uri="{BB962C8B-B14F-4D97-AF65-F5344CB8AC3E}">
        <p14:creationId xmlns:p14="http://schemas.microsoft.com/office/powerpoint/2010/main" val="3939970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2BD9-2FB7-493A-BCAE-6F47A6BF7B10}"/>
              </a:ext>
            </a:extLst>
          </p:cNvPr>
          <p:cNvSpPr>
            <a:spLocks noGrp="1"/>
          </p:cNvSpPr>
          <p:nvPr>
            <p:ph type="title"/>
          </p:nvPr>
        </p:nvSpPr>
        <p:spPr>
          <a:xfrm>
            <a:off x="581192" y="702156"/>
            <a:ext cx="11029616" cy="917094"/>
          </a:xfrm>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Change Legend Font Size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9A3F5AD-DB09-4F71-8DB1-7A44DE0BB4F4}"/>
              </a:ext>
            </a:extLst>
          </p:cNvPr>
          <p:cNvSpPr>
            <a:spLocks noGrp="1"/>
          </p:cNvSpPr>
          <p:nvPr>
            <p:ph idx="1"/>
          </p:nvPr>
        </p:nvSpPr>
        <p:spPr>
          <a:xfrm>
            <a:off x="409576" y="1523999"/>
            <a:ext cx="11201232" cy="4867275"/>
          </a:xfrm>
        </p:spPr>
        <p:txBody>
          <a:bodyPr/>
          <a:lstStyle/>
          <a:p>
            <a:pPr marL="0" indent="0">
              <a:buNone/>
            </a:pPr>
            <a:r>
              <a:rPr lang="en-US" dirty="0">
                <a:latin typeface="Georgia" panose="02040502050405020303" pitchFamily="18" charset="0"/>
              </a:rPr>
              <a:t>The legend() method in matplotlib describes the elements in the plot.</a:t>
            </a:r>
          </a:p>
          <a:p>
            <a:pPr marL="0" indent="0">
              <a:buNone/>
            </a:pPr>
            <a:r>
              <a:rPr lang="en-US" sz="2000" b="1" dirty="0">
                <a:solidFill>
                  <a:srgbClr val="00B0F0"/>
                </a:solidFill>
                <a:latin typeface="Georgia" panose="02040502050405020303" pitchFamily="18" charset="0"/>
              </a:rPr>
              <a:t>Syntax:</a:t>
            </a:r>
          </a:p>
          <a:p>
            <a:pPr marL="0" indent="0">
              <a:buNone/>
            </a:pPr>
            <a:r>
              <a:rPr lang="en-US" dirty="0" err="1">
                <a:latin typeface="Georgia" panose="02040502050405020303" pitchFamily="18" charset="0"/>
              </a:rPr>
              <a:t>matplotlib.pyplot.legend</a:t>
            </a:r>
            <a:r>
              <a:rPr lang="en-US" dirty="0">
                <a:latin typeface="Georgia" panose="02040502050405020303" pitchFamily="18" charset="0"/>
              </a:rPr>
              <a:t>(*</a:t>
            </a:r>
            <a:r>
              <a:rPr lang="en-US" dirty="0" err="1">
                <a:latin typeface="Georgia" panose="02040502050405020303" pitchFamily="18" charset="0"/>
              </a:rPr>
              <a:t>args</a:t>
            </a:r>
            <a:r>
              <a:rPr lang="en-US" dirty="0">
                <a:latin typeface="Georgia" panose="02040502050405020303" pitchFamily="18" charset="0"/>
              </a:rPr>
              <a:t>, **</a:t>
            </a:r>
            <a:r>
              <a:rPr lang="en-US" dirty="0" err="1">
                <a:latin typeface="Georgia" panose="02040502050405020303" pitchFamily="18" charset="0"/>
              </a:rPr>
              <a:t>kwargs</a:t>
            </a:r>
            <a:r>
              <a:rPr lang="en-US"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It can be done in different ways:</a:t>
            </a:r>
          </a:p>
          <a:p>
            <a:pPr>
              <a:buFont typeface="Wingdings" panose="05000000000000000000" pitchFamily="2" charset="2"/>
              <a:buChar char="Ø"/>
            </a:pPr>
            <a:r>
              <a:rPr lang="en-US" dirty="0">
                <a:latin typeface="Georgia" panose="02040502050405020303" pitchFamily="18" charset="0"/>
              </a:rPr>
              <a:t>To use font size as a parameter.</a:t>
            </a:r>
          </a:p>
          <a:p>
            <a:pPr>
              <a:buFont typeface="Wingdings" panose="05000000000000000000" pitchFamily="2" charset="2"/>
              <a:buChar char="Ø"/>
            </a:pPr>
            <a:r>
              <a:rPr lang="en-US" dirty="0">
                <a:latin typeface="Georgia" panose="02040502050405020303" pitchFamily="18" charset="0"/>
              </a:rPr>
              <a:t>To use prop keyword to change the font size in legend.</a:t>
            </a:r>
          </a:p>
          <a:p>
            <a:pPr>
              <a:buFont typeface="Wingdings" panose="05000000000000000000" pitchFamily="2" charset="2"/>
              <a:buChar char="Ø"/>
            </a:pPr>
            <a:r>
              <a:rPr lang="en-US" dirty="0">
                <a:latin typeface="Georgia" panose="02040502050405020303" pitchFamily="18" charset="0"/>
              </a:rPr>
              <a:t>To use </a:t>
            </a:r>
            <a:r>
              <a:rPr lang="en-US" dirty="0" err="1">
                <a:latin typeface="Georgia" panose="02040502050405020303" pitchFamily="18" charset="0"/>
              </a:rPr>
              <a:t>rcParams</a:t>
            </a:r>
            <a:r>
              <a:rPr lang="en-US" dirty="0">
                <a:latin typeface="Georgia" panose="02040502050405020303" pitchFamily="18" charset="0"/>
              </a:rPr>
              <a:t> Method.</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E8EB7E36-C608-C318-0F41-C71500327D6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99B1B15-3223-CC1E-6359-713064BCD2D6}"/>
              </a:ext>
            </a:extLst>
          </p:cNvPr>
          <p:cNvSpPr>
            <a:spLocks noGrp="1"/>
          </p:cNvSpPr>
          <p:nvPr>
            <p:ph type="sldNum" sz="quarter" idx="12"/>
          </p:nvPr>
        </p:nvSpPr>
        <p:spPr/>
        <p:txBody>
          <a:bodyPr/>
          <a:lstStyle/>
          <a:p>
            <a:fld id="{FACB5482-D393-4E2D-8FB7-B68A06B80F1E}" type="slidenum">
              <a:rPr lang="en-IN" smtClean="0"/>
              <a:t>54</a:t>
            </a:fld>
            <a:endParaRPr lang="en-IN"/>
          </a:p>
        </p:txBody>
      </p:sp>
    </p:spTree>
    <p:extLst>
      <p:ext uri="{BB962C8B-B14F-4D97-AF65-F5344CB8AC3E}">
        <p14:creationId xmlns:p14="http://schemas.microsoft.com/office/powerpoint/2010/main" val="3640424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A806B-AFEF-421E-96E4-B812BE842BB2}"/>
              </a:ext>
            </a:extLst>
          </p:cNvPr>
          <p:cNvSpPr>
            <a:spLocks noGrp="1"/>
          </p:cNvSpPr>
          <p:nvPr>
            <p:ph idx="1"/>
          </p:nvPr>
        </p:nvSpPr>
        <p:spPr>
          <a:xfrm>
            <a:off x="276226" y="666750"/>
            <a:ext cx="11649074" cy="6105525"/>
          </a:xfrm>
        </p:spPr>
        <p:txBody>
          <a:bodyPr>
            <a:normAutofit fontScale="92500" lnSpcReduction="10000"/>
          </a:bodyPr>
          <a:lstStyle/>
          <a:p>
            <a:pPr marL="0" indent="0">
              <a:buNone/>
            </a:pPr>
            <a:r>
              <a:rPr lang="en-IN" sz="2000" b="1" dirty="0">
                <a:solidFill>
                  <a:srgbClr val="00B0F0"/>
                </a:solidFill>
                <a:latin typeface="Georgia" panose="02040502050405020303" pitchFamily="18" charset="0"/>
              </a:rPr>
              <a:t>Method 1:</a:t>
            </a:r>
          </a:p>
          <a:p>
            <a:pPr marL="0" indent="0">
              <a:buNone/>
            </a:pPr>
            <a:r>
              <a:rPr lang="en-IN" dirty="0">
                <a:latin typeface="Georgia" panose="02040502050405020303" pitchFamily="18" charset="0"/>
              </a:rPr>
              <a:t>Example 1 and example 2 clearly differentiate changes between default font size and changed the font size in legend.</a:t>
            </a:r>
          </a:p>
          <a:p>
            <a:pPr marL="0" indent="0">
              <a:buNone/>
            </a:pPr>
            <a:r>
              <a:rPr lang="en-IN" b="1" dirty="0">
                <a:solidFill>
                  <a:srgbClr val="00B0F0"/>
                </a:solidFill>
                <a:latin typeface="Georgia" panose="02040502050405020303" pitchFamily="18" charset="0"/>
              </a:rPr>
              <a:t>Example 1: Default font size of the text in the legend</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err="1">
                <a:latin typeface="Georgia" panose="02040502050405020303" pitchFamily="18" charset="0"/>
              </a:rPr>
              <a:t>plt.figure</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 (8, 4))</a:t>
            </a:r>
          </a:p>
          <a:p>
            <a:pPr marL="0" indent="0">
              <a:buNone/>
            </a:pPr>
            <a:r>
              <a:rPr lang="en-IN" dirty="0">
                <a:latin typeface="Georgia" panose="02040502050405020303" pitchFamily="18" charset="0"/>
              </a:rPr>
              <a:t>x = ['Arjun', 'Bharath', 'Raju', '</a:t>
            </a:r>
            <a:r>
              <a:rPr lang="en-IN" dirty="0" err="1">
                <a:latin typeface="Georgia" panose="02040502050405020303" pitchFamily="18" charset="0"/>
              </a:rPr>
              <a:t>Seeta</a:t>
            </a:r>
            <a:r>
              <a:rPr lang="en-IN" dirty="0">
                <a:latin typeface="Georgia" panose="02040502050405020303" pitchFamily="18" charset="0"/>
              </a:rPr>
              <a:t>', 'Ram']</a:t>
            </a:r>
          </a:p>
          <a:p>
            <a:pPr marL="0" indent="0">
              <a:buNone/>
            </a:pPr>
            <a:r>
              <a:rPr lang="en-IN" dirty="0">
                <a:latin typeface="Georgia" panose="02040502050405020303" pitchFamily="18" charset="0"/>
              </a:rPr>
              <a:t>y = [5, 7, 8, 4, 6]</a:t>
            </a:r>
          </a:p>
          <a:p>
            <a:pPr marL="0" indent="0">
              <a:buNone/>
            </a:pPr>
            <a:r>
              <a:rPr lang="en-IN" dirty="0" err="1">
                <a:latin typeface="Georgia" panose="02040502050405020303" pitchFamily="18" charset="0"/>
              </a:rPr>
              <a:t>plt.bar</a:t>
            </a:r>
            <a:r>
              <a:rPr lang="en-IN" dirty="0">
                <a:latin typeface="Georgia" panose="02040502050405020303" pitchFamily="18" charset="0"/>
              </a:rPr>
              <a:t>(x, y, </a:t>
            </a:r>
            <a:r>
              <a:rPr lang="en-IN" dirty="0" err="1">
                <a:latin typeface="Georgia" panose="02040502050405020303" pitchFamily="18" charset="0"/>
              </a:rPr>
              <a:t>color</a:t>
            </a:r>
            <a:r>
              <a:rPr lang="en-IN" dirty="0">
                <a:latin typeface="Georgia" panose="02040502050405020303" pitchFamily="18" charset="0"/>
              </a:rPr>
              <a:t> = 'g') </a:t>
            </a:r>
          </a:p>
          <a:p>
            <a:pPr marL="0" indent="0">
              <a:buNone/>
            </a:pPr>
            <a:r>
              <a:rPr lang="en-IN" dirty="0" err="1">
                <a:latin typeface="Georgia" panose="02040502050405020303" pitchFamily="18" charset="0"/>
              </a:rPr>
              <a:t>plt.xlabel</a:t>
            </a:r>
            <a:r>
              <a:rPr lang="en-IN" dirty="0">
                <a:latin typeface="Georgia" panose="02040502050405020303" pitchFamily="18" charset="0"/>
              </a:rPr>
              <a:t>('Students', </a:t>
            </a:r>
            <a:r>
              <a:rPr lang="en-IN" dirty="0" err="1">
                <a:latin typeface="Georgia" panose="02040502050405020303" pitchFamily="18" charset="0"/>
              </a:rPr>
              <a:t>fontsize</a:t>
            </a:r>
            <a:r>
              <a:rPr lang="en-IN" dirty="0">
                <a:latin typeface="Georgia" panose="02040502050405020303" pitchFamily="18" charset="0"/>
              </a:rPr>
              <a:t> = 18)</a:t>
            </a:r>
          </a:p>
          <a:p>
            <a:pPr marL="0" indent="0">
              <a:buNone/>
            </a:pPr>
            <a:r>
              <a:rPr lang="en-IN" dirty="0" err="1">
                <a:latin typeface="Georgia" panose="02040502050405020303" pitchFamily="18" charset="0"/>
              </a:rPr>
              <a:t>plt.ylabel</a:t>
            </a:r>
            <a:r>
              <a:rPr lang="en-IN" dirty="0">
                <a:latin typeface="Georgia" panose="02040502050405020303" pitchFamily="18" charset="0"/>
              </a:rPr>
              <a:t>('Marks', </a:t>
            </a:r>
            <a:r>
              <a:rPr lang="en-IN" dirty="0" err="1">
                <a:latin typeface="Georgia" panose="02040502050405020303" pitchFamily="18" charset="0"/>
              </a:rPr>
              <a:t>fontsize</a:t>
            </a:r>
            <a:r>
              <a:rPr lang="en-IN" dirty="0">
                <a:latin typeface="Georgia" panose="02040502050405020303" pitchFamily="18" charset="0"/>
              </a:rPr>
              <a:t> = 18)</a:t>
            </a:r>
          </a:p>
          <a:p>
            <a:pPr marL="0" indent="0">
              <a:buNone/>
            </a:pPr>
            <a:r>
              <a:rPr lang="en-IN" dirty="0" err="1">
                <a:latin typeface="Georgia" panose="02040502050405020303" pitchFamily="18" charset="0"/>
              </a:rPr>
              <a:t>plt.legend</a:t>
            </a:r>
            <a:r>
              <a:rPr lang="en-IN" dirty="0">
                <a:latin typeface="Georgia" panose="02040502050405020303" pitchFamily="18" charset="0"/>
              </a:rPr>
              <a:t>(['Marks scored'])</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1DE334B7-D5AA-4409-5FDB-B1A02E20CE4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BE332DB-3272-00BD-296C-975196596472}"/>
              </a:ext>
            </a:extLst>
          </p:cNvPr>
          <p:cNvSpPr>
            <a:spLocks noGrp="1"/>
          </p:cNvSpPr>
          <p:nvPr>
            <p:ph type="sldNum" sz="quarter" idx="12"/>
          </p:nvPr>
        </p:nvSpPr>
        <p:spPr/>
        <p:txBody>
          <a:bodyPr/>
          <a:lstStyle/>
          <a:p>
            <a:fld id="{FACB5482-D393-4E2D-8FB7-B68A06B80F1E}" type="slidenum">
              <a:rPr lang="en-IN" smtClean="0"/>
              <a:t>55</a:t>
            </a:fld>
            <a:endParaRPr lang="en-IN"/>
          </a:p>
        </p:txBody>
      </p:sp>
    </p:spTree>
    <p:extLst>
      <p:ext uri="{BB962C8B-B14F-4D97-AF65-F5344CB8AC3E}">
        <p14:creationId xmlns:p14="http://schemas.microsoft.com/office/powerpoint/2010/main" val="609513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50B07-B9A3-4AC3-B410-802C1C2138BC}"/>
              </a:ext>
            </a:extLst>
          </p:cNvPr>
          <p:cNvSpPr>
            <a:spLocks noGrp="1"/>
          </p:cNvSpPr>
          <p:nvPr>
            <p:ph idx="1"/>
          </p:nvPr>
        </p:nvSpPr>
        <p:spPr>
          <a:xfrm>
            <a:off x="447676" y="752475"/>
            <a:ext cx="11163132" cy="5829300"/>
          </a:xfrm>
        </p:spPr>
        <p:txBody>
          <a:bodyPr>
            <a:normAutofit fontScale="85000" lnSpcReduction="20000"/>
          </a:bodyPr>
          <a:lstStyle/>
          <a:p>
            <a:pPr marL="0" indent="0">
              <a:buNone/>
            </a:pPr>
            <a:r>
              <a:rPr lang="en-IN" b="1" dirty="0">
                <a:solidFill>
                  <a:srgbClr val="00B0F0"/>
                </a:solidFill>
                <a:latin typeface="Georgia" panose="02040502050405020303" pitchFamily="18" charset="0"/>
              </a:rPr>
              <a:t>Example 2: Changing the font size of the text in legend</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 </a:t>
            </a:r>
          </a:p>
          <a:p>
            <a:pPr marL="0" indent="0">
              <a:buNone/>
            </a:pPr>
            <a:r>
              <a:rPr lang="en-IN" dirty="0" err="1">
                <a:latin typeface="Georgia" panose="02040502050405020303" pitchFamily="18" charset="0"/>
              </a:rPr>
              <a:t>plt.figure</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 (8, 4))</a:t>
            </a:r>
          </a:p>
          <a:p>
            <a:pPr marL="0" indent="0">
              <a:buNone/>
            </a:pPr>
            <a:r>
              <a:rPr lang="en-IN" dirty="0">
                <a:latin typeface="Georgia" panose="02040502050405020303" pitchFamily="18" charset="0"/>
              </a:rPr>
              <a:t>x = ['Arjun', 'Bharath', 'Raju', '</a:t>
            </a:r>
            <a:r>
              <a:rPr lang="en-IN" dirty="0" err="1">
                <a:latin typeface="Georgia" panose="02040502050405020303" pitchFamily="18" charset="0"/>
              </a:rPr>
              <a:t>Seeta</a:t>
            </a:r>
            <a:r>
              <a:rPr lang="en-IN" dirty="0">
                <a:latin typeface="Georgia" panose="02040502050405020303" pitchFamily="18" charset="0"/>
              </a:rPr>
              <a:t>', 'Ram']</a:t>
            </a:r>
          </a:p>
          <a:p>
            <a:pPr marL="0" indent="0">
              <a:buNone/>
            </a:pPr>
            <a:r>
              <a:rPr lang="en-IN" dirty="0">
                <a:latin typeface="Georgia" panose="02040502050405020303" pitchFamily="18" charset="0"/>
              </a:rPr>
              <a:t>y = [5, 7, 8, 4, 6]</a:t>
            </a:r>
          </a:p>
          <a:p>
            <a:pPr marL="0" indent="0">
              <a:buNone/>
            </a:pPr>
            <a:r>
              <a:rPr lang="en-IN" dirty="0" err="1">
                <a:latin typeface="Georgia" panose="02040502050405020303" pitchFamily="18" charset="0"/>
              </a:rPr>
              <a:t>plt.bar</a:t>
            </a:r>
            <a:r>
              <a:rPr lang="en-IN" dirty="0">
                <a:latin typeface="Georgia" panose="02040502050405020303" pitchFamily="18" charset="0"/>
              </a:rPr>
              <a:t>(x, y, </a:t>
            </a:r>
            <a:r>
              <a:rPr lang="en-IN" dirty="0" err="1">
                <a:latin typeface="Georgia" panose="02040502050405020303" pitchFamily="18" charset="0"/>
              </a:rPr>
              <a:t>color</a:t>
            </a:r>
            <a:r>
              <a:rPr lang="en-IN" dirty="0">
                <a:latin typeface="Georgia" panose="02040502050405020303" pitchFamily="18" charset="0"/>
              </a:rPr>
              <a:t> = 'g')</a:t>
            </a:r>
          </a:p>
          <a:p>
            <a:pPr marL="0" indent="0">
              <a:buNone/>
            </a:pPr>
            <a:r>
              <a:rPr lang="en-IN" dirty="0" err="1">
                <a:latin typeface="Georgia" panose="02040502050405020303" pitchFamily="18" charset="0"/>
              </a:rPr>
              <a:t>plt.xlabel</a:t>
            </a:r>
            <a:r>
              <a:rPr lang="en-IN" dirty="0">
                <a:latin typeface="Georgia" panose="02040502050405020303" pitchFamily="18" charset="0"/>
              </a:rPr>
              <a:t>('Students', </a:t>
            </a:r>
            <a:r>
              <a:rPr lang="en-IN" dirty="0" err="1">
                <a:latin typeface="Georgia" panose="02040502050405020303" pitchFamily="18" charset="0"/>
              </a:rPr>
              <a:t>fontsize</a:t>
            </a:r>
            <a:r>
              <a:rPr lang="en-IN" dirty="0">
                <a:latin typeface="Georgia" panose="02040502050405020303" pitchFamily="18" charset="0"/>
              </a:rPr>
              <a:t> = 18)</a:t>
            </a:r>
          </a:p>
          <a:p>
            <a:pPr marL="0" indent="0">
              <a:buNone/>
            </a:pPr>
            <a:r>
              <a:rPr lang="en-IN" dirty="0" err="1">
                <a:latin typeface="Georgia" panose="02040502050405020303" pitchFamily="18" charset="0"/>
              </a:rPr>
              <a:t>plt.ylabel</a:t>
            </a:r>
            <a:r>
              <a:rPr lang="en-IN" dirty="0">
                <a:latin typeface="Georgia" panose="02040502050405020303" pitchFamily="18" charset="0"/>
              </a:rPr>
              <a:t>('Marks', </a:t>
            </a:r>
            <a:r>
              <a:rPr lang="en-IN" dirty="0" err="1">
                <a:latin typeface="Georgia" panose="02040502050405020303" pitchFamily="18" charset="0"/>
              </a:rPr>
              <a:t>fontsize</a:t>
            </a:r>
            <a:r>
              <a:rPr lang="en-IN" dirty="0">
                <a:latin typeface="Georgia" panose="02040502050405020303" pitchFamily="18" charset="0"/>
              </a:rPr>
              <a:t> = 18)</a:t>
            </a:r>
          </a:p>
          <a:p>
            <a:pPr marL="0" indent="0">
              <a:buNone/>
            </a:pPr>
            <a:r>
              <a:rPr lang="en-IN" dirty="0" err="1">
                <a:latin typeface="Georgia" panose="02040502050405020303" pitchFamily="18" charset="0"/>
              </a:rPr>
              <a:t>plt.legend</a:t>
            </a:r>
            <a:r>
              <a:rPr lang="en-IN" dirty="0">
                <a:latin typeface="Georgia" panose="02040502050405020303" pitchFamily="18" charset="0"/>
              </a:rPr>
              <a:t>(['Marks scored'], </a:t>
            </a:r>
            <a:r>
              <a:rPr lang="en-IN" dirty="0" err="1">
                <a:latin typeface="Georgia" panose="02040502050405020303" pitchFamily="18" charset="0"/>
              </a:rPr>
              <a:t>fontsize</a:t>
            </a:r>
            <a:r>
              <a:rPr lang="en-IN" dirty="0">
                <a:latin typeface="Georgia" panose="02040502050405020303" pitchFamily="18" charset="0"/>
              </a:rPr>
              <a:t> = 17)</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The above example changes the font size of items in legend. </a:t>
            </a:r>
          </a:p>
          <a:p>
            <a:pPr>
              <a:buFont typeface="Wingdings" panose="05000000000000000000" pitchFamily="2" charset="2"/>
              <a:buChar char="Ø"/>
            </a:pPr>
            <a:r>
              <a:rPr lang="en-US" dirty="0">
                <a:latin typeface="Georgia" panose="02040502050405020303" pitchFamily="18" charset="0"/>
              </a:rPr>
              <a:t>The font size parameter can have integer or float values. </a:t>
            </a:r>
          </a:p>
          <a:p>
            <a:pPr>
              <a:buFont typeface="Wingdings" panose="05000000000000000000" pitchFamily="2" charset="2"/>
              <a:buChar char="Ø"/>
            </a:pPr>
            <a:r>
              <a:rPr lang="en-US" dirty="0">
                <a:latin typeface="Georgia" panose="02040502050405020303" pitchFamily="18" charset="0"/>
              </a:rPr>
              <a:t>It also accepts the string sizes like: ‘xx-small’, ‘x-small’, ‘small’, ‘medium’, ‘large’, ‘x-large’, ‘xx-large’.</a:t>
            </a:r>
            <a:r>
              <a:rPr lang="en-IN" dirty="0">
                <a:latin typeface="Georgia" panose="02040502050405020303" pitchFamily="18" charset="0"/>
              </a:rPr>
              <a:t>s</a:t>
            </a:r>
          </a:p>
        </p:txBody>
      </p:sp>
      <p:sp>
        <p:nvSpPr>
          <p:cNvPr id="2" name="Footer Placeholder 1">
            <a:extLst>
              <a:ext uri="{FF2B5EF4-FFF2-40B4-BE49-F238E27FC236}">
                <a16:creationId xmlns:a16="http://schemas.microsoft.com/office/drawing/2014/main" id="{C497FF0A-1B8B-3F3E-9906-0D308EBE71D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10E9DAC-C1E1-EED2-61B9-E076867E7F33}"/>
              </a:ext>
            </a:extLst>
          </p:cNvPr>
          <p:cNvSpPr>
            <a:spLocks noGrp="1"/>
          </p:cNvSpPr>
          <p:nvPr>
            <p:ph type="sldNum" sz="quarter" idx="12"/>
          </p:nvPr>
        </p:nvSpPr>
        <p:spPr/>
        <p:txBody>
          <a:bodyPr/>
          <a:lstStyle/>
          <a:p>
            <a:fld id="{FACB5482-D393-4E2D-8FB7-B68A06B80F1E}" type="slidenum">
              <a:rPr lang="en-IN" smtClean="0"/>
              <a:t>56</a:t>
            </a:fld>
            <a:endParaRPr lang="en-IN"/>
          </a:p>
        </p:txBody>
      </p:sp>
    </p:spTree>
    <p:extLst>
      <p:ext uri="{BB962C8B-B14F-4D97-AF65-F5344CB8AC3E}">
        <p14:creationId xmlns:p14="http://schemas.microsoft.com/office/powerpoint/2010/main" val="2403678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3DBB2-1111-45CC-A1D3-E56FF41C2303}"/>
              </a:ext>
            </a:extLst>
          </p:cNvPr>
          <p:cNvSpPr>
            <a:spLocks noGrp="1"/>
          </p:cNvSpPr>
          <p:nvPr>
            <p:ph idx="1"/>
          </p:nvPr>
        </p:nvSpPr>
        <p:spPr>
          <a:xfrm>
            <a:off x="228600" y="571500"/>
            <a:ext cx="11772900" cy="6086475"/>
          </a:xfrm>
        </p:spPr>
        <p:txBody>
          <a:bodyPr>
            <a:normAutofit fontScale="92500" lnSpcReduction="10000"/>
          </a:bodyPr>
          <a:lstStyle/>
          <a:p>
            <a:pPr marL="0" indent="0">
              <a:buNone/>
            </a:pPr>
            <a:r>
              <a:rPr lang="en-IN" sz="2000" b="1" dirty="0">
                <a:solidFill>
                  <a:srgbClr val="00B0F0"/>
                </a:solidFill>
                <a:latin typeface="Georgia" panose="02040502050405020303" pitchFamily="18" charset="0"/>
              </a:rPr>
              <a:t>Method 2:  </a:t>
            </a:r>
            <a:r>
              <a:rPr lang="en-IN" dirty="0">
                <a:latin typeface="Georgia" panose="02040502050405020303" pitchFamily="18" charset="0"/>
              </a:rPr>
              <a:t>The prop keyword is used to change the font size property. It is used in matplotlib as:</a:t>
            </a:r>
          </a:p>
          <a:p>
            <a:pPr marL="0" indent="0">
              <a:buNone/>
            </a:pPr>
            <a:r>
              <a:rPr lang="en-IN" dirty="0" err="1">
                <a:latin typeface="Georgia" panose="02040502050405020303" pitchFamily="18" charset="0"/>
              </a:rPr>
              <a:t>matplotlib.pyplot.legend</a:t>
            </a:r>
            <a:r>
              <a:rPr lang="en-IN" dirty="0">
                <a:latin typeface="Georgia" panose="02040502050405020303" pitchFamily="18" charset="0"/>
              </a:rPr>
              <a:t>(*</a:t>
            </a:r>
            <a:r>
              <a:rPr lang="en-IN" dirty="0" err="1">
                <a:latin typeface="Georgia" panose="02040502050405020303" pitchFamily="18" charset="0"/>
              </a:rPr>
              <a:t>args</a:t>
            </a:r>
            <a:r>
              <a:rPr lang="en-IN" dirty="0">
                <a:latin typeface="Georgia" panose="02040502050405020303" pitchFamily="18" charset="0"/>
              </a:rPr>
              <a:t>… , prop = {‘size’ : 20})</a:t>
            </a:r>
          </a:p>
          <a:p>
            <a:pPr marL="0" indent="0">
              <a:buNone/>
            </a:pPr>
            <a:r>
              <a:rPr lang="en-IN" b="1" dirty="0">
                <a:solidFill>
                  <a:srgbClr val="00B0F0"/>
                </a:solidFill>
                <a:latin typeface="Georgia" panose="02040502050405020303" pitchFamily="18" charset="0"/>
              </a:rPr>
              <a:t>Example 3: Using a prop keyword for changing the font size in legend.</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err="1">
                <a:latin typeface="Georgia" panose="02040502050405020303" pitchFamily="18" charset="0"/>
              </a:rPr>
              <a:t>plt.figure</a:t>
            </a:r>
            <a:r>
              <a:rPr lang="en-IN" dirty="0">
                <a:latin typeface="Georgia" panose="02040502050405020303" pitchFamily="18" charset="0"/>
              </a:rPr>
              <a:t>(</a:t>
            </a:r>
            <a:r>
              <a:rPr lang="en-IN" dirty="0" err="1">
                <a:latin typeface="Georgia" panose="02040502050405020303" pitchFamily="18" charset="0"/>
              </a:rPr>
              <a:t>figsize</a:t>
            </a:r>
            <a:r>
              <a:rPr lang="en-IN" dirty="0">
                <a:latin typeface="Georgia" panose="02040502050405020303" pitchFamily="18" charset="0"/>
              </a:rPr>
              <a:t> = (8 , 5))</a:t>
            </a:r>
          </a:p>
          <a:p>
            <a:pPr marL="0" indent="0">
              <a:buNone/>
            </a:pPr>
            <a:r>
              <a:rPr lang="en-IN" dirty="0" err="1">
                <a:latin typeface="Georgia" panose="02040502050405020303" pitchFamily="18" charset="0"/>
              </a:rPr>
              <a:t>plt.plot</a:t>
            </a:r>
            <a:r>
              <a:rPr lang="en-IN" dirty="0">
                <a:latin typeface="Georgia" panose="02040502050405020303" pitchFamily="18" charset="0"/>
              </a:rPr>
              <a:t>([1, 2, 4, 8, 30, 1])</a:t>
            </a:r>
          </a:p>
          <a:p>
            <a:pPr marL="0" indent="0">
              <a:buNone/>
            </a:pPr>
            <a:r>
              <a:rPr lang="en-IN" dirty="0" err="1">
                <a:latin typeface="Georgia" panose="02040502050405020303" pitchFamily="18" charset="0"/>
              </a:rPr>
              <a:t>plt.plot</a:t>
            </a:r>
            <a:r>
              <a:rPr lang="en-IN" dirty="0">
                <a:latin typeface="Georgia" panose="02040502050405020303" pitchFamily="18" charset="0"/>
              </a:rPr>
              <a:t>([1, 6, 13, 20, 38, 1])</a:t>
            </a:r>
          </a:p>
          <a:p>
            <a:pPr marL="0" indent="0">
              <a:buNone/>
            </a:pPr>
            <a:r>
              <a:rPr lang="en-IN" dirty="0" err="1">
                <a:latin typeface="Georgia" panose="02040502050405020303" pitchFamily="18" charset="0"/>
              </a:rPr>
              <a:t>plt.plot</a:t>
            </a:r>
            <a:r>
              <a:rPr lang="en-IN" dirty="0">
                <a:latin typeface="Georgia" panose="02040502050405020303" pitchFamily="18" charset="0"/>
              </a:rPr>
              <a:t>([1, 4, 8, 14, 20, 1])</a:t>
            </a:r>
          </a:p>
          <a:p>
            <a:pPr marL="0" indent="0">
              <a:buNone/>
            </a:pPr>
            <a:r>
              <a:rPr lang="en-IN" dirty="0" err="1">
                <a:latin typeface="Georgia" panose="02040502050405020303" pitchFamily="18" charset="0"/>
              </a:rPr>
              <a:t>plt.plot</a:t>
            </a:r>
            <a:r>
              <a:rPr lang="en-IN" dirty="0">
                <a:latin typeface="Georgia" panose="02040502050405020303" pitchFamily="18" charset="0"/>
              </a:rPr>
              <a:t>([1, 3, 4, 5, 10, 1])</a:t>
            </a:r>
          </a:p>
          <a:p>
            <a:pPr marL="0" indent="0">
              <a:buNone/>
            </a:pPr>
            <a:r>
              <a:rPr lang="en-IN" dirty="0" err="1">
                <a:latin typeface="Georgia" panose="02040502050405020303" pitchFamily="18" charset="0"/>
              </a:rPr>
              <a:t>plt.legend</a:t>
            </a:r>
            <a:r>
              <a:rPr lang="en-IN" dirty="0">
                <a:latin typeface="Georgia" panose="02040502050405020303" pitchFamily="18" charset="0"/>
              </a:rPr>
              <a:t>(['blue', 'orange', 'green', 'red'], prop = {'size' : 20}, </a:t>
            </a:r>
            <a:r>
              <a:rPr lang="en-IN" dirty="0" err="1">
                <a:latin typeface="Georgia" panose="02040502050405020303" pitchFamily="18" charset="0"/>
              </a:rPr>
              <a:t>loc</a:t>
            </a:r>
            <a:r>
              <a:rPr lang="en-IN" dirty="0">
                <a:latin typeface="Georgia" panose="02040502050405020303" pitchFamily="18" charset="0"/>
              </a:rPr>
              <a:t> = 'upper left', shadow = </a:t>
            </a:r>
            <a:r>
              <a:rPr lang="en-IN" dirty="0" err="1">
                <a:latin typeface="Georgia" panose="02040502050405020303" pitchFamily="18" charset="0"/>
              </a:rPr>
              <a:t>True,facecolor</a:t>
            </a:r>
            <a:r>
              <a:rPr lang="en-IN" dirty="0">
                <a:latin typeface="Georgia" panose="02040502050405020303" pitchFamily="18" charset="0"/>
              </a:rPr>
              <a:t> = 'yellow')</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7AB98924-906F-2E05-02CA-58F956E5C9C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55AA155-4533-B95C-E239-2AE16CCEE49A}"/>
              </a:ext>
            </a:extLst>
          </p:cNvPr>
          <p:cNvSpPr>
            <a:spLocks noGrp="1"/>
          </p:cNvSpPr>
          <p:nvPr>
            <p:ph type="sldNum" sz="quarter" idx="12"/>
          </p:nvPr>
        </p:nvSpPr>
        <p:spPr/>
        <p:txBody>
          <a:bodyPr/>
          <a:lstStyle/>
          <a:p>
            <a:fld id="{FACB5482-D393-4E2D-8FB7-B68A06B80F1E}" type="slidenum">
              <a:rPr lang="en-IN" smtClean="0"/>
              <a:t>57</a:t>
            </a:fld>
            <a:endParaRPr lang="en-IN"/>
          </a:p>
        </p:txBody>
      </p:sp>
    </p:spTree>
    <p:extLst>
      <p:ext uri="{BB962C8B-B14F-4D97-AF65-F5344CB8AC3E}">
        <p14:creationId xmlns:p14="http://schemas.microsoft.com/office/powerpoint/2010/main" val="2545140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4F84-6672-4623-84BD-AF0A64D120AB}"/>
              </a:ext>
            </a:extLst>
          </p:cNvPr>
          <p:cNvSpPr>
            <a:spLocks noGrp="1"/>
          </p:cNvSpPr>
          <p:nvPr>
            <p:ph type="title"/>
          </p:nvPr>
        </p:nvSpPr>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Change the vertical spacing between legend entries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F87FF708-7102-41F3-B03B-5A3AFA616929}"/>
              </a:ext>
            </a:extLst>
          </p:cNvPr>
          <p:cNvSpPr>
            <a:spLocks noGrp="1"/>
          </p:cNvSpPr>
          <p:nvPr>
            <p:ph idx="1"/>
          </p:nvPr>
        </p:nvSpPr>
        <p:spPr>
          <a:xfrm>
            <a:off x="133351" y="1890876"/>
            <a:ext cx="11953874" cy="4595649"/>
          </a:xfrm>
        </p:spPr>
        <p:txBody>
          <a:bodyPr>
            <a:normAutofit fontScale="77500" lnSpcReduction="20000"/>
          </a:bodyPr>
          <a:lstStyle/>
          <a:p>
            <a:pPr marL="0" indent="0">
              <a:buNone/>
            </a:pPr>
            <a:r>
              <a:rPr lang="en-IN" b="1" dirty="0">
                <a:solidFill>
                  <a:srgbClr val="00B0F0"/>
                </a:solidFill>
                <a:latin typeface="Georgia" panose="02040502050405020303" pitchFamily="18" charset="0"/>
              </a:rPr>
              <a:t>Approach:</a:t>
            </a:r>
          </a:p>
          <a:p>
            <a:pPr>
              <a:buFont typeface="Wingdings" panose="05000000000000000000" pitchFamily="2" charset="2"/>
              <a:buChar char="Ø"/>
            </a:pPr>
            <a:r>
              <a:rPr lang="en-IN" dirty="0">
                <a:latin typeface="Georgia" panose="02040502050405020303" pitchFamily="18" charset="0"/>
              </a:rPr>
              <a:t>Import required module.</a:t>
            </a:r>
          </a:p>
          <a:p>
            <a:pPr>
              <a:buFont typeface="Wingdings" panose="05000000000000000000" pitchFamily="2" charset="2"/>
              <a:buChar char="Ø"/>
            </a:pPr>
            <a:r>
              <a:rPr lang="en-IN" dirty="0">
                <a:latin typeface="Georgia" panose="02040502050405020303" pitchFamily="18" charset="0"/>
              </a:rPr>
              <a:t>Create data.</a:t>
            </a:r>
          </a:p>
          <a:p>
            <a:pPr>
              <a:buFont typeface="Wingdings" panose="05000000000000000000" pitchFamily="2" charset="2"/>
              <a:buChar char="Ø"/>
            </a:pPr>
            <a:r>
              <a:rPr lang="en-IN" dirty="0">
                <a:latin typeface="Georgia" panose="02040502050405020303" pitchFamily="18" charset="0"/>
              </a:rPr>
              <a:t>Change the vertical spacing between labels.</a:t>
            </a:r>
          </a:p>
          <a:p>
            <a:pPr>
              <a:buFont typeface="Wingdings" panose="05000000000000000000" pitchFamily="2" charset="2"/>
              <a:buChar char="Ø"/>
            </a:pPr>
            <a:r>
              <a:rPr lang="en-IN" dirty="0">
                <a:latin typeface="Georgia" panose="02040502050405020303" pitchFamily="18" charset="0"/>
              </a:rPr>
              <a:t>Normally plot the data.</a:t>
            </a:r>
          </a:p>
          <a:p>
            <a:pPr>
              <a:buFont typeface="Wingdings" panose="05000000000000000000" pitchFamily="2" charset="2"/>
              <a:buChar char="Ø"/>
            </a:pPr>
            <a:r>
              <a:rPr lang="en-IN" dirty="0">
                <a:latin typeface="Georgia" panose="02040502050405020303" pitchFamily="18" charset="0"/>
              </a:rPr>
              <a:t>Display plot.</a:t>
            </a:r>
          </a:p>
          <a:p>
            <a:pPr marL="0" indent="0">
              <a:buNone/>
            </a:pPr>
            <a:r>
              <a:rPr lang="en-IN" b="1" dirty="0">
                <a:solidFill>
                  <a:srgbClr val="00B0F0"/>
                </a:solidFill>
                <a:latin typeface="Georgia" panose="02040502050405020303" pitchFamily="18" charset="0"/>
              </a:rPr>
              <a:t>Example 1:</a:t>
            </a:r>
          </a:p>
          <a:p>
            <a:pPr marL="0" indent="0">
              <a:buNone/>
            </a:pPr>
            <a:r>
              <a:rPr lang="en-IN" dirty="0">
                <a:latin typeface="Georgia" panose="02040502050405020303" pitchFamily="18" charset="0"/>
              </a:rPr>
              <a:t>In this example, we will draw different lines with the help of matplotlib and Use the </a:t>
            </a:r>
            <a:r>
              <a:rPr lang="en-IN" dirty="0" err="1">
                <a:latin typeface="Georgia" panose="02040502050405020303" pitchFamily="18" charset="0"/>
              </a:rPr>
              <a:t>labelspacing</a:t>
            </a:r>
            <a:r>
              <a:rPr lang="en-IN" dirty="0">
                <a:latin typeface="Georgia" panose="02040502050405020303" pitchFamily="18" charset="0"/>
              </a:rPr>
              <a:t> argument to </a:t>
            </a:r>
            <a:r>
              <a:rPr lang="en-IN" dirty="0" err="1">
                <a:latin typeface="Georgia" panose="02040502050405020303" pitchFamily="18" charset="0"/>
              </a:rPr>
              <a:t>plt.legend</a:t>
            </a:r>
            <a:r>
              <a:rPr lang="en-IN" dirty="0">
                <a:latin typeface="Georgia" panose="02040502050405020303" pitchFamily="18" charset="0"/>
              </a:rPr>
              <a:t>() to change the vertical space between labels.</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X = [1, 2, 3, 4, 5]</a:t>
            </a:r>
          </a:p>
          <a:p>
            <a:pPr marL="0" indent="0">
              <a:buNone/>
            </a:pPr>
            <a:r>
              <a:rPr lang="en-IN" dirty="0">
                <a:latin typeface="Georgia" panose="02040502050405020303" pitchFamily="18" charset="0"/>
              </a:rPr>
              <a:t>Y = [3, 3, 3, 3, 3]</a:t>
            </a:r>
          </a:p>
        </p:txBody>
      </p:sp>
      <p:sp>
        <p:nvSpPr>
          <p:cNvPr id="4" name="Footer Placeholder 3">
            <a:extLst>
              <a:ext uri="{FF2B5EF4-FFF2-40B4-BE49-F238E27FC236}">
                <a16:creationId xmlns:a16="http://schemas.microsoft.com/office/drawing/2014/main" id="{57DD5DBB-B43C-6480-C489-3127666B560A}"/>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091AC2E-3725-3610-F371-456337B349B1}"/>
              </a:ext>
            </a:extLst>
          </p:cNvPr>
          <p:cNvSpPr>
            <a:spLocks noGrp="1"/>
          </p:cNvSpPr>
          <p:nvPr>
            <p:ph type="sldNum" sz="quarter" idx="12"/>
          </p:nvPr>
        </p:nvSpPr>
        <p:spPr/>
        <p:txBody>
          <a:bodyPr/>
          <a:lstStyle/>
          <a:p>
            <a:fld id="{FACB5482-D393-4E2D-8FB7-B68A06B80F1E}" type="slidenum">
              <a:rPr lang="en-IN" smtClean="0"/>
              <a:t>58</a:t>
            </a:fld>
            <a:endParaRPr lang="en-IN"/>
          </a:p>
        </p:txBody>
      </p:sp>
    </p:spTree>
    <p:extLst>
      <p:ext uri="{BB962C8B-B14F-4D97-AF65-F5344CB8AC3E}">
        <p14:creationId xmlns:p14="http://schemas.microsoft.com/office/powerpoint/2010/main" val="245310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9BA2F-EBE3-4DD8-B7E9-1A397ED0F49D}"/>
              </a:ext>
            </a:extLst>
          </p:cNvPr>
          <p:cNvSpPr>
            <a:spLocks noGrp="1"/>
          </p:cNvSpPr>
          <p:nvPr>
            <p:ph idx="1"/>
          </p:nvPr>
        </p:nvSpPr>
        <p:spPr>
          <a:xfrm>
            <a:off x="266700" y="676276"/>
            <a:ext cx="11725275" cy="6029324"/>
          </a:xfrm>
        </p:spPr>
        <p:txBody>
          <a:bodyPr>
            <a:normAutofit fontScale="77500" lnSpcReduction="20000"/>
          </a:bodyPr>
          <a:lstStyle/>
          <a:p>
            <a:pPr marL="0" indent="0">
              <a:buNone/>
            </a:pPr>
            <a:r>
              <a:rPr lang="en-IN" dirty="0" err="1">
                <a:latin typeface="Georgia" panose="02040502050405020303" pitchFamily="18" charset="0"/>
              </a:rPr>
              <a:t>plt.plot</a:t>
            </a:r>
            <a:r>
              <a:rPr lang="en-IN" dirty="0">
                <a:latin typeface="Georgia" panose="02040502050405020303" pitchFamily="18" charset="0"/>
              </a:rPr>
              <a:t>(X, Y, label = "Line-1")</a:t>
            </a:r>
          </a:p>
          <a:p>
            <a:pPr marL="0" indent="0">
              <a:buNone/>
            </a:pPr>
            <a:r>
              <a:rPr lang="en-IN" dirty="0" err="1">
                <a:latin typeface="Georgia" panose="02040502050405020303" pitchFamily="18" charset="0"/>
              </a:rPr>
              <a:t>plt.plot</a:t>
            </a:r>
            <a:r>
              <a:rPr lang="en-IN" dirty="0">
                <a:latin typeface="Georgia" panose="02040502050405020303" pitchFamily="18" charset="0"/>
              </a:rPr>
              <a:t>(Y, X, label = "Line-2")</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np.sin</a:t>
            </a:r>
            <a:r>
              <a:rPr lang="en-IN" dirty="0">
                <a:latin typeface="Georgia" panose="02040502050405020303" pitchFamily="18" charset="0"/>
              </a:rPr>
              <a:t>(X), label = "Curve-1")</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np.cos</a:t>
            </a:r>
            <a:r>
              <a:rPr lang="en-IN" dirty="0">
                <a:latin typeface="Georgia" panose="02040502050405020303" pitchFamily="18" charset="0"/>
              </a:rPr>
              <a:t>(X), label = "Curve-2")</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labelspacing</a:t>
            </a:r>
            <a:r>
              <a:rPr lang="en-IN" dirty="0">
                <a:latin typeface="Georgia" panose="02040502050405020303" pitchFamily="18" charset="0"/>
              </a:rPr>
              <a:t> = 3)</a:t>
            </a:r>
          </a:p>
          <a:p>
            <a:pPr marL="0" indent="0">
              <a:buNone/>
            </a:pPr>
            <a:r>
              <a:rPr lang="en-IN" dirty="0" err="1">
                <a:latin typeface="Georgia" panose="02040502050405020303" pitchFamily="18" charset="0"/>
              </a:rPr>
              <a:t>plt.title</a:t>
            </a:r>
            <a:r>
              <a:rPr lang="en-IN" dirty="0">
                <a:latin typeface="Georgia" panose="02040502050405020303" pitchFamily="18" charset="0"/>
              </a:rPr>
              <a:t>("Line Graph - TTT")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b="1" dirty="0">
                <a:solidFill>
                  <a:srgbClr val="00B0F0"/>
                </a:solidFill>
                <a:latin typeface="Georgia" panose="02040502050405020303" pitchFamily="18" charset="0"/>
              </a:rPr>
              <a:t>Example 2:</a:t>
            </a:r>
          </a:p>
          <a:p>
            <a:pPr marL="0" indent="0">
              <a:buNone/>
            </a:pPr>
            <a:r>
              <a:rPr lang="en-US" dirty="0">
                <a:latin typeface="Georgia" panose="02040502050405020303" pitchFamily="18" charset="0"/>
              </a:rPr>
              <a:t>In this example, we will draw a Vertical line with the help of matplotlib and Use the </a:t>
            </a:r>
            <a:r>
              <a:rPr lang="en-US" dirty="0" err="1">
                <a:latin typeface="Georgia" panose="02040502050405020303" pitchFamily="18" charset="0"/>
              </a:rPr>
              <a:t>labelspacing</a:t>
            </a:r>
            <a:r>
              <a:rPr lang="en-US" dirty="0">
                <a:latin typeface="Georgia" panose="02040502050405020303" pitchFamily="18" charset="0"/>
              </a:rPr>
              <a:t> argument to </a:t>
            </a:r>
            <a:r>
              <a:rPr lang="en-US" dirty="0" err="1">
                <a:latin typeface="Georgia" panose="02040502050405020303" pitchFamily="18" charset="0"/>
              </a:rPr>
              <a:t>plt.legend</a:t>
            </a:r>
            <a:r>
              <a:rPr lang="en-US" dirty="0">
                <a:latin typeface="Georgia" panose="02040502050405020303" pitchFamily="18" charset="0"/>
              </a:rPr>
              <a:t>() to change the vertical space between labels.</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err="1">
                <a:latin typeface="Georgia" panose="02040502050405020303" pitchFamily="18" charset="0"/>
              </a:rPr>
              <a:t>plt.plot</a:t>
            </a:r>
            <a:r>
              <a:rPr lang="en-IN" dirty="0">
                <a:latin typeface="Georgia" panose="02040502050405020303" pitchFamily="18" charset="0"/>
              </a:rPr>
              <a:t>([0, 1], [0, 2.0], label = 'Label-1')</a:t>
            </a:r>
          </a:p>
          <a:p>
            <a:pPr marL="0" indent="0">
              <a:buNone/>
            </a:pPr>
            <a:r>
              <a:rPr lang="en-IN" dirty="0" err="1">
                <a:latin typeface="Georgia" panose="02040502050405020303" pitchFamily="18" charset="0"/>
              </a:rPr>
              <a:t>plt.plot</a:t>
            </a:r>
            <a:r>
              <a:rPr lang="en-IN" dirty="0">
                <a:latin typeface="Georgia" panose="02040502050405020303" pitchFamily="18" charset="0"/>
              </a:rPr>
              <a:t>([1, 2], [0, 2.1], label = 'Label-2')</a:t>
            </a:r>
          </a:p>
          <a:p>
            <a:pPr marL="0" indent="0">
              <a:buNone/>
            </a:pPr>
            <a:r>
              <a:rPr lang="en-IN" dirty="0" err="1">
                <a:latin typeface="Georgia" panose="02040502050405020303" pitchFamily="18" charset="0"/>
              </a:rPr>
              <a:t>plt.plot</a:t>
            </a:r>
            <a:r>
              <a:rPr lang="en-IN" dirty="0">
                <a:latin typeface="Georgia" panose="02040502050405020303" pitchFamily="18" charset="0"/>
              </a:rPr>
              <a:t>([2, 3], [0, 2.2], label = 'Label-3')</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labelspacing</a:t>
            </a:r>
            <a:r>
              <a:rPr lang="en-IN" dirty="0">
                <a:latin typeface="Georgia" panose="02040502050405020303" pitchFamily="18" charset="0"/>
              </a:rPr>
              <a:t> = 2)</a:t>
            </a:r>
          </a:p>
          <a:p>
            <a:pPr marL="0" indent="0">
              <a:buNone/>
            </a:pPr>
            <a:r>
              <a:rPr lang="en-IN" dirty="0" err="1">
                <a:latin typeface="Georgia" panose="02040502050405020303" pitchFamily="18" charset="0"/>
              </a:rPr>
              <a:t>plt.title</a:t>
            </a:r>
            <a:r>
              <a:rPr lang="en-IN" dirty="0">
                <a:latin typeface="Georgia" panose="02040502050405020303" pitchFamily="18" charset="0"/>
              </a:rPr>
              <a:t>("Line Graph - TTT")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58BAB2E9-FE2B-AE1C-B2C1-E22D6739EA2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2CB2BDD-5041-5A9F-513C-AB087B79B7A2}"/>
              </a:ext>
            </a:extLst>
          </p:cNvPr>
          <p:cNvSpPr>
            <a:spLocks noGrp="1"/>
          </p:cNvSpPr>
          <p:nvPr>
            <p:ph type="sldNum" sz="quarter" idx="12"/>
          </p:nvPr>
        </p:nvSpPr>
        <p:spPr/>
        <p:txBody>
          <a:bodyPr/>
          <a:lstStyle/>
          <a:p>
            <a:fld id="{FACB5482-D393-4E2D-8FB7-B68A06B80F1E}" type="slidenum">
              <a:rPr lang="en-IN" smtClean="0"/>
              <a:t>59</a:t>
            </a:fld>
            <a:endParaRPr lang="en-IN"/>
          </a:p>
        </p:txBody>
      </p:sp>
    </p:spTree>
    <p:extLst>
      <p:ext uri="{BB962C8B-B14F-4D97-AF65-F5344CB8AC3E}">
        <p14:creationId xmlns:p14="http://schemas.microsoft.com/office/powerpoint/2010/main" val="17660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65F3F-F81D-42E4-B857-FC43E98091A4}"/>
              </a:ext>
            </a:extLst>
          </p:cNvPr>
          <p:cNvSpPr>
            <a:spLocks noGrp="1"/>
          </p:cNvSpPr>
          <p:nvPr>
            <p:ph idx="1"/>
          </p:nvPr>
        </p:nvSpPr>
        <p:spPr>
          <a:xfrm>
            <a:off x="238125" y="733425"/>
            <a:ext cx="11677649" cy="5686425"/>
          </a:xfrm>
        </p:spPr>
        <p:txBody>
          <a:bodyPr>
            <a:normAutofit/>
          </a:bodyPr>
          <a:lstStyle/>
          <a:p>
            <a:pPr marL="0" indent="0">
              <a:buNone/>
            </a:pPr>
            <a:r>
              <a:rPr lang="en-IN" sz="2000" b="1" dirty="0">
                <a:solidFill>
                  <a:srgbClr val="00B0F0"/>
                </a:solidFill>
                <a:latin typeface="Georgia" panose="02040502050405020303" pitchFamily="18" charset="0"/>
              </a:rPr>
              <a:t>Example 1: Linear Plot</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year = [1972, 1982, 1992, 2002, 2012]</a:t>
            </a:r>
          </a:p>
          <a:p>
            <a:pPr marL="0" indent="0">
              <a:buNone/>
            </a:pPr>
            <a:r>
              <a:rPr lang="en-IN" dirty="0" err="1">
                <a:latin typeface="Georgia" panose="02040502050405020303" pitchFamily="18" charset="0"/>
              </a:rPr>
              <a:t>e_india</a:t>
            </a:r>
            <a:r>
              <a:rPr lang="en-IN" dirty="0">
                <a:latin typeface="Georgia" panose="02040502050405020303" pitchFamily="18" charset="0"/>
              </a:rPr>
              <a:t> = [100.6, 158.61, 305.54, 394.96, 724.79]</a:t>
            </a:r>
          </a:p>
          <a:p>
            <a:pPr marL="0" indent="0">
              <a:buNone/>
            </a:pPr>
            <a:r>
              <a:rPr lang="en-IN" dirty="0" err="1">
                <a:latin typeface="Georgia" panose="02040502050405020303" pitchFamily="18" charset="0"/>
              </a:rPr>
              <a:t>e_bangladesh</a:t>
            </a:r>
            <a:r>
              <a:rPr lang="en-IN" dirty="0">
                <a:latin typeface="Georgia" panose="02040502050405020303" pitchFamily="18" charset="0"/>
              </a:rPr>
              <a:t> = [10.5, 25.21, 58.65, 119.27, 274.87]</a:t>
            </a:r>
          </a:p>
          <a:p>
            <a:pPr marL="0" indent="0">
              <a:buNone/>
            </a:pPr>
            <a:r>
              <a:rPr lang="en-IN" dirty="0">
                <a:latin typeface="Georgia" panose="02040502050405020303" pitchFamily="18" charset="0"/>
              </a:rPr>
              <a:t>with different </a:t>
            </a:r>
            <a:r>
              <a:rPr lang="en-IN" dirty="0" err="1">
                <a:latin typeface="Georgia" panose="02040502050405020303" pitchFamily="18" charset="0"/>
              </a:rPr>
              <a:t>colored</a:t>
            </a:r>
            <a:r>
              <a:rPr lang="en-IN" dirty="0">
                <a:latin typeface="Georgia" panose="02040502050405020303" pitchFamily="18" charset="0"/>
              </a:rPr>
              <a:t> labels of two countries </a:t>
            </a:r>
          </a:p>
          <a:p>
            <a:pPr marL="0" indent="0">
              <a:buNone/>
            </a:pPr>
            <a:r>
              <a:rPr lang="en-IN" dirty="0" err="1">
                <a:latin typeface="Georgia" panose="02040502050405020303" pitchFamily="18" charset="0"/>
              </a:rPr>
              <a:t>plt.plot</a:t>
            </a:r>
            <a:r>
              <a:rPr lang="en-IN" dirty="0">
                <a:latin typeface="Georgia" panose="02040502050405020303" pitchFamily="18" charset="0"/>
              </a:rPr>
              <a:t>(year, </a:t>
            </a:r>
            <a:r>
              <a:rPr lang="en-IN" dirty="0" err="1">
                <a:latin typeface="Georgia" panose="02040502050405020303" pitchFamily="18" charset="0"/>
              </a:rPr>
              <a:t>e_india</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='orange', </a:t>
            </a:r>
          </a:p>
          <a:p>
            <a:pPr marL="0" indent="0">
              <a:buNone/>
            </a:pPr>
            <a:r>
              <a:rPr lang="en-IN" dirty="0">
                <a:latin typeface="Georgia" panose="02040502050405020303" pitchFamily="18" charset="0"/>
              </a:rPr>
              <a:t>         label ='India’)</a:t>
            </a:r>
          </a:p>
          <a:p>
            <a:pPr marL="0" indent="0">
              <a:buNone/>
            </a:pPr>
            <a:r>
              <a:rPr lang="en-IN" dirty="0" err="1">
                <a:latin typeface="Georgia" panose="02040502050405020303" pitchFamily="18" charset="0"/>
              </a:rPr>
              <a:t>plt.plot</a:t>
            </a:r>
            <a:r>
              <a:rPr lang="en-IN" dirty="0">
                <a:latin typeface="Georgia" panose="02040502050405020303" pitchFamily="18" charset="0"/>
              </a:rPr>
              <a:t>(year, </a:t>
            </a:r>
            <a:r>
              <a:rPr lang="en-IN" dirty="0" err="1">
                <a:latin typeface="Georgia" panose="02040502050405020303" pitchFamily="18" charset="0"/>
              </a:rPr>
              <a:t>e_bangladesh</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='g', </a:t>
            </a:r>
          </a:p>
          <a:p>
            <a:pPr marL="0" indent="0">
              <a:buNone/>
            </a:pPr>
            <a:r>
              <a:rPr lang="en-IN" dirty="0">
                <a:latin typeface="Georgia" panose="02040502050405020303" pitchFamily="18" charset="0"/>
              </a:rPr>
              <a:t>         label ='Bangladesh')</a:t>
            </a:r>
          </a:p>
          <a:p>
            <a:pPr marL="0" indent="0">
              <a:buNone/>
            </a:pPr>
            <a:r>
              <a:rPr lang="en-IN" dirty="0" err="1">
                <a:latin typeface="Georgia" panose="02040502050405020303" pitchFamily="18" charset="0"/>
              </a:rPr>
              <a:t>plt.xlabel</a:t>
            </a:r>
            <a:r>
              <a:rPr lang="en-IN" dirty="0">
                <a:latin typeface="Georgia" panose="02040502050405020303" pitchFamily="18" charset="0"/>
              </a:rPr>
              <a:t>('Years')</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178282AD-50BA-EBAA-2EEA-1E5A1C95F23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0CAB137-A1AF-4A18-0B38-E6E08A128B9A}"/>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1690591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0507-D2DF-4C30-BD26-60F7B5F14468}"/>
              </a:ext>
            </a:extLst>
          </p:cNvPr>
          <p:cNvSpPr>
            <a:spLocks noGrp="1"/>
          </p:cNvSpPr>
          <p:nvPr>
            <p:ph type="title"/>
          </p:nvPr>
        </p:nvSpPr>
        <p:spPr>
          <a:xfrm>
            <a:off x="581192" y="702156"/>
            <a:ext cx="11029616" cy="85994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Use multiple column in a Matplotlib Legend</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9D05C722-15B7-4865-95FC-7F4140D52D0C}"/>
              </a:ext>
            </a:extLst>
          </p:cNvPr>
          <p:cNvSpPr>
            <a:spLocks noGrp="1"/>
          </p:cNvSpPr>
          <p:nvPr>
            <p:ph idx="1"/>
          </p:nvPr>
        </p:nvSpPr>
        <p:spPr>
          <a:xfrm>
            <a:off x="219076" y="1676399"/>
            <a:ext cx="11811000" cy="4943475"/>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In many cases, the main thing we may have to encounter that as the legend number gets increased, it may consume a lot of vertical spaces which may create problem for visualization of the graph. </a:t>
            </a:r>
          </a:p>
          <a:p>
            <a:pPr>
              <a:buFont typeface="Wingdings" panose="05000000000000000000" pitchFamily="2" charset="2"/>
              <a:buChar char="Ø"/>
            </a:pPr>
            <a:r>
              <a:rPr lang="en-US" dirty="0">
                <a:latin typeface="Georgia" panose="02040502050405020303" pitchFamily="18" charset="0"/>
              </a:rPr>
              <a:t>So, in this situation, we need to organize legend labels into multiple columns. For this, it will be easy to place non-disruptively all the legends. </a:t>
            </a:r>
          </a:p>
          <a:p>
            <a:pPr>
              <a:buFont typeface="Wingdings" panose="05000000000000000000" pitchFamily="2" charset="2"/>
              <a:buChar char="Ø"/>
            </a:pPr>
            <a:r>
              <a:rPr lang="en-US" dirty="0">
                <a:latin typeface="Georgia" panose="02040502050405020303" pitchFamily="18" charset="0"/>
              </a:rPr>
              <a:t>Using the </a:t>
            </a:r>
            <a:r>
              <a:rPr lang="en-US" dirty="0" err="1">
                <a:latin typeface="Georgia" panose="02040502050405020303" pitchFamily="18" charset="0"/>
              </a:rPr>
              <a:t>ncol</a:t>
            </a:r>
            <a:r>
              <a:rPr lang="en-US" dirty="0">
                <a:latin typeface="Georgia" panose="02040502050405020303" pitchFamily="18" charset="0"/>
              </a:rPr>
              <a:t> argument inside </a:t>
            </a:r>
            <a:r>
              <a:rPr lang="en-US" dirty="0" err="1">
                <a:latin typeface="Georgia" panose="02040502050405020303" pitchFamily="18" charset="0"/>
              </a:rPr>
              <a:t>plt.legend</a:t>
            </a:r>
            <a:r>
              <a:rPr lang="en-US" dirty="0">
                <a:latin typeface="Georgia" panose="02040502050405020303" pitchFamily="18" charset="0"/>
              </a:rPr>
              <a:t>() in below defined manner to specify the number of columns which the legend should have.</a:t>
            </a:r>
          </a:p>
          <a:p>
            <a:pPr marL="0" indent="0">
              <a:buNone/>
            </a:pPr>
            <a:r>
              <a:rPr lang="en-US" dirty="0">
                <a:latin typeface="Georgia" panose="02040502050405020303" pitchFamily="18" charset="0"/>
              </a:rPr>
              <a:t>						</a:t>
            </a:r>
            <a:r>
              <a:rPr lang="en-US" dirty="0" err="1">
                <a:latin typeface="Georgia" panose="02040502050405020303" pitchFamily="18" charset="0"/>
              </a:rPr>
              <a:t>plt.legend</a:t>
            </a:r>
            <a:r>
              <a:rPr lang="en-US" dirty="0">
                <a:latin typeface="Georgia" panose="02040502050405020303" pitchFamily="18" charset="0"/>
              </a:rPr>
              <a:t>(</a:t>
            </a:r>
            <a:r>
              <a:rPr lang="en-US" dirty="0" err="1">
                <a:latin typeface="Georgia" panose="02040502050405020303" pitchFamily="18" charset="0"/>
              </a:rPr>
              <a:t>ncol</a:t>
            </a:r>
            <a:r>
              <a:rPr lang="en-US" dirty="0">
                <a:latin typeface="Georgia" panose="02040502050405020303" pitchFamily="18" charset="0"/>
              </a:rPr>
              <a:t>=k)</a:t>
            </a:r>
          </a:p>
          <a:p>
            <a:pPr>
              <a:buFont typeface="Wingdings" panose="05000000000000000000" pitchFamily="2" charset="2"/>
              <a:buChar char="Ø"/>
            </a:pPr>
            <a:r>
              <a:rPr lang="en-US" dirty="0">
                <a:latin typeface="Georgia" panose="02040502050405020303" pitchFamily="18" charset="0"/>
              </a:rPr>
              <a:t>Here, k is the number of columns the legend should have in the graph. </a:t>
            </a:r>
          </a:p>
          <a:p>
            <a:pPr marL="0" indent="0">
              <a:buNone/>
            </a:pPr>
            <a:r>
              <a:rPr lang="en-US" b="1" dirty="0">
                <a:solidFill>
                  <a:srgbClr val="00B0F0"/>
                </a:solidFill>
                <a:latin typeface="Georgia" panose="02040502050405020303" pitchFamily="18" charset="0"/>
              </a:rPr>
              <a:t>Note: </a:t>
            </a:r>
            <a:r>
              <a:rPr lang="en-US" dirty="0">
                <a:latin typeface="Georgia" panose="02040502050405020303" pitchFamily="18" charset="0"/>
              </a:rPr>
              <a:t>Before declaring matplotlib and </a:t>
            </a:r>
            <a:r>
              <a:rPr lang="en-US" dirty="0" err="1">
                <a:latin typeface="Georgia" panose="02040502050405020303" pitchFamily="18" charset="0"/>
              </a:rPr>
              <a:t>pyplot</a:t>
            </a:r>
            <a:r>
              <a:rPr lang="en-US" dirty="0">
                <a:latin typeface="Georgia" panose="02040502050405020303" pitchFamily="18" charset="0"/>
              </a:rPr>
              <a:t>, it is better to declare </a:t>
            </a:r>
            <a:r>
              <a:rPr lang="en-US" dirty="0" err="1">
                <a:latin typeface="Georgia" panose="02040502050405020303" pitchFamily="18" charset="0"/>
              </a:rPr>
              <a:t>numpy</a:t>
            </a:r>
            <a:r>
              <a:rPr lang="en-US" dirty="0">
                <a:latin typeface="Georgia" panose="02040502050405020303" pitchFamily="18" charset="0"/>
              </a:rPr>
              <a:t> library also.</a:t>
            </a:r>
          </a:p>
          <a:p>
            <a:pPr marL="0" indent="0">
              <a:buNone/>
            </a:pPr>
            <a:r>
              <a:rPr lang="en-US" dirty="0">
                <a:latin typeface="Georgia" panose="02040502050405020303" pitchFamily="18" charset="0"/>
              </a:rPr>
              <a:t>Basically, we can import </a:t>
            </a:r>
            <a:r>
              <a:rPr lang="en-US" dirty="0" err="1">
                <a:latin typeface="Georgia" panose="02040502050405020303" pitchFamily="18" charset="0"/>
              </a:rPr>
              <a:t>pyplot</a:t>
            </a:r>
            <a:r>
              <a:rPr lang="en-US" dirty="0">
                <a:latin typeface="Georgia" panose="02040502050405020303" pitchFamily="18" charset="0"/>
              </a:rPr>
              <a:t> with matplotlib as we generally import other libraries in python, such like</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plt</a:t>
            </a:r>
            <a:endParaRPr lang="en-US" dirty="0">
              <a:latin typeface="Georgia" panose="02040502050405020303" pitchFamily="18" charset="0"/>
            </a:endParaRPr>
          </a:p>
          <a:p>
            <a:pPr marL="0" indent="0">
              <a:buNone/>
            </a:pPr>
            <a:r>
              <a:rPr lang="en-US" dirty="0">
                <a:latin typeface="Georgia" panose="02040502050405020303" pitchFamily="18" charset="0"/>
              </a:rPr>
              <a:t>or</a:t>
            </a:r>
          </a:p>
          <a:p>
            <a:pPr marL="0" indent="0">
              <a:buNone/>
            </a:pPr>
            <a:r>
              <a:rPr lang="en-US" dirty="0">
                <a:latin typeface="Georgia" panose="02040502050405020303" pitchFamily="18" charset="0"/>
              </a:rPr>
              <a:t>from matplotlib import </a:t>
            </a:r>
            <a:r>
              <a:rPr lang="en-US" dirty="0" err="1">
                <a:latin typeface="Georgia" panose="02040502050405020303" pitchFamily="18" charset="0"/>
              </a:rPr>
              <a:t>pyplot</a:t>
            </a:r>
            <a:r>
              <a:rPr lang="en-US" dirty="0">
                <a:latin typeface="Georgia" panose="02040502050405020303" pitchFamily="18" charset="0"/>
              </a:rPr>
              <a:t> as </a:t>
            </a:r>
            <a:r>
              <a:rPr lang="en-US" dirty="0" err="1">
                <a:latin typeface="Georgia" panose="02040502050405020303" pitchFamily="18" charset="0"/>
              </a:rPr>
              <a:t>plt</a:t>
            </a:r>
            <a:r>
              <a:rPr lang="en-US" dirty="0">
                <a:latin typeface="Georgia" panose="02040502050405020303" pitchFamily="18" charset="0"/>
              </a:rPr>
              <a:t>   </a:t>
            </a:r>
          </a:p>
        </p:txBody>
      </p:sp>
      <p:sp>
        <p:nvSpPr>
          <p:cNvPr id="4" name="Footer Placeholder 3">
            <a:extLst>
              <a:ext uri="{FF2B5EF4-FFF2-40B4-BE49-F238E27FC236}">
                <a16:creationId xmlns:a16="http://schemas.microsoft.com/office/drawing/2014/main" id="{5C6469AE-25D5-8849-206C-41A50230A1CF}"/>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47A87CC-C4BF-8AD0-5191-0ED4C132AC14}"/>
              </a:ext>
            </a:extLst>
          </p:cNvPr>
          <p:cNvSpPr>
            <a:spLocks noGrp="1"/>
          </p:cNvSpPr>
          <p:nvPr>
            <p:ph type="sldNum" sz="quarter" idx="12"/>
          </p:nvPr>
        </p:nvSpPr>
        <p:spPr/>
        <p:txBody>
          <a:bodyPr/>
          <a:lstStyle/>
          <a:p>
            <a:fld id="{FACB5482-D393-4E2D-8FB7-B68A06B80F1E}" type="slidenum">
              <a:rPr lang="en-IN" smtClean="0"/>
              <a:t>60</a:t>
            </a:fld>
            <a:endParaRPr lang="en-IN"/>
          </a:p>
        </p:txBody>
      </p:sp>
    </p:spTree>
    <p:extLst>
      <p:ext uri="{BB962C8B-B14F-4D97-AF65-F5344CB8AC3E}">
        <p14:creationId xmlns:p14="http://schemas.microsoft.com/office/powerpoint/2010/main" val="248646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184F2-E89D-4AF0-97A0-32C7103D331C}"/>
              </a:ext>
            </a:extLst>
          </p:cNvPr>
          <p:cNvSpPr>
            <a:spLocks noGrp="1"/>
          </p:cNvSpPr>
          <p:nvPr>
            <p:ph idx="1"/>
          </p:nvPr>
        </p:nvSpPr>
        <p:spPr>
          <a:xfrm>
            <a:off x="581192" y="942975"/>
            <a:ext cx="11029615" cy="5553075"/>
          </a:xfrm>
        </p:spPr>
        <p:txBody>
          <a:bodyPr>
            <a:normAutofit/>
          </a:bodyPr>
          <a:lstStyle/>
          <a:p>
            <a:pPr marL="0" indent="0">
              <a:buNone/>
            </a:pPr>
            <a:r>
              <a:rPr lang="en-IN" sz="2000" b="1" dirty="0">
                <a:solidFill>
                  <a:srgbClr val="00B0F0"/>
                </a:solidFill>
                <a:latin typeface="Georgia" panose="02040502050405020303" pitchFamily="18" charset="0"/>
              </a:rPr>
              <a:t>Example:</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r>
              <a:rPr lang="en-IN" dirty="0">
                <a:latin typeface="Georgia" panose="02040502050405020303" pitchFamily="18" charset="0"/>
              </a:rPr>
              <a:t> </a:t>
            </a:r>
          </a:p>
          <a:p>
            <a:pPr marL="0" indent="0">
              <a:buNone/>
            </a:pPr>
            <a:r>
              <a:rPr lang="en-IN" dirty="0" err="1">
                <a:latin typeface="Georgia" panose="02040502050405020303" pitchFamily="18" charset="0"/>
              </a:rPr>
              <a:t>plt.plot</a:t>
            </a:r>
            <a:r>
              <a:rPr lang="en-IN" dirty="0">
                <a:latin typeface="Georgia" panose="02040502050405020303" pitchFamily="18" charset="0"/>
              </a:rPr>
              <a:t>([0, 3], [0, 2.0], label='Label 1')</a:t>
            </a:r>
          </a:p>
          <a:p>
            <a:pPr marL="0" indent="0">
              <a:buNone/>
            </a:pPr>
            <a:r>
              <a:rPr lang="en-IN" dirty="0" err="1">
                <a:latin typeface="Georgia" panose="02040502050405020303" pitchFamily="18" charset="0"/>
              </a:rPr>
              <a:t>plt.plot</a:t>
            </a:r>
            <a:r>
              <a:rPr lang="en-IN" dirty="0">
                <a:latin typeface="Georgia" panose="02040502050405020303" pitchFamily="18" charset="0"/>
              </a:rPr>
              <a:t>([0, 3], [0, 2.1], label='Label 2')</a:t>
            </a:r>
          </a:p>
          <a:p>
            <a:pPr marL="0" indent="0">
              <a:buNone/>
            </a:pPr>
            <a:r>
              <a:rPr lang="en-IN" dirty="0" err="1">
                <a:latin typeface="Georgia" panose="02040502050405020303" pitchFamily="18" charset="0"/>
              </a:rPr>
              <a:t>plt.plot</a:t>
            </a:r>
            <a:r>
              <a:rPr lang="en-IN" dirty="0">
                <a:latin typeface="Georgia" panose="02040502050405020303" pitchFamily="18" charset="0"/>
              </a:rPr>
              <a:t>([0, 3], [0, 2.2], label='Label 3')</a:t>
            </a:r>
          </a:p>
          <a:p>
            <a:pPr marL="0" indent="0">
              <a:buNone/>
            </a:pPr>
            <a:r>
              <a:rPr lang="en-IN" dirty="0" err="1">
                <a:latin typeface="Georgia" panose="02040502050405020303" pitchFamily="18" charset="0"/>
              </a:rPr>
              <a:t>plt.plot</a:t>
            </a:r>
            <a:r>
              <a:rPr lang="en-IN" dirty="0">
                <a:latin typeface="Georgia" panose="02040502050405020303" pitchFamily="18" charset="0"/>
              </a:rPr>
              <a:t>([0, 3], [0, 2.3], label='Label 4')</a:t>
            </a:r>
          </a:p>
          <a:p>
            <a:pPr marL="0" indent="0">
              <a:buNone/>
            </a:pPr>
            <a:r>
              <a:rPr lang="en-IN" dirty="0" err="1">
                <a:latin typeface="Georgia" panose="02040502050405020303" pitchFamily="18" charset="0"/>
              </a:rPr>
              <a:t>plt.plot</a:t>
            </a:r>
            <a:r>
              <a:rPr lang="en-IN" dirty="0">
                <a:latin typeface="Georgia" panose="02040502050405020303" pitchFamily="18" charset="0"/>
              </a:rPr>
              <a:t>([0, 3], [0, 2.4], label='Label 5')</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ncol</a:t>
            </a:r>
            <a:r>
              <a:rPr lang="en-IN" dirty="0">
                <a:latin typeface="Georgia" panose="02040502050405020303" pitchFamily="18" charset="0"/>
              </a:rPr>
              <a:t>=3)</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5FFFEC2-CE16-0365-8186-EB509082898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57AE897-EE17-95A7-B19B-BB9AE0D33AFF}"/>
              </a:ext>
            </a:extLst>
          </p:cNvPr>
          <p:cNvSpPr>
            <a:spLocks noGrp="1"/>
          </p:cNvSpPr>
          <p:nvPr>
            <p:ph type="sldNum" sz="quarter" idx="12"/>
          </p:nvPr>
        </p:nvSpPr>
        <p:spPr/>
        <p:txBody>
          <a:bodyPr/>
          <a:lstStyle/>
          <a:p>
            <a:fld id="{FACB5482-D393-4E2D-8FB7-B68A06B80F1E}" type="slidenum">
              <a:rPr lang="en-IN" smtClean="0"/>
              <a:t>61</a:t>
            </a:fld>
            <a:endParaRPr lang="en-IN"/>
          </a:p>
        </p:txBody>
      </p:sp>
    </p:spTree>
    <p:extLst>
      <p:ext uri="{BB962C8B-B14F-4D97-AF65-F5344CB8AC3E}">
        <p14:creationId xmlns:p14="http://schemas.microsoft.com/office/powerpoint/2010/main" val="2674120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F458-0310-48F4-B7E9-1289C41ECA8A}"/>
              </a:ext>
            </a:extLst>
          </p:cNvPr>
          <p:cNvSpPr>
            <a:spLocks noGrp="1"/>
          </p:cNvSpPr>
          <p:nvPr>
            <p:ph type="title"/>
          </p:nvPr>
        </p:nvSpPr>
        <p:spPr>
          <a:xfrm>
            <a:off x="581192" y="702155"/>
            <a:ext cx="11029616" cy="1059969"/>
          </a:xfrm>
        </p:spPr>
        <p:txBody>
          <a:bodyPr>
            <a:no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Create a Single Legend for All Subplots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55C8BBC6-26B4-4A62-86C0-11E00E0F7368}"/>
              </a:ext>
            </a:extLst>
          </p:cNvPr>
          <p:cNvSpPr>
            <a:spLocks noGrp="1"/>
          </p:cNvSpPr>
          <p:nvPr>
            <p:ph idx="1"/>
          </p:nvPr>
        </p:nvSpPr>
        <p:spPr>
          <a:xfrm>
            <a:off x="581192" y="1924050"/>
            <a:ext cx="11029615" cy="4562474"/>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The subplot() function in matplotlib helps to create a grid of subplots within a single figure. In a figure, subplots are created and ordered row-wise from the top left. </a:t>
            </a:r>
          </a:p>
          <a:p>
            <a:pPr>
              <a:buFont typeface="Wingdings" panose="05000000000000000000" pitchFamily="2" charset="2"/>
              <a:buChar char="Ø"/>
            </a:pPr>
            <a:r>
              <a:rPr lang="en-US" dirty="0">
                <a:latin typeface="Georgia" panose="02040502050405020303" pitchFamily="18" charset="0"/>
              </a:rPr>
              <a:t>A legend in the Matplotlib library basically describes the graph elements. </a:t>
            </a:r>
          </a:p>
          <a:p>
            <a:pPr>
              <a:buFont typeface="Wingdings" panose="05000000000000000000" pitchFamily="2" charset="2"/>
              <a:buChar char="Ø"/>
            </a:pPr>
            <a:r>
              <a:rPr lang="en-US" dirty="0">
                <a:latin typeface="Georgia" panose="02040502050405020303" pitchFamily="18" charset="0"/>
              </a:rPr>
              <a:t>The legend() can be customized and adjusted anywhere inside or outside the graph by placing it at various positions.</a:t>
            </a:r>
          </a:p>
          <a:p>
            <a:pPr>
              <a:buFont typeface="Wingdings" panose="05000000000000000000" pitchFamily="2" charset="2"/>
              <a:buChar char="Ø"/>
            </a:pPr>
            <a:r>
              <a:rPr lang="en-US" dirty="0">
                <a:latin typeface="Georgia" panose="02040502050405020303" pitchFamily="18" charset="0"/>
              </a:rPr>
              <a:t>Sometimes it is necessary to create a single legend for all subplots.</a:t>
            </a:r>
          </a:p>
          <a:p>
            <a:pPr marL="0" indent="0">
              <a:buNone/>
            </a:pPr>
            <a:r>
              <a:rPr lang="en-IN" b="1" dirty="0">
                <a:solidFill>
                  <a:srgbClr val="00B0F0"/>
                </a:solidFill>
                <a:latin typeface="Georgia" panose="02040502050405020303" pitchFamily="18" charset="0"/>
              </a:rPr>
              <a:t>Syntax of Subplot():</a:t>
            </a:r>
          </a:p>
          <a:p>
            <a:pPr marL="0" indent="0">
              <a:buNone/>
            </a:pPr>
            <a:r>
              <a:rPr lang="en-IN" dirty="0">
                <a:latin typeface="Georgia" panose="02040502050405020303" pitchFamily="18" charset="0"/>
              </a:rPr>
              <a:t>			subplot(</a:t>
            </a:r>
            <a:r>
              <a:rPr lang="en-IN" dirty="0" err="1">
                <a:latin typeface="Georgia" panose="02040502050405020303" pitchFamily="18" charset="0"/>
              </a:rPr>
              <a:t>nrows,ncols,nsubplot</a:t>
            </a:r>
            <a:r>
              <a:rPr lang="en-IN"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For example, subplot(2,1,1) is the figure which represents the first subplot with 2 rows and one column, the first subplot lies in the first row.</a:t>
            </a:r>
          </a:p>
          <a:p>
            <a:pPr>
              <a:buFont typeface="Wingdings" panose="05000000000000000000" pitchFamily="2" charset="2"/>
              <a:buChar char="Ø"/>
            </a:pPr>
            <a:r>
              <a:rPr lang="en-US" dirty="0">
                <a:latin typeface="Georgia" panose="02040502050405020303" pitchFamily="18" charset="0"/>
              </a:rPr>
              <a:t>The subplot(2,1,2) represents the second subplot which lies in the second row in the first column. </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8A295666-56C8-2E04-3093-B8D3CB88AD5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2A7B073-188E-CE20-9C36-359D285CB96B}"/>
              </a:ext>
            </a:extLst>
          </p:cNvPr>
          <p:cNvSpPr>
            <a:spLocks noGrp="1"/>
          </p:cNvSpPr>
          <p:nvPr>
            <p:ph type="sldNum" sz="quarter" idx="12"/>
          </p:nvPr>
        </p:nvSpPr>
        <p:spPr/>
        <p:txBody>
          <a:bodyPr/>
          <a:lstStyle/>
          <a:p>
            <a:fld id="{FACB5482-D393-4E2D-8FB7-B68A06B80F1E}" type="slidenum">
              <a:rPr lang="en-IN" smtClean="0"/>
              <a:t>62</a:t>
            </a:fld>
            <a:endParaRPr lang="en-IN"/>
          </a:p>
        </p:txBody>
      </p:sp>
    </p:spTree>
    <p:extLst>
      <p:ext uri="{BB962C8B-B14F-4D97-AF65-F5344CB8AC3E}">
        <p14:creationId xmlns:p14="http://schemas.microsoft.com/office/powerpoint/2010/main" val="2038826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61EC5-66B5-4A7E-B32F-DB48680C5B1E}"/>
              </a:ext>
            </a:extLst>
          </p:cNvPr>
          <p:cNvSpPr>
            <a:spLocks noGrp="1"/>
          </p:cNvSpPr>
          <p:nvPr>
            <p:ph idx="1"/>
          </p:nvPr>
        </p:nvSpPr>
        <p:spPr>
          <a:xfrm>
            <a:off x="171450" y="552450"/>
            <a:ext cx="11744325" cy="6105525"/>
          </a:xfrm>
        </p:spPr>
        <p:txBody>
          <a:bodyPr>
            <a:normAutofit fontScale="70000" lnSpcReduction="20000"/>
          </a:bodyPr>
          <a:lstStyle/>
          <a:p>
            <a:pPr marL="0" indent="0">
              <a:buNone/>
            </a:pPr>
            <a:r>
              <a:rPr lang="en-IN" b="1" dirty="0">
                <a:solidFill>
                  <a:srgbClr val="00B0F0"/>
                </a:solidFill>
                <a:latin typeface="Georgia" panose="02040502050405020303" pitchFamily="18" charset="0"/>
              </a:rPr>
              <a:t>Example 1:</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fig, (ax1, ax2) = </a:t>
            </a:r>
            <a:r>
              <a:rPr lang="en-IN" dirty="0" err="1">
                <a:latin typeface="Georgia" panose="02040502050405020303" pitchFamily="18" charset="0"/>
              </a:rPr>
              <a:t>plt.subplots</a:t>
            </a:r>
            <a:r>
              <a:rPr lang="en-IN" dirty="0">
                <a:latin typeface="Georgia" panose="02040502050405020303" pitchFamily="18" charset="0"/>
              </a:rPr>
              <a:t>(1, 2, </a:t>
            </a:r>
            <a:r>
              <a:rPr lang="en-IN" dirty="0" err="1">
                <a:latin typeface="Georgia" panose="02040502050405020303" pitchFamily="18" charset="0"/>
              </a:rPr>
              <a:t>figsize</a:t>
            </a:r>
            <a:r>
              <a:rPr lang="en-IN" dirty="0">
                <a:latin typeface="Georgia" panose="02040502050405020303" pitchFamily="18" charset="0"/>
              </a:rPr>
              <a:t>=(12, 5))</a:t>
            </a:r>
          </a:p>
          <a:p>
            <a:pPr marL="0" indent="0">
              <a:buNone/>
            </a:pPr>
            <a:r>
              <a:rPr lang="en-IN" dirty="0">
                <a:latin typeface="Georgia" panose="02040502050405020303" pitchFamily="18" charset="0"/>
              </a:rPr>
              <a:t>x1 = ['Telugu', 'Hindi', '</a:t>
            </a:r>
            <a:r>
              <a:rPr lang="en-IN" dirty="0" err="1">
                <a:latin typeface="Georgia" panose="02040502050405020303" pitchFamily="18" charset="0"/>
              </a:rPr>
              <a:t>English','Maths</a:t>
            </a:r>
            <a:r>
              <a:rPr lang="en-IN" dirty="0">
                <a:latin typeface="Georgia" panose="02040502050405020303" pitchFamily="18" charset="0"/>
              </a:rPr>
              <a:t>', 'Science', 'Social']</a:t>
            </a:r>
          </a:p>
          <a:p>
            <a:pPr marL="0" indent="0">
              <a:buNone/>
            </a:pPr>
            <a:r>
              <a:rPr lang="en-IN" dirty="0">
                <a:latin typeface="Georgia" panose="02040502050405020303" pitchFamily="18" charset="0"/>
              </a:rPr>
              <a:t>y1 = [45, 34, 30, 45, 50, 38]</a:t>
            </a:r>
          </a:p>
          <a:p>
            <a:pPr marL="0" indent="0">
              <a:buNone/>
            </a:pPr>
            <a:r>
              <a:rPr lang="en-IN" dirty="0">
                <a:latin typeface="Georgia" panose="02040502050405020303" pitchFamily="18" charset="0"/>
              </a:rPr>
              <a:t>y2 = [36, 28, 30, 45, 38, 48]</a:t>
            </a:r>
          </a:p>
          <a:p>
            <a:pPr marL="0" indent="0">
              <a:buNone/>
            </a:pPr>
            <a:r>
              <a:rPr lang="en-IN" dirty="0">
                <a:latin typeface="Georgia" panose="02040502050405020303" pitchFamily="18" charset="0"/>
              </a:rPr>
              <a:t>labels = ["in 2019", "in 2020"]</a:t>
            </a:r>
          </a:p>
          <a:p>
            <a:pPr marL="0" indent="0">
              <a:buNone/>
            </a:pPr>
            <a:r>
              <a:rPr lang="en-IN" dirty="0" err="1">
                <a:latin typeface="Georgia" panose="02040502050405020303" pitchFamily="18" charset="0"/>
              </a:rPr>
              <a:t>fig.suptitle</a:t>
            </a:r>
            <a:r>
              <a:rPr lang="en-IN" dirty="0">
                <a:latin typeface="Georgia" panose="02040502050405020303" pitchFamily="18" charset="0"/>
              </a:rPr>
              <a:t>('Number of Students passed in each subject\from a class in 2019 &amp; 2020', </a:t>
            </a:r>
            <a:r>
              <a:rPr lang="en-IN" dirty="0" err="1">
                <a:latin typeface="Georgia" panose="02040502050405020303" pitchFamily="18" charset="0"/>
              </a:rPr>
              <a:t>fontsize</a:t>
            </a:r>
            <a:r>
              <a:rPr lang="en-IN" dirty="0">
                <a:latin typeface="Georgia" panose="02040502050405020303" pitchFamily="18" charset="0"/>
              </a:rPr>
              <a:t>=20)</a:t>
            </a:r>
          </a:p>
          <a:p>
            <a:pPr marL="0" indent="0">
              <a:buNone/>
            </a:pPr>
            <a:r>
              <a:rPr lang="en-IN" dirty="0">
                <a:latin typeface="Georgia" panose="02040502050405020303" pitchFamily="18" charset="0"/>
              </a:rPr>
              <a:t>l1 = ax1.plot(x1, y1, </a:t>
            </a:r>
            <a:r>
              <a:rPr lang="en-IN" dirty="0" err="1">
                <a:latin typeface="Georgia" panose="02040502050405020303" pitchFamily="18" charset="0"/>
              </a:rPr>
              <a:t>color</a:t>
            </a:r>
            <a:r>
              <a:rPr lang="en-IN" dirty="0">
                <a:latin typeface="Georgia" panose="02040502050405020303" pitchFamily="18" charset="0"/>
              </a:rPr>
              <a:t>="green")</a:t>
            </a:r>
          </a:p>
          <a:p>
            <a:pPr marL="0" indent="0">
              <a:buNone/>
            </a:pPr>
            <a:r>
              <a:rPr lang="en-IN" dirty="0">
                <a:latin typeface="Georgia" panose="02040502050405020303" pitchFamily="18" charset="0"/>
              </a:rPr>
              <a:t>l2 = ax2.plot(x1, y2, </a:t>
            </a:r>
            <a:r>
              <a:rPr lang="en-IN" dirty="0" err="1">
                <a:latin typeface="Georgia" panose="02040502050405020303" pitchFamily="18" charset="0"/>
              </a:rPr>
              <a:t>color</a:t>
            </a:r>
            <a:r>
              <a:rPr lang="en-IN" dirty="0">
                <a:latin typeface="Georgia" panose="02040502050405020303" pitchFamily="18" charset="0"/>
              </a:rPr>
              <a:t>="blue")</a:t>
            </a:r>
          </a:p>
          <a:p>
            <a:pPr marL="0" indent="0">
              <a:buNone/>
            </a:pPr>
            <a:r>
              <a:rPr lang="en-IN" dirty="0">
                <a:latin typeface="Georgia" panose="02040502050405020303" pitchFamily="18" charset="0"/>
              </a:rPr>
              <a:t>ax1.set_yticks(</a:t>
            </a:r>
            <a:r>
              <a:rPr lang="en-IN" dirty="0" err="1">
                <a:latin typeface="Georgia" panose="02040502050405020303" pitchFamily="18" charset="0"/>
              </a:rPr>
              <a:t>np.arange</a:t>
            </a:r>
            <a:r>
              <a:rPr lang="en-IN" dirty="0">
                <a:latin typeface="Georgia" panose="02040502050405020303" pitchFamily="18" charset="0"/>
              </a:rPr>
              <a:t>(0, 51, 5))</a:t>
            </a:r>
          </a:p>
          <a:p>
            <a:pPr marL="0" indent="0">
              <a:buNone/>
            </a:pPr>
            <a:r>
              <a:rPr lang="en-IN" dirty="0">
                <a:latin typeface="Georgia" panose="02040502050405020303" pitchFamily="18" charset="0"/>
              </a:rPr>
              <a:t>ax2.set_yticks(</a:t>
            </a:r>
            <a:r>
              <a:rPr lang="en-IN" dirty="0" err="1">
                <a:latin typeface="Georgia" panose="02040502050405020303" pitchFamily="18" charset="0"/>
              </a:rPr>
              <a:t>np.arange</a:t>
            </a:r>
            <a:r>
              <a:rPr lang="en-IN" dirty="0">
                <a:latin typeface="Georgia" panose="02040502050405020303" pitchFamily="18" charset="0"/>
              </a:rPr>
              <a:t>(0, 51, 5))</a:t>
            </a:r>
          </a:p>
          <a:p>
            <a:pPr marL="0" indent="0">
              <a:buNone/>
            </a:pPr>
            <a:r>
              <a:rPr lang="en-IN" dirty="0">
                <a:latin typeface="Georgia" panose="02040502050405020303" pitchFamily="18" charset="0"/>
              </a:rPr>
              <a:t>ax1.set_ylabel('Number of students', </a:t>
            </a:r>
            <a:r>
              <a:rPr lang="en-IN" dirty="0" err="1">
                <a:latin typeface="Georgia" panose="02040502050405020303" pitchFamily="18" charset="0"/>
              </a:rPr>
              <a:t>fontsize</a:t>
            </a:r>
            <a:r>
              <a:rPr lang="en-IN" dirty="0">
                <a:latin typeface="Georgia" panose="02040502050405020303" pitchFamily="18" charset="0"/>
              </a:rPr>
              <a:t>=25)</a:t>
            </a:r>
          </a:p>
          <a:p>
            <a:pPr marL="0" indent="0">
              <a:buNone/>
            </a:pPr>
            <a:r>
              <a:rPr lang="en-IN" dirty="0" err="1">
                <a:latin typeface="Georgia" panose="02040502050405020303" pitchFamily="18" charset="0"/>
              </a:rPr>
              <a:t>fig.legend</a:t>
            </a:r>
            <a:r>
              <a:rPr lang="en-IN" dirty="0">
                <a:latin typeface="Georgia" panose="02040502050405020303" pitchFamily="18" charset="0"/>
              </a:rPr>
              <a:t>([l1, l2], labels=</a:t>
            </a:r>
            <a:r>
              <a:rPr lang="en-IN" dirty="0" err="1">
                <a:latin typeface="Georgia" panose="02040502050405020303" pitchFamily="18" charset="0"/>
              </a:rPr>
              <a:t>labels,loc</a:t>
            </a:r>
            <a:r>
              <a:rPr lang="en-IN" dirty="0">
                <a:latin typeface="Georgia" panose="02040502050405020303" pitchFamily="18" charset="0"/>
              </a:rPr>
              <a:t>="upper right")</a:t>
            </a:r>
          </a:p>
          <a:p>
            <a:pPr marL="0" indent="0">
              <a:buNone/>
            </a:pPr>
            <a:r>
              <a:rPr lang="en-IN" dirty="0" err="1">
                <a:latin typeface="Georgia" panose="02040502050405020303" pitchFamily="18" charset="0"/>
              </a:rPr>
              <a:t>plt.subplots_adjust</a:t>
            </a:r>
            <a:r>
              <a:rPr lang="en-IN" dirty="0">
                <a:latin typeface="Georgia" panose="02040502050405020303" pitchFamily="18" charset="0"/>
              </a:rPr>
              <a:t>(right=0.9)</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95B3F5B1-2EBE-1719-4645-B3FC6F16790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8C5C2EF-EC2D-4BD4-3531-4A88C5BD688D}"/>
              </a:ext>
            </a:extLst>
          </p:cNvPr>
          <p:cNvSpPr>
            <a:spLocks noGrp="1"/>
          </p:cNvSpPr>
          <p:nvPr>
            <p:ph type="sldNum" sz="quarter" idx="12"/>
          </p:nvPr>
        </p:nvSpPr>
        <p:spPr/>
        <p:txBody>
          <a:bodyPr/>
          <a:lstStyle/>
          <a:p>
            <a:fld id="{FACB5482-D393-4E2D-8FB7-B68A06B80F1E}" type="slidenum">
              <a:rPr lang="en-IN" smtClean="0"/>
              <a:t>63</a:t>
            </a:fld>
            <a:endParaRPr lang="en-IN"/>
          </a:p>
        </p:txBody>
      </p:sp>
    </p:spTree>
    <p:extLst>
      <p:ext uri="{BB962C8B-B14F-4D97-AF65-F5344CB8AC3E}">
        <p14:creationId xmlns:p14="http://schemas.microsoft.com/office/powerpoint/2010/main" val="1096416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96EF9-A9BE-45C6-86F4-C5D1C57A2A0B}"/>
              </a:ext>
            </a:extLst>
          </p:cNvPr>
          <p:cNvSpPr>
            <a:spLocks noGrp="1"/>
          </p:cNvSpPr>
          <p:nvPr>
            <p:ph idx="1"/>
          </p:nvPr>
        </p:nvSpPr>
        <p:spPr>
          <a:xfrm>
            <a:off x="134754" y="800100"/>
            <a:ext cx="11887200" cy="5791200"/>
          </a:xfrm>
        </p:spPr>
        <p:txBody>
          <a:bodyPr>
            <a:normAutofit fontScale="70000" lnSpcReduction="20000"/>
          </a:bodyPr>
          <a:lstStyle/>
          <a:p>
            <a:pPr marL="0" indent="0">
              <a:buNone/>
            </a:pPr>
            <a:r>
              <a:rPr lang="en-IN" dirty="0">
                <a:solidFill>
                  <a:srgbClr val="00B0F0"/>
                </a:solidFill>
                <a:latin typeface="Georgia" panose="02040502050405020303" pitchFamily="18" charset="0"/>
              </a:rPr>
              <a:t>Example 2:</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err="1">
                <a:latin typeface="Georgia" panose="02040502050405020303" pitchFamily="18" charset="0"/>
              </a:rPr>
              <a:t>plt.style.use</a:t>
            </a:r>
            <a:r>
              <a:rPr lang="en-IN" dirty="0">
                <a:latin typeface="Georgia" panose="02040502050405020303" pitchFamily="18" charset="0"/>
              </a:rPr>
              <a:t>('seaborn’) </a:t>
            </a:r>
          </a:p>
          <a:p>
            <a:pPr marL="0" indent="0">
              <a:buNone/>
            </a:pPr>
            <a:r>
              <a:rPr lang="en-IN" dirty="0">
                <a:latin typeface="Georgia" panose="02040502050405020303" pitchFamily="18" charset="0"/>
              </a:rPr>
              <a:t>fig = </a:t>
            </a:r>
            <a:r>
              <a:rPr lang="en-IN" dirty="0" err="1">
                <a:latin typeface="Georgia" panose="02040502050405020303" pitchFamily="18" charset="0"/>
              </a:rPr>
              <a:t>plt.figure</a:t>
            </a:r>
            <a:r>
              <a:rPr lang="en-IN" dirty="0">
                <a:latin typeface="Georgia" panose="02040502050405020303" pitchFamily="18" charset="0"/>
              </a:rPr>
              <a:t>()</a:t>
            </a:r>
          </a:p>
          <a:p>
            <a:pPr marL="0" indent="0">
              <a:buNone/>
            </a:pPr>
            <a:r>
              <a:rPr lang="en-IN" dirty="0">
                <a:latin typeface="Georgia" panose="02040502050405020303" pitchFamily="18" charset="0"/>
              </a:rPr>
              <a:t>axes = </a:t>
            </a:r>
            <a:r>
              <a:rPr lang="en-IN" dirty="0" err="1">
                <a:latin typeface="Georgia" panose="02040502050405020303" pitchFamily="18" charset="0"/>
              </a:rPr>
              <a:t>fig.subplots</a:t>
            </a:r>
            <a:r>
              <a:rPr lang="en-IN" dirty="0">
                <a:latin typeface="Georgia" panose="02040502050405020303" pitchFamily="18" charset="0"/>
              </a:rPr>
              <a:t>(</a:t>
            </a:r>
            <a:r>
              <a:rPr lang="en-IN" dirty="0" err="1">
                <a:latin typeface="Georgia" panose="02040502050405020303" pitchFamily="18" charset="0"/>
              </a:rPr>
              <a:t>nrows</a:t>
            </a:r>
            <a:r>
              <a:rPr lang="en-IN" dirty="0">
                <a:latin typeface="Georgia" panose="02040502050405020303" pitchFamily="18" charset="0"/>
              </a:rPr>
              <a:t>=2, </a:t>
            </a:r>
            <a:r>
              <a:rPr lang="en-IN" dirty="0" err="1">
                <a:latin typeface="Georgia" panose="02040502050405020303" pitchFamily="18" charset="0"/>
              </a:rPr>
              <a:t>ncols</a:t>
            </a:r>
            <a:r>
              <a:rPr lang="en-IN" dirty="0">
                <a:latin typeface="Georgia" panose="02040502050405020303" pitchFamily="18" charset="0"/>
              </a:rPr>
              <a:t>=2)</a:t>
            </a:r>
          </a:p>
          <a:p>
            <a:pPr marL="0" indent="0">
              <a:buNone/>
            </a:pPr>
            <a:r>
              <a:rPr lang="en-IN" dirty="0">
                <a:latin typeface="Georgia" panose="02040502050405020303" pitchFamily="18" charset="0"/>
              </a:rPr>
              <a:t>axes[0, 0].bar(['Telugu', 'Hindi', 'English', 'Maths', 'Science', 'Social'],[50, 27, 42, 34, 45, 48], </a:t>
            </a:r>
            <a:r>
              <a:rPr lang="en-IN" dirty="0" err="1">
                <a:latin typeface="Georgia" panose="02040502050405020303" pitchFamily="18" charset="0"/>
              </a:rPr>
              <a:t>color</a:t>
            </a:r>
            <a:r>
              <a:rPr lang="en-IN" dirty="0">
                <a:latin typeface="Georgia" panose="02040502050405020303" pitchFamily="18" charset="0"/>
              </a:rPr>
              <a:t>='g', label="Students passed in 2017")</a:t>
            </a:r>
          </a:p>
          <a:p>
            <a:pPr marL="0" indent="0">
              <a:buNone/>
            </a:pPr>
            <a:r>
              <a:rPr lang="en-IN" dirty="0">
                <a:latin typeface="Georgia" panose="02040502050405020303" pitchFamily="18" charset="0"/>
              </a:rPr>
              <a:t>axes[0, 0].</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(0, 51, 5))</a:t>
            </a:r>
          </a:p>
          <a:p>
            <a:pPr marL="0" indent="0">
              <a:buNone/>
            </a:pPr>
            <a:r>
              <a:rPr lang="en-IN" dirty="0">
                <a:latin typeface="Georgia" panose="02040502050405020303" pitchFamily="18" charset="0"/>
              </a:rPr>
              <a:t>axes[0, 1].bar(['Telugu', 'Hindi', 'English', 'Maths', 'Science', 'Social'],[50, 27, 42, 34, 45, 48], </a:t>
            </a:r>
            <a:r>
              <a:rPr lang="en-IN" dirty="0" err="1">
                <a:latin typeface="Georgia" panose="02040502050405020303" pitchFamily="18" charset="0"/>
              </a:rPr>
              <a:t>color</a:t>
            </a:r>
            <a:r>
              <a:rPr lang="en-IN" dirty="0">
                <a:latin typeface="Georgia" panose="02040502050405020303" pitchFamily="18" charset="0"/>
              </a:rPr>
              <a:t>='y', label="Students passed in 2018")</a:t>
            </a:r>
          </a:p>
          <a:p>
            <a:pPr marL="0" indent="0">
              <a:buNone/>
            </a:pPr>
            <a:r>
              <a:rPr lang="en-IN" dirty="0">
                <a:latin typeface="Georgia" panose="02040502050405020303" pitchFamily="18" charset="0"/>
              </a:rPr>
              <a:t>axes[0, 1].</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(0, 51, 5))</a:t>
            </a:r>
          </a:p>
          <a:p>
            <a:pPr marL="0" indent="0">
              <a:buNone/>
            </a:pPr>
            <a:r>
              <a:rPr lang="en-IN" dirty="0">
                <a:latin typeface="Georgia" panose="02040502050405020303" pitchFamily="18" charset="0"/>
              </a:rPr>
              <a:t>axes[1, 0].bar(['Telugu', 'Hindi', 'English', 'Maths', 'Science', 'Social'],[40, 27, 22, 44, 35, 38],</a:t>
            </a:r>
            <a:r>
              <a:rPr lang="en-IN" dirty="0" err="1">
                <a:latin typeface="Georgia" panose="02040502050405020303" pitchFamily="18" charset="0"/>
              </a:rPr>
              <a:t>color</a:t>
            </a:r>
            <a:r>
              <a:rPr lang="en-IN" dirty="0">
                <a:latin typeface="Georgia" panose="02040502050405020303" pitchFamily="18" charset="0"/>
              </a:rPr>
              <a:t>='r', label="Students passed in 2019")</a:t>
            </a:r>
          </a:p>
          <a:p>
            <a:pPr marL="0" indent="0">
              <a:buNone/>
            </a:pPr>
            <a:r>
              <a:rPr lang="en-IN" dirty="0">
                <a:latin typeface="Georgia" panose="02040502050405020303" pitchFamily="18" charset="0"/>
              </a:rPr>
              <a:t>axes[1, 0].</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(0, 51, 5))</a:t>
            </a:r>
          </a:p>
          <a:p>
            <a:pPr marL="0" indent="0">
              <a:buNone/>
            </a:pPr>
            <a:r>
              <a:rPr lang="en-IN" dirty="0">
                <a:latin typeface="Georgia" panose="02040502050405020303" pitchFamily="18" charset="0"/>
              </a:rPr>
              <a:t>axes[1, 0].</a:t>
            </a:r>
            <a:r>
              <a:rPr lang="en-IN" dirty="0" err="1">
                <a:latin typeface="Georgia" panose="02040502050405020303" pitchFamily="18" charset="0"/>
              </a:rPr>
              <a:t>set_xlabel</a:t>
            </a:r>
            <a:r>
              <a:rPr lang="en-IN" dirty="0">
                <a:latin typeface="Georgia" panose="02040502050405020303" pitchFamily="18" charset="0"/>
              </a:rPr>
              <a:t>('Subjects', </a:t>
            </a:r>
            <a:r>
              <a:rPr lang="en-IN" dirty="0" err="1">
                <a:latin typeface="Georgia" panose="02040502050405020303" pitchFamily="18" charset="0"/>
              </a:rPr>
              <a:t>fontsize</a:t>
            </a:r>
            <a:r>
              <a:rPr lang="en-IN" dirty="0">
                <a:latin typeface="Georgia" panose="02040502050405020303" pitchFamily="18" charset="0"/>
              </a:rPr>
              <a:t>=25)</a:t>
            </a:r>
          </a:p>
          <a:p>
            <a:pPr marL="0" indent="0">
              <a:buNone/>
            </a:pPr>
            <a:r>
              <a:rPr lang="en-IN" dirty="0">
                <a:latin typeface="Georgia" panose="02040502050405020303" pitchFamily="18" charset="0"/>
              </a:rPr>
              <a:t>for tick in axes[1, 0].</a:t>
            </a:r>
            <a:r>
              <a:rPr lang="en-IN" dirty="0" err="1">
                <a:latin typeface="Georgia" panose="02040502050405020303" pitchFamily="18" charset="0"/>
              </a:rPr>
              <a:t>get_xticklabels</a:t>
            </a:r>
            <a:r>
              <a:rPr lang="en-IN" dirty="0">
                <a:latin typeface="Georgia" panose="02040502050405020303" pitchFamily="18" charset="0"/>
              </a:rPr>
              <a:t>():</a:t>
            </a:r>
          </a:p>
          <a:p>
            <a:pPr marL="0" indent="0">
              <a:buNone/>
            </a:pPr>
            <a:r>
              <a:rPr lang="en-IN" dirty="0">
                <a:latin typeface="Georgia" panose="02040502050405020303" pitchFamily="18" charset="0"/>
              </a:rPr>
              <a:t>    </a:t>
            </a:r>
            <a:r>
              <a:rPr lang="en-IN" dirty="0" err="1">
                <a:latin typeface="Georgia" panose="02040502050405020303" pitchFamily="18" charset="0"/>
              </a:rPr>
              <a:t>tick.set_rotation</a:t>
            </a:r>
            <a:r>
              <a:rPr lang="en-IN" dirty="0">
                <a:latin typeface="Georgia" panose="02040502050405020303" pitchFamily="18" charset="0"/>
              </a:rPr>
              <a:t>(45)</a:t>
            </a:r>
          </a:p>
        </p:txBody>
      </p:sp>
      <p:sp>
        <p:nvSpPr>
          <p:cNvPr id="2" name="Footer Placeholder 1">
            <a:extLst>
              <a:ext uri="{FF2B5EF4-FFF2-40B4-BE49-F238E27FC236}">
                <a16:creationId xmlns:a16="http://schemas.microsoft.com/office/drawing/2014/main" id="{A0E763D5-2D58-2512-B322-720FFB08B83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F1544B9-7C1E-E7CD-29E4-988DE8C9AECE}"/>
              </a:ext>
            </a:extLst>
          </p:cNvPr>
          <p:cNvSpPr>
            <a:spLocks noGrp="1"/>
          </p:cNvSpPr>
          <p:nvPr>
            <p:ph type="sldNum" sz="quarter" idx="12"/>
          </p:nvPr>
        </p:nvSpPr>
        <p:spPr/>
        <p:txBody>
          <a:bodyPr/>
          <a:lstStyle/>
          <a:p>
            <a:fld id="{FACB5482-D393-4E2D-8FB7-B68A06B80F1E}" type="slidenum">
              <a:rPr lang="en-IN" smtClean="0"/>
              <a:t>64</a:t>
            </a:fld>
            <a:endParaRPr lang="en-IN"/>
          </a:p>
        </p:txBody>
      </p:sp>
    </p:spTree>
    <p:extLst>
      <p:ext uri="{BB962C8B-B14F-4D97-AF65-F5344CB8AC3E}">
        <p14:creationId xmlns:p14="http://schemas.microsoft.com/office/powerpoint/2010/main" val="904674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A9575-71D5-4A4D-961A-179DE9C9F42A}"/>
              </a:ext>
            </a:extLst>
          </p:cNvPr>
          <p:cNvSpPr>
            <a:spLocks noGrp="1"/>
          </p:cNvSpPr>
          <p:nvPr>
            <p:ph idx="1"/>
          </p:nvPr>
        </p:nvSpPr>
        <p:spPr>
          <a:xfrm>
            <a:off x="228600" y="619125"/>
            <a:ext cx="11382207" cy="6115049"/>
          </a:xfrm>
        </p:spPr>
        <p:txBody>
          <a:bodyPr>
            <a:normAutofit fontScale="92500" lnSpcReduction="20000"/>
          </a:bodyPr>
          <a:lstStyle/>
          <a:p>
            <a:pPr marL="0" indent="0">
              <a:buNone/>
            </a:pPr>
            <a:r>
              <a:rPr lang="en-IN" dirty="0">
                <a:latin typeface="Georgia" panose="02040502050405020303" pitchFamily="18" charset="0"/>
              </a:rPr>
              <a:t>axes[1, 0].</a:t>
            </a:r>
            <a:r>
              <a:rPr lang="en-IN" dirty="0" err="1">
                <a:latin typeface="Georgia" panose="02040502050405020303" pitchFamily="18" charset="0"/>
              </a:rPr>
              <a:t>set_ylabel</a:t>
            </a:r>
            <a:r>
              <a:rPr lang="en-IN" dirty="0">
                <a:latin typeface="Georgia" panose="02040502050405020303" pitchFamily="18" charset="0"/>
              </a:rPr>
              <a:t>(" Number of Students passed in 2017-2020", </a:t>
            </a:r>
            <a:r>
              <a:rPr lang="en-IN" dirty="0" err="1">
                <a:latin typeface="Georgia" panose="02040502050405020303" pitchFamily="18" charset="0"/>
              </a:rPr>
              <a:t>fontsize</a:t>
            </a:r>
            <a:r>
              <a:rPr lang="en-IN" dirty="0">
                <a:latin typeface="Georgia" panose="02040502050405020303" pitchFamily="18" charset="0"/>
              </a:rPr>
              <a:t>=20)</a:t>
            </a:r>
          </a:p>
          <a:p>
            <a:pPr marL="0" indent="0">
              <a:buNone/>
            </a:pPr>
            <a:r>
              <a:rPr lang="en-IN" dirty="0">
                <a:latin typeface="Georgia" panose="02040502050405020303" pitchFamily="18" charset="0"/>
              </a:rPr>
              <a:t>axes[1, 1].bar(['Telugu', 'Hindi', '</a:t>
            </a:r>
            <a:r>
              <a:rPr lang="en-IN" dirty="0" err="1">
                <a:latin typeface="Georgia" panose="02040502050405020303" pitchFamily="18" charset="0"/>
              </a:rPr>
              <a:t>English','Maths</a:t>
            </a:r>
            <a:r>
              <a:rPr lang="en-IN" dirty="0">
                <a:latin typeface="Georgia" panose="02040502050405020303" pitchFamily="18" charset="0"/>
              </a:rPr>
              <a:t>', 'Science', 'Social'],[40, 27, 32, 44, 45, 48], </a:t>
            </a:r>
            <a:r>
              <a:rPr lang="en-IN" dirty="0" err="1">
                <a:latin typeface="Georgia" panose="02040502050405020303" pitchFamily="18" charset="0"/>
              </a:rPr>
              <a:t>color</a:t>
            </a:r>
            <a:r>
              <a:rPr lang="en-IN" dirty="0">
                <a:latin typeface="Georgia" panose="02040502050405020303" pitchFamily="18" charset="0"/>
              </a:rPr>
              <a:t>='b', label="Students passed in 2020")</a:t>
            </a:r>
          </a:p>
          <a:p>
            <a:pPr marL="0" indent="0">
              <a:buNone/>
            </a:pPr>
            <a:r>
              <a:rPr lang="en-IN" dirty="0">
                <a:latin typeface="Georgia" panose="02040502050405020303" pitchFamily="18" charset="0"/>
              </a:rPr>
              <a:t>axes[1, 1].</a:t>
            </a:r>
            <a:r>
              <a:rPr lang="en-IN" dirty="0" err="1">
                <a:latin typeface="Georgia" panose="02040502050405020303" pitchFamily="18" charset="0"/>
              </a:rPr>
              <a:t>set_xlabel</a:t>
            </a:r>
            <a:r>
              <a:rPr lang="en-IN" dirty="0">
                <a:latin typeface="Georgia" panose="02040502050405020303" pitchFamily="18" charset="0"/>
              </a:rPr>
              <a:t>('Subjects', </a:t>
            </a:r>
            <a:r>
              <a:rPr lang="en-IN" dirty="0" err="1">
                <a:latin typeface="Georgia" panose="02040502050405020303" pitchFamily="18" charset="0"/>
              </a:rPr>
              <a:t>fontsize</a:t>
            </a:r>
            <a:r>
              <a:rPr lang="en-IN" dirty="0">
                <a:latin typeface="Georgia" panose="02040502050405020303" pitchFamily="18" charset="0"/>
              </a:rPr>
              <a:t>=20)</a:t>
            </a:r>
          </a:p>
          <a:p>
            <a:pPr marL="0" indent="0">
              <a:buNone/>
            </a:pPr>
            <a:r>
              <a:rPr lang="en-IN" dirty="0">
                <a:latin typeface="Georgia" panose="02040502050405020303" pitchFamily="18" charset="0"/>
              </a:rPr>
              <a:t>axes[1, 1].</a:t>
            </a:r>
            <a:r>
              <a:rPr lang="en-IN" dirty="0" err="1">
                <a:latin typeface="Georgia" panose="02040502050405020303" pitchFamily="18" charset="0"/>
              </a:rPr>
              <a:t>set_yticks</a:t>
            </a:r>
            <a:r>
              <a:rPr lang="en-IN" dirty="0">
                <a:latin typeface="Georgia" panose="02040502050405020303" pitchFamily="18" charset="0"/>
              </a:rPr>
              <a:t>(</a:t>
            </a:r>
            <a:r>
              <a:rPr lang="en-IN" dirty="0" err="1">
                <a:latin typeface="Georgia" panose="02040502050405020303" pitchFamily="18" charset="0"/>
              </a:rPr>
              <a:t>np.arange</a:t>
            </a:r>
            <a:r>
              <a:rPr lang="en-IN" dirty="0">
                <a:latin typeface="Georgia" panose="02040502050405020303" pitchFamily="18" charset="0"/>
              </a:rPr>
              <a:t>(0, 51, 5))</a:t>
            </a:r>
          </a:p>
          <a:p>
            <a:pPr marL="0" indent="0">
              <a:buNone/>
            </a:pPr>
            <a:r>
              <a:rPr lang="en-IN" dirty="0">
                <a:latin typeface="Georgia" panose="02040502050405020303" pitchFamily="18" charset="0"/>
              </a:rPr>
              <a:t>lines = []</a:t>
            </a:r>
          </a:p>
          <a:p>
            <a:pPr marL="0" indent="0">
              <a:buNone/>
            </a:pPr>
            <a:r>
              <a:rPr lang="en-IN" dirty="0">
                <a:latin typeface="Georgia" panose="02040502050405020303" pitchFamily="18" charset="0"/>
              </a:rPr>
              <a:t>labels = []</a:t>
            </a:r>
          </a:p>
          <a:p>
            <a:pPr marL="0" indent="0">
              <a:buNone/>
            </a:pPr>
            <a:r>
              <a:rPr lang="en-IN" dirty="0">
                <a:latin typeface="Georgia" panose="02040502050405020303" pitchFamily="18" charset="0"/>
              </a:rPr>
              <a:t>for </a:t>
            </a:r>
            <a:r>
              <a:rPr lang="en-IN" dirty="0" err="1">
                <a:latin typeface="Georgia" panose="02040502050405020303" pitchFamily="18" charset="0"/>
              </a:rPr>
              <a:t>ax</a:t>
            </a:r>
            <a:r>
              <a:rPr lang="en-IN" dirty="0">
                <a:latin typeface="Georgia" panose="02040502050405020303" pitchFamily="18" charset="0"/>
              </a:rPr>
              <a:t> in </a:t>
            </a:r>
            <a:r>
              <a:rPr lang="en-IN" dirty="0" err="1">
                <a:latin typeface="Georgia" panose="02040502050405020303" pitchFamily="18" charset="0"/>
              </a:rPr>
              <a:t>fig.axes</a:t>
            </a:r>
            <a:r>
              <a:rPr lang="en-IN" dirty="0">
                <a:latin typeface="Georgia" panose="02040502050405020303" pitchFamily="18" charset="0"/>
              </a:rPr>
              <a:t>:</a:t>
            </a:r>
          </a:p>
          <a:p>
            <a:pPr marL="0" indent="0">
              <a:buNone/>
            </a:pPr>
            <a:r>
              <a:rPr lang="en-IN" dirty="0">
                <a:latin typeface="Georgia" panose="02040502050405020303" pitchFamily="18" charset="0"/>
              </a:rPr>
              <a:t>    Line, Label = </a:t>
            </a:r>
            <a:r>
              <a:rPr lang="en-IN" dirty="0" err="1">
                <a:latin typeface="Georgia" panose="02040502050405020303" pitchFamily="18" charset="0"/>
              </a:rPr>
              <a:t>ax.get_legend_handles_labels</a:t>
            </a:r>
            <a:r>
              <a:rPr lang="en-IN" dirty="0">
                <a:latin typeface="Georgia" panose="02040502050405020303" pitchFamily="18" charset="0"/>
              </a:rPr>
              <a:t>()</a:t>
            </a:r>
          </a:p>
          <a:p>
            <a:pPr marL="0" indent="0">
              <a:buNone/>
            </a:pPr>
            <a:r>
              <a:rPr lang="en-IN" dirty="0" err="1">
                <a:latin typeface="Georgia" panose="02040502050405020303" pitchFamily="18" charset="0"/>
              </a:rPr>
              <a:t>lines.extend</a:t>
            </a:r>
            <a:r>
              <a:rPr lang="en-IN" dirty="0">
                <a:latin typeface="Georgia" panose="02040502050405020303" pitchFamily="18" charset="0"/>
              </a:rPr>
              <a:t>(Line)</a:t>
            </a:r>
          </a:p>
          <a:p>
            <a:pPr marL="0" indent="0">
              <a:buNone/>
            </a:pPr>
            <a:r>
              <a:rPr lang="en-IN" dirty="0">
                <a:latin typeface="Georgia" panose="02040502050405020303" pitchFamily="18" charset="0"/>
              </a:rPr>
              <a:t>    </a:t>
            </a:r>
            <a:r>
              <a:rPr lang="en-IN" dirty="0" err="1">
                <a:latin typeface="Georgia" panose="02040502050405020303" pitchFamily="18" charset="0"/>
              </a:rPr>
              <a:t>labels.extend</a:t>
            </a:r>
            <a:r>
              <a:rPr lang="en-IN" dirty="0">
                <a:latin typeface="Georgia" panose="02040502050405020303" pitchFamily="18" charset="0"/>
              </a:rPr>
              <a:t>(Label)</a:t>
            </a:r>
          </a:p>
          <a:p>
            <a:pPr marL="0" indent="0">
              <a:buNone/>
            </a:pPr>
            <a:r>
              <a:rPr lang="en-IN" dirty="0" err="1">
                <a:latin typeface="Georgia" panose="02040502050405020303" pitchFamily="18" charset="0"/>
              </a:rPr>
              <a:t>plt.xticks</a:t>
            </a:r>
            <a:r>
              <a:rPr lang="en-IN" dirty="0">
                <a:latin typeface="Georgia" panose="02040502050405020303" pitchFamily="18" charset="0"/>
              </a:rPr>
              <a:t>(rotation=45)</a:t>
            </a:r>
          </a:p>
          <a:p>
            <a:pPr marL="0" indent="0">
              <a:buNone/>
            </a:pPr>
            <a:r>
              <a:rPr lang="en-IN" dirty="0" err="1">
                <a:latin typeface="Georgia" panose="02040502050405020303" pitchFamily="18" charset="0"/>
              </a:rPr>
              <a:t>fig.legend</a:t>
            </a:r>
            <a:r>
              <a:rPr lang="en-IN" dirty="0">
                <a:latin typeface="Georgia" panose="02040502050405020303" pitchFamily="18" charset="0"/>
              </a:rPr>
              <a:t>(lines, labels, </a:t>
            </a:r>
            <a:r>
              <a:rPr lang="en-IN" dirty="0" err="1">
                <a:latin typeface="Georgia" panose="02040502050405020303" pitchFamily="18" charset="0"/>
              </a:rPr>
              <a:t>loc</a:t>
            </a:r>
            <a:r>
              <a:rPr lang="en-IN" dirty="0">
                <a:latin typeface="Georgia" panose="02040502050405020303" pitchFamily="18" charset="0"/>
              </a:rPr>
              <a:t>='upper right')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EE83C842-8174-7BD5-FAB6-0EFC90D23C3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B99F326-2307-A7C1-4A54-8D37E0EC40B6}"/>
              </a:ext>
            </a:extLst>
          </p:cNvPr>
          <p:cNvSpPr>
            <a:spLocks noGrp="1"/>
          </p:cNvSpPr>
          <p:nvPr>
            <p:ph type="sldNum" sz="quarter" idx="12"/>
          </p:nvPr>
        </p:nvSpPr>
        <p:spPr/>
        <p:txBody>
          <a:bodyPr/>
          <a:lstStyle/>
          <a:p>
            <a:fld id="{FACB5482-D393-4E2D-8FB7-B68A06B80F1E}" type="slidenum">
              <a:rPr lang="en-IN" smtClean="0"/>
              <a:t>65</a:t>
            </a:fld>
            <a:endParaRPr lang="en-IN"/>
          </a:p>
        </p:txBody>
      </p:sp>
    </p:spTree>
    <p:extLst>
      <p:ext uri="{BB962C8B-B14F-4D97-AF65-F5344CB8AC3E}">
        <p14:creationId xmlns:p14="http://schemas.microsoft.com/office/powerpoint/2010/main" val="117402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D02B-F673-473A-9C04-684D99BF39E4}"/>
              </a:ext>
            </a:extLst>
          </p:cNvPr>
          <p:cNvSpPr>
            <a:spLocks noGrp="1"/>
          </p:cNvSpPr>
          <p:nvPr>
            <p:ph type="title"/>
          </p:nvPr>
        </p:nvSpPr>
        <p:spPr>
          <a:xfrm>
            <a:off x="581192" y="702155"/>
            <a:ext cx="11029616" cy="631343"/>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Creating legend with color box</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C426613A-064B-4147-80FB-D8A703B3A4B6}"/>
              </a:ext>
            </a:extLst>
          </p:cNvPr>
          <p:cNvSpPr>
            <a:spLocks noGrp="1"/>
          </p:cNvSpPr>
          <p:nvPr>
            <p:ph idx="1"/>
          </p:nvPr>
        </p:nvSpPr>
        <p:spPr>
          <a:xfrm>
            <a:off x="581192" y="1333499"/>
            <a:ext cx="11029615" cy="5114925"/>
          </a:xfrm>
        </p:spPr>
        <p:txBody>
          <a:bodyPr>
            <a:normAutofit fontScale="92500" lnSpcReduction="10000"/>
          </a:bodyPr>
          <a:lstStyle/>
          <a:p>
            <a:pPr marL="0" indent="0">
              <a:buNone/>
            </a:pPr>
            <a:r>
              <a:rPr lang="en-US" dirty="0">
                <a:latin typeface="Georgia" panose="02040502050405020303" pitchFamily="18" charset="0"/>
              </a:rPr>
              <a:t>To create a legend with a color box, patches are used provided by the </a:t>
            </a:r>
            <a:r>
              <a:rPr lang="en-US" dirty="0" err="1">
                <a:latin typeface="Georgia" panose="02040502050405020303" pitchFamily="18" charset="0"/>
              </a:rPr>
              <a:t>matplotlib.pat</a:t>
            </a:r>
            <a:r>
              <a:rPr lang="en-IN" dirty="0" err="1">
                <a:solidFill>
                  <a:srgbClr val="273239"/>
                </a:solidFill>
                <a:effectLst/>
                <a:latin typeface="Georgia" panose="02040502050405020303" pitchFamily="18" charset="0"/>
              </a:rPr>
              <a:t>ches</a:t>
            </a:r>
            <a:r>
              <a:rPr lang="en-IN" dirty="0">
                <a:solidFill>
                  <a:srgbClr val="273239"/>
                </a:solidFill>
                <a:effectLst/>
                <a:latin typeface="Georgia" panose="02040502050405020303" pitchFamily="18" charset="0"/>
              </a:rPr>
              <a:t> </a:t>
            </a:r>
            <a:r>
              <a:rPr lang="en-IN" b="0" i="0" dirty="0">
                <a:solidFill>
                  <a:srgbClr val="273239"/>
                </a:solidFill>
                <a:effectLst/>
                <a:latin typeface="Georgia" panose="02040502050405020303" pitchFamily="18" charset="0"/>
              </a:rPr>
              <a:t>module.</a:t>
            </a:r>
            <a:r>
              <a:rPr lang="en-US" b="0" i="0" dirty="0">
                <a:solidFill>
                  <a:srgbClr val="273239"/>
                </a:solidFill>
                <a:effectLst/>
                <a:latin typeface="Georgia" panose="02040502050405020303" pitchFamily="18" charset="0"/>
              </a:rPr>
              <a:t> A patch nothing but a 2D artist with face color and edge color.</a:t>
            </a:r>
          </a:p>
          <a:p>
            <a:pPr marL="0" indent="0">
              <a:buNone/>
            </a:pPr>
            <a:endParaRPr lang="en-US" b="0" i="0" dirty="0">
              <a:solidFill>
                <a:srgbClr val="273239"/>
              </a:solidFill>
              <a:effectLst/>
              <a:latin typeface="Georgia" panose="02040502050405020303" pitchFamily="18" charset="0"/>
            </a:endParaRPr>
          </a:p>
          <a:p>
            <a:pPr marL="0" indent="0">
              <a:buNone/>
            </a:pPr>
            <a:r>
              <a:rPr lang="en-IN" b="1" i="0" dirty="0">
                <a:solidFill>
                  <a:srgbClr val="00B0F0"/>
                </a:solidFill>
                <a:effectLst/>
                <a:latin typeface="Georgia" panose="02040502050405020303" pitchFamily="18" charset="0"/>
              </a:rPr>
              <a:t>Example 1:</a:t>
            </a:r>
          </a:p>
          <a:p>
            <a:pPr marL="0" indent="0">
              <a:buNone/>
            </a:pPr>
            <a:r>
              <a:rPr lang="en-IN" b="0" i="0" dirty="0">
                <a:solidFill>
                  <a:srgbClr val="273239"/>
                </a:solidFill>
                <a:effectLst/>
                <a:latin typeface="Georgia" panose="02040502050405020303" pitchFamily="18" charset="0"/>
              </a:rPr>
              <a:t>import </a:t>
            </a:r>
            <a:r>
              <a:rPr lang="en-IN" b="0" i="0" dirty="0" err="1">
                <a:solidFill>
                  <a:srgbClr val="273239"/>
                </a:solidFill>
                <a:effectLst/>
                <a:latin typeface="Georgia" panose="02040502050405020303" pitchFamily="18" charset="0"/>
              </a:rPr>
              <a:t>matplotlib.patches</a:t>
            </a:r>
            <a:r>
              <a:rPr lang="en-IN" b="0" i="0" dirty="0">
                <a:solidFill>
                  <a:srgbClr val="273239"/>
                </a:solidFill>
                <a:effectLst/>
                <a:latin typeface="Georgia" panose="02040502050405020303" pitchFamily="18" charset="0"/>
              </a:rPr>
              <a:t> as </a:t>
            </a:r>
            <a:r>
              <a:rPr lang="en-IN" b="0" i="0" dirty="0" err="1">
                <a:solidFill>
                  <a:srgbClr val="273239"/>
                </a:solidFill>
                <a:effectLst/>
                <a:latin typeface="Georgia" panose="02040502050405020303" pitchFamily="18" charset="0"/>
              </a:rPr>
              <a:t>mpatches</a:t>
            </a:r>
            <a:endParaRPr lang="en-IN" b="0" i="0" dirty="0">
              <a:solidFill>
                <a:srgbClr val="273239"/>
              </a:solidFill>
              <a:effectLst/>
              <a:latin typeface="Georgia" panose="02040502050405020303" pitchFamily="18" charset="0"/>
            </a:endParaRPr>
          </a:p>
          <a:p>
            <a:pPr marL="0" indent="0">
              <a:buNone/>
            </a:pPr>
            <a:r>
              <a:rPr lang="en-IN" b="0" i="0" dirty="0">
                <a:solidFill>
                  <a:srgbClr val="273239"/>
                </a:solidFill>
                <a:effectLst/>
                <a:latin typeface="Georgia" panose="02040502050405020303" pitchFamily="18" charset="0"/>
              </a:rPr>
              <a:t>import </a:t>
            </a:r>
            <a:r>
              <a:rPr lang="en-IN" b="0" i="0" dirty="0" err="1">
                <a:solidFill>
                  <a:srgbClr val="273239"/>
                </a:solidFill>
                <a:effectLst/>
                <a:latin typeface="Georgia" panose="02040502050405020303" pitchFamily="18" charset="0"/>
              </a:rPr>
              <a:t>matplotlib.pyplot</a:t>
            </a:r>
            <a:r>
              <a:rPr lang="en-IN" b="0" i="0" dirty="0">
                <a:solidFill>
                  <a:srgbClr val="273239"/>
                </a:solidFill>
                <a:effectLst/>
                <a:latin typeface="Georgia" panose="02040502050405020303" pitchFamily="18" charset="0"/>
              </a:rPr>
              <a:t> as </a:t>
            </a:r>
            <a:r>
              <a:rPr lang="en-IN" b="0" i="0" dirty="0" err="1">
                <a:solidFill>
                  <a:srgbClr val="273239"/>
                </a:solidFill>
                <a:effectLst/>
                <a:latin typeface="Georgia" panose="02040502050405020303" pitchFamily="18" charset="0"/>
              </a:rPr>
              <a:t>plt</a:t>
            </a:r>
            <a:endParaRPr lang="en-IN" b="0" i="0" dirty="0">
              <a:solidFill>
                <a:srgbClr val="273239"/>
              </a:solidFill>
              <a:effectLst/>
              <a:latin typeface="Georgia" panose="02040502050405020303" pitchFamily="18" charset="0"/>
            </a:endParaRPr>
          </a:p>
          <a:p>
            <a:pPr marL="0" indent="0">
              <a:buNone/>
            </a:pPr>
            <a:r>
              <a:rPr lang="en-IN" b="0" i="0" dirty="0" err="1">
                <a:solidFill>
                  <a:srgbClr val="273239"/>
                </a:solidFill>
                <a:effectLst/>
                <a:latin typeface="Georgia" panose="02040502050405020303" pitchFamily="18" charset="0"/>
              </a:rPr>
              <a:t>plt.plot</a:t>
            </a:r>
            <a:r>
              <a:rPr lang="en-IN" b="0" i="0" dirty="0">
                <a:solidFill>
                  <a:srgbClr val="273239"/>
                </a:solidFill>
                <a:effectLst/>
                <a:latin typeface="Georgia" panose="02040502050405020303" pitchFamily="18" charset="0"/>
              </a:rPr>
              <a:t>([1, 2, 3, 4], </a:t>
            </a:r>
            <a:r>
              <a:rPr lang="en-IN" b="0" i="0" dirty="0" err="1">
                <a:solidFill>
                  <a:srgbClr val="273239"/>
                </a:solidFill>
                <a:effectLst/>
                <a:latin typeface="Georgia" panose="02040502050405020303" pitchFamily="18" charset="0"/>
              </a:rPr>
              <a:t>color</a:t>
            </a:r>
            <a:r>
              <a:rPr lang="en-IN" b="0" i="0" dirty="0">
                <a:solidFill>
                  <a:srgbClr val="273239"/>
                </a:solidFill>
                <a:effectLst/>
                <a:latin typeface="Georgia" panose="02040502050405020303" pitchFamily="18" charset="0"/>
              </a:rPr>
              <a:t>='blue')  </a:t>
            </a:r>
          </a:p>
          <a:p>
            <a:pPr marL="0" indent="0">
              <a:buNone/>
            </a:pPr>
            <a:r>
              <a:rPr lang="en-IN" b="0" i="0" dirty="0" err="1">
                <a:solidFill>
                  <a:srgbClr val="273239"/>
                </a:solidFill>
                <a:effectLst/>
                <a:latin typeface="Georgia" panose="02040502050405020303" pitchFamily="18" charset="0"/>
              </a:rPr>
              <a:t>plt.title</a:t>
            </a:r>
            <a:r>
              <a:rPr lang="en-IN" b="0" i="0" dirty="0">
                <a:solidFill>
                  <a:srgbClr val="273239"/>
                </a:solidFill>
                <a:effectLst/>
                <a:latin typeface="Georgia" panose="02040502050405020303" pitchFamily="18" charset="0"/>
              </a:rPr>
              <a:t>('simple legend example ')</a:t>
            </a:r>
          </a:p>
          <a:p>
            <a:pPr marL="0" indent="0">
              <a:buNone/>
            </a:pPr>
            <a:r>
              <a:rPr lang="en-IN" b="0" i="0" dirty="0" err="1">
                <a:solidFill>
                  <a:srgbClr val="273239"/>
                </a:solidFill>
                <a:effectLst/>
                <a:latin typeface="Georgia" panose="02040502050405020303" pitchFamily="18" charset="0"/>
              </a:rPr>
              <a:t>blue_patch</a:t>
            </a:r>
            <a:r>
              <a:rPr lang="en-IN" b="0" i="0" dirty="0">
                <a:solidFill>
                  <a:srgbClr val="273239"/>
                </a:solidFill>
                <a:effectLst/>
                <a:latin typeface="Georgia" panose="02040502050405020303" pitchFamily="18" charset="0"/>
              </a:rPr>
              <a:t> = </a:t>
            </a:r>
            <a:r>
              <a:rPr lang="en-IN" b="0" i="0" dirty="0" err="1">
                <a:solidFill>
                  <a:srgbClr val="273239"/>
                </a:solidFill>
                <a:effectLst/>
                <a:latin typeface="Georgia" panose="02040502050405020303" pitchFamily="18" charset="0"/>
              </a:rPr>
              <a:t>mpatches.Patch</a:t>
            </a:r>
            <a:r>
              <a:rPr lang="en-IN" b="0" i="0" dirty="0">
                <a:solidFill>
                  <a:srgbClr val="273239"/>
                </a:solidFill>
                <a:effectLst/>
                <a:latin typeface="Georgia" panose="02040502050405020303" pitchFamily="18" charset="0"/>
              </a:rPr>
              <a:t>(</a:t>
            </a:r>
            <a:r>
              <a:rPr lang="en-IN" b="0" i="0" dirty="0" err="1">
                <a:solidFill>
                  <a:srgbClr val="273239"/>
                </a:solidFill>
                <a:effectLst/>
                <a:latin typeface="Georgia" panose="02040502050405020303" pitchFamily="18" charset="0"/>
              </a:rPr>
              <a:t>color</a:t>
            </a:r>
            <a:r>
              <a:rPr lang="en-IN" b="0" i="0" dirty="0">
                <a:solidFill>
                  <a:srgbClr val="273239"/>
                </a:solidFill>
                <a:effectLst/>
                <a:latin typeface="Georgia" panose="02040502050405020303" pitchFamily="18" charset="0"/>
              </a:rPr>
              <a:t>='blue', label='blue legend')</a:t>
            </a:r>
          </a:p>
          <a:p>
            <a:pPr marL="0" indent="0">
              <a:buNone/>
            </a:pPr>
            <a:r>
              <a:rPr lang="en-IN" b="0" i="0" dirty="0" err="1">
                <a:solidFill>
                  <a:srgbClr val="273239"/>
                </a:solidFill>
                <a:effectLst/>
                <a:latin typeface="Georgia" panose="02040502050405020303" pitchFamily="18" charset="0"/>
              </a:rPr>
              <a:t>plt.legend</a:t>
            </a:r>
            <a:r>
              <a:rPr lang="en-IN" b="0" i="0" dirty="0">
                <a:solidFill>
                  <a:srgbClr val="273239"/>
                </a:solidFill>
                <a:effectLst/>
                <a:latin typeface="Georgia" panose="02040502050405020303" pitchFamily="18" charset="0"/>
              </a:rPr>
              <a:t>(handles=[</a:t>
            </a:r>
            <a:r>
              <a:rPr lang="en-IN" b="0" i="0" dirty="0" err="1">
                <a:solidFill>
                  <a:srgbClr val="273239"/>
                </a:solidFill>
                <a:effectLst/>
                <a:latin typeface="Georgia" panose="02040502050405020303" pitchFamily="18" charset="0"/>
              </a:rPr>
              <a:t>blue_patch</a:t>
            </a:r>
            <a:r>
              <a:rPr lang="en-IN" b="0" i="0" dirty="0">
                <a:solidFill>
                  <a:srgbClr val="273239"/>
                </a:solidFill>
                <a:effectLst/>
                <a:latin typeface="Georgia" panose="02040502050405020303" pitchFamily="18" charset="0"/>
              </a:rPr>
              <a:t>])</a:t>
            </a:r>
          </a:p>
          <a:p>
            <a:pPr marL="0" indent="0">
              <a:buNone/>
            </a:pPr>
            <a:r>
              <a:rPr lang="en-IN" b="0" i="0" dirty="0" err="1">
                <a:solidFill>
                  <a:srgbClr val="273239"/>
                </a:solidFill>
                <a:effectLst/>
                <a:latin typeface="Georgia" panose="02040502050405020303" pitchFamily="18" charset="0"/>
              </a:rPr>
              <a:t>plt.show</a:t>
            </a:r>
            <a:r>
              <a:rPr lang="en-IN" b="0" i="0" dirty="0">
                <a:solidFill>
                  <a:srgbClr val="273239"/>
                </a:solidFill>
                <a:effectLst/>
                <a:latin typeface="Georgia" panose="02040502050405020303" pitchFamily="18" charset="0"/>
              </a:rPr>
              <a:t>()</a:t>
            </a: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65CD1851-8530-A188-9998-61B670FE23F5}"/>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A0738DE-35CB-CD55-F62F-ECC4C850ACC2}"/>
              </a:ext>
            </a:extLst>
          </p:cNvPr>
          <p:cNvSpPr>
            <a:spLocks noGrp="1"/>
          </p:cNvSpPr>
          <p:nvPr>
            <p:ph type="sldNum" sz="quarter" idx="12"/>
          </p:nvPr>
        </p:nvSpPr>
        <p:spPr/>
        <p:txBody>
          <a:bodyPr/>
          <a:lstStyle/>
          <a:p>
            <a:fld id="{FACB5482-D393-4E2D-8FB7-B68A06B80F1E}" type="slidenum">
              <a:rPr lang="en-IN" smtClean="0"/>
              <a:t>66</a:t>
            </a:fld>
            <a:endParaRPr lang="en-IN"/>
          </a:p>
        </p:txBody>
      </p:sp>
    </p:spTree>
    <p:extLst>
      <p:ext uri="{BB962C8B-B14F-4D97-AF65-F5344CB8AC3E}">
        <p14:creationId xmlns:p14="http://schemas.microsoft.com/office/powerpoint/2010/main" val="3170281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34EC-478E-4AFA-B131-B26DD7651216}"/>
              </a:ext>
            </a:extLst>
          </p:cNvPr>
          <p:cNvSpPr>
            <a:spLocks noGrp="1"/>
          </p:cNvSpPr>
          <p:nvPr>
            <p:ph type="title"/>
          </p:nvPr>
        </p:nvSpPr>
        <p:spPr>
          <a:xfrm>
            <a:off x="581192" y="702156"/>
            <a:ext cx="11029616" cy="859944"/>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Place Legend Outside of the Plot in Matplotlib?</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4137B9C1-A911-4609-AFB1-C9B48667A629}"/>
              </a:ext>
            </a:extLst>
          </p:cNvPr>
          <p:cNvSpPr>
            <a:spLocks noGrp="1"/>
          </p:cNvSpPr>
          <p:nvPr>
            <p:ph idx="1"/>
          </p:nvPr>
        </p:nvSpPr>
        <p:spPr>
          <a:xfrm>
            <a:off x="333376" y="1733549"/>
            <a:ext cx="11277432" cy="4943475"/>
          </a:xfrm>
        </p:spPr>
        <p:txBody>
          <a:bodyPr>
            <a:normAutofit lnSpcReduction="10000"/>
          </a:bodyPr>
          <a:lstStyle/>
          <a:p>
            <a:pPr marL="0" indent="0">
              <a:buNone/>
            </a:pPr>
            <a:r>
              <a:rPr lang="en-IN" dirty="0">
                <a:latin typeface="Georgia" panose="02040502050405020303" pitchFamily="18" charset="0"/>
              </a:rPr>
              <a:t>Here, first we will see why placing of legend outside is required.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np.linspace</a:t>
            </a:r>
            <a:r>
              <a:rPr lang="en-IN" dirty="0">
                <a:latin typeface="Georgia" panose="02040502050405020303" pitchFamily="18" charset="0"/>
              </a:rPr>
              <a:t>(-20, 20, 1000)</a:t>
            </a:r>
          </a:p>
          <a:p>
            <a:pPr marL="0" indent="0">
              <a:buNone/>
            </a:pPr>
            <a:r>
              <a:rPr lang="en-IN" dirty="0" err="1">
                <a:latin typeface="Georgia" panose="02040502050405020303" pitchFamily="18" charset="0"/>
              </a:rPr>
              <a:t>plt.plot</a:t>
            </a:r>
            <a:r>
              <a:rPr lang="en-IN" dirty="0">
                <a:latin typeface="Georgia" panose="02040502050405020303" pitchFamily="18" charset="0"/>
              </a:rPr>
              <a:t>(</a:t>
            </a:r>
            <a:r>
              <a:rPr lang="en-IN" dirty="0" err="1">
                <a:latin typeface="Georgia" panose="02040502050405020303" pitchFamily="18" charset="0"/>
              </a:rPr>
              <a:t>x,np.sin</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a:t>
            </a:r>
            <a:r>
              <a:rPr lang="en-IN" dirty="0" err="1">
                <a:latin typeface="Georgia" panose="02040502050405020303" pitchFamily="18" charset="0"/>
              </a:rPr>
              <a:t>x,np.cos</a:t>
            </a:r>
            <a:r>
              <a:rPr lang="en-IN" dirty="0">
                <a:latin typeface="Georgia" panose="02040502050405020303" pitchFamily="18" charset="0"/>
              </a:rPr>
              <a:t>(x))</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Sine","Cosine</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US" dirty="0">
                <a:latin typeface="Georgia" panose="02040502050405020303" pitchFamily="18" charset="0"/>
              </a:rPr>
              <a:t>As, we can see that the above figure legends are overlapped on graph </a:t>
            </a:r>
            <a:r>
              <a:rPr lang="en-US" dirty="0" err="1">
                <a:latin typeface="Georgia" panose="02040502050405020303" pitchFamily="18" charset="0"/>
              </a:rPr>
              <a:t>i.e</a:t>
            </a:r>
            <a:r>
              <a:rPr lang="en-US" dirty="0">
                <a:latin typeface="Georgia" panose="02040502050405020303" pitchFamily="18" charset="0"/>
              </a:rPr>
              <a:t>; incomplete information. To solve this problem we need to place the legend outside the plot.</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13F51060-1BA3-EFCB-9B0E-111FC713BCB5}"/>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84A0CC4-1212-060E-055E-A166452BA067}"/>
              </a:ext>
            </a:extLst>
          </p:cNvPr>
          <p:cNvSpPr>
            <a:spLocks noGrp="1"/>
          </p:cNvSpPr>
          <p:nvPr>
            <p:ph type="sldNum" sz="quarter" idx="12"/>
          </p:nvPr>
        </p:nvSpPr>
        <p:spPr/>
        <p:txBody>
          <a:bodyPr/>
          <a:lstStyle/>
          <a:p>
            <a:fld id="{FACB5482-D393-4E2D-8FB7-B68A06B80F1E}" type="slidenum">
              <a:rPr lang="en-IN" smtClean="0"/>
              <a:t>67</a:t>
            </a:fld>
            <a:endParaRPr lang="en-IN"/>
          </a:p>
        </p:txBody>
      </p:sp>
    </p:spTree>
    <p:extLst>
      <p:ext uri="{BB962C8B-B14F-4D97-AF65-F5344CB8AC3E}">
        <p14:creationId xmlns:p14="http://schemas.microsoft.com/office/powerpoint/2010/main" val="421155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5C944-C7F9-4246-83BF-F17D79480E49}"/>
              </a:ext>
            </a:extLst>
          </p:cNvPr>
          <p:cNvSpPr>
            <a:spLocks noGrp="1"/>
          </p:cNvSpPr>
          <p:nvPr>
            <p:ph idx="1"/>
          </p:nvPr>
        </p:nvSpPr>
        <p:spPr>
          <a:xfrm>
            <a:off x="581192" y="838200"/>
            <a:ext cx="11029615" cy="5638800"/>
          </a:xfrm>
        </p:spPr>
        <p:txBody>
          <a:bodyPr>
            <a:normAutofit/>
          </a:bodyPr>
          <a:lstStyle/>
          <a:p>
            <a:pPr marL="0" indent="0">
              <a:buNone/>
            </a:pPr>
            <a:r>
              <a:rPr lang="en-IN" b="1" dirty="0">
                <a:solidFill>
                  <a:srgbClr val="00B0F0"/>
                </a:solidFill>
                <a:latin typeface="Georgia" panose="02040502050405020303" pitchFamily="18" charset="0"/>
              </a:rPr>
              <a:t>Example 1: (Right Side)</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np.linspace</a:t>
            </a:r>
            <a:r>
              <a:rPr lang="en-IN" dirty="0">
                <a:latin typeface="Georgia" panose="02040502050405020303" pitchFamily="18" charset="0"/>
              </a:rPr>
              <a:t>(-20, 20, 1000)</a:t>
            </a:r>
          </a:p>
          <a:p>
            <a:pPr marL="0" indent="0">
              <a:buNone/>
            </a:pPr>
            <a:r>
              <a:rPr lang="en-IN" dirty="0" err="1">
                <a:latin typeface="Georgia" panose="02040502050405020303" pitchFamily="18" charset="0"/>
              </a:rPr>
              <a:t>plt.plot</a:t>
            </a:r>
            <a:r>
              <a:rPr lang="en-IN" dirty="0">
                <a:latin typeface="Georgia" panose="02040502050405020303" pitchFamily="18" charset="0"/>
              </a:rPr>
              <a:t>(</a:t>
            </a:r>
            <a:r>
              <a:rPr lang="en-IN" dirty="0" err="1">
                <a:latin typeface="Georgia" panose="02040502050405020303" pitchFamily="18" charset="0"/>
              </a:rPr>
              <a:t>x,np.sin</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a:t>
            </a:r>
            <a:r>
              <a:rPr lang="en-IN" dirty="0" err="1">
                <a:latin typeface="Georgia" panose="02040502050405020303" pitchFamily="18" charset="0"/>
              </a:rPr>
              <a:t>x,np.cos</a:t>
            </a:r>
            <a:r>
              <a:rPr lang="en-IN" dirty="0">
                <a:latin typeface="Georgia" panose="02040502050405020303" pitchFamily="18" charset="0"/>
              </a:rPr>
              <a:t>(x))</a:t>
            </a:r>
          </a:p>
          <a:p>
            <a:pPr marL="0" indent="0">
              <a:buNone/>
            </a:pPr>
            <a:r>
              <a:rPr lang="en-IN" dirty="0" err="1">
                <a:latin typeface="Georgia" panose="02040502050405020303" pitchFamily="18" charset="0"/>
              </a:rPr>
              <a:t>plt.legend</a:t>
            </a:r>
            <a:r>
              <a:rPr lang="en-IN" dirty="0">
                <a:latin typeface="Georgia" panose="02040502050405020303" pitchFamily="18" charset="0"/>
              </a:rPr>
              <a:t>(["</a:t>
            </a:r>
            <a:r>
              <a:rPr lang="en-IN" dirty="0" err="1">
                <a:latin typeface="Georgia" panose="02040502050405020303" pitchFamily="18" charset="0"/>
              </a:rPr>
              <a:t>Sine","Cosine</a:t>
            </a:r>
            <a:r>
              <a:rPr lang="en-IN" dirty="0">
                <a:latin typeface="Georgia" panose="02040502050405020303" pitchFamily="18" charset="0"/>
              </a:rPr>
              <a:t>"],</a:t>
            </a:r>
            <a:r>
              <a:rPr lang="en-IN" dirty="0" err="1">
                <a:latin typeface="Georgia" panose="02040502050405020303" pitchFamily="18" charset="0"/>
              </a:rPr>
              <a:t>bbox_to_anchor</a:t>
            </a:r>
            <a:r>
              <a:rPr lang="en-IN" dirty="0">
                <a:latin typeface="Georgia" panose="02040502050405020303" pitchFamily="18" charset="0"/>
              </a:rPr>
              <a:t> = (1.05, 0.6))</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F7537A7-24C3-6426-838C-9D0AC469850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B46F14F-79AE-8067-4F6A-02823F893F17}"/>
              </a:ext>
            </a:extLst>
          </p:cNvPr>
          <p:cNvSpPr>
            <a:spLocks noGrp="1"/>
          </p:cNvSpPr>
          <p:nvPr>
            <p:ph type="sldNum" sz="quarter" idx="12"/>
          </p:nvPr>
        </p:nvSpPr>
        <p:spPr/>
        <p:txBody>
          <a:bodyPr/>
          <a:lstStyle/>
          <a:p>
            <a:fld id="{FACB5482-D393-4E2D-8FB7-B68A06B80F1E}" type="slidenum">
              <a:rPr lang="en-IN" smtClean="0"/>
              <a:t>68</a:t>
            </a:fld>
            <a:endParaRPr lang="en-IN"/>
          </a:p>
        </p:txBody>
      </p:sp>
    </p:spTree>
    <p:extLst>
      <p:ext uri="{BB962C8B-B14F-4D97-AF65-F5344CB8AC3E}">
        <p14:creationId xmlns:p14="http://schemas.microsoft.com/office/powerpoint/2010/main" val="19781354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104D6-26AE-4CE0-AE76-CEA89C36094D}"/>
              </a:ext>
            </a:extLst>
          </p:cNvPr>
          <p:cNvSpPr>
            <a:spLocks noGrp="1"/>
          </p:cNvSpPr>
          <p:nvPr>
            <p:ph idx="1"/>
          </p:nvPr>
        </p:nvSpPr>
        <p:spPr>
          <a:xfrm>
            <a:off x="581192" y="1066800"/>
            <a:ext cx="11029615" cy="5257800"/>
          </a:xfrm>
        </p:spPr>
        <p:txBody>
          <a:bodyPr>
            <a:normAutofit/>
          </a:bodyPr>
          <a:lstStyle/>
          <a:p>
            <a:pPr marL="0" indent="0">
              <a:buNone/>
            </a:pPr>
            <a:r>
              <a:rPr lang="en-IN" b="1" dirty="0">
                <a:solidFill>
                  <a:srgbClr val="00B0F0"/>
                </a:solidFill>
                <a:latin typeface="Georgia" panose="02040502050405020303" pitchFamily="18" charset="0"/>
              </a:rPr>
              <a:t>Example 2: ( At top)</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a:t>
            </a:r>
            <a:r>
              <a:rPr lang="en-IN" dirty="0" err="1">
                <a:latin typeface="Georgia" panose="02040502050405020303" pitchFamily="18" charset="0"/>
              </a:rPr>
              <a:t>np.linspace</a:t>
            </a:r>
            <a:r>
              <a:rPr lang="en-IN" dirty="0">
                <a:latin typeface="Georgia" panose="02040502050405020303" pitchFamily="18" charset="0"/>
              </a:rPr>
              <a:t>(-20, 20, 1000)</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(x,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err="1">
                <a:latin typeface="Georgia" panose="02040502050405020303" pitchFamily="18" charset="0"/>
              </a:rPr>
              <a:t>plt.legend</a:t>
            </a:r>
            <a:r>
              <a:rPr lang="en-IN" dirty="0">
                <a:latin typeface="Georgia" panose="02040502050405020303" pitchFamily="18" charset="0"/>
              </a:rPr>
              <a:t>(["Sine", "Cosine"],</a:t>
            </a:r>
            <a:r>
              <a:rPr lang="en-IN" dirty="0" err="1">
                <a:latin typeface="Georgia" panose="02040502050405020303" pitchFamily="18" charset="0"/>
              </a:rPr>
              <a:t>bbox_to_anchor</a:t>
            </a:r>
            <a:r>
              <a:rPr lang="en-IN" dirty="0">
                <a:latin typeface="Georgia" panose="02040502050405020303" pitchFamily="18" charset="0"/>
              </a:rPr>
              <a:t>=(0.6, 1.2))</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6817EC6-FAE0-B569-3419-4E47C861014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0F7E36E-0D4A-579E-2DDB-753730AF8171}"/>
              </a:ext>
            </a:extLst>
          </p:cNvPr>
          <p:cNvSpPr>
            <a:spLocks noGrp="1"/>
          </p:cNvSpPr>
          <p:nvPr>
            <p:ph type="sldNum" sz="quarter" idx="12"/>
          </p:nvPr>
        </p:nvSpPr>
        <p:spPr/>
        <p:txBody>
          <a:bodyPr/>
          <a:lstStyle/>
          <a:p>
            <a:fld id="{FACB5482-D393-4E2D-8FB7-B68A06B80F1E}" type="slidenum">
              <a:rPr lang="en-IN" smtClean="0"/>
              <a:t>69</a:t>
            </a:fld>
            <a:endParaRPr lang="en-IN"/>
          </a:p>
        </p:txBody>
      </p:sp>
    </p:spTree>
    <p:extLst>
      <p:ext uri="{BB962C8B-B14F-4D97-AF65-F5344CB8AC3E}">
        <p14:creationId xmlns:p14="http://schemas.microsoft.com/office/powerpoint/2010/main" val="358735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BE7C7-17C0-4254-AAD6-326E03BD2662}"/>
              </a:ext>
            </a:extLst>
          </p:cNvPr>
          <p:cNvSpPr>
            <a:spLocks noGrp="1"/>
          </p:cNvSpPr>
          <p:nvPr>
            <p:ph idx="1"/>
          </p:nvPr>
        </p:nvSpPr>
        <p:spPr>
          <a:xfrm>
            <a:off x="190500" y="619125"/>
            <a:ext cx="11744325" cy="6076950"/>
          </a:xfrm>
        </p:spPr>
        <p:txBody>
          <a:bodyPr>
            <a:normAutofit/>
          </a:bodyPr>
          <a:lstStyle/>
          <a:p>
            <a:pPr marL="0" indent="0">
              <a:buNone/>
            </a:pPr>
            <a:r>
              <a:rPr lang="en-IN" dirty="0" err="1">
                <a:latin typeface="Georgia" panose="02040502050405020303" pitchFamily="18" charset="0"/>
              </a:rPr>
              <a:t>plt.ylabel</a:t>
            </a:r>
            <a:r>
              <a:rPr lang="en-IN" dirty="0">
                <a:latin typeface="Georgia" panose="02040502050405020303" pitchFamily="18" charset="0"/>
              </a:rPr>
              <a:t>('Power consumption in kWh')</a:t>
            </a:r>
          </a:p>
          <a:p>
            <a:pPr marL="0" indent="0">
              <a:buNone/>
            </a:pPr>
            <a:r>
              <a:rPr lang="en-IN" dirty="0" err="1">
                <a:latin typeface="Georgia" panose="02040502050405020303" pitchFamily="18" charset="0"/>
              </a:rPr>
              <a:t>plt.title</a:t>
            </a:r>
            <a:r>
              <a:rPr lang="en-IN" dirty="0">
                <a:latin typeface="Georgia" panose="02040502050405020303" pitchFamily="18" charset="0"/>
              </a:rPr>
              <a:t>('Electricity consumption per capita\</a:t>
            </a:r>
          </a:p>
          <a:p>
            <a:pPr marL="0" indent="0">
              <a:buNone/>
            </a:pPr>
            <a:r>
              <a:rPr lang="en-IN" dirty="0">
                <a:latin typeface="Georgia" panose="02040502050405020303" pitchFamily="18" charset="0"/>
              </a:rPr>
              <a:t> of India and Bangladesh')</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 </a:t>
            </a:r>
          </a:p>
          <a:p>
            <a:pPr marL="0" indent="0">
              <a:buNone/>
            </a:pPr>
            <a:r>
              <a:rPr lang="en-IN" sz="2200" b="1" dirty="0">
                <a:solidFill>
                  <a:srgbClr val="00B0F0"/>
                </a:solidFill>
                <a:latin typeface="Georgia" panose="02040502050405020303" pitchFamily="18" charset="0"/>
              </a:rPr>
              <a:t>Example 2: Linear Plot with line formatting</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year = [1972, 1982, 1992, 2002, 2012]</a:t>
            </a:r>
          </a:p>
          <a:p>
            <a:pPr marL="0" indent="0">
              <a:buNone/>
            </a:pPr>
            <a:r>
              <a:rPr lang="en-IN" dirty="0" err="1">
                <a:latin typeface="Georgia" panose="02040502050405020303" pitchFamily="18" charset="0"/>
              </a:rPr>
              <a:t>e_india</a:t>
            </a:r>
            <a:r>
              <a:rPr lang="en-IN" dirty="0">
                <a:latin typeface="Georgia" panose="02040502050405020303" pitchFamily="18" charset="0"/>
              </a:rPr>
              <a:t> = [100.6, 158.61, 305.54, </a:t>
            </a:r>
          </a:p>
          <a:p>
            <a:pPr marL="0" indent="0">
              <a:buNone/>
            </a:pPr>
            <a:r>
              <a:rPr lang="en-IN" dirty="0">
                <a:latin typeface="Georgia" panose="02040502050405020303" pitchFamily="18" charset="0"/>
              </a:rPr>
              <a:t>           394.96, 724.79]</a:t>
            </a:r>
          </a:p>
          <a:p>
            <a:pPr marL="0" indent="0">
              <a:buNone/>
            </a:pPr>
            <a:r>
              <a:rPr lang="en-IN" dirty="0" err="1">
                <a:latin typeface="Georgia" panose="02040502050405020303" pitchFamily="18" charset="0"/>
              </a:rPr>
              <a:t>e_bangladesh</a:t>
            </a:r>
            <a:r>
              <a:rPr lang="en-IN" dirty="0">
                <a:latin typeface="Georgia" panose="02040502050405020303" pitchFamily="18" charset="0"/>
              </a:rPr>
              <a:t> = [10.5, 25.21, 58.65,</a:t>
            </a:r>
          </a:p>
          <a:p>
            <a:pPr marL="0" indent="0">
              <a:buNone/>
            </a:pPr>
            <a:r>
              <a:rPr lang="en-IN" dirty="0">
                <a:latin typeface="Georgia" panose="02040502050405020303" pitchFamily="18" charset="0"/>
              </a:rPr>
              <a:t>                119.27, 274.87]</a:t>
            </a:r>
          </a:p>
        </p:txBody>
      </p:sp>
      <p:sp>
        <p:nvSpPr>
          <p:cNvPr id="2" name="Footer Placeholder 1">
            <a:extLst>
              <a:ext uri="{FF2B5EF4-FFF2-40B4-BE49-F238E27FC236}">
                <a16:creationId xmlns:a16="http://schemas.microsoft.com/office/drawing/2014/main" id="{44614F5C-1446-0997-095C-CC49A34912D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44DFBC4-D47F-05D1-F829-B63062F0EE1D}"/>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1459733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ED9A2-B14E-4F5E-B0E7-8BFBEC408853}"/>
              </a:ext>
            </a:extLst>
          </p:cNvPr>
          <p:cNvSpPr>
            <a:spLocks noGrp="1"/>
          </p:cNvSpPr>
          <p:nvPr>
            <p:ph idx="1"/>
          </p:nvPr>
        </p:nvSpPr>
        <p:spPr>
          <a:xfrm>
            <a:off x="466726" y="771525"/>
            <a:ext cx="11144082" cy="5715000"/>
          </a:xfrm>
        </p:spPr>
        <p:txBody>
          <a:bodyPr>
            <a:normAutofit fontScale="92500" lnSpcReduction="20000"/>
          </a:bodyPr>
          <a:lstStyle/>
          <a:p>
            <a:pPr marL="0" indent="0">
              <a:buNone/>
            </a:pPr>
            <a:r>
              <a:rPr lang="en-IN" b="1" dirty="0">
                <a:solidFill>
                  <a:srgbClr val="00B0F0"/>
                </a:solidFill>
                <a:latin typeface="Georgia" panose="02040502050405020303" pitchFamily="18" charset="0"/>
              </a:rPr>
              <a:t>Example 3: ( With subplots)</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(-5, 5, 1000)</a:t>
            </a:r>
          </a:p>
          <a:p>
            <a:pPr marL="0" indent="0">
              <a:buNone/>
            </a:pPr>
            <a:r>
              <a:rPr lang="en-IN" dirty="0" err="1">
                <a:latin typeface="Georgia" panose="02040502050405020303" pitchFamily="18" charset="0"/>
              </a:rPr>
              <a:t>colors</a:t>
            </a:r>
            <a:r>
              <a:rPr lang="en-IN" dirty="0">
                <a:latin typeface="Georgia" panose="02040502050405020303" pitchFamily="18" charset="0"/>
              </a:rPr>
              <a:t>=[['</a:t>
            </a:r>
            <a:r>
              <a:rPr lang="en-IN" dirty="0" err="1">
                <a:latin typeface="Georgia" panose="02040502050405020303" pitchFamily="18" charset="0"/>
              </a:rPr>
              <a:t>c','g</a:t>
            </a:r>
            <a:r>
              <a:rPr lang="en-IN" dirty="0">
                <a:latin typeface="Georgia" panose="02040502050405020303" pitchFamily="18" charset="0"/>
              </a:rPr>
              <a:t>'], ['</a:t>
            </a:r>
            <a:r>
              <a:rPr lang="en-IN" dirty="0" err="1">
                <a:latin typeface="Georgia" panose="02040502050405020303" pitchFamily="18" charset="0"/>
              </a:rPr>
              <a:t>y','r</a:t>
            </a:r>
            <a:r>
              <a:rPr lang="en-IN" dirty="0">
                <a:latin typeface="Georgia" panose="02040502050405020303" pitchFamily="18" charset="0"/>
              </a:rPr>
              <a:t>']]</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(2, 2)</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range(2):</a:t>
            </a:r>
          </a:p>
          <a:p>
            <a:pPr marL="0" indent="0">
              <a:buNone/>
            </a:pPr>
            <a:r>
              <a:rPr lang="en-IN" dirty="0">
                <a:latin typeface="Georgia" panose="02040502050405020303" pitchFamily="18" charset="0"/>
              </a:rPr>
              <a:t>    </a:t>
            </a:r>
            <a:r>
              <a:rPr lang="en-IN" dirty="0" err="1">
                <a:latin typeface="Georgia" panose="02040502050405020303" pitchFamily="18" charset="0"/>
              </a:rPr>
              <a:t>ax</a:t>
            </a:r>
            <a:r>
              <a:rPr lang="en-IN" dirty="0">
                <a:latin typeface="Georgia" panose="02040502050405020303" pitchFamily="18" charset="0"/>
              </a:rPr>
              <a:t>[0][</a:t>
            </a:r>
            <a:r>
              <a:rPr lang="en-IN" dirty="0" err="1">
                <a:latin typeface="Georgia" panose="02040502050405020303" pitchFamily="18" charset="0"/>
              </a:rPr>
              <a:t>i</a:t>
            </a:r>
            <a:r>
              <a:rPr lang="en-IN" dirty="0">
                <a:latin typeface="Georgia" panose="02040502050405020303" pitchFamily="18" charset="0"/>
              </a:rPr>
              <a:t>].plot(x, </a:t>
            </a:r>
            <a:r>
              <a:rPr lang="en-IN" dirty="0" err="1">
                <a:latin typeface="Georgia" panose="02040502050405020303" pitchFamily="18" charset="0"/>
              </a:rPr>
              <a:t>np.sin</a:t>
            </a:r>
            <a:r>
              <a:rPr lang="en-IN" dirty="0">
                <a:latin typeface="Georgia" panose="02040502050405020303" pitchFamily="18" charset="0"/>
              </a:rPr>
              <a:t>(</a:t>
            </a:r>
            <a:r>
              <a:rPr lang="en-IN" dirty="0" err="1">
                <a:latin typeface="Georgia" panose="02040502050405020303" pitchFamily="18" charset="0"/>
              </a:rPr>
              <a:t>x+i</a:t>
            </a:r>
            <a:r>
              <a:rPr lang="en-IN" dirty="0">
                <a:latin typeface="Georgia" panose="02040502050405020303" pitchFamily="18" charset="0"/>
              </a:rPr>
              <a:t>),</a:t>
            </a:r>
            <a:r>
              <a:rPr lang="en-IN" dirty="0" err="1">
                <a:latin typeface="Georgia" panose="02040502050405020303" pitchFamily="18" charset="0"/>
              </a:rPr>
              <a:t>color</a:t>
            </a:r>
            <a:r>
              <a:rPr lang="en-IN" dirty="0">
                <a:latin typeface="Georgia" panose="02040502050405020303" pitchFamily="18" charset="0"/>
              </a:rPr>
              <a:t> = </a:t>
            </a:r>
            <a:r>
              <a:rPr lang="en-IN" dirty="0" err="1">
                <a:latin typeface="Georgia" panose="02040502050405020303" pitchFamily="18" charset="0"/>
              </a:rPr>
              <a:t>colors</a:t>
            </a:r>
            <a:r>
              <a:rPr lang="en-IN" dirty="0">
                <a:latin typeface="Georgia" panose="02040502050405020303" pitchFamily="18" charset="0"/>
              </a:rPr>
              <a:t>[0][</a:t>
            </a:r>
            <a:r>
              <a:rPr lang="en-IN" dirty="0" err="1">
                <a:latin typeface="Georgia" panose="02040502050405020303" pitchFamily="18" charset="0"/>
              </a:rPr>
              <a:t>i</a:t>
            </a:r>
            <a:r>
              <a:rPr lang="en-IN" dirty="0">
                <a:latin typeface="Georgia" panose="02040502050405020303" pitchFamily="18" charset="0"/>
              </a:rPr>
              <a:t>],label = "y=sin(x+{})".format(</a:t>
            </a:r>
            <a:r>
              <a:rPr lang="en-IN" dirty="0" err="1">
                <a:latin typeface="Georgia" panose="02040502050405020303" pitchFamily="18" charset="0"/>
              </a:rPr>
              <a:t>i</a:t>
            </a:r>
            <a:r>
              <a:rPr lang="en-IN" dirty="0">
                <a:latin typeface="Georgia" panose="02040502050405020303" pitchFamily="18" charset="0"/>
              </a:rPr>
              <a:t>))      </a:t>
            </a:r>
          </a:p>
          <a:p>
            <a:pPr marL="0" indent="0">
              <a:buNone/>
            </a:pPr>
            <a:r>
              <a:rPr lang="en-IN" dirty="0">
                <a:latin typeface="Georgia" panose="02040502050405020303" pitchFamily="18" charset="0"/>
              </a:rPr>
              <a:t>    </a:t>
            </a:r>
            <a:r>
              <a:rPr lang="en-IN" dirty="0" err="1">
                <a:latin typeface="Georgia" panose="02040502050405020303" pitchFamily="18" charset="0"/>
              </a:rPr>
              <a:t>ax</a:t>
            </a:r>
            <a:r>
              <a:rPr lang="en-IN" dirty="0">
                <a:latin typeface="Georgia" panose="02040502050405020303" pitchFamily="18" charset="0"/>
              </a:rPr>
              <a:t>[1][</a:t>
            </a:r>
            <a:r>
              <a:rPr lang="en-IN" dirty="0" err="1">
                <a:latin typeface="Georgia" panose="02040502050405020303" pitchFamily="18" charset="0"/>
              </a:rPr>
              <a:t>i</a:t>
            </a:r>
            <a:r>
              <a:rPr lang="en-IN" dirty="0">
                <a:latin typeface="Georgia" panose="02040502050405020303" pitchFamily="18" charset="0"/>
              </a:rPr>
              <a:t>].plot(x, </a:t>
            </a:r>
            <a:r>
              <a:rPr lang="en-IN" dirty="0" err="1">
                <a:latin typeface="Georgia" panose="02040502050405020303" pitchFamily="18" charset="0"/>
              </a:rPr>
              <a:t>np.sin</a:t>
            </a:r>
            <a:r>
              <a:rPr lang="en-IN" dirty="0">
                <a:latin typeface="Georgia" panose="02040502050405020303" pitchFamily="18" charset="0"/>
              </a:rPr>
              <a:t>(</a:t>
            </a:r>
            <a:r>
              <a:rPr lang="en-IN" dirty="0" err="1">
                <a:latin typeface="Georgia" panose="02040502050405020303" pitchFamily="18" charset="0"/>
              </a:rPr>
              <a:t>x+i</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 </a:t>
            </a:r>
            <a:r>
              <a:rPr lang="en-IN" dirty="0" err="1">
                <a:latin typeface="Georgia" panose="02040502050405020303" pitchFamily="18" charset="0"/>
              </a:rPr>
              <a:t>colors</a:t>
            </a:r>
            <a:r>
              <a:rPr lang="en-IN" dirty="0">
                <a:latin typeface="Georgia" panose="02040502050405020303" pitchFamily="18" charset="0"/>
              </a:rPr>
              <a:t>[1][</a:t>
            </a:r>
            <a:r>
              <a:rPr lang="en-IN" dirty="0" err="1">
                <a:latin typeface="Georgia" panose="02040502050405020303" pitchFamily="18" charset="0"/>
              </a:rPr>
              <a:t>i</a:t>
            </a:r>
            <a:r>
              <a:rPr lang="en-IN" dirty="0">
                <a:latin typeface="Georgia" panose="02040502050405020303" pitchFamily="18" charset="0"/>
              </a:rPr>
              <a:t>],label = "y=sin(x+{})".format(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err="1">
                <a:latin typeface="Georgia" panose="02040502050405020303" pitchFamily="18" charset="0"/>
              </a:rPr>
              <a:t>fig.legend</a:t>
            </a:r>
            <a:r>
              <a:rPr lang="en-IN" dirty="0">
                <a:latin typeface="Georgia" panose="02040502050405020303" pitchFamily="18" charset="0"/>
              </a:rPr>
              <a:t>(</a:t>
            </a:r>
            <a:r>
              <a:rPr lang="en-IN" dirty="0" err="1">
                <a:latin typeface="Georgia" panose="02040502050405020303" pitchFamily="18" charset="0"/>
              </a:rPr>
              <a:t>bbox_to_anchor</a:t>
            </a:r>
            <a:r>
              <a:rPr lang="en-IN" dirty="0">
                <a:latin typeface="Georgia" panose="02040502050405020303" pitchFamily="18" charset="0"/>
              </a:rPr>
              <a:t>=(1.3, 0.6))</a:t>
            </a:r>
          </a:p>
          <a:p>
            <a:pPr marL="0" indent="0">
              <a:buNone/>
            </a:pPr>
            <a:r>
              <a:rPr lang="en-IN" dirty="0" err="1">
                <a:latin typeface="Georgia" panose="02040502050405020303" pitchFamily="18" charset="0"/>
              </a:rPr>
              <a:t>fig.tight_layout</a:t>
            </a:r>
            <a:r>
              <a:rPr lang="en-IN" dirty="0">
                <a:latin typeface="Georgia" panose="02040502050405020303" pitchFamily="18" charset="0"/>
              </a:rPr>
              <a:t>()  </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3EC8F6E-CA85-4485-8642-C526E702E03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D8F1E12-1109-C071-C0F6-580431D4DC7A}"/>
              </a:ext>
            </a:extLst>
          </p:cNvPr>
          <p:cNvSpPr>
            <a:spLocks noGrp="1"/>
          </p:cNvSpPr>
          <p:nvPr>
            <p:ph type="sldNum" sz="quarter" idx="12"/>
          </p:nvPr>
        </p:nvSpPr>
        <p:spPr/>
        <p:txBody>
          <a:bodyPr/>
          <a:lstStyle/>
          <a:p>
            <a:fld id="{FACB5482-D393-4E2D-8FB7-B68A06B80F1E}" type="slidenum">
              <a:rPr lang="en-IN" smtClean="0"/>
              <a:t>70</a:t>
            </a:fld>
            <a:endParaRPr lang="en-IN"/>
          </a:p>
        </p:txBody>
      </p:sp>
    </p:spTree>
    <p:extLst>
      <p:ext uri="{BB962C8B-B14F-4D97-AF65-F5344CB8AC3E}">
        <p14:creationId xmlns:p14="http://schemas.microsoft.com/office/powerpoint/2010/main" val="723841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3F7B-8F83-4D5F-B642-BE921D77673D}"/>
              </a:ext>
            </a:extLst>
          </p:cNvPr>
          <p:cNvSpPr>
            <a:spLocks noGrp="1"/>
          </p:cNvSpPr>
          <p:nvPr>
            <p:ph type="title"/>
          </p:nvPr>
        </p:nvSpPr>
        <p:spPr>
          <a:xfrm>
            <a:off x="581192" y="702156"/>
            <a:ext cx="11029616" cy="640869"/>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How to Remove the Legend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D24C7D65-F270-46CD-9F92-A32D6B380431}"/>
              </a:ext>
            </a:extLst>
          </p:cNvPr>
          <p:cNvSpPr>
            <a:spLocks noGrp="1"/>
          </p:cNvSpPr>
          <p:nvPr>
            <p:ph idx="1"/>
          </p:nvPr>
        </p:nvSpPr>
        <p:spPr>
          <a:xfrm>
            <a:off x="161925" y="1419225"/>
            <a:ext cx="11810999" cy="5267325"/>
          </a:xfrm>
        </p:spPr>
        <p:txBody>
          <a:bodyPr>
            <a:normAutofit fontScale="85000" lnSpcReduction="20000"/>
          </a:bodyPr>
          <a:lstStyle/>
          <a:p>
            <a:pPr marL="0" indent="0">
              <a:buNone/>
            </a:pPr>
            <a:r>
              <a:rPr lang="en-US" dirty="0">
                <a:latin typeface="Georgia" panose="02040502050405020303" pitchFamily="18" charset="0"/>
              </a:rPr>
              <a:t>In order to remove the legend, there are four ways. They are : </a:t>
            </a:r>
          </a:p>
          <a:p>
            <a:pPr>
              <a:buFont typeface="Wingdings" panose="05000000000000000000" pitchFamily="2" charset="2"/>
              <a:buChar char="Ø"/>
            </a:pPr>
            <a:r>
              <a:rPr lang="en-US" dirty="0">
                <a:latin typeface="Georgia" panose="02040502050405020303" pitchFamily="18" charset="0"/>
              </a:rPr>
              <a:t>Using .remove()</a:t>
            </a:r>
          </a:p>
          <a:p>
            <a:pPr>
              <a:buFont typeface="Wingdings" panose="05000000000000000000" pitchFamily="2" charset="2"/>
              <a:buChar char="Ø"/>
            </a:pPr>
            <a:r>
              <a:rPr lang="en-US" dirty="0">
                <a:latin typeface="Georgia" panose="02040502050405020303" pitchFamily="18" charset="0"/>
              </a:rPr>
              <a:t>Using .</a:t>
            </a:r>
            <a:r>
              <a:rPr lang="en-US" dirty="0" err="1">
                <a:latin typeface="Georgia" panose="02040502050405020303" pitchFamily="18" charset="0"/>
              </a:rPr>
              <a:t>set_visible</a:t>
            </a:r>
            <a:r>
              <a:rPr lang="en-US" dirty="0">
                <a:latin typeface="Georgia" panose="02040502050405020303" pitchFamily="18" charset="0"/>
              </a:rPr>
              <a:t>()</a:t>
            </a:r>
          </a:p>
          <a:p>
            <a:pPr>
              <a:buFont typeface="Wingdings" panose="05000000000000000000" pitchFamily="2" charset="2"/>
              <a:buChar char="Ø"/>
            </a:pPr>
            <a:r>
              <a:rPr lang="en-US" dirty="0">
                <a:latin typeface="Georgia" panose="02040502050405020303" pitchFamily="18" charset="0"/>
              </a:rPr>
              <a:t>Fix legend_ attribute of the required Axes object = None</a:t>
            </a:r>
          </a:p>
          <a:p>
            <a:pPr>
              <a:buFont typeface="Wingdings" panose="05000000000000000000" pitchFamily="2" charset="2"/>
              <a:buChar char="Ø"/>
            </a:pPr>
            <a:r>
              <a:rPr lang="en-US" dirty="0">
                <a:latin typeface="Georgia" panose="02040502050405020303" pitchFamily="18" charset="0"/>
              </a:rPr>
              <a:t>Using label=_</a:t>
            </a:r>
            <a:r>
              <a:rPr lang="en-US" dirty="0" err="1">
                <a:latin typeface="Georgia" panose="02040502050405020303" pitchFamily="18" charset="0"/>
              </a:rPr>
              <a:t>nolegend</a:t>
            </a:r>
            <a:r>
              <a:rPr lang="en-US" dirty="0">
                <a:latin typeface="Georgia" panose="02040502050405020303" pitchFamily="18" charset="0"/>
              </a:rPr>
              <a:t>_ </a:t>
            </a:r>
          </a:p>
          <a:p>
            <a:pPr marL="0" indent="0">
              <a:buNone/>
            </a:pPr>
            <a:r>
              <a:rPr lang="en-IN" b="1" dirty="0">
                <a:solidFill>
                  <a:srgbClr val="00B0F0"/>
                </a:solidFill>
                <a:latin typeface="Georgia" panose="02040502050405020303" pitchFamily="18" charset="0"/>
              </a:rPr>
              <a:t>Method 1: Using .remove()</a:t>
            </a:r>
          </a:p>
          <a:p>
            <a:pPr marL="0" indent="0">
              <a:buNone/>
            </a:pPr>
            <a:r>
              <a:rPr lang="en-IN" b="1" dirty="0">
                <a:solidFill>
                  <a:srgbClr val="00B0F0"/>
                </a:solidFill>
                <a:latin typeface="Georgia" panose="02040502050405020303" pitchFamily="18" charset="0"/>
              </a:rPr>
              <a:t>Example 1: </a:t>
            </a:r>
            <a:r>
              <a:rPr lang="en-IN" dirty="0">
                <a:latin typeface="Georgia" panose="02040502050405020303" pitchFamily="18" charset="0"/>
              </a:rPr>
              <a:t>By using </a:t>
            </a:r>
            <a:r>
              <a:rPr lang="en-IN" dirty="0" err="1">
                <a:latin typeface="Georgia" panose="02040502050405020303" pitchFamily="18" charset="0"/>
              </a:rPr>
              <a:t>ax.get_legend</a:t>
            </a:r>
            <a:r>
              <a:rPr lang="en-IN" dirty="0">
                <a:latin typeface="Georgia" panose="02040502050405020303" pitchFamily="18" charset="0"/>
              </a:rPr>
              <a:t>().remove() method, legend can be removed from figure in matplotlib</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 3, 100)</a:t>
            </a:r>
          </a:p>
          <a:p>
            <a:pPr marL="0" indent="0">
              <a:buNone/>
            </a:pPr>
            <a:r>
              <a:rPr lang="en-IN" dirty="0">
                <a:latin typeface="Georgia" panose="02040502050405020303" pitchFamily="18" charset="0"/>
              </a:rPr>
              <a:t>y1 = </a:t>
            </a:r>
            <a:r>
              <a:rPr lang="en-IN" dirty="0" err="1">
                <a:latin typeface="Georgia" panose="02040502050405020303" pitchFamily="18" charset="0"/>
              </a:rPr>
              <a:t>np.power</a:t>
            </a:r>
            <a:r>
              <a:rPr lang="en-IN" dirty="0">
                <a:latin typeface="Georgia" panose="02040502050405020303" pitchFamily="18" charset="0"/>
              </a:rPr>
              <a:t>(x, 2)</a:t>
            </a:r>
          </a:p>
          <a:p>
            <a:pPr marL="0" indent="0">
              <a:buNone/>
            </a:pPr>
            <a:r>
              <a:rPr lang="en-IN" dirty="0">
                <a:latin typeface="Georgia" panose="02040502050405020303" pitchFamily="18" charset="0"/>
              </a:rPr>
              <a:t>y2 = </a:t>
            </a:r>
            <a:r>
              <a:rPr lang="en-IN" dirty="0" err="1">
                <a:latin typeface="Georgia" panose="02040502050405020303" pitchFamily="18" charset="0"/>
              </a:rPr>
              <a:t>np.power</a:t>
            </a:r>
            <a:r>
              <a:rPr lang="en-IN" dirty="0">
                <a:latin typeface="Georgia" panose="02040502050405020303" pitchFamily="18" charset="0"/>
              </a:rPr>
              <a:t>(x, 3)</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E6B4E3AD-09CA-4C56-4294-7688B65E265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73A87A55-B962-2088-CE9E-D59542AC4FE9}"/>
              </a:ext>
            </a:extLst>
          </p:cNvPr>
          <p:cNvSpPr>
            <a:spLocks noGrp="1"/>
          </p:cNvSpPr>
          <p:nvPr>
            <p:ph type="sldNum" sz="quarter" idx="12"/>
          </p:nvPr>
        </p:nvSpPr>
        <p:spPr/>
        <p:txBody>
          <a:bodyPr/>
          <a:lstStyle/>
          <a:p>
            <a:fld id="{FACB5482-D393-4E2D-8FB7-B68A06B80F1E}" type="slidenum">
              <a:rPr lang="en-IN" smtClean="0"/>
              <a:t>71</a:t>
            </a:fld>
            <a:endParaRPr lang="en-IN"/>
          </a:p>
        </p:txBody>
      </p:sp>
    </p:spTree>
    <p:extLst>
      <p:ext uri="{BB962C8B-B14F-4D97-AF65-F5344CB8AC3E}">
        <p14:creationId xmlns:p14="http://schemas.microsoft.com/office/powerpoint/2010/main" val="41745055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87147-625F-4676-81E8-545F2DA357FB}"/>
              </a:ext>
            </a:extLst>
          </p:cNvPr>
          <p:cNvSpPr>
            <a:spLocks noGrp="1"/>
          </p:cNvSpPr>
          <p:nvPr>
            <p:ph idx="1"/>
          </p:nvPr>
        </p:nvSpPr>
        <p:spPr>
          <a:xfrm>
            <a:off x="171450" y="828675"/>
            <a:ext cx="11706225" cy="5857875"/>
          </a:xfrm>
        </p:spPr>
        <p:txBody>
          <a:bodyPr>
            <a:normAutofit fontScale="77500" lnSpcReduction="20000"/>
          </a:bodyPr>
          <a:lstStyle/>
          <a:p>
            <a:pPr marL="0" indent="0">
              <a:buNone/>
            </a:pPr>
            <a:r>
              <a:rPr lang="en-IN" dirty="0" err="1">
                <a:latin typeface="Georgia" panose="02040502050405020303" pitchFamily="18" charset="0"/>
              </a:rPr>
              <a:t>ax.plot</a:t>
            </a:r>
            <a:r>
              <a:rPr lang="en-IN" dirty="0">
                <a:latin typeface="Georgia" panose="02040502050405020303" pitchFamily="18" charset="0"/>
              </a:rPr>
              <a:t>(x, y1, c = '</a:t>
            </a:r>
            <a:r>
              <a:rPr lang="en-IN" dirty="0" err="1">
                <a:latin typeface="Georgia" panose="02040502050405020303" pitchFamily="18" charset="0"/>
              </a:rPr>
              <a:t>r',label</a:t>
            </a:r>
            <a:r>
              <a:rPr lang="en-IN" dirty="0">
                <a:latin typeface="Georgia" panose="02040502050405020303" pitchFamily="18" charset="0"/>
              </a:rPr>
              <a:t> = 'x^2')</a:t>
            </a:r>
          </a:p>
          <a:p>
            <a:pPr marL="0" indent="0">
              <a:buNone/>
            </a:pPr>
            <a:r>
              <a:rPr lang="en-IN" dirty="0" err="1">
                <a:latin typeface="Georgia" panose="02040502050405020303" pitchFamily="18" charset="0"/>
              </a:rPr>
              <a:t>ax.plot</a:t>
            </a:r>
            <a:r>
              <a:rPr lang="en-IN" dirty="0">
                <a:latin typeface="Georgia" panose="02040502050405020303" pitchFamily="18" charset="0"/>
              </a:rPr>
              <a:t>(x, y2, c = '</a:t>
            </a:r>
            <a:r>
              <a:rPr lang="en-IN" dirty="0" err="1">
                <a:latin typeface="Georgia" panose="02040502050405020303" pitchFamily="18" charset="0"/>
              </a:rPr>
              <a:t>g',label</a:t>
            </a:r>
            <a:r>
              <a:rPr lang="en-IN" dirty="0">
                <a:latin typeface="Georgia" panose="02040502050405020303" pitchFamily="18" charset="0"/>
              </a:rPr>
              <a:t> = 'x^3')</a:t>
            </a:r>
          </a:p>
          <a:p>
            <a:pPr marL="0" indent="0">
              <a:buNone/>
            </a:pPr>
            <a:r>
              <a:rPr lang="en-IN" dirty="0">
                <a:latin typeface="Georgia" panose="02040502050405020303" pitchFamily="18" charset="0"/>
              </a:rPr>
              <a:t>leg = </a:t>
            </a: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ax.get_legend</a:t>
            </a:r>
            <a:r>
              <a:rPr lang="en-IN" dirty="0">
                <a:latin typeface="Georgia" panose="02040502050405020303" pitchFamily="18" charset="0"/>
              </a:rPr>
              <a:t>().remove()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IN" b="1" dirty="0">
                <a:solidFill>
                  <a:srgbClr val="00B0F0"/>
                </a:solidFill>
                <a:latin typeface="Georgia" panose="02040502050405020303" pitchFamily="18" charset="0"/>
              </a:rPr>
              <a:t>Example 2: More than one subplots : </a:t>
            </a:r>
          </a:p>
          <a:p>
            <a:pPr marL="0" indent="0">
              <a:buNone/>
            </a:pPr>
            <a:r>
              <a:rPr lang="en-IN" dirty="0">
                <a:latin typeface="Georgia" panose="02040502050405020303" pitchFamily="18" charset="0"/>
              </a:rPr>
              <a:t>In the case of more than one subplot, we can mention the required subplot object for which we want to remove the legend. Here, we have written </a:t>
            </a:r>
            <a:r>
              <a:rPr lang="en-IN" dirty="0" err="1">
                <a:latin typeface="Georgia" panose="02040502050405020303" pitchFamily="18" charset="0"/>
              </a:rPr>
              <a:t>axs</a:t>
            </a:r>
            <a:r>
              <a:rPr lang="en-IN" dirty="0">
                <a:latin typeface="Georgia" panose="02040502050405020303" pitchFamily="18" charset="0"/>
              </a:rPr>
              <a:t>[1].</a:t>
            </a:r>
            <a:r>
              <a:rPr lang="en-IN" dirty="0" err="1">
                <a:latin typeface="Georgia" panose="02040502050405020303" pitchFamily="18" charset="0"/>
              </a:rPr>
              <a:t>get_legend</a:t>
            </a:r>
            <a:r>
              <a:rPr lang="en-IN" dirty="0">
                <a:latin typeface="Georgia" panose="02040502050405020303" pitchFamily="18" charset="0"/>
              </a:rPr>
              <a:t>().remove() which means we are removing legend for second subplot specifically</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 3, 100)</a:t>
            </a:r>
          </a:p>
          <a:p>
            <a:pPr marL="0" indent="0">
              <a:buNone/>
            </a:pPr>
            <a:r>
              <a:rPr lang="en-IN" dirty="0">
                <a:latin typeface="Georgia" panose="02040502050405020303" pitchFamily="18" charset="0"/>
              </a:rPr>
              <a:t>y1 = </a:t>
            </a:r>
            <a:r>
              <a:rPr lang="en-IN" dirty="0" err="1">
                <a:latin typeface="Georgia" panose="02040502050405020303" pitchFamily="18" charset="0"/>
              </a:rPr>
              <a:t>np.power</a:t>
            </a:r>
            <a:r>
              <a:rPr lang="en-IN" dirty="0">
                <a:latin typeface="Georgia" panose="02040502050405020303" pitchFamily="18" charset="0"/>
              </a:rPr>
              <a:t>(x, 2)</a:t>
            </a:r>
          </a:p>
          <a:p>
            <a:pPr marL="0" indent="0">
              <a:buNone/>
            </a:pPr>
            <a:r>
              <a:rPr lang="en-IN" dirty="0">
                <a:latin typeface="Georgia" panose="02040502050405020303" pitchFamily="18" charset="0"/>
              </a:rPr>
              <a:t>y2 = </a:t>
            </a:r>
            <a:r>
              <a:rPr lang="en-IN" dirty="0" err="1">
                <a:latin typeface="Georgia" panose="02040502050405020303" pitchFamily="18" charset="0"/>
              </a:rPr>
              <a:t>np.power</a:t>
            </a:r>
            <a:r>
              <a:rPr lang="en-IN" dirty="0">
                <a:latin typeface="Georgia" panose="02040502050405020303" pitchFamily="18" charset="0"/>
              </a:rPr>
              <a:t>(x, 3)</a:t>
            </a:r>
          </a:p>
          <a:p>
            <a:pPr marL="0" indent="0">
              <a:buNone/>
            </a:pPr>
            <a:r>
              <a:rPr lang="en-IN" dirty="0">
                <a:latin typeface="Georgia" panose="02040502050405020303" pitchFamily="18" charset="0"/>
              </a:rPr>
              <a:t>fig, </a:t>
            </a:r>
            <a:r>
              <a:rPr lang="en-IN" dirty="0" err="1">
                <a:latin typeface="Georgia" panose="02040502050405020303" pitchFamily="18" charset="0"/>
              </a:rPr>
              <a:t>axs</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(2, 1)</a:t>
            </a:r>
          </a:p>
          <a:p>
            <a:pPr marL="0" indent="0">
              <a:buNone/>
            </a:pPr>
            <a:r>
              <a:rPr lang="en-IN" dirty="0" err="1">
                <a:latin typeface="Georgia" panose="02040502050405020303" pitchFamily="18" charset="0"/>
              </a:rPr>
              <a:t>axs</a:t>
            </a:r>
            <a:r>
              <a:rPr lang="en-IN" dirty="0">
                <a:latin typeface="Georgia" panose="02040502050405020303" pitchFamily="18" charset="0"/>
              </a:rPr>
              <a:t>[0].plot(x, y1, c = '</a:t>
            </a:r>
            <a:r>
              <a:rPr lang="en-IN" dirty="0" err="1">
                <a:latin typeface="Georgia" panose="02040502050405020303" pitchFamily="18" charset="0"/>
              </a:rPr>
              <a:t>r',label</a:t>
            </a:r>
            <a:r>
              <a:rPr lang="en-IN" dirty="0">
                <a:latin typeface="Georgia" panose="02040502050405020303" pitchFamily="18" charset="0"/>
              </a:rPr>
              <a:t> = 'x^2')</a:t>
            </a:r>
          </a:p>
        </p:txBody>
      </p:sp>
      <p:sp>
        <p:nvSpPr>
          <p:cNvPr id="2" name="Footer Placeholder 1">
            <a:extLst>
              <a:ext uri="{FF2B5EF4-FFF2-40B4-BE49-F238E27FC236}">
                <a16:creationId xmlns:a16="http://schemas.microsoft.com/office/drawing/2014/main" id="{7027ABFC-CE51-9B53-78FC-DB1A94DEB89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A956F16-02B4-56C6-AA0D-1D0E57D10E6D}"/>
              </a:ext>
            </a:extLst>
          </p:cNvPr>
          <p:cNvSpPr>
            <a:spLocks noGrp="1"/>
          </p:cNvSpPr>
          <p:nvPr>
            <p:ph type="sldNum" sz="quarter" idx="12"/>
          </p:nvPr>
        </p:nvSpPr>
        <p:spPr/>
        <p:txBody>
          <a:bodyPr/>
          <a:lstStyle/>
          <a:p>
            <a:fld id="{FACB5482-D393-4E2D-8FB7-B68A06B80F1E}" type="slidenum">
              <a:rPr lang="en-IN" smtClean="0"/>
              <a:t>72</a:t>
            </a:fld>
            <a:endParaRPr lang="en-IN"/>
          </a:p>
        </p:txBody>
      </p:sp>
    </p:spTree>
    <p:extLst>
      <p:ext uri="{BB962C8B-B14F-4D97-AF65-F5344CB8AC3E}">
        <p14:creationId xmlns:p14="http://schemas.microsoft.com/office/powerpoint/2010/main" val="2820328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4AF55-3211-4CB8-AE3A-CB944052E982}"/>
              </a:ext>
            </a:extLst>
          </p:cNvPr>
          <p:cNvSpPr>
            <a:spLocks noGrp="1"/>
          </p:cNvSpPr>
          <p:nvPr>
            <p:ph idx="1"/>
          </p:nvPr>
        </p:nvSpPr>
        <p:spPr>
          <a:xfrm>
            <a:off x="180976" y="666750"/>
            <a:ext cx="11429832" cy="6057900"/>
          </a:xfrm>
        </p:spPr>
        <p:txBody>
          <a:bodyPr>
            <a:normAutofit fontScale="62500" lnSpcReduction="20000"/>
          </a:bodyPr>
          <a:lstStyle/>
          <a:p>
            <a:pPr marL="0" indent="0">
              <a:buNone/>
            </a:pPr>
            <a:r>
              <a:rPr lang="en-IN" dirty="0" err="1">
                <a:latin typeface="Georgia" panose="02040502050405020303" pitchFamily="18" charset="0"/>
              </a:rPr>
              <a:t>axs</a:t>
            </a:r>
            <a:r>
              <a:rPr lang="en-IN" dirty="0">
                <a:latin typeface="Georgia" panose="02040502050405020303" pitchFamily="18" charset="0"/>
              </a:rPr>
              <a:t>[1].plot(x, y2, c = '</a:t>
            </a:r>
            <a:r>
              <a:rPr lang="en-IN" dirty="0" err="1">
                <a:latin typeface="Georgia" panose="02040502050405020303" pitchFamily="18" charset="0"/>
              </a:rPr>
              <a:t>g',label</a:t>
            </a:r>
            <a:r>
              <a:rPr lang="en-IN" dirty="0">
                <a:latin typeface="Georgia" panose="02040502050405020303" pitchFamily="18" charset="0"/>
              </a:rPr>
              <a:t> = 'x^3')</a:t>
            </a:r>
          </a:p>
          <a:p>
            <a:pPr marL="0" indent="0">
              <a:buNone/>
            </a:pPr>
            <a:r>
              <a:rPr lang="en-IN" dirty="0" err="1">
                <a:latin typeface="Georgia" panose="02040502050405020303" pitchFamily="18" charset="0"/>
              </a:rPr>
              <a:t>axs</a:t>
            </a:r>
            <a:r>
              <a:rPr lang="en-IN" dirty="0">
                <a:latin typeface="Georgia" panose="02040502050405020303" pitchFamily="18" charset="0"/>
              </a:rPr>
              <a:t>[0].legend(</a:t>
            </a:r>
            <a:r>
              <a:rPr lang="en-IN" dirty="0" err="1">
                <a:latin typeface="Georgia" panose="02040502050405020303" pitchFamily="18" charset="0"/>
              </a:rPr>
              <a:t>loc</a:t>
            </a:r>
            <a:r>
              <a:rPr lang="en-IN" dirty="0">
                <a:latin typeface="Georgia" panose="02040502050405020303" pitchFamily="18" charset="0"/>
              </a:rPr>
              <a:t> = 'upper left')</a:t>
            </a:r>
          </a:p>
          <a:p>
            <a:pPr marL="0" indent="0">
              <a:buNone/>
            </a:pPr>
            <a:r>
              <a:rPr lang="en-IN" dirty="0" err="1">
                <a:latin typeface="Georgia" panose="02040502050405020303" pitchFamily="18" charset="0"/>
              </a:rPr>
              <a:t>axs</a:t>
            </a:r>
            <a:r>
              <a:rPr lang="en-IN" dirty="0">
                <a:latin typeface="Georgia" panose="02040502050405020303" pitchFamily="18" charset="0"/>
              </a:rPr>
              <a:t>[1].legend(</a:t>
            </a:r>
            <a:r>
              <a:rPr lang="en-IN" dirty="0" err="1">
                <a:latin typeface="Georgia" panose="02040502050405020303" pitchFamily="18" charset="0"/>
              </a:rPr>
              <a:t>loc</a:t>
            </a:r>
            <a:r>
              <a:rPr lang="en-IN" dirty="0">
                <a:latin typeface="Georgia" panose="02040502050405020303" pitchFamily="18" charset="0"/>
              </a:rPr>
              <a:t> = 'upper left')</a:t>
            </a:r>
          </a:p>
          <a:p>
            <a:pPr marL="0" indent="0">
              <a:buNone/>
            </a:pPr>
            <a:r>
              <a:rPr lang="en-IN" dirty="0" err="1">
                <a:latin typeface="Georgia" panose="02040502050405020303" pitchFamily="18" charset="0"/>
              </a:rPr>
              <a:t>axs</a:t>
            </a:r>
            <a:r>
              <a:rPr lang="en-IN" dirty="0">
                <a:latin typeface="Georgia" panose="02040502050405020303" pitchFamily="18" charset="0"/>
              </a:rPr>
              <a:t>[1].</a:t>
            </a:r>
            <a:r>
              <a:rPr lang="en-IN" dirty="0" err="1">
                <a:latin typeface="Georgia" panose="02040502050405020303" pitchFamily="18" charset="0"/>
              </a:rPr>
              <a:t>get_legend</a:t>
            </a:r>
            <a:r>
              <a:rPr lang="en-IN" dirty="0">
                <a:latin typeface="Georgia" panose="02040502050405020303" pitchFamily="18" charset="0"/>
              </a:rPr>
              <a:t>().remove()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IN" b="1" dirty="0">
                <a:solidFill>
                  <a:srgbClr val="00B0F0"/>
                </a:solidFill>
                <a:latin typeface="Georgia" panose="02040502050405020303" pitchFamily="18" charset="0"/>
              </a:rPr>
              <a:t>Method 2: Using </a:t>
            </a:r>
            <a:r>
              <a:rPr lang="en-IN" b="1" dirty="0" err="1">
                <a:solidFill>
                  <a:srgbClr val="00B0F0"/>
                </a:solidFill>
                <a:latin typeface="Georgia" panose="02040502050405020303" pitchFamily="18" charset="0"/>
              </a:rPr>
              <a:t>set_visible</a:t>
            </a:r>
            <a:r>
              <a:rPr lang="en-IN" b="1" dirty="0">
                <a:solidFill>
                  <a:srgbClr val="00B0F0"/>
                </a:solidFill>
                <a:latin typeface="Georgia" panose="02040502050405020303" pitchFamily="18" charset="0"/>
              </a:rPr>
              <a:t>()</a:t>
            </a:r>
          </a:p>
          <a:p>
            <a:pPr marL="0" indent="0">
              <a:buNone/>
            </a:pPr>
            <a:r>
              <a:rPr lang="en-IN" b="1" dirty="0">
                <a:solidFill>
                  <a:srgbClr val="00B0F0"/>
                </a:solidFill>
                <a:latin typeface="Georgia" panose="02040502050405020303" pitchFamily="18" charset="0"/>
              </a:rPr>
              <a:t>Example 1: </a:t>
            </a:r>
            <a:r>
              <a:rPr lang="en-IN" dirty="0">
                <a:latin typeface="Georgia" panose="02040502050405020303" pitchFamily="18" charset="0"/>
              </a:rPr>
              <a:t>By using </a:t>
            </a:r>
            <a:r>
              <a:rPr lang="en-IN" dirty="0" err="1">
                <a:latin typeface="Georgia" panose="02040502050405020303" pitchFamily="18" charset="0"/>
              </a:rPr>
              <a:t>ax.get_legend</a:t>
            </a:r>
            <a:r>
              <a:rPr lang="en-IN" dirty="0">
                <a:latin typeface="Georgia" panose="02040502050405020303" pitchFamily="18" charset="0"/>
              </a:rPr>
              <a:t>().</a:t>
            </a:r>
            <a:r>
              <a:rPr lang="en-IN" dirty="0" err="1">
                <a:latin typeface="Georgia" panose="02040502050405020303" pitchFamily="18" charset="0"/>
              </a:rPr>
              <a:t>set_visible</a:t>
            </a:r>
            <a:r>
              <a:rPr lang="en-IN" dirty="0">
                <a:latin typeface="Georgia" panose="02040502050405020303" pitchFamily="18" charset="0"/>
              </a:rPr>
              <a:t>(False) method, legend can be removed from figure in matplotlib.</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 3, 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err="1">
                <a:latin typeface="Georgia" panose="02040502050405020303" pitchFamily="18" charset="0"/>
              </a:rPr>
              <a:t>ax.plot</a:t>
            </a:r>
            <a:r>
              <a:rPr lang="en-IN" dirty="0">
                <a:latin typeface="Georgia" panose="02040502050405020303" pitchFamily="18" charset="0"/>
              </a:rPr>
              <a:t>(x, y1,c = '</a:t>
            </a:r>
            <a:r>
              <a:rPr lang="en-IN" dirty="0" err="1">
                <a:latin typeface="Georgia" panose="02040502050405020303" pitchFamily="18" charset="0"/>
              </a:rPr>
              <a:t>r',label</a:t>
            </a:r>
            <a:r>
              <a:rPr lang="en-IN" dirty="0">
                <a:latin typeface="Georgia" panose="02040502050405020303" pitchFamily="18" charset="0"/>
              </a:rPr>
              <a:t> = 'Sine')</a:t>
            </a:r>
          </a:p>
          <a:p>
            <a:pPr marL="0" indent="0">
              <a:buNone/>
            </a:pPr>
            <a:r>
              <a:rPr lang="en-IN" dirty="0" err="1">
                <a:latin typeface="Georgia" panose="02040502050405020303" pitchFamily="18" charset="0"/>
              </a:rPr>
              <a:t>ax.plot</a:t>
            </a:r>
            <a:r>
              <a:rPr lang="en-IN" dirty="0">
                <a:latin typeface="Georgia" panose="02040502050405020303" pitchFamily="18" charset="0"/>
              </a:rPr>
              <a:t>(x, y2,c = '</a:t>
            </a:r>
            <a:r>
              <a:rPr lang="en-IN" dirty="0" err="1">
                <a:latin typeface="Georgia" panose="02040502050405020303" pitchFamily="18" charset="0"/>
              </a:rPr>
              <a:t>g',label</a:t>
            </a:r>
            <a:r>
              <a:rPr lang="en-IN" dirty="0">
                <a:latin typeface="Georgia" panose="02040502050405020303" pitchFamily="18" charset="0"/>
              </a:rPr>
              <a:t> = 'Cosine')</a:t>
            </a:r>
          </a:p>
          <a:p>
            <a:pPr marL="0" indent="0">
              <a:buNone/>
            </a:pPr>
            <a:r>
              <a:rPr lang="en-IN" dirty="0">
                <a:latin typeface="Georgia" panose="02040502050405020303" pitchFamily="18" charset="0"/>
              </a:rPr>
              <a:t>leg = </a:t>
            </a: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ax.get_legend</a:t>
            </a:r>
            <a:r>
              <a:rPr lang="en-IN" dirty="0">
                <a:latin typeface="Georgia" panose="02040502050405020303" pitchFamily="18" charset="0"/>
              </a:rPr>
              <a:t>().</a:t>
            </a:r>
            <a:r>
              <a:rPr lang="en-IN" dirty="0" err="1">
                <a:latin typeface="Georgia" panose="02040502050405020303" pitchFamily="18" charset="0"/>
              </a:rPr>
              <a:t>set_visible</a:t>
            </a:r>
            <a:r>
              <a:rPr lang="en-IN" dirty="0">
                <a:latin typeface="Georgia" panose="02040502050405020303" pitchFamily="18" charset="0"/>
              </a:rPr>
              <a:t>(False)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37AAD6AD-3F48-C68E-4095-79142CEBB97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874BF46-37D2-25AC-9AE7-D78C3490A5C9}"/>
              </a:ext>
            </a:extLst>
          </p:cNvPr>
          <p:cNvSpPr>
            <a:spLocks noGrp="1"/>
          </p:cNvSpPr>
          <p:nvPr>
            <p:ph type="sldNum" sz="quarter" idx="12"/>
          </p:nvPr>
        </p:nvSpPr>
        <p:spPr/>
        <p:txBody>
          <a:bodyPr/>
          <a:lstStyle/>
          <a:p>
            <a:fld id="{FACB5482-D393-4E2D-8FB7-B68A06B80F1E}" type="slidenum">
              <a:rPr lang="en-IN" smtClean="0"/>
              <a:t>73</a:t>
            </a:fld>
            <a:endParaRPr lang="en-IN"/>
          </a:p>
        </p:txBody>
      </p:sp>
    </p:spTree>
    <p:extLst>
      <p:ext uri="{BB962C8B-B14F-4D97-AF65-F5344CB8AC3E}">
        <p14:creationId xmlns:p14="http://schemas.microsoft.com/office/powerpoint/2010/main" val="5684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84575-89D7-4254-AE39-968135FC6CD3}"/>
              </a:ext>
            </a:extLst>
          </p:cNvPr>
          <p:cNvSpPr>
            <a:spLocks noGrp="1"/>
          </p:cNvSpPr>
          <p:nvPr>
            <p:ph idx="1"/>
          </p:nvPr>
        </p:nvSpPr>
        <p:spPr>
          <a:xfrm>
            <a:off x="228600" y="895350"/>
            <a:ext cx="11630025" cy="5848350"/>
          </a:xfrm>
        </p:spPr>
        <p:txBody>
          <a:bodyPr>
            <a:normAutofit fontScale="77500" lnSpcReduction="20000"/>
          </a:bodyPr>
          <a:lstStyle/>
          <a:p>
            <a:pPr marL="0" indent="0">
              <a:buNone/>
            </a:pPr>
            <a:r>
              <a:rPr lang="en-IN" b="1" dirty="0">
                <a:solidFill>
                  <a:srgbClr val="00B0F0"/>
                </a:solidFill>
                <a:latin typeface="Georgia" panose="02040502050405020303" pitchFamily="18" charset="0"/>
              </a:rPr>
              <a:t>Example-2. More than one subplots  </a:t>
            </a:r>
          </a:p>
          <a:p>
            <a:pPr marL="0" indent="0">
              <a:buNone/>
            </a:pPr>
            <a:r>
              <a:rPr lang="en-IN" dirty="0">
                <a:latin typeface="Georgia" panose="02040502050405020303" pitchFamily="18" charset="0"/>
              </a:rPr>
              <a:t>In case of more than one subplot, we can mention the required subplot object for which we want to remove the legend. Here, we have written </a:t>
            </a:r>
            <a:r>
              <a:rPr lang="en-IN" dirty="0" err="1">
                <a:latin typeface="Georgia" panose="02040502050405020303" pitchFamily="18" charset="0"/>
              </a:rPr>
              <a:t>axs</a:t>
            </a:r>
            <a:r>
              <a:rPr lang="en-IN" dirty="0">
                <a:latin typeface="Georgia" panose="02040502050405020303" pitchFamily="18" charset="0"/>
              </a:rPr>
              <a:t>[1].</a:t>
            </a:r>
            <a:r>
              <a:rPr lang="en-IN" dirty="0" err="1">
                <a:latin typeface="Georgia" panose="02040502050405020303" pitchFamily="18" charset="0"/>
              </a:rPr>
              <a:t>get_legend</a:t>
            </a:r>
            <a:r>
              <a:rPr lang="en-IN" dirty="0">
                <a:latin typeface="Georgia" panose="02040502050405020303" pitchFamily="18" charset="0"/>
              </a:rPr>
              <a:t>().</a:t>
            </a:r>
            <a:r>
              <a:rPr lang="en-IN" dirty="0" err="1">
                <a:latin typeface="Georgia" panose="02040502050405020303" pitchFamily="18" charset="0"/>
              </a:rPr>
              <a:t>set_visible</a:t>
            </a:r>
            <a:r>
              <a:rPr lang="en-IN" dirty="0">
                <a:latin typeface="Georgia" panose="02040502050405020303" pitchFamily="18" charset="0"/>
              </a:rPr>
              <a:t>(False) which means we are removing legend for second subplot specifically.</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(-3,3,1000)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a:latin typeface="Georgia" panose="02040502050405020303" pitchFamily="18" charset="0"/>
              </a:rPr>
              <a:t>fig, </a:t>
            </a:r>
            <a:r>
              <a:rPr lang="en-IN" dirty="0" err="1">
                <a:latin typeface="Georgia" panose="02040502050405020303" pitchFamily="18" charset="0"/>
              </a:rPr>
              <a:t>axs</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(2,1)</a:t>
            </a:r>
          </a:p>
          <a:p>
            <a:pPr marL="0" indent="0">
              <a:buNone/>
            </a:pPr>
            <a:r>
              <a:rPr lang="en-IN" dirty="0" err="1">
                <a:latin typeface="Georgia" panose="02040502050405020303" pitchFamily="18" charset="0"/>
              </a:rPr>
              <a:t>axs</a:t>
            </a:r>
            <a:r>
              <a:rPr lang="en-IN" dirty="0">
                <a:latin typeface="Georgia" panose="02040502050405020303" pitchFamily="18" charset="0"/>
              </a:rPr>
              <a:t>[0].plot(x,y1,c='</a:t>
            </a:r>
            <a:r>
              <a:rPr lang="en-IN" dirty="0" err="1">
                <a:latin typeface="Georgia" panose="02040502050405020303" pitchFamily="18" charset="0"/>
              </a:rPr>
              <a:t>r',label</a:t>
            </a:r>
            <a:r>
              <a:rPr lang="en-IN" dirty="0">
                <a:latin typeface="Georgia" panose="02040502050405020303" pitchFamily="18" charset="0"/>
              </a:rPr>
              <a:t> = 'Sine')</a:t>
            </a:r>
          </a:p>
          <a:p>
            <a:pPr marL="0" indent="0">
              <a:buNone/>
            </a:pPr>
            <a:r>
              <a:rPr lang="en-IN" dirty="0" err="1">
                <a:latin typeface="Georgia" panose="02040502050405020303" pitchFamily="18" charset="0"/>
              </a:rPr>
              <a:t>axs</a:t>
            </a:r>
            <a:r>
              <a:rPr lang="en-IN" dirty="0">
                <a:latin typeface="Georgia" panose="02040502050405020303" pitchFamily="18" charset="0"/>
              </a:rPr>
              <a:t>[1].plot(x,y2,c='</a:t>
            </a:r>
            <a:r>
              <a:rPr lang="en-IN" dirty="0" err="1">
                <a:latin typeface="Georgia" panose="02040502050405020303" pitchFamily="18" charset="0"/>
              </a:rPr>
              <a:t>g',label</a:t>
            </a:r>
            <a:r>
              <a:rPr lang="en-IN" dirty="0">
                <a:latin typeface="Georgia" panose="02040502050405020303" pitchFamily="18" charset="0"/>
              </a:rPr>
              <a:t> = 'Cosine')</a:t>
            </a:r>
          </a:p>
          <a:p>
            <a:pPr marL="0" indent="0">
              <a:buNone/>
            </a:pPr>
            <a:r>
              <a:rPr lang="en-IN" dirty="0" err="1">
                <a:latin typeface="Georgia" panose="02040502050405020303" pitchFamily="18" charset="0"/>
              </a:rPr>
              <a:t>axs</a:t>
            </a:r>
            <a:r>
              <a:rPr lang="en-IN" dirty="0">
                <a:latin typeface="Georgia" panose="02040502050405020303" pitchFamily="18" charset="0"/>
              </a:rPr>
              <a:t>[0].legend(</a:t>
            </a:r>
            <a:r>
              <a:rPr lang="en-IN" dirty="0" err="1">
                <a:latin typeface="Georgia" panose="02040502050405020303" pitchFamily="18" charset="0"/>
              </a:rPr>
              <a:t>loc</a:t>
            </a:r>
            <a:r>
              <a:rPr lang="en-IN" dirty="0">
                <a:latin typeface="Georgia" panose="02040502050405020303" pitchFamily="18" charset="0"/>
              </a:rPr>
              <a:t>='upper left')</a:t>
            </a:r>
          </a:p>
          <a:p>
            <a:pPr marL="0" indent="0">
              <a:buNone/>
            </a:pPr>
            <a:r>
              <a:rPr lang="en-IN" dirty="0" err="1">
                <a:latin typeface="Georgia" panose="02040502050405020303" pitchFamily="18" charset="0"/>
              </a:rPr>
              <a:t>axs</a:t>
            </a:r>
            <a:r>
              <a:rPr lang="en-IN" dirty="0">
                <a:latin typeface="Georgia" panose="02040502050405020303" pitchFamily="18" charset="0"/>
              </a:rPr>
              <a:t>[1].legend(</a:t>
            </a:r>
            <a:r>
              <a:rPr lang="en-IN" dirty="0" err="1">
                <a:latin typeface="Georgia" panose="02040502050405020303" pitchFamily="18" charset="0"/>
              </a:rPr>
              <a:t>loc</a:t>
            </a:r>
            <a:r>
              <a:rPr lang="en-IN" dirty="0">
                <a:latin typeface="Georgia" panose="02040502050405020303" pitchFamily="18" charset="0"/>
              </a:rPr>
              <a:t>='upper left') </a:t>
            </a:r>
          </a:p>
          <a:p>
            <a:pPr marL="0" indent="0">
              <a:buNone/>
            </a:pPr>
            <a:r>
              <a:rPr lang="en-IN" dirty="0" err="1">
                <a:latin typeface="Georgia" panose="02040502050405020303" pitchFamily="18" charset="0"/>
              </a:rPr>
              <a:t>axs</a:t>
            </a:r>
            <a:r>
              <a:rPr lang="en-IN" dirty="0">
                <a:latin typeface="Georgia" panose="02040502050405020303" pitchFamily="18" charset="0"/>
              </a:rPr>
              <a:t>[1].</a:t>
            </a:r>
            <a:r>
              <a:rPr lang="en-IN" dirty="0" err="1">
                <a:latin typeface="Georgia" panose="02040502050405020303" pitchFamily="18" charset="0"/>
              </a:rPr>
              <a:t>get_legend</a:t>
            </a:r>
            <a:r>
              <a:rPr lang="en-IN" dirty="0">
                <a:latin typeface="Georgia" panose="02040502050405020303" pitchFamily="18" charset="0"/>
              </a:rPr>
              <a:t>().</a:t>
            </a:r>
            <a:r>
              <a:rPr lang="en-IN" dirty="0" err="1">
                <a:latin typeface="Georgia" panose="02040502050405020303" pitchFamily="18" charset="0"/>
              </a:rPr>
              <a:t>set_visible</a:t>
            </a:r>
            <a:r>
              <a:rPr lang="en-IN" dirty="0">
                <a:latin typeface="Georgia" panose="02040502050405020303" pitchFamily="18" charset="0"/>
              </a:rPr>
              <a:t>(False)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D82C5F8F-B119-C1CB-3259-5A8C6167D91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7389CCC-846D-C0F7-8A1B-0612BC4ECAD6}"/>
              </a:ext>
            </a:extLst>
          </p:cNvPr>
          <p:cNvSpPr>
            <a:spLocks noGrp="1"/>
          </p:cNvSpPr>
          <p:nvPr>
            <p:ph type="sldNum" sz="quarter" idx="12"/>
          </p:nvPr>
        </p:nvSpPr>
        <p:spPr/>
        <p:txBody>
          <a:bodyPr/>
          <a:lstStyle/>
          <a:p>
            <a:fld id="{FACB5482-D393-4E2D-8FB7-B68A06B80F1E}" type="slidenum">
              <a:rPr lang="en-IN" smtClean="0"/>
              <a:t>74</a:t>
            </a:fld>
            <a:endParaRPr lang="en-IN"/>
          </a:p>
        </p:txBody>
      </p:sp>
    </p:spTree>
    <p:extLst>
      <p:ext uri="{BB962C8B-B14F-4D97-AF65-F5344CB8AC3E}">
        <p14:creationId xmlns:p14="http://schemas.microsoft.com/office/powerpoint/2010/main" val="339482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EF563-9ED2-4F04-A689-4A722C314BC1}"/>
              </a:ext>
            </a:extLst>
          </p:cNvPr>
          <p:cNvSpPr>
            <a:spLocks noGrp="1"/>
          </p:cNvSpPr>
          <p:nvPr>
            <p:ph idx="1"/>
          </p:nvPr>
        </p:nvSpPr>
        <p:spPr>
          <a:xfrm>
            <a:off x="304800" y="895349"/>
            <a:ext cx="11306007" cy="5610225"/>
          </a:xfrm>
        </p:spPr>
        <p:txBody>
          <a:bodyPr>
            <a:normAutofit fontScale="85000" lnSpcReduction="20000"/>
          </a:bodyPr>
          <a:lstStyle/>
          <a:p>
            <a:pPr marL="0" indent="0">
              <a:buNone/>
            </a:pPr>
            <a:r>
              <a:rPr lang="en-IN" b="1" dirty="0">
                <a:solidFill>
                  <a:srgbClr val="00B0F0"/>
                </a:solidFill>
                <a:latin typeface="Georgia" panose="02040502050405020303" pitchFamily="18" charset="0"/>
              </a:rPr>
              <a:t>Method 3: Fix legend_ attribute of the required Axes object = None </a:t>
            </a:r>
          </a:p>
          <a:p>
            <a:pPr marL="0" indent="0">
              <a:buNone/>
            </a:pPr>
            <a:r>
              <a:rPr lang="en-IN" b="1" dirty="0">
                <a:solidFill>
                  <a:srgbClr val="00B0F0"/>
                </a:solidFill>
                <a:latin typeface="Georgia" panose="02040502050405020303" pitchFamily="18" charset="0"/>
              </a:rPr>
              <a:t>Example 1: </a:t>
            </a:r>
            <a:r>
              <a:rPr lang="en-IN" dirty="0">
                <a:latin typeface="Georgia" panose="02040502050405020303" pitchFamily="18" charset="0"/>
              </a:rPr>
              <a:t>By using </a:t>
            </a:r>
            <a:r>
              <a:rPr lang="en-IN" dirty="0" err="1">
                <a:latin typeface="Georgia" panose="02040502050405020303" pitchFamily="18" charset="0"/>
              </a:rPr>
              <a:t>ax.legend</a:t>
            </a:r>
            <a:r>
              <a:rPr lang="en-IN" dirty="0">
                <a:latin typeface="Georgia" panose="02040502050405020303" pitchFamily="18" charset="0"/>
              </a:rPr>
              <a:t>_ = None, legend can be removed from figure in matplotlib.</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 3, 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err="1">
                <a:latin typeface="Georgia" panose="02040502050405020303" pitchFamily="18" charset="0"/>
              </a:rPr>
              <a:t>ax.plot</a:t>
            </a:r>
            <a:r>
              <a:rPr lang="en-IN" dirty="0">
                <a:latin typeface="Georgia" panose="02040502050405020303" pitchFamily="18" charset="0"/>
              </a:rPr>
              <a:t>(x, y1,c = '</a:t>
            </a:r>
            <a:r>
              <a:rPr lang="en-IN" dirty="0" err="1">
                <a:latin typeface="Georgia" panose="02040502050405020303" pitchFamily="18" charset="0"/>
              </a:rPr>
              <a:t>r',label</a:t>
            </a:r>
            <a:r>
              <a:rPr lang="en-IN" dirty="0">
                <a:latin typeface="Georgia" panose="02040502050405020303" pitchFamily="18" charset="0"/>
              </a:rPr>
              <a:t> = 'Sine')</a:t>
            </a:r>
          </a:p>
          <a:p>
            <a:pPr marL="0" indent="0">
              <a:buNone/>
            </a:pPr>
            <a:r>
              <a:rPr lang="en-IN" dirty="0" err="1">
                <a:latin typeface="Georgia" panose="02040502050405020303" pitchFamily="18" charset="0"/>
              </a:rPr>
              <a:t>ax.plot</a:t>
            </a:r>
            <a:r>
              <a:rPr lang="en-IN" dirty="0">
                <a:latin typeface="Georgia" panose="02040502050405020303" pitchFamily="18" charset="0"/>
              </a:rPr>
              <a:t>(x, y2,c = '</a:t>
            </a:r>
            <a:r>
              <a:rPr lang="en-IN" dirty="0" err="1">
                <a:latin typeface="Georgia" panose="02040502050405020303" pitchFamily="18" charset="0"/>
              </a:rPr>
              <a:t>g',label</a:t>
            </a:r>
            <a:r>
              <a:rPr lang="en-IN" dirty="0">
                <a:latin typeface="Georgia" panose="02040502050405020303" pitchFamily="18" charset="0"/>
              </a:rPr>
              <a:t> = 'Cosine')</a:t>
            </a:r>
          </a:p>
          <a:p>
            <a:pPr marL="0" indent="0">
              <a:buNone/>
            </a:pPr>
            <a:r>
              <a:rPr lang="en-IN" dirty="0">
                <a:latin typeface="Georgia" panose="02040502050405020303" pitchFamily="18" charset="0"/>
              </a:rPr>
              <a:t>leg = </a:t>
            </a: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ax.legend</a:t>
            </a:r>
            <a:r>
              <a:rPr lang="en-IN" dirty="0">
                <a:latin typeface="Georgia" panose="02040502050405020303" pitchFamily="18" charset="0"/>
              </a:rPr>
              <a:t>_ = None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63FCBA9-9D2E-4C7C-8530-9E57F350E00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9B89A6C-2E8B-723D-E129-A527C156F763}"/>
              </a:ext>
            </a:extLst>
          </p:cNvPr>
          <p:cNvSpPr>
            <a:spLocks noGrp="1"/>
          </p:cNvSpPr>
          <p:nvPr>
            <p:ph type="sldNum" sz="quarter" idx="12"/>
          </p:nvPr>
        </p:nvSpPr>
        <p:spPr/>
        <p:txBody>
          <a:bodyPr/>
          <a:lstStyle/>
          <a:p>
            <a:fld id="{FACB5482-D393-4E2D-8FB7-B68A06B80F1E}" type="slidenum">
              <a:rPr lang="en-IN" smtClean="0"/>
              <a:t>75</a:t>
            </a:fld>
            <a:endParaRPr lang="en-IN"/>
          </a:p>
        </p:txBody>
      </p:sp>
    </p:spTree>
    <p:extLst>
      <p:ext uri="{BB962C8B-B14F-4D97-AF65-F5344CB8AC3E}">
        <p14:creationId xmlns:p14="http://schemas.microsoft.com/office/powerpoint/2010/main" val="2692083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F7421-16BB-41B3-B4BC-AB944A40F4C7}"/>
              </a:ext>
            </a:extLst>
          </p:cNvPr>
          <p:cNvSpPr>
            <a:spLocks noGrp="1"/>
          </p:cNvSpPr>
          <p:nvPr>
            <p:ph idx="1"/>
          </p:nvPr>
        </p:nvSpPr>
        <p:spPr>
          <a:xfrm>
            <a:off x="295276" y="676275"/>
            <a:ext cx="11572874" cy="6019800"/>
          </a:xfrm>
        </p:spPr>
        <p:txBody>
          <a:bodyPr>
            <a:normAutofit fontScale="85000" lnSpcReduction="20000"/>
          </a:bodyPr>
          <a:lstStyle/>
          <a:p>
            <a:pPr marL="0" indent="0">
              <a:buNone/>
            </a:pPr>
            <a:r>
              <a:rPr lang="en-IN" b="1" dirty="0">
                <a:solidFill>
                  <a:srgbClr val="00B0F0"/>
                </a:solidFill>
                <a:latin typeface="Georgia" panose="02040502050405020303" pitchFamily="18" charset="0"/>
              </a:rPr>
              <a:t>Example 2: More than one subplot</a:t>
            </a:r>
          </a:p>
          <a:p>
            <a:pPr marL="0" indent="0">
              <a:buNone/>
            </a:pPr>
            <a:r>
              <a:rPr lang="en-IN" dirty="0">
                <a:latin typeface="Georgia" panose="02040502050405020303" pitchFamily="18" charset="0"/>
              </a:rPr>
              <a:t>In the case of more than one subplot, we can mention the required subplot object for which we want to remove the legend. Here, we have written </a:t>
            </a:r>
            <a:r>
              <a:rPr lang="en-IN" dirty="0" err="1">
                <a:latin typeface="Georgia" panose="02040502050405020303" pitchFamily="18" charset="0"/>
              </a:rPr>
              <a:t>axs</a:t>
            </a:r>
            <a:r>
              <a:rPr lang="en-IN" dirty="0">
                <a:latin typeface="Georgia" panose="02040502050405020303" pitchFamily="18" charset="0"/>
              </a:rPr>
              <a:t>[0].legend_ = None which means we are removing legend for the first subplot </a:t>
            </a:r>
            <a:r>
              <a:rPr lang="en-IN" dirty="0" err="1">
                <a:latin typeface="Georgia" panose="02040502050405020303" pitchFamily="18" charset="0"/>
              </a:rPr>
              <a:t>specifically.the</a:t>
            </a:r>
            <a:r>
              <a:rPr lang="en-IN" dirty="0">
                <a:latin typeface="Georgia" panose="02040502050405020303" pitchFamily="18" charset="0"/>
              </a:rPr>
              <a:t> </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 3, 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a:latin typeface="Georgia" panose="02040502050405020303" pitchFamily="18" charset="0"/>
              </a:rPr>
              <a:t>fig, </a:t>
            </a:r>
            <a:r>
              <a:rPr lang="en-IN" dirty="0" err="1">
                <a:latin typeface="Georgia" panose="02040502050405020303" pitchFamily="18" charset="0"/>
              </a:rPr>
              <a:t>axs</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(2, 1)</a:t>
            </a:r>
          </a:p>
          <a:p>
            <a:pPr marL="0" indent="0">
              <a:buNone/>
            </a:pPr>
            <a:r>
              <a:rPr lang="en-IN" dirty="0" err="1">
                <a:latin typeface="Georgia" panose="02040502050405020303" pitchFamily="18" charset="0"/>
              </a:rPr>
              <a:t>axs</a:t>
            </a:r>
            <a:r>
              <a:rPr lang="en-IN" dirty="0">
                <a:latin typeface="Georgia" panose="02040502050405020303" pitchFamily="18" charset="0"/>
              </a:rPr>
              <a:t>[0].plot(x, y1, c = '</a:t>
            </a:r>
            <a:r>
              <a:rPr lang="en-IN" dirty="0" err="1">
                <a:latin typeface="Georgia" panose="02040502050405020303" pitchFamily="18" charset="0"/>
              </a:rPr>
              <a:t>r',label</a:t>
            </a:r>
            <a:r>
              <a:rPr lang="en-IN" dirty="0">
                <a:latin typeface="Georgia" panose="02040502050405020303" pitchFamily="18" charset="0"/>
              </a:rPr>
              <a:t> = 'Sine')</a:t>
            </a:r>
          </a:p>
          <a:p>
            <a:pPr marL="0" indent="0">
              <a:buNone/>
            </a:pPr>
            <a:r>
              <a:rPr lang="en-IN" dirty="0" err="1">
                <a:latin typeface="Georgia" panose="02040502050405020303" pitchFamily="18" charset="0"/>
              </a:rPr>
              <a:t>axs</a:t>
            </a:r>
            <a:r>
              <a:rPr lang="en-IN" dirty="0">
                <a:latin typeface="Georgia" panose="02040502050405020303" pitchFamily="18" charset="0"/>
              </a:rPr>
              <a:t>[1].plot(x, y2,c = '</a:t>
            </a:r>
            <a:r>
              <a:rPr lang="en-IN" dirty="0" err="1">
                <a:latin typeface="Georgia" panose="02040502050405020303" pitchFamily="18" charset="0"/>
              </a:rPr>
              <a:t>g',label</a:t>
            </a:r>
            <a:r>
              <a:rPr lang="en-IN" dirty="0">
                <a:latin typeface="Georgia" panose="02040502050405020303" pitchFamily="18" charset="0"/>
              </a:rPr>
              <a:t> = 'Cosine')</a:t>
            </a:r>
          </a:p>
          <a:p>
            <a:pPr marL="0" indent="0">
              <a:buNone/>
            </a:pPr>
            <a:r>
              <a:rPr lang="en-IN" dirty="0" err="1">
                <a:latin typeface="Georgia" panose="02040502050405020303" pitchFamily="18" charset="0"/>
              </a:rPr>
              <a:t>axs</a:t>
            </a:r>
            <a:r>
              <a:rPr lang="en-IN" dirty="0">
                <a:latin typeface="Georgia" panose="02040502050405020303" pitchFamily="18" charset="0"/>
              </a:rPr>
              <a:t>[0].legend(</a:t>
            </a:r>
            <a:r>
              <a:rPr lang="en-IN" dirty="0" err="1">
                <a:latin typeface="Georgia" panose="02040502050405020303" pitchFamily="18" charset="0"/>
              </a:rPr>
              <a:t>loc</a:t>
            </a:r>
            <a:r>
              <a:rPr lang="en-IN" dirty="0">
                <a:latin typeface="Georgia" panose="02040502050405020303" pitchFamily="18" charset="0"/>
              </a:rPr>
              <a:t> = 'upper left')</a:t>
            </a:r>
          </a:p>
          <a:p>
            <a:pPr marL="0" indent="0">
              <a:buNone/>
            </a:pPr>
            <a:r>
              <a:rPr lang="en-IN" dirty="0" err="1">
                <a:latin typeface="Georgia" panose="02040502050405020303" pitchFamily="18" charset="0"/>
              </a:rPr>
              <a:t>axs</a:t>
            </a:r>
            <a:r>
              <a:rPr lang="en-IN" dirty="0">
                <a:latin typeface="Georgia" panose="02040502050405020303" pitchFamily="18" charset="0"/>
              </a:rPr>
              <a:t>[1].legend(</a:t>
            </a:r>
            <a:r>
              <a:rPr lang="en-IN" dirty="0" err="1">
                <a:latin typeface="Georgia" panose="02040502050405020303" pitchFamily="18" charset="0"/>
              </a:rPr>
              <a:t>loc</a:t>
            </a:r>
            <a:r>
              <a:rPr lang="en-IN" dirty="0">
                <a:latin typeface="Georgia" panose="02040502050405020303" pitchFamily="18" charset="0"/>
              </a:rPr>
              <a:t> = 'upper left')</a:t>
            </a:r>
          </a:p>
          <a:p>
            <a:pPr marL="0" indent="0">
              <a:buNone/>
            </a:pPr>
            <a:r>
              <a:rPr lang="en-IN" dirty="0" err="1">
                <a:latin typeface="Georgia" panose="02040502050405020303" pitchFamily="18" charset="0"/>
              </a:rPr>
              <a:t>axs</a:t>
            </a:r>
            <a:r>
              <a:rPr lang="en-IN" dirty="0">
                <a:latin typeface="Georgia" panose="02040502050405020303" pitchFamily="18" charset="0"/>
              </a:rPr>
              <a:t>[0].legend_ = None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9C93E83C-A2B8-D970-F1FE-243E04F4B1F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9A501FC-EF8A-340D-2E2D-EDBB6D3DF5BF}"/>
              </a:ext>
            </a:extLst>
          </p:cNvPr>
          <p:cNvSpPr>
            <a:spLocks noGrp="1"/>
          </p:cNvSpPr>
          <p:nvPr>
            <p:ph type="sldNum" sz="quarter" idx="12"/>
          </p:nvPr>
        </p:nvSpPr>
        <p:spPr/>
        <p:txBody>
          <a:bodyPr/>
          <a:lstStyle/>
          <a:p>
            <a:fld id="{FACB5482-D393-4E2D-8FB7-B68A06B80F1E}" type="slidenum">
              <a:rPr lang="en-IN" smtClean="0"/>
              <a:t>76</a:t>
            </a:fld>
            <a:endParaRPr lang="en-IN"/>
          </a:p>
        </p:txBody>
      </p:sp>
    </p:spTree>
    <p:extLst>
      <p:ext uri="{BB962C8B-B14F-4D97-AF65-F5344CB8AC3E}">
        <p14:creationId xmlns:p14="http://schemas.microsoft.com/office/powerpoint/2010/main" val="40711792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D6ED2-4C6B-4EC7-936A-A25E6D47DC9D}"/>
              </a:ext>
            </a:extLst>
          </p:cNvPr>
          <p:cNvSpPr>
            <a:spLocks noGrp="1"/>
          </p:cNvSpPr>
          <p:nvPr>
            <p:ph idx="1"/>
          </p:nvPr>
        </p:nvSpPr>
        <p:spPr>
          <a:xfrm>
            <a:off x="352426" y="809625"/>
            <a:ext cx="11534774" cy="5800725"/>
          </a:xfrm>
        </p:spPr>
        <p:txBody>
          <a:bodyPr>
            <a:normAutofit fontScale="92500" lnSpcReduction="10000"/>
          </a:bodyPr>
          <a:lstStyle/>
          <a:p>
            <a:pPr marL="0" indent="0">
              <a:buNone/>
            </a:pPr>
            <a:r>
              <a:rPr lang="en-IN" b="1" dirty="0">
                <a:solidFill>
                  <a:srgbClr val="00B0F0"/>
                </a:solidFill>
                <a:latin typeface="Georgia" panose="02040502050405020303" pitchFamily="18" charset="0"/>
              </a:rPr>
              <a:t>Method 4: Using label = _legend_</a:t>
            </a:r>
          </a:p>
          <a:p>
            <a:pPr marL="0" indent="0">
              <a:buNone/>
            </a:pPr>
            <a:r>
              <a:rPr lang="en-IN" b="1" dirty="0">
                <a:solidFill>
                  <a:srgbClr val="00B0F0"/>
                </a:solidFill>
                <a:latin typeface="Georgia" panose="02040502050405020303" pitchFamily="18" charset="0"/>
              </a:rPr>
              <a:t>Example 1: </a:t>
            </a:r>
            <a:r>
              <a:rPr lang="en-IN" dirty="0">
                <a:latin typeface="Georgia" panose="02040502050405020303" pitchFamily="18" charset="0"/>
              </a:rPr>
              <a:t>By sending label = ‘_</a:t>
            </a:r>
            <a:r>
              <a:rPr lang="en-IN" dirty="0" err="1">
                <a:latin typeface="Georgia" panose="02040502050405020303" pitchFamily="18" charset="0"/>
              </a:rPr>
              <a:t>nolegend</a:t>
            </a:r>
            <a:r>
              <a:rPr lang="en-IN" dirty="0">
                <a:latin typeface="Georgia" panose="02040502050405020303" pitchFamily="18" charset="0"/>
              </a:rPr>
              <a:t>_’ argument in </a:t>
            </a:r>
            <a:r>
              <a:rPr lang="en-IN" dirty="0" err="1">
                <a:latin typeface="Georgia" panose="02040502050405020303" pitchFamily="18" charset="0"/>
              </a:rPr>
              <a:t>ax.plot</a:t>
            </a:r>
            <a:r>
              <a:rPr lang="en-IN" dirty="0">
                <a:latin typeface="Georgia" panose="02040502050405020303" pitchFamily="18" charset="0"/>
              </a:rPr>
              <a:t>(), legend can be removed from figure in matplotlib</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 3, 100)</a:t>
            </a:r>
          </a:p>
          <a:p>
            <a:pPr marL="0" indent="0">
              <a:buNone/>
            </a:pPr>
            <a:r>
              <a:rPr lang="en-IN" dirty="0">
                <a:latin typeface="Georgia" panose="02040502050405020303" pitchFamily="18" charset="0"/>
              </a:rPr>
              <a:t>y1 = </a:t>
            </a:r>
            <a:r>
              <a:rPr lang="en-IN" dirty="0" err="1">
                <a:latin typeface="Georgia" panose="02040502050405020303" pitchFamily="18" charset="0"/>
              </a:rPr>
              <a:t>np.power</a:t>
            </a:r>
            <a:r>
              <a:rPr lang="en-IN" dirty="0">
                <a:latin typeface="Georgia" panose="02040502050405020303" pitchFamily="18" charset="0"/>
              </a:rPr>
              <a:t>(x, 2)</a:t>
            </a:r>
          </a:p>
          <a:p>
            <a:pPr marL="0" indent="0">
              <a:buNone/>
            </a:pPr>
            <a:r>
              <a:rPr lang="en-IN" dirty="0">
                <a:latin typeface="Georgia" panose="02040502050405020303" pitchFamily="18" charset="0"/>
              </a:rPr>
              <a:t>y2 = </a:t>
            </a:r>
            <a:r>
              <a:rPr lang="en-IN" dirty="0" err="1">
                <a:latin typeface="Georgia" panose="02040502050405020303" pitchFamily="18" charset="0"/>
              </a:rPr>
              <a:t>np.power</a:t>
            </a:r>
            <a:r>
              <a:rPr lang="en-IN" dirty="0">
                <a:latin typeface="Georgia" panose="02040502050405020303" pitchFamily="18" charset="0"/>
              </a:rPr>
              <a:t>(x, 3)</a:t>
            </a:r>
          </a:p>
          <a:p>
            <a:pPr marL="0" indent="0">
              <a:buNone/>
            </a:pPr>
            <a:r>
              <a:rPr lang="en-IN" dirty="0">
                <a:latin typeface="Georgia" panose="02040502050405020303" pitchFamily="18" charset="0"/>
              </a:rPr>
              <a:t>fig, </a:t>
            </a:r>
            <a:r>
              <a:rPr lang="en-IN" dirty="0" err="1">
                <a:latin typeface="Georgia" panose="02040502050405020303" pitchFamily="18" charset="0"/>
              </a:rPr>
              <a:t>ax</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a:t>
            </a:r>
          </a:p>
          <a:p>
            <a:pPr marL="0" indent="0">
              <a:buNone/>
            </a:pPr>
            <a:r>
              <a:rPr lang="en-IN" dirty="0" err="1">
                <a:latin typeface="Georgia" panose="02040502050405020303" pitchFamily="18" charset="0"/>
              </a:rPr>
              <a:t>ax.plot</a:t>
            </a:r>
            <a:r>
              <a:rPr lang="en-IN" dirty="0">
                <a:latin typeface="Georgia" panose="02040502050405020303" pitchFamily="18" charset="0"/>
              </a:rPr>
              <a:t>(x, y1, c = '</a:t>
            </a:r>
            <a:r>
              <a:rPr lang="en-IN" dirty="0" err="1">
                <a:latin typeface="Georgia" panose="02040502050405020303" pitchFamily="18" charset="0"/>
              </a:rPr>
              <a:t>r',label</a:t>
            </a:r>
            <a:r>
              <a:rPr lang="en-IN" dirty="0">
                <a:latin typeface="Georgia" panose="02040502050405020303" pitchFamily="18" charset="0"/>
              </a:rPr>
              <a:t> = '_</a:t>
            </a:r>
            <a:r>
              <a:rPr lang="en-IN" dirty="0" err="1">
                <a:latin typeface="Georgia" panose="02040502050405020303" pitchFamily="18" charset="0"/>
              </a:rPr>
              <a:t>nolegend</a:t>
            </a:r>
            <a:r>
              <a:rPr lang="en-IN" dirty="0">
                <a:latin typeface="Georgia" panose="02040502050405020303" pitchFamily="18" charset="0"/>
              </a:rPr>
              <a:t>_')</a:t>
            </a:r>
          </a:p>
          <a:p>
            <a:pPr marL="0" indent="0">
              <a:buNone/>
            </a:pPr>
            <a:r>
              <a:rPr lang="en-IN" dirty="0" err="1">
                <a:latin typeface="Georgia" panose="02040502050405020303" pitchFamily="18" charset="0"/>
              </a:rPr>
              <a:t>ax.plot</a:t>
            </a:r>
            <a:r>
              <a:rPr lang="en-IN" dirty="0">
                <a:latin typeface="Georgia" panose="02040502050405020303" pitchFamily="18" charset="0"/>
              </a:rPr>
              <a:t>(x, y2,c = '</a:t>
            </a:r>
            <a:r>
              <a:rPr lang="en-IN" dirty="0" err="1">
                <a:latin typeface="Georgia" panose="02040502050405020303" pitchFamily="18" charset="0"/>
              </a:rPr>
              <a:t>g',label</a:t>
            </a:r>
            <a:r>
              <a:rPr lang="en-IN" dirty="0">
                <a:latin typeface="Georgia" panose="02040502050405020303" pitchFamily="18" charset="0"/>
              </a:rPr>
              <a:t> = '_</a:t>
            </a:r>
            <a:r>
              <a:rPr lang="en-IN" dirty="0" err="1">
                <a:latin typeface="Georgia" panose="02040502050405020303" pitchFamily="18" charset="0"/>
              </a:rPr>
              <a:t>nolegend</a:t>
            </a:r>
            <a:r>
              <a:rPr lang="en-IN" dirty="0">
                <a:latin typeface="Georgia" panose="02040502050405020303" pitchFamily="18" charset="0"/>
              </a:rPr>
              <a:t>_')</a:t>
            </a:r>
          </a:p>
          <a:p>
            <a:pPr marL="0" indent="0">
              <a:buNone/>
            </a:pPr>
            <a:r>
              <a:rPr lang="en-IN" dirty="0">
                <a:latin typeface="Georgia" panose="02040502050405020303" pitchFamily="18" charset="0"/>
              </a:rPr>
              <a:t>leg = </a:t>
            </a: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3A21952-4372-F263-B011-1473DF8A2B2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AEAA698-C806-568E-A3B8-5F51BC35169E}"/>
              </a:ext>
            </a:extLst>
          </p:cNvPr>
          <p:cNvSpPr>
            <a:spLocks noGrp="1"/>
          </p:cNvSpPr>
          <p:nvPr>
            <p:ph type="sldNum" sz="quarter" idx="12"/>
          </p:nvPr>
        </p:nvSpPr>
        <p:spPr/>
        <p:txBody>
          <a:bodyPr/>
          <a:lstStyle/>
          <a:p>
            <a:fld id="{FACB5482-D393-4E2D-8FB7-B68A06B80F1E}" type="slidenum">
              <a:rPr lang="en-IN" smtClean="0"/>
              <a:t>77</a:t>
            </a:fld>
            <a:endParaRPr lang="en-IN"/>
          </a:p>
        </p:txBody>
      </p:sp>
    </p:spTree>
    <p:extLst>
      <p:ext uri="{BB962C8B-B14F-4D97-AF65-F5344CB8AC3E}">
        <p14:creationId xmlns:p14="http://schemas.microsoft.com/office/powerpoint/2010/main" val="4070132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01208-4046-4834-9D20-D79EEA76B354}"/>
              </a:ext>
            </a:extLst>
          </p:cNvPr>
          <p:cNvSpPr>
            <a:spLocks noGrp="1"/>
          </p:cNvSpPr>
          <p:nvPr>
            <p:ph idx="1"/>
          </p:nvPr>
        </p:nvSpPr>
        <p:spPr>
          <a:xfrm>
            <a:off x="371476" y="742950"/>
            <a:ext cx="11420474" cy="5943600"/>
          </a:xfrm>
        </p:spPr>
        <p:txBody>
          <a:bodyPr>
            <a:normAutofit fontScale="85000" lnSpcReduction="20000"/>
          </a:bodyPr>
          <a:lstStyle/>
          <a:p>
            <a:pPr marL="0" indent="0">
              <a:buNone/>
            </a:pPr>
            <a:r>
              <a:rPr lang="en-IN" b="1" dirty="0">
                <a:solidFill>
                  <a:srgbClr val="00B0F0"/>
                </a:solidFill>
                <a:latin typeface="Georgia" panose="02040502050405020303" pitchFamily="18" charset="0"/>
              </a:rPr>
              <a:t>Example-2. More than one subplots </a:t>
            </a:r>
          </a:p>
          <a:p>
            <a:pPr marL="0" indent="0">
              <a:buNone/>
            </a:pPr>
            <a:r>
              <a:rPr lang="en-IN" dirty="0">
                <a:latin typeface="Georgia" panose="02040502050405020303" pitchFamily="18" charset="0"/>
              </a:rPr>
              <a:t>In case of more than one subplot, we can mention the required subplot object for which we want to remove the legend. Here, we have written </a:t>
            </a:r>
            <a:r>
              <a:rPr lang="en-IN" dirty="0" err="1">
                <a:latin typeface="Georgia" panose="02040502050405020303" pitchFamily="18" charset="0"/>
              </a:rPr>
              <a:t>axs</a:t>
            </a:r>
            <a:r>
              <a:rPr lang="en-IN" dirty="0">
                <a:latin typeface="Georgia" panose="02040502050405020303" pitchFamily="18" charset="0"/>
              </a:rPr>
              <a:t>[0].plot(x,y1,c=’</a:t>
            </a:r>
            <a:r>
              <a:rPr lang="en-IN" dirty="0" err="1">
                <a:latin typeface="Georgia" panose="02040502050405020303" pitchFamily="18" charset="0"/>
              </a:rPr>
              <a:t>r’,label</a:t>
            </a:r>
            <a:r>
              <a:rPr lang="en-IN" dirty="0">
                <a:latin typeface="Georgia" panose="02040502050405020303" pitchFamily="18" charset="0"/>
              </a:rPr>
              <a:t> = ‘_</a:t>
            </a:r>
            <a:r>
              <a:rPr lang="en-IN" dirty="0" err="1">
                <a:latin typeface="Georgia" panose="02040502050405020303" pitchFamily="18" charset="0"/>
              </a:rPr>
              <a:t>nolegend</a:t>
            </a:r>
            <a:r>
              <a:rPr lang="en-IN" dirty="0">
                <a:latin typeface="Georgia" panose="02040502050405020303" pitchFamily="18" charset="0"/>
              </a:rPr>
              <a:t>_’) which means we are removing legend for first subplot specifically.</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(-3,3,100)</a:t>
            </a:r>
          </a:p>
          <a:p>
            <a:pPr marL="0" indent="0">
              <a:buNone/>
            </a:pPr>
            <a:r>
              <a:rPr lang="en-IN" dirty="0">
                <a:latin typeface="Georgia" panose="02040502050405020303" pitchFamily="18" charset="0"/>
              </a:rPr>
              <a:t>y1 = </a:t>
            </a:r>
            <a:r>
              <a:rPr lang="en-IN" dirty="0" err="1">
                <a:latin typeface="Georgia" panose="02040502050405020303" pitchFamily="18" charset="0"/>
              </a:rPr>
              <a:t>np.power</a:t>
            </a:r>
            <a:r>
              <a:rPr lang="en-IN" dirty="0">
                <a:latin typeface="Georgia" panose="02040502050405020303" pitchFamily="18" charset="0"/>
              </a:rPr>
              <a:t>(x,2)</a:t>
            </a:r>
          </a:p>
          <a:p>
            <a:pPr marL="0" indent="0">
              <a:buNone/>
            </a:pPr>
            <a:r>
              <a:rPr lang="en-IN" dirty="0">
                <a:latin typeface="Georgia" panose="02040502050405020303" pitchFamily="18" charset="0"/>
              </a:rPr>
              <a:t>y2 = </a:t>
            </a:r>
            <a:r>
              <a:rPr lang="en-IN" dirty="0" err="1">
                <a:latin typeface="Georgia" panose="02040502050405020303" pitchFamily="18" charset="0"/>
              </a:rPr>
              <a:t>np.power</a:t>
            </a:r>
            <a:r>
              <a:rPr lang="en-IN" dirty="0">
                <a:latin typeface="Georgia" panose="02040502050405020303" pitchFamily="18" charset="0"/>
              </a:rPr>
              <a:t>(x,3)</a:t>
            </a:r>
          </a:p>
          <a:p>
            <a:pPr marL="0" indent="0">
              <a:buNone/>
            </a:pPr>
            <a:r>
              <a:rPr lang="en-IN" dirty="0">
                <a:latin typeface="Georgia" panose="02040502050405020303" pitchFamily="18" charset="0"/>
              </a:rPr>
              <a:t>fig, </a:t>
            </a:r>
            <a:r>
              <a:rPr lang="en-IN" dirty="0" err="1">
                <a:latin typeface="Georgia" panose="02040502050405020303" pitchFamily="18" charset="0"/>
              </a:rPr>
              <a:t>axs</a:t>
            </a:r>
            <a:r>
              <a:rPr lang="en-IN" dirty="0">
                <a:latin typeface="Georgia" panose="02040502050405020303" pitchFamily="18" charset="0"/>
              </a:rPr>
              <a:t> = </a:t>
            </a:r>
            <a:r>
              <a:rPr lang="en-IN" dirty="0" err="1">
                <a:latin typeface="Georgia" panose="02040502050405020303" pitchFamily="18" charset="0"/>
              </a:rPr>
              <a:t>plt.subplots</a:t>
            </a:r>
            <a:r>
              <a:rPr lang="en-IN" dirty="0">
                <a:latin typeface="Georgia" panose="02040502050405020303" pitchFamily="18" charset="0"/>
              </a:rPr>
              <a:t>(2,1) </a:t>
            </a:r>
          </a:p>
          <a:p>
            <a:pPr marL="0" indent="0">
              <a:buNone/>
            </a:pPr>
            <a:r>
              <a:rPr lang="en-IN" dirty="0" err="1">
                <a:latin typeface="Georgia" panose="02040502050405020303" pitchFamily="18" charset="0"/>
              </a:rPr>
              <a:t>axs</a:t>
            </a:r>
            <a:r>
              <a:rPr lang="en-IN" dirty="0">
                <a:latin typeface="Georgia" panose="02040502050405020303" pitchFamily="18" charset="0"/>
              </a:rPr>
              <a:t>[0].plot(x,y1,c='</a:t>
            </a:r>
            <a:r>
              <a:rPr lang="en-IN" dirty="0" err="1">
                <a:latin typeface="Georgia" panose="02040502050405020303" pitchFamily="18" charset="0"/>
              </a:rPr>
              <a:t>r',label</a:t>
            </a:r>
            <a:r>
              <a:rPr lang="en-IN" dirty="0">
                <a:latin typeface="Georgia" panose="02040502050405020303" pitchFamily="18" charset="0"/>
              </a:rPr>
              <a:t> = '_</a:t>
            </a:r>
            <a:r>
              <a:rPr lang="en-IN" dirty="0" err="1">
                <a:latin typeface="Georgia" panose="02040502050405020303" pitchFamily="18" charset="0"/>
              </a:rPr>
              <a:t>nolegend</a:t>
            </a:r>
            <a:r>
              <a:rPr lang="en-IN" dirty="0">
                <a:latin typeface="Georgia" panose="02040502050405020303" pitchFamily="18" charset="0"/>
              </a:rPr>
              <a:t>_')</a:t>
            </a:r>
          </a:p>
          <a:p>
            <a:pPr marL="0" indent="0">
              <a:buNone/>
            </a:pPr>
            <a:r>
              <a:rPr lang="en-IN" dirty="0" err="1">
                <a:latin typeface="Georgia" panose="02040502050405020303" pitchFamily="18" charset="0"/>
              </a:rPr>
              <a:t>axs</a:t>
            </a:r>
            <a:r>
              <a:rPr lang="en-IN" dirty="0">
                <a:latin typeface="Georgia" panose="02040502050405020303" pitchFamily="18" charset="0"/>
              </a:rPr>
              <a:t>[1].plot(x,y2,c='</a:t>
            </a:r>
            <a:r>
              <a:rPr lang="en-IN" dirty="0" err="1">
                <a:latin typeface="Georgia" panose="02040502050405020303" pitchFamily="18" charset="0"/>
              </a:rPr>
              <a:t>g',label</a:t>
            </a:r>
            <a:r>
              <a:rPr lang="en-IN" dirty="0">
                <a:latin typeface="Georgia" panose="02040502050405020303" pitchFamily="18" charset="0"/>
              </a:rPr>
              <a:t> = 'x^3')</a:t>
            </a:r>
          </a:p>
          <a:p>
            <a:pPr marL="0" indent="0">
              <a:buNone/>
            </a:pPr>
            <a:r>
              <a:rPr lang="en-IN" dirty="0" err="1">
                <a:latin typeface="Georgia" panose="02040502050405020303" pitchFamily="18" charset="0"/>
              </a:rPr>
              <a:t>axs</a:t>
            </a:r>
            <a:r>
              <a:rPr lang="en-IN" dirty="0">
                <a:latin typeface="Georgia" panose="02040502050405020303" pitchFamily="18" charset="0"/>
              </a:rPr>
              <a:t>[0].legend(</a:t>
            </a:r>
            <a:r>
              <a:rPr lang="en-IN" dirty="0" err="1">
                <a:latin typeface="Georgia" panose="02040502050405020303" pitchFamily="18" charset="0"/>
              </a:rPr>
              <a:t>loc</a:t>
            </a:r>
            <a:r>
              <a:rPr lang="en-IN" dirty="0">
                <a:latin typeface="Georgia" panose="02040502050405020303" pitchFamily="18" charset="0"/>
              </a:rPr>
              <a:t>='upper left')</a:t>
            </a:r>
          </a:p>
          <a:p>
            <a:pPr marL="0" indent="0">
              <a:buNone/>
            </a:pPr>
            <a:r>
              <a:rPr lang="en-IN" dirty="0" err="1">
                <a:latin typeface="Georgia" panose="02040502050405020303" pitchFamily="18" charset="0"/>
              </a:rPr>
              <a:t>axs</a:t>
            </a:r>
            <a:r>
              <a:rPr lang="en-IN" dirty="0">
                <a:latin typeface="Georgia" panose="02040502050405020303" pitchFamily="18" charset="0"/>
              </a:rPr>
              <a:t>[1].legend(</a:t>
            </a:r>
            <a:r>
              <a:rPr lang="en-IN" dirty="0" err="1">
                <a:latin typeface="Georgia" panose="02040502050405020303" pitchFamily="18" charset="0"/>
              </a:rPr>
              <a:t>loc</a:t>
            </a:r>
            <a:r>
              <a:rPr lang="en-IN" dirty="0">
                <a:latin typeface="Georgia" panose="02040502050405020303" pitchFamily="18" charset="0"/>
              </a:rPr>
              <a:t>='upper left')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4F0389B9-6B98-343C-5C79-12B4E7B1B1F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E38EC61-3E67-8B0F-D28C-09D9A9D392D1}"/>
              </a:ext>
            </a:extLst>
          </p:cNvPr>
          <p:cNvSpPr>
            <a:spLocks noGrp="1"/>
          </p:cNvSpPr>
          <p:nvPr>
            <p:ph type="sldNum" sz="quarter" idx="12"/>
          </p:nvPr>
        </p:nvSpPr>
        <p:spPr/>
        <p:txBody>
          <a:bodyPr/>
          <a:lstStyle/>
          <a:p>
            <a:fld id="{FACB5482-D393-4E2D-8FB7-B68A06B80F1E}" type="slidenum">
              <a:rPr lang="en-IN" smtClean="0"/>
              <a:t>78</a:t>
            </a:fld>
            <a:endParaRPr lang="en-IN"/>
          </a:p>
        </p:txBody>
      </p:sp>
    </p:spTree>
    <p:extLst>
      <p:ext uri="{BB962C8B-B14F-4D97-AF65-F5344CB8AC3E}">
        <p14:creationId xmlns:p14="http://schemas.microsoft.com/office/powerpoint/2010/main" val="3039436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FE47-4202-4BC9-BE17-38028AF79F0C}"/>
              </a:ext>
            </a:extLst>
          </p:cNvPr>
          <p:cNvSpPr>
            <a:spLocks noGrp="1"/>
          </p:cNvSpPr>
          <p:nvPr>
            <p:ph type="title"/>
          </p:nvPr>
        </p:nvSpPr>
        <p:spPr>
          <a:xfrm>
            <a:off x="581192" y="702156"/>
            <a:ext cx="11029616" cy="888519"/>
          </a:xfrm>
        </p:spPr>
        <p:txBody>
          <a:bodyPr>
            <a:normAutofit/>
          </a:bodyPr>
          <a:lstStyle/>
          <a:p>
            <a:pPr algn="ctr"/>
            <a:r>
              <a:rPr lang="en-US" sz="3000" b="1" i="0" dirty="0">
                <a:solidFill>
                  <a:srgbClr val="7030A0"/>
                </a:solidFill>
                <a:effectLst>
                  <a:outerShdw blurRad="38100" dist="38100" dir="2700000" algn="tl">
                    <a:srgbClr val="000000">
                      <a:alpha val="43137"/>
                    </a:srgbClr>
                  </a:outerShdw>
                </a:effectLst>
                <a:latin typeface="Georgia" panose="02040502050405020303" pitchFamily="18" charset="0"/>
              </a:rPr>
              <a:t>Remove the legend border in Matplotlib</a:t>
            </a:r>
            <a:endParaRPr lang="en-IN" sz="3000"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552926E8-7FA8-458C-982C-29E4A99A03A2}"/>
              </a:ext>
            </a:extLst>
          </p:cNvPr>
          <p:cNvSpPr>
            <a:spLocks noGrp="1"/>
          </p:cNvSpPr>
          <p:nvPr>
            <p:ph idx="1"/>
          </p:nvPr>
        </p:nvSpPr>
        <p:spPr>
          <a:xfrm>
            <a:off x="152400" y="1714499"/>
            <a:ext cx="11849100" cy="4981575"/>
          </a:xfrm>
        </p:spPr>
        <p:txBody>
          <a:bodyPr>
            <a:normAutofit/>
          </a:bodyPr>
          <a:lstStyle/>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(1, 10, 1000)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(x, y1)</a:t>
            </a:r>
          </a:p>
          <a:p>
            <a:pPr marL="0" indent="0">
              <a:buNone/>
            </a:pPr>
            <a:r>
              <a:rPr lang="en-IN" dirty="0" err="1">
                <a:latin typeface="Georgia" panose="02040502050405020303" pitchFamily="18" charset="0"/>
              </a:rPr>
              <a:t>plt.plot</a:t>
            </a:r>
            <a:r>
              <a:rPr lang="en-IN" dirty="0">
                <a:latin typeface="Georgia" panose="02040502050405020303" pitchFamily="18" charset="0"/>
              </a:rPr>
              <a:t>(x, y2)</a:t>
            </a:r>
          </a:p>
          <a:p>
            <a:pPr marL="0" indent="0">
              <a:buNone/>
            </a:pPr>
            <a:r>
              <a:rPr lang="en-IN" dirty="0" err="1">
                <a:latin typeface="Georgia" panose="02040502050405020303" pitchFamily="18" charset="0"/>
              </a:rPr>
              <a:t>plt.legend</a:t>
            </a:r>
            <a:r>
              <a:rPr lang="en-IN" dirty="0">
                <a:latin typeface="Georgia" panose="02040502050405020303" pitchFamily="18" charset="0"/>
              </a:rPr>
              <a:t>(['Sine wave', 'Cos wave'])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4" name="Footer Placeholder 3">
            <a:extLst>
              <a:ext uri="{FF2B5EF4-FFF2-40B4-BE49-F238E27FC236}">
                <a16:creationId xmlns:a16="http://schemas.microsoft.com/office/drawing/2014/main" id="{6EFA8958-9C53-C283-02A8-FB10C3BC38D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E90F47E-3195-CA12-33A4-2F89DBC77349}"/>
              </a:ext>
            </a:extLst>
          </p:cNvPr>
          <p:cNvSpPr>
            <a:spLocks noGrp="1"/>
          </p:cNvSpPr>
          <p:nvPr>
            <p:ph type="sldNum" sz="quarter" idx="12"/>
          </p:nvPr>
        </p:nvSpPr>
        <p:spPr/>
        <p:txBody>
          <a:bodyPr/>
          <a:lstStyle/>
          <a:p>
            <a:fld id="{FACB5482-D393-4E2D-8FB7-B68A06B80F1E}" type="slidenum">
              <a:rPr lang="en-IN" smtClean="0"/>
              <a:t>79</a:t>
            </a:fld>
            <a:endParaRPr lang="en-IN"/>
          </a:p>
        </p:txBody>
      </p:sp>
    </p:spTree>
    <p:extLst>
      <p:ext uri="{BB962C8B-B14F-4D97-AF65-F5344CB8AC3E}">
        <p14:creationId xmlns:p14="http://schemas.microsoft.com/office/powerpoint/2010/main" val="341354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DE2E8-CE2A-4004-A0EB-A9CFEDFB15CC}"/>
              </a:ext>
            </a:extLst>
          </p:cNvPr>
          <p:cNvSpPr>
            <a:spLocks noGrp="1"/>
          </p:cNvSpPr>
          <p:nvPr>
            <p:ph idx="1"/>
          </p:nvPr>
        </p:nvSpPr>
        <p:spPr>
          <a:xfrm>
            <a:off x="228599" y="647699"/>
            <a:ext cx="11706225" cy="5972175"/>
          </a:xfrm>
        </p:spPr>
        <p:txBody>
          <a:bodyPr>
            <a:normAutofit lnSpcReduction="10000"/>
          </a:bodyPr>
          <a:lstStyle/>
          <a:p>
            <a:pPr marL="0" indent="0">
              <a:buNone/>
            </a:pPr>
            <a:r>
              <a:rPr lang="en-IN" dirty="0" err="1">
                <a:latin typeface="Georgia" panose="02040502050405020303" pitchFamily="18" charset="0"/>
              </a:rPr>
              <a:t>plt.plot</a:t>
            </a:r>
            <a:r>
              <a:rPr lang="en-IN" dirty="0">
                <a:latin typeface="Georgia" panose="02040502050405020303" pitchFamily="18" charset="0"/>
              </a:rPr>
              <a:t>(year, </a:t>
            </a:r>
            <a:r>
              <a:rPr lang="en-IN" dirty="0" err="1">
                <a:latin typeface="Georgia" panose="02040502050405020303" pitchFamily="18" charset="0"/>
              </a:rPr>
              <a:t>e_india</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='orange',</a:t>
            </a:r>
          </a:p>
          <a:p>
            <a:pPr marL="0" indent="0">
              <a:buNone/>
            </a:pPr>
            <a:r>
              <a:rPr lang="en-IN" dirty="0">
                <a:latin typeface="Georgia" panose="02040502050405020303" pitchFamily="18" charset="0"/>
              </a:rPr>
              <a:t>         marker ='o', </a:t>
            </a:r>
            <a:r>
              <a:rPr lang="en-IN" dirty="0" err="1">
                <a:latin typeface="Georgia" panose="02040502050405020303" pitchFamily="18" charset="0"/>
              </a:rPr>
              <a:t>markersize</a:t>
            </a:r>
            <a:r>
              <a:rPr lang="en-IN" dirty="0">
                <a:latin typeface="Georgia" panose="02040502050405020303" pitchFamily="18" charset="0"/>
              </a:rPr>
              <a:t> = 12, </a:t>
            </a:r>
          </a:p>
          <a:p>
            <a:pPr marL="0" indent="0">
              <a:buNone/>
            </a:pPr>
            <a:r>
              <a:rPr lang="en-IN" dirty="0">
                <a:latin typeface="Georgia" panose="02040502050405020303" pitchFamily="18" charset="0"/>
              </a:rPr>
              <a:t>         label ='India')</a:t>
            </a:r>
          </a:p>
          <a:p>
            <a:pPr marL="0" indent="0">
              <a:buNone/>
            </a:pPr>
            <a:r>
              <a:rPr lang="en-IN" dirty="0" err="1">
                <a:latin typeface="Georgia" panose="02040502050405020303" pitchFamily="18" charset="0"/>
              </a:rPr>
              <a:t>plt.plot</a:t>
            </a:r>
            <a:r>
              <a:rPr lang="en-IN" dirty="0">
                <a:latin typeface="Georgia" panose="02040502050405020303" pitchFamily="18" charset="0"/>
              </a:rPr>
              <a:t>(year, </a:t>
            </a:r>
            <a:r>
              <a:rPr lang="en-IN" dirty="0" err="1">
                <a:latin typeface="Georgia" panose="02040502050405020303" pitchFamily="18" charset="0"/>
              </a:rPr>
              <a:t>e_bangladesh</a:t>
            </a:r>
            <a:r>
              <a:rPr lang="en-IN" dirty="0">
                <a:latin typeface="Georgia" panose="02040502050405020303" pitchFamily="18" charset="0"/>
              </a:rPr>
              <a:t>, </a:t>
            </a:r>
            <a:r>
              <a:rPr lang="en-IN" dirty="0" err="1">
                <a:latin typeface="Georgia" panose="02040502050405020303" pitchFamily="18" charset="0"/>
              </a:rPr>
              <a:t>color</a:t>
            </a:r>
            <a:r>
              <a:rPr lang="en-IN" dirty="0">
                <a:latin typeface="Georgia" panose="02040502050405020303" pitchFamily="18" charset="0"/>
              </a:rPr>
              <a:t> ='g',</a:t>
            </a:r>
          </a:p>
          <a:p>
            <a:pPr marL="0" indent="0">
              <a:buNone/>
            </a:pPr>
            <a:r>
              <a:rPr lang="en-IN" dirty="0">
                <a:latin typeface="Georgia" panose="02040502050405020303" pitchFamily="18" charset="0"/>
              </a:rPr>
              <a:t>         </a:t>
            </a:r>
            <a:r>
              <a:rPr lang="en-IN" dirty="0" err="1">
                <a:latin typeface="Georgia" panose="02040502050405020303" pitchFamily="18" charset="0"/>
              </a:rPr>
              <a:t>linestyle</a:t>
            </a:r>
            <a:r>
              <a:rPr lang="en-IN" dirty="0">
                <a:latin typeface="Georgia" panose="02040502050405020303" pitchFamily="18" charset="0"/>
              </a:rPr>
              <a:t> ='dashed', linewidth = 2,</a:t>
            </a:r>
          </a:p>
          <a:p>
            <a:pPr marL="0" indent="0">
              <a:buNone/>
            </a:pPr>
            <a:r>
              <a:rPr lang="en-IN" dirty="0">
                <a:latin typeface="Georgia" panose="02040502050405020303" pitchFamily="18" charset="0"/>
              </a:rPr>
              <a:t>         label ='Bangladesh')</a:t>
            </a:r>
          </a:p>
          <a:p>
            <a:pPr marL="0" indent="0">
              <a:buNone/>
            </a:pPr>
            <a:r>
              <a:rPr lang="en-IN" dirty="0" err="1">
                <a:latin typeface="Georgia" panose="02040502050405020303" pitchFamily="18" charset="0"/>
              </a:rPr>
              <a:t>plt.xlabel</a:t>
            </a:r>
            <a:r>
              <a:rPr lang="en-IN" dirty="0">
                <a:latin typeface="Georgia" panose="02040502050405020303" pitchFamily="18" charset="0"/>
              </a:rPr>
              <a:t>('Years')</a:t>
            </a:r>
          </a:p>
          <a:p>
            <a:pPr marL="0" indent="0">
              <a:buNone/>
            </a:pPr>
            <a:r>
              <a:rPr lang="en-IN" dirty="0" err="1">
                <a:latin typeface="Georgia" panose="02040502050405020303" pitchFamily="18" charset="0"/>
              </a:rPr>
              <a:t>plt.ylabel</a:t>
            </a:r>
            <a:r>
              <a:rPr lang="en-IN" dirty="0">
                <a:latin typeface="Georgia" panose="02040502050405020303" pitchFamily="18" charset="0"/>
              </a:rPr>
              <a:t>('Power consumption in kWh')</a:t>
            </a:r>
          </a:p>
          <a:p>
            <a:pPr marL="0" indent="0">
              <a:buNone/>
            </a:pPr>
            <a:r>
              <a:rPr lang="en-IN" dirty="0" err="1">
                <a:latin typeface="Georgia" panose="02040502050405020303" pitchFamily="18" charset="0"/>
              </a:rPr>
              <a:t>plt.title</a:t>
            </a:r>
            <a:r>
              <a:rPr lang="en-IN" dirty="0">
                <a:latin typeface="Georgia" panose="02040502050405020303" pitchFamily="18" charset="0"/>
              </a:rPr>
              <a:t>('Electricity consumption per \</a:t>
            </a:r>
          </a:p>
          <a:p>
            <a:pPr marL="0" indent="0">
              <a:buNone/>
            </a:pPr>
            <a:r>
              <a:rPr lang="en-IN" dirty="0">
                <a:latin typeface="Georgia" panose="02040502050405020303" pitchFamily="18" charset="0"/>
              </a:rPr>
              <a:t>capita of India and Bangladesh')</a:t>
            </a:r>
          </a:p>
          <a:p>
            <a:pPr marL="0" indent="0">
              <a:buNone/>
            </a:pPr>
            <a:r>
              <a:rPr lang="en-IN" dirty="0" err="1">
                <a:latin typeface="Georgia" panose="02040502050405020303" pitchFamily="18" charset="0"/>
              </a:rPr>
              <a:t>plt.legend</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B6194CB-E34F-4E0F-7270-71C59E3711A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4635988-434A-0BF8-EED1-3EFD8F65C369}"/>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20960422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5B379-6540-448E-80C5-6B6E7346065B}"/>
              </a:ext>
            </a:extLst>
          </p:cNvPr>
          <p:cNvSpPr>
            <a:spLocks noGrp="1"/>
          </p:cNvSpPr>
          <p:nvPr>
            <p:ph idx="1"/>
          </p:nvPr>
        </p:nvSpPr>
        <p:spPr>
          <a:xfrm>
            <a:off x="361950" y="809625"/>
            <a:ext cx="11420475" cy="5848350"/>
          </a:xfrm>
        </p:spPr>
        <p:txBody>
          <a:bodyPr>
            <a:normAutofit/>
          </a:bodyPr>
          <a:lstStyle/>
          <a:p>
            <a:pPr marL="0" indent="0">
              <a:buNone/>
            </a:pPr>
            <a:r>
              <a:rPr lang="en-IN" b="1" dirty="0">
                <a:solidFill>
                  <a:srgbClr val="00B0F0"/>
                </a:solidFill>
                <a:latin typeface="Georgia" panose="02040502050405020303" pitchFamily="18" charset="0"/>
              </a:rPr>
              <a:t>Method 1: (Using </a:t>
            </a:r>
            <a:r>
              <a:rPr lang="en-IN" b="1" dirty="0" err="1">
                <a:solidFill>
                  <a:srgbClr val="00B0F0"/>
                </a:solidFill>
                <a:latin typeface="Georgia" panose="02040502050405020303" pitchFamily="18" charset="0"/>
              </a:rPr>
              <a:t>frameon</a:t>
            </a:r>
            <a:r>
              <a:rPr lang="en-IN" b="1" dirty="0">
                <a:solidFill>
                  <a:srgbClr val="00B0F0"/>
                </a:solidFill>
                <a:latin typeface="Georgia" panose="02040502050405020303" pitchFamily="18" charset="0"/>
              </a:rPr>
              <a:t> = False)</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(1, 10, 1000)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(x, y1)</a:t>
            </a:r>
          </a:p>
          <a:p>
            <a:pPr marL="0" indent="0">
              <a:buNone/>
            </a:pPr>
            <a:r>
              <a:rPr lang="en-IN" dirty="0" err="1">
                <a:latin typeface="Georgia" panose="02040502050405020303" pitchFamily="18" charset="0"/>
              </a:rPr>
              <a:t>plt.plot</a:t>
            </a:r>
            <a:r>
              <a:rPr lang="en-IN" dirty="0">
                <a:latin typeface="Georgia" panose="02040502050405020303" pitchFamily="18" charset="0"/>
              </a:rPr>
              <a:t>(x, y2)</a:t>
            </a:r>
          </a:p>
          <a:p>
            <a:pPr marL="0" indent="0">
              <a:buNone/>
            </a:pPr>
            <a:r>
              <a:rPr lang="en-IN" dirty="0" err="1">
                <a:latin typeface="Georgia" panose="02040502050405020303" pitchFamily="18" charset="0"/>
              </a:rPr>
              <a:t>plt.legend</a:t>
            </a:r>
            <a:r>
              <a:rPr lang="en-IN" dirty="0">
                <a:latin typeface="Georgia" panose="02040502050405020303" pitchFamily="18" charset="0"/>
              </a:rPr>
              <a:t>(['Sine wave', 'Cos wave'], </a:t>
            </a:r>
            <a:r>
              <a:rPr lang="en-IN" dirty="0" err="1">
                <a:latin typeface="Georgia" panose="02040502050405020303" pitchFamily="18" charset="0"/>
              </a:rPr>
              <a:t>frameon</a:t>
            </a:r>
            <a:r>
              <a:rPr lang="en-IN" dirty="0">
                <a:latin typeface="Georgia" panose="02040502050405020303" pitchFamily="18" charset="0"/>
              </a:rPr>
              <a:t>=False)</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D8BDACDA-D59D-19C3-8AB3-FD2626CFCDB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5906CAD-332C-6D7C-9F19-7BAA9D552AE8}"/>
              </a:ext>
            </a:extLst>
          </p:cNvPr>
          <p:cNvSpPr>
            <a:spLocks noGrp="1"/>
          </p:cNvSpPr>
          <p:nvPr>
            <p:ph type="sldNum" sz="quarter" idx="12"/>
          </p:nvPr>
        </p:nvSpPr>
        <p:spPr/>
        <p:txBody>
          <a:bodyPr/>
          <a:lstStyle/>
          <a:p>
            <a:fld id="{FACB5482-D393-4E2D-8FB7-B68A06B80F1E}" type="slidenum">
              <a:rPr lang="en-IN" smtClean="0"/>
              <a:t>80</a:t>
            </a:fld>
            <a:endParaRPr lang="en-IN"/>
          </a:p>
        </p:txBody>
      </p:sp>
    </p:spTree>
    <p:extLst>
      <p:ext uri="{BB962C8B-B14F-4D97-AF65-F5344CB8AC3E}">
        <p14:creationId xmlns:p14="http://schemas.microsoft.com/office/powerpoint/2010/main" val="28175504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1D3B3-3341-4E9A-831D-6D2A9832784E}"/>
              </a:ext>
            </a:extLst>
          </p:cNvPr>
          <p:cNvSpPr>
            <a:spLocks noGrp="1"/>
          </p:cNvSpPr>
          <p:nvPr>
            <p:ph idx="1"/>
          </p:nvPr>
        </p:nvSpPr>
        <p:spPr>
          <a:xfrm>
            <a:off x="323850" y="876300"/>
            <a:ext cx="11382375" cy="5695950"/>
          </a:xfrm>
        </p:spPr>
        <p:txBody>
          <a:bodyPr>
            <a:normAutofit/>
          </a:bodyPr>
          <a:lstStyle/>
          <a:p>
            <a:pPr marL="0" indent="0">
              <a:buNone/>
            </a:pPr>
            <a:r>
              <a:rPr lang="en-IN" b="1" dirty="0">
                <a:solidFill>
                  <a:srgbClr val="00B0F0"/>
                </a:solidFill>
                <a:latin typeface="Georgia" panose="02040502050405020303" pitchFamily="18" charset="0"/>
              </a:rPr>
              <a:t>Method 2: (Using </a:t>
            </a:r>
            <a:r>
              <a:rPr lang="en-IN" b="1" dirty="0" err="1">
                <a:solidFill>
                  <a:srgbClr val="00B0F0"/>
                </a:solidFill>
                <a:latin typeface="Georgia" panose="02040502050405020303" pitchFamily="18" charset="0"/>
              </a:rPr>
              <a:t>legend.get_frame</a:t>
            </a:r>
            <a:r>
              <a:rPr lang="en-IN" b="1" dirty="0">
                <a:solidFill>
                  <a:srgbClr val="00B0F0"/>
                </a:solidFill>
                <a:latin typeface="Georgia" panose="02040502050405020303" pitchFamily="18" charset="0"/>
              </a:rPr>
              <a:t>().</a:t>
            </a:r>
            <a:r>
              <a:rPr lang="en-IN" b="1" dirty="0" err="1">
                <a:solidFill>
                  <a:srgbClr val="00B0F0"/>
                </a:solidFill>
                <a:latin typeface="Georgia" panose="02040502050405020303" pitchFamily="18" charset="0"/>
              </a:rPr>
              <a:t>set_alpha</a:t>
            </a:r>
            <a:r>
              <a:rPr lang="en-IN" b="1" dirty="0">
                <a:solidFill>
                  <a:srgbClr val="00B0F0"/>
                </a:solidFill>
                <a:latin typeface="Georgia" panose="02040502050405020303" pitchFamily="18" charset="0"/>
              </a:rPr>
              <a:t>(0))</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a:p>
            <a:pPr marL="0" indent="0">
              <a:buNone/>
            </a:pPr>
            <a:r>
              <a:rPr lang="en-IN" dirty="0">
                <a:latin typeface="Georgia" panose="02040502050405020303" pitchFamily="18" charset="0"/>
              </a:rPr>
              <a:t>import </a:t>
            </a:r>
            <a:r>
              <a:rPr lang="en-IN" dirty="0" err="1">
                <a:latin typeface="Georgia" panose="02040502050405020303" pitchFamily="18" charset="0"/>
              </a:rPr>
              <a:t>matplotlib.pyplot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a:t>
            </a:r>
            <a:r>
              <a:rPr lang="en-IN" dirty="0" err="1">
                <a:latin typeface="Georgia" panose="02040502050405020303" pitchFamily="18" charset="0"/>
              </a:rPr>
              <a:t>np.linspace</a:t>
            </a:r>
            <a:r>
              <a:rPr lang="en-IN" dirty="0">
                <a:latin typeface="Georgia" panose="02040502050405020303" pitchFamily="18" charset="0"/>
              </a:rPr>
              <a:t>(1, 10, 1000)</a:t>
            </a:r>
          </a:p>
          <a:p>
            <a:pPr marL="0" indent="0">
              <a:buNone/>
            </a:pPr>
            <a:r>
              <a:rPr lang="en-IN" dirty="0">
                <a:latin typeface="Georgia" panose="02040502050405020303" pitchFamily="18" charset="0"/>
              </a:rPr>
              <a:t>y1 = </a:t>
            </a:r>
            <a:r>
              <a:rPr lang="en-IN" dirty="0" err="1">
                <a:latin typeface="Georgia" panose="02040502050405020303" pitchFamily="18" charset="0"/>
              </a:rPr>
              <a:t>np.sin</a:t>
            </a:r>
            <a:r>
              <a:rPr lang="en-IN" dirty="0">
                <a:latin typeface="Georgia" panose="02040502050405020303" pitchFamily="18" charset="0"/>
              </a:rPr>
              <a:t>(x)</a:t>
            </a:r>
          </a:p>
          <a:p>
            <a:pPr marL="0" indent="0">
              <a:buNone/>
            </a:pPr>
            <a:r>
              <a:rPr lang="en-IN" dirty="0">
                <a:latin typeface="Georgia" panose="02040502050405020303" pitchFamily="18" charset="0"/>
              </a:rPr>
              <a:t>y2 = </a:t>
            </a:r>
            <a:r>
              <a:rPr lang="en-IN" dirty="0" err="1">
                <a:latin typeface="Georgia" panose="02040502050405020303" pitchFamily="18" charset="0"/>
              </a:rPr>
              <a:t>np.cos</a:t>
            </a:r>
            <a:r>
              <a:rPr lang="en-IN" dirty="0">
                <a:latin typeface="Georgia" panose="02040502050405020303" pitchFamily="18" charset="0"/>
              </a:rPr>
              <a:t>(x)</a:t>
            </a:r>
          </a:p>
          <a:p>
            <a:pPr marL="0" indent="0">
              <a:buNone/>
            </a:pPr>
            <a:r>
              <a:rPr lang="en-IN" dirty="0" err="1">
                <a:latin typeface="Georgia" panose="02040502050405020303" pitchFamily="18" charset="0"/>
              </a:rPr>
              <a:t>plt.plot</a:t>
            </a:r>
            <a:r>
              <a:rPr lang="en-IN" dirty="0">
                <a:latin typeface="Georgia" panose="02040502050405020303" pitchFamily="18" charset="0"/>
              </a:rPr>
              <a:t>(x, y1)</a:t>
            </a:r>
          </a:p>
          <a:p>
            <a:pPr marL="0" indent="0">
              <a:buNone/>
            </a:pPr>
            <a:r>
              <a:rPr lang="en-IN" dirty="0" err="1">
                <a:latin typeface="Georgia" panose="02040502050405020303" pitchFamily="18" charset="0"/>
              </a:rPr>
              <a:t>plt.plot</a:t>
            </a:r>
            <a:r>
              <a:rPr lang="en-IN" dirty="0">
                <a:latin typeface="Georgia" panose="02040502050405020303" pitchFamily="18" charset="0"/>
              </a:rPr>
              <a:t>(x, y2)</a:t>
            </a:r>
          </a:p>
          <a:p>
            <a:pPr marL="0" indent="0">
              <a:buNone/>
            </a:pPr>
            <a:r>
              <a:rPr lang="en-IN" dirty="0">
                <a:latin typeface="Georgia" panose="02040502050405020303" pitchFamily="18" charset="0"/>
              </a:rPr>
              <a:t>leg = </a:t>
            </a:r>
            <a:r>
              <a:rPr lang="en-IN" dirty="0" err="1">
                <a:latin typeface="Georgia" panose="02040502050405020303" pitchFamily="18" charset="0"/>
              </a:rPr>
              <a:t>plt.legend</a:t>
            </a:r>
            <a:r>
              <a:rPr lang="en-IN" dirty="0">
                <a:latin typeface="Georgia" panose="02040502050405020303" pitchFamily="18" charset="0"/>
              </a:rPr>
              <a:t>(['Sine wave', 'Cos wave'])</a:t>
            </a:r>
          </a:p>
          <a:p>
            <a:pPr marL="0" indent="0">
              <a:buNone/>
            </a:pPr>
            <a:r>
              <a:rPr lang="en-IN" dirty="0" err="1">
                <a:latin typeface="Georgia" panose="02040502050405020303" pitchFamily="18" charset="0"/>
              </a:rPr>
              <a:t>leg.get_frame</a:t>
            </a:r>
            <a:r>
              <a:rPr lang="en-IN" dirty="0">
                <a:latin typeface="Georgia" panose="02040502050405020303" pitchFamily="18" charset="0"/>
              </a:rPr>
              <a:t>().</a:t>
            </a:r>
            <a:r>
              <a:rPr lang="en-IN" dirty="0" err="1">
                <a:latin typeface="Georgia" panose="02040502050405020303" pitchFamily="18" charset="0"/>
              </a:rPr>
              <a:t>set_alpha</a:t>
            </a:r>
            <a:r>
              <a:rPr lang="en-IN" dirty="0">
                <a:latin typeface="Georgia" panose="02040502050405020303" pitchFamily="18" charset="0"/>
              </a:rPr>
              <a:t>(0)</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24F1E72B-7866-CE15-5340-349828C9558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FBF778E-5475-1ACF-3B57-B072C30D54C8}"/>
              </a:ext>
            </a:extLst>
          </p:cNvPr>
          <p:cNvSpPr>
            <a:spLocks noGrp="1"/>
          </p:cNvSpPr>
          <p:nvPr>
            <p:ph type="sldNum" sz="quarter" idx="12"/>
          </p:nvPr>
        </p:nvSpPr>
        <p:spPr/>
        <p:txBody>
          <a:bodyPr/>
          <a:lstStyle/>
          <a:p>
            <a:fld id="{FACB5482-D393-4E2D-8FB7-B68A06B80F1E}" type="slidenum">
              <a:rPr lang="en-IN" smtClean="0"/>
              <a:t>81</a:t>
            </a:fld>
            <a:endParaRPr lang="en-IN"/>
          </a:p>
        </p:txBody>
      </p:sp>
    </p:spTree>
    <p:extLst>
      <p:ext uri="{BB962C8B-B14F-4D97-AF65-F5344CB8AC3E}">
        <p14:creationId xmlns:p14="http://schemas.microsoft.com/office/powerpoint/2010/main" val="92944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EA2A9-81F2-4B99-A374-BCA0E28B4C8D}"/>
              </a:ext>
            </a:extLst>
          </p:cNvPr>
          <p:cNvSpPr>
            <a:spLocks noGrp="1"/>
          </p:cNvSpPr>
          <p:nvPr>
            <p:ph idx="1"/>
          </p:nvPr>
        </p:nvSpPr>
        <p:spPr>
          <a:xfrm>
            <a:off x="419100" y="752475"/>
            <a:ext cx="11191707" cy="5848350"/>
          </a:xfrm>
        </p:spPr>
        <p:txBody>
          <a:bodyPr>
            <a:normAutofit lnSpcReduction="10000"/>
          </a:bodyPr>
          <a:lstStyle/>
          <a:p>
            <a:pPr marL="0" indent="0">
              <a:buNone/>
            </a:pPr>
            <a:r>
              <a:rPr lang="en-IN" sz="2000" b="1" dirty="0">
                <a:solidFill>
                  <a:srgbClr val="00B0F0"/>
                </a:solidFill>
                <a:latin typeface="Georgia" panose="02040502050405020303" pitchFamily="18" charset="0"/>
              </a:rPr>
              <a:t>Line plot :</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[5, 2, 9, 4, 7]</a:t>
            </a:r>
          </a:p>
          <a:p>
            <a:pPr marL="0" indent="0">
              <a:buNone/>
            </a:pPr>
            <a:r>
              <a:rPr lang="en-IN" dirty="0">
                <a:latin typeface="Georgia" panose="02040502050405020303" pitchFamily="18" charset="0"/>
              </a:rPr>
              <a:t>y = [10, 5, 8, 4, 2]</a:t>
            </a:r>
          </a:p>
          <a:p>
            <a:pPr marL="0" indent="0">
              <a:buNone/>
            </a:pPr>
            <a:r>
              <a:rPr lang="en-IN" dirty="0" err="1">
                <a:latin typeface="Georgia" panose="02040502050405020303" pitchFamily="18" charset="0"/>
              </a:rPr>
              <a:t>plt.plot</a:t>
            </a:r>
            <a:r>
              <a:rPr lang="en-IN" dirty="0">
                <a:latin typeface="Georgia" panose="02040502050405020303" pitchFamily="18" charset="0"/>
              </a:rPr>
              <a:t>(</a:t>
            </a:r>
            <a:r>
              <a:rPr lang="en-IN" dirty="0" err="1">
                <a:latin typeface="Georgia" panose="02040502050405020303" pitchFamily="18" charset="0"/>
              </a:rPr>
              <a:t>x,y</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a:p>
            <a:pPr marL="0" indent="0">
              <a:buNone/>
            </a:pPr>
            <a:r>
              <a:rPr lang="en-IN" sz="2000" b="1" dirty="0">
                <a:solidFill>
                  <a:srgbClr val="00B0F0"/>
                </a:solidFill>
                <a:latin typeface="Georgia" panose="02040502050405020303" pitchFamily="18" charset="0"/>
              </a:rPr>
              <a:t>Bar plot :</a:t>
            </a:r>
          </a:p>
          <a:p>
            <a:pPr marL="0" indent="0">
              <a:buNone/>
            </a:pPr>
            <a:r>
              <a:rPr lang="en-IN" dirty="0">
                <a:latin typeface="Georgia" panose="02040502050405020303" pitchFamily="18" charset="0"/>
              </a:rPr>
              <a:t>from matplotlib import </a:t>
            </a:r>
            <a:r>
              <a:rPr lang="en-IN" dirty="0" err="1">
                <a:latin typeface="Georgia" panose="02040502050405020303" pitchFamily="18" charset="0"/>
              </a:rPr>
              <a:t>pyplot</a:t>
            </a:r>
            <a:r>
              <a:rPr lang="en-IN" dirty="0">
                <a:latin typeface="Georgia" panose="02040502050405020303" pitchFamily="18" charset="0"/>
              </a:rPr>
              <a:t> as </a:t>
            </a:r>
            <a:r>
              <a:rPr lang="en-IN" dirty="0" err="1">
                <a:latin typeface="Georgia" panose="02040502050405020303" pitchFamily="18" charset="0"/>
              </a:rPr>
              <a:t>plt</a:t>
            </a:r>
            <a:endParaRPr lang="en-IN" dirty="0">
              <a:latin typeface="Georgia" panose="02040502050405020303" pitchFamily="18" charset="0"/>
            </a:endParaRPr>
          </a:p>
          <a:p>
            <a:pPr marL="0" indent="0">
              <a:buNone/>
            </a:pPr>
            <a:r>
              <a:rPr lang="en-IN" dirty="0">
                <a:latin typeface="Georgia" panose="02040502050405020303" pitchFamily="18" charset="0"/>
              </a:rPr>
              <a:t>x = [5, 2, 9, 4, 7]</a:t>
            </a:r>
          </a:p>
          <a:p>
            <a:pPr marL="0" indent="0">
              <a:buNone/>
            </a:pPr>
            <a:r>
              <a:rPr lang="en-IN" dirty="0">
                <a:latin typeface="Georgia" panose="02040502050405020303" pitchFamily="18" charset="0"/>
              </a:rPr>
              <a:t>y = [10, 5, 8, 4, 2]</a:t>
            </a:r>
          </a:p>
          <a:p>
            <a:pPr marL="0" indent="0">
              <a:buNone/>
            </a:pPr>
            <a:r>
              <a:rPr lang="en-IN" dirty="0" err="1">
                <a:latin typeface="Georgia" panose="02040502050405020303" pitchFamily="18" charset="0"/>
              </a:rPr>
              <a:t>plt.bar</a:t>
            </a:r>
            <a:r>
              <a:rPr lang="en-IN" dirty="0">
                <a:latin typeface="Georgia" panose="02040502050405020303" pitchFamily="18" charset="0"/>
              </a:rPr>
              <a:t>(</a:t>
            </a:r>
            <a:r>
              <a:rPr lang="en-IN" dirty="0" err="1">
                <a:latin typeface="Georgia" panose="02040502050405020303" pitchFamily="18" charset="0"/>
              </a:rPr>
              <a:t>x,y</a:t>
            </a:r>
            <a:r>
              <a:rPr lang="en-IN" dirty="0">
                <a:latin typeface="Georgia" panose="02040502050405020303" pitchFamily="18" charset="0"/>
              </a:rPr>
              <a:t>)</a:t>
            </a:r>
          </a:p>
          <a:p>
            <a:pPr marL="0" indent="0">
              <a:buNone/>
            </a:pPr>
            <a:r>
              <a:rPr lang="en-IN" dirty="0" err="1">
                <a:latin typeface="Georgia" panose="02040502050405020303" pitchFamily="18" charset="0"/>
              </a:rPr>
              <a:t>plt.show</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9CE67FBB-BE61-9D1C-C198-154CCECF44C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673E35E-B5E6-90DF-2290-F264608B3840}"/>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214797433"/>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4</TotalTime>
  <Words>10951</Words>
  <Application>Microsoft Office PowerPoint</Application>
  <PresentationFormat>Widescreen</PresentationFormat>
  <Paragraphs>1093</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Georgia</vt:lpstr>
      <vt:lpstr>Wingdings</vt:lpstr>
      <vt:lpstr>ICT Basic Theme</vt:lpstr>
      <vt:lpstr>MATPLOT LIB, Subplots and Legends</vt:lpstr>
      <vt:lpstr>MATPLOTLIB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Axes class</vt:lpstr>
      <vt:lpstr>PowerPoint Presentation</vt:lpstr>
      <vt:lpstr>PowerPoint Presentation</vt:lpstr>
      <vt:lpstr>PowerPoint Presentation</vt:lpstr>
      <vt:lpstr>PowerPoint Presentation</vt:lpstr>
      <vt:lpstr>How to create multiple subplots in Matplotlib in Python?</vt:lpstr>
      <vt:lpstr>PowerPoint Presentation</vt:lpstr>
      <vt:lpstr>PowerPoint Presentation</vt:lpstr>
      <vt:lpstr>How to Add Title to Subplots in Matplotlib?</vt:lpstr>
      <vt:lpstr>PowerPoint Presentation</vt:lpstr>
      <vt:lpstr>PowerPoint Presentation</vt:lpstr>
      <vt:lpstr>PowerPoint Presentation</vt:lpstr>
      <vt:lpstr>How to Set a Single Main Title for All the Subplots in Matplotlib?</vt:lpstr>
      <vt:lpstr>PowerPoint Presentation</vt:lpstr>
      <vt:lpstr>PowerPoint Presentation</vt:lpstr>
      <vt:lpstr>How to Turn Off the Axes for Subplots in Matplotlib?</vt:lpstr>
      <vt:lpstr>PowerPoint Presentation</vt:lpstr>
      <vt:lpstr>PowerPoint Presentation</vt:lpstr>
      <vt:lpstr>How to Create Different Subplot Sizes in Matplotlib?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Matplotlib.axes.Axes.legend() in Python</vt:lpstr>
      <vt:lpstr>PowerPoint Presentation</vt:lpstr>
      <vt:lpstr>PowerPoint Presentation</vt:lpstr>
      <vt:lpstr>Change the legend position in Matplotlib</vt:lpstr>
      <vt:lpstr>PowerPoint Presentation</vt:lpstr>
      <vt:lpstr>PowerPoint Presentation</vt:lpstr>
      <vt:lpstr>PowerPoint Presentation</vt:lpstr>
      <vt:lpstr>PowerPoint Presentation</vt:lpstr>
      <vt:lpstr>How to Change Legend Font Size in Matplotlib?</vt:lpstr>
      <vt:lpstr>PowerPoint Presentation</vt:lpstr>
      <vt:lpstr>PowerPoint Presentation</vt:lpstr>
      <vt:lpstr>PowerPoint Presentation</vt:lpstr>
      <vt:lpstr>How Change the vertical spacing between legend entries in Matplotlib?</vt:lpstr>
      <vt:lpstr>PowerPoint Presentation</vt:lpstr>
      <vt:lpstr>Use multiple column in a Matplotlib Legend</vt:lpstr>
      <vt:lpstr>PowerPoint Presentation</vt:lpstr>
      <vt:lpstr>How to Create a Single Legend for All Subplots in Matplotlib?</vt:lpstr>
      <vt:lpstr>PowerPoint Presentation</vt:lpstr>
      <vt:lpstr>PowerPoint Presentation</vt:lpstr>
      <vt:lpstr>PowerPoint Presentation</vt:lpstr>
      <vt:lpstr>Creating legend with color box</vt:lpstr>
      <vt:lpstr>How to Place Legend Outside of the Plot in Matplotlib?</vt:lpstr>
      <vt:lpstr>PowerPoint Presentation</vt:lpstr>
      <vt:lpstr>PowerPoint Presentation</vt:lpstr>
      <vt:lpstr>PowerPoint Presentation</vt:lpstr>
      <vt:lpstr>How to Remove the Legend in Matplotlib?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Remove the legend border in Matplotlib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 LIB, Subplots and Legends</dc:title>
  <dc:creator>sarihaashanmugasundaram@gmail.com</dc:creator>
  <cp:lastModifiedBy>sarihaashanmugasundaram@gmail.com</cp:lastModifiedBy>
  <cp:revision>3</cp:revision>
  <dcterms:created xsi:type="dcterms:W3CDTF">2023-04-29T13:35:18Z</dcterms:created>
  <dcterms:modified xsi:type="dcterms:W3CDTF">2023-04-29T14:32:47Z</dcterms:modified>
</cp:coreProperties>
</file>