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B552D-5F5C-41D5-A7CE-F525A2704153}"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266EF-CC8D-48F4-9206-5908A1B55AE2}" type="slidenum">
              <a:rPr lang="en-IN" smtClean="0"/>
              <a:t>‹#›</a:t>
            </a:fld>
            <a:endParaRPr lang="en-IN"/>
          </a:p>
        </p:txBody>
      </p:sp>
    </p:spTree>
    <p:extLst>
      <p:ext uri="{BB962C8B-B14F-4D97-AF65-F5344CB8AC3E}">
        <p14:creationId xmlns:p14="http://schemas.microsoft.com/office/powerpoint/2010/main" val="78504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EE3-FF70-5640-BC52-B9A55BA2FEC6}"/>
              </a:ext>
            </a:extLst>
          </p:cNvPr>
          <p:cNvSpPr>
            <a:spLocks noGrp="1"/>
          </p:cNvSpPr>
          <p:nvPr>
            <p:ph type="ctrTitle"/>
          </p:nvPr>
        </p:nvSpPr>
        <p:spPr/>
        <p:txBody>
          <a:bodyPr>
            <a:normAutofit fontScale="90000"/>
          </a:bodyPr>
          <a:lstStyle/>
          <a:p>
            <a:r>
              <a:rPr lang="en-US" dirty="0"/>
              <a:t>Plot Lines, Multiples, Opacity, Bar plots and its types</a:t>
            </a:r>
            <a:endParaRPr lang="en-IN" dirty="0"/>
          </a:p>
        </p:txBody>
      </p:sp>
      <p:sp>
        <p:nvSpPr>
          <p:cNvPr id="4" name="Footer Placeholder 3">
            <a:extLst>
              <a:ext uri="{FF2B5EF4-FFF2-40B4-BE49-F238E27FC236}">
                <a16:creationId xmlns:a16="http://schemas.microsoft.com/office/drawing/2014/main" id="{5CDD71B8-5622-E174-9AFB-FB3FE2952CA2}"/>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EACC5619-F802-B4B6-6C3F-6F6D02C5B148}"/>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422555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73BC-29EE-498C-97C5-07B58DB47DE5}"/>
              </a:ext>
            </a:extLst>
          </p:cNvPr>
          <p:cNvSpPr>
            <a:spLocks noGrp="1"/>
          </p:cNvSpPr>
          <p:nvPr>
            <p:ph type="title"/>
          </p:nvPr>
        </p:nvSpPr>
        <p:spPr>
          <a:xfrm>
            <a:off x="581192" y="702156"/>
            <a:ext cx="11029616" cy="645381"/>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Increase the thickness of a line with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59BF80A7-6A6C-4475-9BC9-375AE3D46E74}"/>
              </a:ext>
            </a:extLst>
          </p:cNvPr>
          <p:cNvSpPr>
            <a:spLocks noGrp="1"/>
          </p:cNvSpPr>
          <p:nvPr>
            <p:ph idx="1"/>
          </p:nvPr>
        </p:nvSpPr>
        <p:spPr>
          <a:xfrm>
            <a:off x="279133" y="1511165"/>
            <a:ext cx="11675443" cy="5091765"/>
          </a:xfrm>
        </p:spPr>
        <p:txBody>
          <a:bodyPr/>
          <a:lstStyle/>
          <a:p>
            <a:pPr marL="0" indent="0">
              <a:buNone/>
            </a:pPr>
            <a:r>
              <a:rPr lang="en-US" sz="2000" b="1" dirty="0">
                <a:solidFill>
                  <a:srgbClr val="00B0F0"/>
                </a:solidFill>
                <a:latin typeface="Georgia" panose="02040502050405020303" pitchFamily="18" charset="0"/>
              </a:rPr>
              <a:t>Linewidth: </a:t>
            </a:r>
          </a:p>
          <a:p>
            <a:pPr>
              <a:buFont typeface="Wingdings" panose="05000000000000000000" pitchFamily="2" charset="2"/>
              <a:buChar char="Ø"/>
            </a:pPr>
            <a:r>
              <a:rPr lang="en-US" dirty="0">
                <a:latin typeface="Georgia" panose="02040502050405020303" pitchFamily="18" charset="0"/>
              </a:rPr>
              <a:t>By default the linewidth is 1. For graphs with multiple lines it becomes difficult to trace the lines with lighter colors. This situation can be handled by increasing the linewidth.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linewidth can be used to focus on certain data compared to the others. It can help get a detailed visualization of the particular record in the dataset.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attribute belongs to plot function().</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23679C50-79B2-0C41-0BD9-87B793BFA4C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6EB7E3C-FD8A-0DB3-80B0-D338E2CA9534}"/>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98106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C6374-72D2-4BD3-A9B2-259C986FC66E}"/>
              </a:ext>
            </a:extLst>
          </p:cNvPr>
          <p:cNvSpPr>
            <a:spLocks noGrp="1"/>
          </p:cNvSpPr>
          <p:nvPr>
            <p:ph idx="1"/>
          </p:nvPr>
        </p:nvSpPr>
        <p:spPr>
          <a:xfrm>
            <a:off x="581192" y="943276"/>
            <a:ext cx="11029615" cy="5717406"/>
          </a:xfrm>
        </p:spPr>
        <p:txBody>
          <a:bodyPr>
            <a:normAutofit/>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places = ["A", "B", "C", "D", "E", "F", "G", "H", "I", "J"]</a:t>
            </a:r>
          </a:p>
          <a:p>
            <a:pPr marL="0" indent="0">
              <a:buNone/>
            </a:pPr>
            <a:r>
              <a:rPr lang="en-IN" dirty="0" err="1">
                <a:latin typeface="Georgia" panose="02040502050405020303" pitchFamily="18" charset="0"/>
              </a:rPr>
              <a:t>literacy_rate</a:t>
            </a:r>
            <a:r>
              <a:rPr lang="en-IN" dirty="0">
                <a:latin typeface="Georgia" panose="02040502050405020303" pitchFamily="18" charset="0"/>
              </a:rPr>
              <a:t> = [100, 98, 90, 85, 75, 50, 30, 45, 65, 70]</a:t>
            </a:r>
          </a:p>
          <a:p>
            <a:pPr marL="0" indent="0">
              <a:buNone/>
            </a:pPr>
            <a:r>
              <a:rPr lang="en-IN" dirty="0" err="1">
                <a:latin typeface="Georgia" panose="02040502050405020303" pitchFamily="18" charset="0"/>
              </a:rPr>
              <a:t>female_literacy</a:t>
            </a:r>
            <a:r>
              <a:rPr lang="en-IN" dirty="0">
                <a:latin typeface="Georgia" panose="02040502050405020303" pitchFamily="18" charset="0"/>
              </a:rPr>
              <a:t> = [95, 100, 50, 60, 85, 80, 75, 99, 70, 30]</a:t>
            </a:r>
          </a:p>
          <a:p>
            <a:pPr marL="0" indent="0">
              <a:buNone/>
            </a:pPr>
            <a:r>
              <a:rPr lang="en-IN" dirty="0" err="1">
                <a:latin typeface="Georgia" panose="02040502050405020303" pitchFamily="18" charset="0"/>
              </a:rPr>
              <a:t>plt.xlabel</a:t>
            </a:r>
            <a:r>
              <a:rPr lang="en-IN" dirty="0">
                <a:latin typeface="Georgia" panose="02040502050405020303" pitchFamily="18" charset="0"/>
              </a:rPr>
              <a:t>("Places")</a:t>
            </a:r>
          </a:p>
          <a:p>
            <a:pPr marL="0" indent="0">
              <a:buNone/>
            </a:pPr>
            <a:r>
              <a:rPr lang="en-IN" dirty="0" err="1">
                <a:latin typeface="Georgia" panose="02040502050405020303" pitchFamily="18" charset="0"/>
              </a:rPr>
              <a:t>plt.ylabel</a:t>
            </a:r>
            <a:r>
              <a:rPr lang="en-IN" dirty="0">
                <a:latin typeface="Georgia" panose="02040502050405020303" pitchFamily="18" charset="0"/>
              </a:rPr>
              <a:t>("Percentage")</a:t>
            </a:r>
          </a:p>
          <a:p>
            <a:pPr marL="0" indent="0">
              <a:buNone/>
            </a:pPr>
            <a:r>
              <a:rPr lang="en-IN" dirty="0" err="1">
                <a:latin typeface="Georgia" panose="02040502050405020303" pitchFamily="18" charset="0"/>
              </a:rPr>
              <a:t>plt.plot</a:t>
            </a:r>
            <a:r>
              <a:rPr lang="en-IN" dirty="0">
                <a:latin typeface="Georgia" panose="02040502050405020303" pitchFamily="18" charset="0"/>
              </a:rPr>
              <a:t>(places, </a:t>
            </a:r>
            <a:r>
              <a:rPr lang="en-IN" dirty="0" err="1">
                <a:latin typeface="Georgia" panose="02040502050405020303" pitchFamily="18" charset="0"/>
              </a:rPr>
              <a:t>literacy_rate</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a:t>
            </a:r>
            <a:r>
              <a:rPr lang="en-IN" dirty="0" err="1">
                <a:latin typeface="Georgia" panose="02040502050405020303" pitchFamily="18" charset="0"/>
              </a:rPr>
              <a:t>blue',linewidth</a:t>
            </a:r>
            <a:r>
              <a:rPr lang="en-IN" dirty="0">
                <a:latin typeface="Georgia" panose="02040502050405020303" pitchFamily="18" charset="0"/>
              </a:rPr>
              <a:t>=6, label="Literacy rate")</a:t>
            </a:r>
          </a:p>
          <a:p>
            <a:pPr marL="0" indent="0">
              <a:buNone/>
            </a:pPr>
            <a:r>
              <a:rPr lang="en-IN" dirty="0" err="1">
                <a:latin typeface="Georgia" panose="02040502050405020303" pitchFamily="18" charset="0"/>
              </a:rPr>
              <a:t>plt.plot</a:t>
            </a:r>
            <a:r>
              <a:rPr lang="en-IN" dirty="0">
                <a:latin typeface="Georgia" panose="02040502050405020303" pitchFamily="18" charset="0"/>
              </a:rPr>
              <a:t>(places, </a:t>
            </a:r>
            <a:r>
              <a:rPr lang="en-IN" dirty="0" err="1">
                <a:latin typeface="Georgia" panose="02040502050405020303" pitchFamily="18" charset="0"/>
              </a:rPr>
              <a:t>female_literacy</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a:t>
            </a:r>
            <a:r>
              <a:rPr lang="en-IN" dirty="0" err="1">
                <a:latin typeface="Georgia" panose="02040502050405020303" pitchFamily="18" charset="0"/>
              </a:rPr>
              <a:t>fuchsia',linewidth</a:t>
            </a:r>
            <a:r>
              <a:rPr lang="en-IN" dirty="0">
                <a:latin typeface="Georgia" panose="02040502050405020303" pitchFamily="18" charset="0"/>
              </a:rPr>
              <a:t>=4, label="Female Literacy rate")</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loc</a:t>
            </a:r>
            <a:r>
              <a:rPr lang="en-IN" dirty="0">
                <a:latin typeface="Georgia" panose="02040502050405020303" pitchFamily="18" charset="0"/>
              </a:rPr>
              <a:t>='lower left', </a:t>
            </a:r>
            <a:r>
              <a:rPr lang="en-IN" dirty="0" err="1">
                <a:latin typeface="Georgia" panose="02040502050405020303" pitchFamily="18" charset="0"/>
              </a:rPr>
              <a:t>ncol</a:t>
            </a:r>
            <a:r>
              <a:rPr lang="en-IN" dirty="0">
                <a:latin typeface="Georgia" panose="02040502050405020303" pitchFamily="18" charset="0"/>
              </a:rPr>
              <a:t>=1)</a:t>
            </a:r>
          </a:p>
        </p:txBody>
      </p:sp>
      <p:sp>
        <p:nvSpPr>
          <p:cNvPr id="2" name="Footer Placeholder 1">
            <a:extLst>
              <a:ext uri="{FF2B5EF4-FFF2-40B4-BE49-F238E27FC236}">
                <a16:creationId xmlns:a16="http://schemas.microsoft.com/office/drawing/2014/main" id="{92DF9B59-D433-ED96-24F7-33EBC5EB27C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F8B6B30-0BDD-ED2E-6C68-B7A436D9824D}"/>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22738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C1B7B-83E8-4DB9-94A7-C06546D9371F}"/>
              </a:ext>
            </a:extLst>
          </p:cNvPr>
          <p:cNvSpPr>
            <a:spLocks noGrp="1"/>
          </p:cNvSpPr>
          <p:nvPr>
            <p:ph idx="1"/>
          </p:nvPr>
        </p:nvSpPr>
        <p:spPr>
          <a:xfrm>
            <a:off x="298383" y="904775"/>
            <a:ext cx="11521439" cy="5611528"/>
          </a:xfrm>
        </p:spPr>
        <p:txBody>
          <a:bodyPr>
            <a:normAutofit fontScale="92500" lnSpcReduction="20000"/>
          </a:bodyPr>
          <a:lstStyle/>
          <a:p>
            <a:pPr marL="0" indent="0">
              <a:buNone/>
            </a:pPr>
            <a:r>
              <a:rPr lang="en-IN" b="1" dirty="0">
                <a:solidFill>
                  <a:srgbClr val="00B0F0"/>
                </a:solidFill>
                <a:latin typeface="Georgia" panose="02040502050405020303" pitchFamily="18" charset="0"/>
              </a:rPr>
              <a:t>Example 2:</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age = [10, 20, 30, 40, 50, 60, 70, 80, 90, 100]</a:t>
            </a:r>
          </a:p>
          <a:p>
            <a:pPr marL="0" indent="0">
              <a:buNone/>
            </a:pPr>
            <a:r>
              <a:rPr lang="en-IN" dirty="0" err="1">
                <a:latin typeface="Georgia" panose="02040502050405020303" pitchFamily="18" charset="0"/>
              </a:rPr>
              <a:t>cardiac_cases</a:t>
            </a:r>
            <a:r>
              <a:rPr lang="en-IN" dirty="0">
                <a:latin typeface="Georgia" panose="02040502050405020303" pitchFamily="18" charset="0"/>
              </a:rPr>
              <a:t> = [5, 15, 20, 40, 55, 55, 70, 80, 90, 95]</a:t>
            </a:r>
          </a:p>
          <a:p>
            <a:pPr marL="0" indent="0">
              <a:buNone/>
            </a:pPr>
            <a:r>
              <a:rPr lang="en-IN" dirty="0" err="1">
                <a:latin typeface="Georgia" panose="02040502050405020303" pitchFamily="18" charset="0"/>
              </a:rPr>
              <a:t>survival_chances</a:t>
            </a:r>
            <a:r>
              <a:rPr lang="en-IN" dirty="0">
                <a:latin typeface="Georgia" panose="02040502050405020303" pitchFamily="18" charset="0"/>
              </a:rPr>
              <a:t> = [99, 99, 90, 90, 80, 75, 60, 50, 30, 25]</a:t>
            </a:r>
          </a:p>
          <a:p>
            <a:pPr marL="0" indent="0">
              <a:buNone/>
            </a:pPr>
            <a:r>
              <a:rPr lang="en-IN" dirty="0" err="1">
                <a:latin typeface="Georgia" panose="02040502050405020303" pitchFamily="18" charset="0"/>
              </a:rPr>
              <a:t>plt.xlabel</a:t>
            </a:r>
            <a:r>
              <a:rPr lang="en-IN" dirty="0">
                <a:latin typeface="Georgia" panose="02040502050405020303" pitchFamily="18" charset="0"/>
              </a:rPr>
              <a:t>("Age")</a:t>
            </a:r>
          </a:p>
          <a:p>
            <a:pPr marL="0" indent="0">
              <a:buNone/>
            </a:pPr>
            <a:r>
              <a:rPr lang="en-IN" dirty="0" err="1">
                <a:latin typeface="Georgia" panose="02040502050405020303" pitchFamily="18" charset="0"/>
              </a:rPr>
              <a:t>plt.ylabel</a:t>
            </a:r>
            <a:r>
              <a:rPr lang="en-IN" dirty="0">
                <a:latin typeface="Georgia" panose="02040502050405020303" pitchFamily="18" charset="0"/>
              </a:rPr>
              <a:t>("Percentage")</a:t>
            </a:r>
          </a:p>
          <a:p>
            <a:pPr marL="0" indent="0">
              <a:buNone/>
            </a:pPr>
            <a:r>
              <a:rPr lang="en-IN" dirty="0" err="1">
                <a:latin typeface="Georgia" panose="02040502050405020303" pitchFamily="18" charset="0"/>
              </a:rPr>
              <a:t>plt.plot</a:t>
            </a:r>
            <a:r>
              <a:rPr lang="en-IN" dirty="0">
                <a:latin typeface="Georgia" panose="02040502050405020303" pitchFamily="18" charset="0"/>
              </a:rPr>
              <a:t>(age, </a:t>
            </a:r>
            <a:r>
              <a:rPr lang="en-IN" dirty="0" err="1">
                <a:latin typeface="Georgia" panose="02040502050405020303" pitchFamily="18" charset="0"/>
              </a:rPr>
              <a:t>cardiac_cases</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='black', linewidth=2,</a:t>
            </a:r>
          </a:p>
          <a:p>
            <a:pPr marL="0" indent="0">
              <a:buNone/>
            </a:pPr>
            <a:r>
              <a:rPr lang="en-IN" dirty="0">
                <a:latin typeface="Georgia" panose="02040502050405020303" pitchFamily="18" charset="0"/>
              </a:rPr>
              <a:t>         label="Cardiac Cases", marker='o', </a:t>
            </a:r>
            <a:r>
              <a:rPr lang="en-IN" dirty="0" err="1">
                <a:latin typeface="Georgia" panose="02040502050405020303" pitchFamily="18" charset="0"/>
              </a:rPr>
              <a:t>markerfacecolor</a:t>
            </a:r>
            <a:r>
              <a:rPr lang="en-IN" dirty="0">
                <a:latin typeface="Georgia" panose="02040502050405020303" pitchFamily="18" charset="0"/>
              </a:rPr>
              <a:t>='red', </a:t>
            </a:r>
            <a:r>
              <a:rPr lang="en-IN" dirty="0" err="1">
                <a:latin typeface="Georgia" panose="02040502050405020303" pitchFamily="18" charset="0"/>
              </a:rPr>
              <a:t>markersize</a:t>
            </a:r>
            <a:r>
              <a:rPr lang="en-IN" dirty="0">
                <a:latin typeface="Georgia" panose="02040502050405020303" pitchFamily="18" charset="0"/>
              </a:rPr>
              <a:t>=12)</a:t>
            </a:r>
          </a:p>
          <a:p>
            <a:pPr marL="0" indent="0">
              <a:buNone/>
            </a:pPr>
            <a:r>
              <a:rPr lang="en-IN" dirty="0" err="1">
                <a:latin typeface="Georgia" panose="02040502050405020303" pitchFamily="18" charset="0"/>
              </a:rPr>
              <a:t>plt.plot</a:t>
            </a:r>
            <a:r>
              <a:rPr lang="en-IN" dirty="0">
                <a:latin typeface="Georgia" panose="02040502050405020303" pitchFamily="18" charset="0"/>
              </a:rPr>
              <a:t>(age, </a:t>
            </a:r>
            <a:r>
              <a:rPr lang="en-IN" dirty="0" err="1">
                <a:latin typeface="Georgia" panose="02040502050405020303" pitchFamily="18" charset="0"/>
              </a:rPr>
              <a:t>survival_chances</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='yellow', linewidth=3,</a:t>
            </a:r>
          </a:p>
          <a:p>
            <a:pPr marL="0" indent="0">
              <a:buNone/>
            </a:pPr>
            <a:r>
              <a:rPr lang="en-IN" dirty="0">
                <a:latin typeface="Georgia" panose="02040502050405020303" pitchFamily="18" charset="0"/>
              </a:rPr>
              <a:t>         label="Survival Chances", marker='o', </a:t>
            </a:r>
            <a:r>
              <a:rPr lang="en-IN" dirty="0" err="1">
                <a:latin typeface="Georgia" panose="02040502050405020303" pitchFamily="18" charset="0"/>
              </a:rPr>
              <a:t>markerfacecolor</a:t>
            </a:r>
            <a:r>
              <a:rPr lang="en-IN" dirty="0">
                <a:latin typeface="Georgia" panose="02040502050405020303" pitchFamily="18" charset="0"/>
              </a:rPr>
              <a:t>='green', </a:t>
            </a:r>
            <a:r>
              <a:rPr lang="en-IN" dirty="0" err="1">
                <a:latin typeface="Georgia" panose="02040502050405020303" pitchFamily="18" charset="0"/>
              </a:rPr>
              <a:t>markersize</a:t>
            </a:r>
            <a:r>
              <a:rPr lang="en-IN" dirty="0">
                <a:latin typeface="Georgia" panose="02040502050405020303" pitchFamily="18" charset="0"/>
              </a:rPr>
              <a:t>=12)</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loc</a:t>
            </a:r>
            <a:r>
              <a:rPr lang="en-IN" dirty="0">
                <a:latin typeface="Georgia" panose="02040502050405020303" pitchFamily="18" charset="0"/>
              </a:rPr>
              <a:t>='lower right', </a:t>
            </a:r>
            <a:r>
              <a:rPr lang="en-IN" dirty="0" err="1">
                <a:latin typeface="Georgia" panose="02040502050405020303" pitchFamily="18" charset="0"/>
              </a:rPr>
              <a:t>ncol</a:t>
            </a:r>
            <a:r>
              <a:rPr lang="en-IN" dirty="0">
                <a:latin typeface="Georgia" panose="02040502050405020303" pitchFamily="18" charset="0"/>
              </a:rPr>
              <a:t>=1)</a:t>
            </a:r>
          </a:p>
        </p:txBody>
      </p:sp>
      <p:sp>
        <p:nvSpPr>
          <p:cNvPr id="2" name="Footer Placeholder 1">
            <a:extLst>
              <a:ext uri="{FF2B5EF4-FFF2-40B4-BE49-F238E27FC236}">
                <a16:creationId xmlns:a16="http://schemas.microsoft.com/office/drawing/2014/main" id="{46FE257A-95A6-7DF5-3384-2D10DC21FD2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04F584D-A007-BA1E-2C70-DAA4B4F61236}"/>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04700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D476-46CB-4D7A-B523-9695ABDCE22C}"/>
              </a:ext>
            </a:extLst>
          </p:cNvPr>
          <p:cNvSpPr>
            <a:spLocks noGrp="1"/>
          </p:cNvSpPr>
          <p:nvPr>
            <p:ph type="title"/>
          </p:nvPr>
        </p:nvSpPr>
        <p:spPr>
          <a:xfrm>
            <a:off x="581192" y="702156"/>
            <a:ext cx="11029616" cy="94376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How to Fill Between Multiple Lines in 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76404E8F-018D-4B12-9D28-A858D93B9C95}"/>
              </a:ext>
            </a:extLst>
          </p:cNvPr>
          <p:cNvSpPr>
            <a:spLocks noGrp="1"/>
          </p:cNvSpPr>
          <p:nvPr>
            <p:ph idx="1"/>
          </p:nvPr>
        </p:nvSpPr>
        <p:spPr>
          <a:xfrm>
            <a:off x="125128" y="1732547"/>
            <a:ext cx="11896826" cy="5043638"/>
          </a:xfrm>
        </p:spPr>
        <p:txBody>
          <a:bodyPr>
            <a:normAutofit fontScale="55000" lnSpcReduction="20000"/>
          </a:bodyPr>
          <a:lstStyle/>
          <a:p>
            <a:pPr marL="0" indent="0">
              <a:buNone/>
            </a:pPr>
            <a:r>
              <a:rPr lang="en-US" dirty="0">
                <a:latin typeface="Georgia" panose="02040502050405020303" pitchFamily="18" charset="0"/>
              </a:rPr>
              <a:t>With the use of the </a:t>
            </a:r>
            <a:r>
              <a:rPr lang="en-US" dirty="0" err="1">
                <a:latin typeface="Georgia" panose="02040502050405020303" pitchFamily="18" charset="0"/>
              </a:rPr>
              <a:t>fill_between</a:t>
            </a:r>
            <a:r>
              <a:rPr lang="en-US" dirty="0">
                <a:latin typeface="Georgia" panose="02040502050405020303" pitchFamily="18" charset="0"/>
              </a:rPr>
              <a:t>()  function in the Matplotlib library in Python, we can easily fill the color between any multiple lines or any two horizontal curves on a 2D plane.</a:t>
            </a:r>
          </a:p>
          <a:p>
            <a:pPr marL="0" indent="0">
              <a:buNone/>
            </a:pPr>
            <a:r>
              <a:rPr lang="en-IN" b="1" dirty="0">
                <a:solidFill>
                  <a:srgbClr val="00B0F0"/>
                </a:solidFill>
                <a:latin typeface="Georgia" panose="02040502050405020303" pitchFamily="18" charset="0"/>
              </a:rPr>
              <a:t>Example 1: </a:t>
            </a:r>
            <a:r>
              <a:rPr lang="en-IN" b="1" dirty="0" err="1">
                <a:solidFill>
                  <a:srgbClr val="00B0F0"/>
                </a:solidFill>
                <a:latin typeface="Georgia" panose="02040502050405020303" pitchFamily="18" charset="0"/>
              </a:rPr>
              <a:t>Color</a:t>
            </a:r>
            <a:r>
              <a:rPr lang="en-IN" b="1" dirty="0">
                <a:solidFill>
                  <a:srgbClr val="00B0F0"/>
                </a:solidFill>
                <a:latin typeface="Georgia" panose="02040502050405020303" pitchFamily="18" charset="0"/>
              </a:rPr>
              <a:t> between the curve of the mathematical function f(x)=sin(x)</a:t>
            </a:r>
          </a:p>
          <a:p>
            <a:pPr marL="0" indent="0">
              <a:buNone/>
            </a:pPr>
            <a:r>
              <a:rPr lang="en-IN" dirty="0">
                <a:latin typeface="Georgia" panose="02040502050405020303" pitchFamily="18" charset="0"/>
              </a:rPr>
              <a:t>import </a:t>
            </a:r>
            <a:r>
              <a:rPr lang="en-IN" dirty="0" err="1">
                <a:latin typeface="Georgia" panose="02040502050405020303" pitchFamily="18" charset="0"/>
              </a:rPr>
              <a:t>pylab</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(0.0, 2, 0.01)</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(2 * </a:t>
            </a:r>
            <a:r>
              <a:rPr lang="en-IN" dirty="0" err="1">
                <a:latin typeface="Georgia" panose="02040502050405020303" pitchFamily="18" charset="0"/>
              </a:rPr>
              <a:t>np.pi</a:t>
            </a:r>
            <a:r>
              <a:rPr lang="en-IN" dirty="0">
                <a:latin typeface="Georgia" panose="02040502050405020303" pitchFamily="18" charset="0"/>
              </a:rPr>
              <a:t> * x)</a:t>
            </a:r>
          </a:p>
          <a:p>
            <a:pPr marL="0" indent="0">
              <a:buNone/>
            </a:pPr>
            <a:r>
              <a:rPr lang="en-IN" dirty="0">
                <a:latin typeface="Georgia" panose="02040502050405020303" pitchFamily="18" charset="0"/>
              </a:rPr>
              <a:t>y2 = 0.8 * </a:t>
            </a:r>
            <a:r>
              <a:rPr lang="en-IN" dirty="0" err="1">
                <a:latin typeface="Georgia" panose="02040502050405020303" pitchFamily="18" charset="0"/>
              </a:rPr>
              <a:t>np.sin</a:t>
            </a:r>
            <a:r>
              <a:rPr lang="en-IN" dirty="0">
                <a:latin typeface="Georgia" panose="02040502050405020303" pitchFamily="18" charset="0"/>
              </a:rPr>
              <a:t>(4 * </a:t>
            </a:r>
            <a:r>
              <a:rPr lang="en-IN" dirty="0" err="1">
                <a:latin typeface="Georgia" panose="02040502050405020303" pitchFamily="18" charset="0"/>
              </a:rPr>
              <a:t>np.pi</a:t>
            </a:r>
            <a:r>
              <a:rPr lang="en-IN" dirty="0">
                <a:latin typeface="Georgia" panose="02040502050405020303" pitchFamily="18" charset="0"/>
              </a:rPr>
              <a:t> * x)</a:t>
            </a:r>
          </a:p>
          <a:p>
            <a:pPr marL="0" indent="0">
              <a:buNone/>
            </a:pPr>
            <a:r>
              <a:rPr lang="en-IN" dirty="0">
                <a:latin typeface="Georgia" panose="02040502050405020303" pitchFamily="18" charset="0"/>
              </a:rPr>
              <a:t>fig, (ax1, ax2, ax3) = </a:t>
            </a:r>
            <a:r>
              <a:rPr lang="en-IN" dirty="0" err="1">
                <a:latin typeface="Georgia" panose="02040502050405020303" pitchFamily="18" charset="0"/>
              </a:rPr>
              <a:t>plt.subplots</a:t>
            </a:r>
            <a:r>
              <a:rPr lang="en-IN" dirty="0">
                <a:latin typeface="Georgia" panose="02040502050405020303" pitchFamily="18" charset="0"/>
              </a:rPr>
              <a:t>(3, 1, </a:t>
            </a:r>
            <a:r>
              <a:rPr lang="en-IN" dirty="0" err="1">
                <a:latin typeface="Georgia" panose="02040502050405020303" pitchFamily="18" charset="0"/>
              </a:rPr>
              <a:t>sharex</a:t>
            </a:r>
            <a:r>
              <a:rPr lang="en-IN" dirty="0">
                <a:latin typeface="Georgia" panose="02040502050405020303" pitchFamily="18" charset="0"/>
              </a:rPr>
              <a:t>=True, </a:t>
            </a:r>
            <a:r>
              <a:rPr lang="en-IN" dirty="0" err="1">
                <a:latin typeface="Georgia" panose="02040502050405020303" pitchFamily="18" charset="0"/>
              </a:rPr>
              <a:t>figsize</a:t>
            </a:r>
            <a:r>
              <a:rPr lang="en-IN" dirty="0">
                <a:latin typeface="Georgia" panose="02040502050405020303" pitchFamily="18" charset="0"/>
              </a:rPr>
              <a:t>=(6, 6))</a:t>
            </a:r>
          </a:p>
          <a:p>
            <a:pPr marL="0" indent="0">
              <a:buNone/>
            </a:pPr>
            <a:r>
              <a:rPr lang="en-IN" dirty="0">
                <a:latin typeface="Georgia" panose="02040502050405020303" pitchFamily="18" charset="0"/>
              </a:rPr>
              <a:t>ax1.fill_between(x, y1)</a:t>
            </a:r>
          </a:p>
          <a:p>
            <a:pPr marL="0" indent="0">
              <a:buNone/>
            </a:pPr>
            <a:r>
              <a:rPr lang="en-IN" dirty="0">
                <a:latin typeface="Georgia" panose="02040502050405020303" pitchFamily="18" charset="0"/>
              </a:rPr>
              <a:t>ax1.set_title('fill between y1 and 0')</a:t>
            </a:r>
          </a:p>
          <a:p>
            <a:pPr marL="0" indent="0">
              <a:buNone/>
            </a:pPr>
            <a:r>
              <a:rPr lang="en-IN" dirty="0">
                <a:latin typeface="Georgia" panose="02040502050405020303" pitchFamily="18" charset="0"/>
              </a:rPr>
              <a:t>ax2.fill_between(x, y1, 1)</a:t>
            </a:r>
          </a:p>
          <a:p>
            <a:pPr marL="0" indent="0">
              <a:buNone/>
            </a:pPr>
            <a:r>
              <a:rPr lang="en-IN" dirty="0">
                <a:latin typeface="Georgia" panose="02040502050405020303" pitchFamily="18" charset="0"/>
              </a:rPr>
              <a:t>ax2.set_title('fill between y1 and 1')</a:t>
            </a:r>
          </a:p>
          <a:p>
            <a:pPr marL="0" indent="0">
              <a:buNone/>
            </a:pPr>
            <a:r>
              <a:rPr lang="en-IN" dirty="0">
                <a:latin typeface="Georgia" panose="02040502050405020303" pitchFamily="18" charset="0"/>
              </a:rPr>
              <a:t>ax3.fill_between(x, y1, y2)</a:t>
            </a:r>
          </a:p>
          <a:p>
            <a:pPr marL="0" indent="0">
              <a:buNone/>
            </a:pPr>
            <a:r>
              <a:rPr lang="en-IN" dirty="0">
                <a:latin typeface="Georgia" panose="02040502050405020303" pitchFamily="18" charset="0"/>
              </a:rPr>
              <a:t>ax3.set_title('fill between y1 and y2')</a:t>
            </a:r>
          </a:p>
          <a:p>
            <a:pPr marL="0" indent="0">
              <a:buNone/>
            </a:pPr>
            <a:r>
              <a:rPr lang="en-IN" dirty="0">
                <a:latin typeface="Georgia" panose="02040502050405020303" pitchFamily="18" charset="0"/>
              </a:rPr>
              <a:t>ax3.set_xlabel('x')</a:t>
            </a:r>
          </a:p>
          <a:p>
            <a:pPr marL="0" indent="0">
              <a:buNone/>
            </a:pPr>
            <a:r>
              <a:rPr lang="en-IN" dirty="0" err="1">
                <a:latin typeface="Georgia" panose="02040502050405020303" pitchFamily="18" charset="0"/>
              </a:rPr>
              <a:t>fig.tight_layout</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8B82607F-08E8-3EFF-5BF8-3158AE3CD37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A2AD03B-0ABE-F9C5-53CD-17CBC5264315}"/>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26881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F98F4-400E-4F48-BD56-4D169BF04ED1}"/>
              </a:ext>
            </a:extLst>
          </p:cNvPr>
          <p:cNvSpPr>
            <a:spLocks noGrp="1"/>
          </p:cNvSpPr>
          <p:nvPr>
            <p:ph idx="1"/>
          </p:nvPr>
        </p:nvSpPr>
        <p:spPr>
          <a:xfrm>
            <a:off x="317634" y="702643"/>
            <a:ext cx="11627318" cy="5948413"/>
          </a:xfrm>
        </p:spPr>
        <p:txBody>
          <a:bodyPr>
            <a:normAutofit fontScale="92500" lnSpcReduction="20000"/>
          </a:bodyPr>
          <a:lstStyle/>
          <a:p>
            <a:pPr marL="0" indent="0">
              <a:buNone/>
            </a:pPr>
            <a:r>
              <a:rPr lang="en-IN" b="1" dirty="0">
                <a:solidFill>
                  <a:srgbClr val="00B0F0"/>
                </a:solidFill>
                <a:latin typeface="Georgia" panose="02040502050405020303" pitchFamily="18" charset="0"/>
              </a:rPr>
              <a:t>Example 2: </a:t>
            </a:r>
            <a:r>
              <a:rPr lang="en-IN" b="1" dirty="0" err="1">
                <a:solidFill>
                  <a:srgbClr val="00B0F0"/>
                </a:solidFill>
                <a:latin typeface="Georgia" panose="02040502050405020303" pitchFamily="18" charset="0"/>
              </a:rPr>
              <a:t>Color</a:t>
            </a:r>
            <a:r>
              <a:rPr lang="en-IN" b="1" dirty="0">
                <a:solidFill>
                  <a:srgbClr val="00B0F0"/>
                </a:solidFill>
                <a:latin typeface="Georgia" panose="02040502050405020303" pitchFamily="18" charset="0"/>
              </a:rPr>
              <a:t> between the curve of the mathematical function f(x)=cos(x) and f(x)=exp(x) :-</a:t>
            </a:r>
          </a:p>
          <a:p>
            <a:pPr marL="0" indent="0">
              <a:buNone/>
            </a:pPr>
            <a:r>
              <a:rPr lang="en-IN" dirty="0">
                <a:latin typeface="Georgia" panose="02040502050405020303" pitchFamily="18" charset="0"/>
              </a:rPr>
              <a:t>import </a:t>
            </a:r>
            <a:r>
              <a:rPr lang="en-IN" dirty="0" err="1">
                <a:latin typeface="Georgia" panose="02040502050405020303" pitchFamily="18" charset="0"/>
              </a:rPr>
              <a:t>pylab</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(0, 3, 200)</a:t>
            </a:r>
          </a:p>
          <a:p>
            <a:pPr marL="0" indent="0">
              <a:buNone/>
            </a:pPr>
            <a:r>
              <a:rPr lang="en-IN" dirty="0">
                <a:latin typeface="Georgia" panose="02040502050405020303" pitchFamily="18" charset="0"/>
              </a:rPr>
              <a:t>Y1 = X**2 + 3</a:t>
            </a:r>
          </a:p>
          <a:p>
            <a:pPr marL="0" indent="0">
              <a:buNone/>
            </a:pPr>
            <a:r>
              <a:rPr lang="en-IN" dirty="0">
                <a:latin typeface="Georgia" panose="02040502050405020303" pitchFamily="18" charset="0"/>
              </a:rPr>
              <a:t>Y2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Y3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(X, Y1, </a:t>
            </a:r>
            <a:r>
              <a:rPr lang="en-IN" dirty="0" err="1">
                <a:latin typeface="Georgia" panose="02040502050405020303" pitchFamily="18" charset="0"/>
              </a:rPr>
              <a:t>lw</a:t>
            </a:r>
            <a:r>
              <a:rPr lang="en-IN" dirty="0">
                <a:latin typeface="Georgia" panose="02040502050405020303" pitchFamily="18" charset="0"/>
              </a:rPr>
              <a:t>=4)</a:t>
            </a:r>
          </a:p>
          <a:p>
            <a:pPr marL="0" indent="0">
              <a:buNone/>
            </a:pPr>
            <a:r>
              <a:rPr lang="en-IN" dirty="0" err="1">
                <a:latin typeface="Georgia" panose="02040502050405020303" pitchFamily="18" charset="0"/>
              </a:rPr>
              <a:t>plt.plot</a:t>
            </a:r>
            <a:r>
              <a:rPr lang="en-IN" dirty="0">
                <a:latin typeface="Georgia" panose="02040502050405020303" pitchFamily="18" charset="0"/>
              </a:rPr>
              <a:t>(X, Y2, </a:t>
            </a:r>
            <a:r>
              <a:rPr lang="en-IN" dirty="0" err="1">
                <a:latin typeface="Georgia" panose="02040502050405020303" pitchFamily="18" charset="0"/>
              </a:rPr>
              <a:t>lw</a:t>
            </a:r>
            <a:r>
              <a:rPr lang="en-IN" dirty="0">
                <a:latin typeface="Georgia" panose="02040502050405020303" pitchFamily="18" charset="0"/>
              </a:rPr>
              <a:t>=4)</a:t>
            </a:r>
          </a:p>
          <a:p>
            <a:pPr marL="0" indent="0">
              <a:buNone/>
            </a:pPr>
            <a:r>
              <a:rPr lang="en-IN" dirty="0" err="1">
                <a:latin typeface="Georgia" panose="02040502050405020303" pitchFamily="18" charset="0"/>
              </a:rPr>
              <a:t>plt.plot</a:t>
            </a:r>
            <a:r>
              <a:rPr lang="en-IN" dirty="0">
                <a:latin typeface="Georgia" panose="02040502050405020303" pitchFamily="18" charset="0"/>
              </a:rPr>
              <a:t>(X, Y3, </a:t>
            </a:r>
            <a:r>
              <a:rPr lang="en-IN" dirty="0" err="1">
                <a:latin typeface="Georgia" panose="02040502050405020303" pitchFamily="18" charset="0"/>
              </a:rPr>
              <a:t>lw</a:t>
            </a:r>
            <a:r>
              <a:rPr lang="en-IN" dirty="0">
                <a:latin typeface="Georgia" panose="02040502050405020303" pitchFamily="18" charset="0"/>
              </a:rPr>
              <a:t>=4)</a:t>
            </a:r>
          </a:p>
          <a:p>
            <a:pPr marL="0" indent="0">
              <a:buNone/>
            </a:pPr>
            <a:r>
              <a:rPr lang="en-IN" dirty="0" err="1">
                <a:latin typeface="Georgia" panose="02040502050405020303" pitchFamily="18" charset="0"/>
              </a:rPr>
              <a:t>plt.fill_between</a:t>
            </a:r>
            <a:r>
              <a:rPr lang="en-IN" dirty="0">
                <a:latin typeface="Georgia" panose="02040502050405020303" pitchFamily="18" charset="0"/>
              </a:rPr>
              <a:t>(X, Y1, Y2, </a:t>
            </a:r>
            <a:r>
              <a:rPr lang="en-IN" dirty="0" err="1">
                <a:latin typeface="Georgia" panose="02040502050405020303" pitchFamily="18" charset="0"/>
              </a:rPr>
              <a:t>color</a:t>
            </a:r>
            <a:r>
              <a:rPr lang="en-IN" dirty="0">
                <a:latin typeface="Georgia" panose="02040502050405020303" pitchFamily="18" charset="0"/>
              </a:rPr>
              <a:t>='k', alpha=.5)</a:t>
            </a:r>
          </a:p>
          <a:p>
            <a:pPr marL="0" indent="0">
              <a:buNone/>
            </a:pPr>
            <a:r>
              <a:rPr lang="en-IN" dirty="0" err="1">
                <a:latin typeface="Georgia" panose="02040502050405020303" pitchFamily="18" charset="0"/>
              </a:rPr>
              <a:t>plt.fill_between</a:t>
            </a:r>
            <a:r>
              <a:rPr lang="en-IN" dirty="0">
                <a:latin typeface="Georgia" panose="02040502050405020303" pitchFamily="18" charset="0"/>
              </a:rPr>
              <a:t>(X, Y1, Y3, </a:t>
            </a:r>
            <a:r>
              <a:rPr lang="en-IN" dirty="0" err="1">
                <a:latin typeface="Georgia" panose="02040502050405020303" pitchFamily="18" charset="0"/>
              </a:rPr>
              <a:t>color</a:t>
            </a:r>
            <a:r>
              <a:rPr lang="en-IN" dirty="0">
                <a:latin typeface="Georgia" panose="02040502050405020303" pitchFamily="18" charset="0"/>
              </a:rPr>
              <a:t>='y', alpha=.5)</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F21137C9-79C5-66E3-1FC8-B70F4364FF4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9CD5A40-407D-DDAB-35FD-560AF107C141}"/>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177911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94D30-4591-4FFE-93E0-3B2F43D1E694}"/>
              </a:ext>
            </a:extLst>
          </p:cNvPr>
          <p:cNvSpPr>
            <a:spLocks noGrp="1"/>
          </p:cNvSpPr>
          <p:nvPr>
            <p:ph idx="1"/>
          </p:nvPr>
        </p:nvSpPr>
        <p:spPr>
          <a:xfrm>
            <a:off x="581192" y="837398"/>
            <a:ext cx="11029615" cy="5823284"/>
          </a:xfrm>
        </p:spPr>
        <p:txBody>
          <a:bodyPr/>
          <a:lstStyle/>
          <a:p>
            <a:pPr marL="0" indent="0">
              <a:buNone/>
            </a:pPr>
            <a:r>
              <a:rPr lang="en-US" b="1" dirty="0">
                <a:solidFill>
                  <a:srgbClr val="00B0F0"/>
                </a:solidFill>
                <a:latin typeface="Georgia" panose="02040502050405020303" pitchFamily="18" charset="0"/>
              </a:rPr>
              <a:t>Example 3: Color the Rhombus :-</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x = [1, 2, 1, 0]</a:t>
            </a:r>
          </a:p>
          <a:p>
            <a:pPr marL="0" indent="0">
              <a:buNone/>
            </a:pPr>
            <a:r>
              <a:rPr lang="en-US" dirty="0">
                <a:latin typeface="Georgia" panose="02040502050405020303" pitchFamily="18" charset="0"/>
              </a:rPr>
              <a:t>y = [2, 1, 0, 1]</a:t>
            </a:r>
          </a:p>
          <a:p>
            <a:pPr marL="0" indent="0">
              <a:buNone/>
            </a:pPr>
            <a:r>
              <a:rPr lang="en-US" dirty="0" err="1">
                <a:latin typeface="Georgia" panose="02040502050405020303" pitchFamily="18" charset="0"/>
              </a:rPr>
              <a:t>plt.fill</a:t>
            </a:r>
            <a:r>
              <a:rPr lang="en-US" dirty="0">
                <a:latin typeface="Georgia" panose="02040502050405020303" pitchFamily="18" charset="0"/>
              </a:rPr>
              <a:t>(x, y)</a:t>
            </a:r>
          </a:p>
          <a:p>
            <a:pPr marL="0" indent="0">
              <a:buNone/>
            </a:pPr>
            <a:r>
              <a:rPr lang="en-US" dirty="0" err="1">
                <a:latin typeface="Georgia" panose="02040502050405020303" pitchFamily="18" charset="0"/>
              </a:rPr>
              <a:t>plt.show</a:t>
            </a:r>
            <a:r>
              <a:rPr lang="en-US"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CCA4CF70-57B2-9EAC-EC61-72C89F799A4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112EC65-8258-7966-B9A6-ABABECDEFA4E}"/>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318279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2AD5-9E96-4C7E-A2FE-FDB365711DDB}"/>
              </a:ext>
            </a:extLst>
          </p:cNvPr>
          <p:cNvSpPr>
            <a:spLocks noGrp="1"/>
          </p:cNvSpPr>
          <p:nvPr>
            <p:ph type="title"/>
          </p:nvPr>
        </p:nvSpPr>
        <p:spPr>
          <a:xfrm>
            <a:off x="581192" y="702156"/>
            <a:ext cx="11029616" cy="678969"/>
          </a:xfrm>
        </p:spPr>
        <p:txBody>
          <a:bodyPr>
            <a:normAutofit/>
          </a:bodyPr>
          <a:lstStyle/>
          <a:p>
            <a:pPr algn="ctr"/>
            <a:r>
              <a:rPr lang="en-IN" sz="3000" b="1" dirty="0">
                <a:solidFill>
                  <a:srgbClr val="7030A0"/>
                </a:solidFill>
                <a:effectLst>
                  <a:outerShdw blurRad="38100" dist="38100" dir="2700000" algn="tl">
                    <a:srgbClr val="000000">
                      <a:alpha val="43137"/>
                    </a:srgbClr>
                  </a:outerShdw>
                </a:effectLst>
                <a:latin typeface="Georgia" panose="02040502050405020303" pitchFamily="18" charset="0"/>
              </a:rPr>
              <a:t>Bar Plot in Matplotlib</a:t>
            </a:r>
          </a:p>
        </p:txBody>
      </p:sp>
      <p:sp>
        <p:nvSpPr>
          <p:cNvPr id="3" name="Content Placeholder 2">
            <a:extLst>
              <a:ext uri="{FF2B5EF4-FFF2-40B4-BE49-F238E27FC236}">
                <a16:creationId xmlns:a16="http://schemas.microsoft.com/office/drawing/2014/main" id="{4F00E0DB-0AC2-4609-B98A-4E231D7397D0}"/>
              </a:ext>
            </a:extLst>
          </p:cNvPr>
          <p:cNvSpPr>
            <a:spLocks noGrp="1"/>
          </p:cNvSpPr>
          <p:nvPr>
            <p:ph idx="1"/>
          </p:nvPr>
        </p:nvSpPr>
        <p:spPr>
          <a:xfrm>
            <a:off x="295275" y="1523999"/>
            <a:ext cx="11668125" cy="5057775"/>
          </a:xfrm>
        </p:spPr>
        <p:txBody>
          <a:bodyPr>
            <a:normAutofit lnSpcReduction="10000"/>
          </a:bodyPr>
          <a:lstStyle/>
          <a:p>
            <a:pPr>
              <a:buFont typeface="Wingdings" panose="05000000000000000000" pitchFamily="2" charset="2"/>
              <a:buChar char="Ø"/>
            </a:pPr>
            <a:r>
              <a:rPr lang="en-US" dirty="0">
                <a:latin typeface="Georgia" panose="02040502050405020303" pitchFamily="18" charset="0"/>
              </a:rPr>
              <a:t>A bar plot or bar chart is a graph that represents the category of data with rectangular bars with lengths and heights that is proportional to the values which they represent.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bar plots can be plotted horizontally or vertically.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bar chart describes the comparisons between the discrete categories.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One of the axis of the plot represents the specific categories being compared, while the other axis represents the measured values corresponding to those categories.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E8C70394-7416-32B6-41D7-436E492C937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476269E-0779-9138-CC4E-50148EE6F148}"/>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50209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73156-14A7-4F7D-AA45-5C1122E2CF92}"/>
              </a:ext>
            </a:extLst>
          </p:cNvPr>
          <p:cNvSpPr>
            <a:spLocks noGrp="1"/>
          </p:cNvSpPr>
          <p:nvPr>
            <p:ph idx="1"/>
          </p:nvPr>
        </p:nvSpPr>
        <p:spPr>
          <a:xfrm>
            <a:off x="581192" y="923925"/>
            <a:ext cx="11029615" cy="5676900"/>
          </a:xfrm>
        </p:spPr>
        <p:txBody>
          <a:bodyPr>
            <a:normAutofit/>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data = {'C':20, 'C++':15, 'Java':30,'Python':35}</a:t>
            </a:r>
          </a:p>
          <a:p>
            <a:pPr marL="0" indent="0">
              <a:buNone/>
            </a:pPr>
            <a:r>
              <a:rPr lang="en-IN" dirty="0">
                <a:latin typeface="Georgia" panose="02040502050405020303" pitchFamily="18" charset="0"/>
              </a:rPr>
              <a:t>courses = list(</a:t>
            </a:r>
            <a:r>
              <a:rPr lang="en-IN" dirty="0" err="1">
                <a:latin typeface="Georgia" panose="02040502050405020303" pitchFamily="18" charset="0"/>
              </a:rPr>
              <a:t>data.keys</a:t>
            </a:r>
            <a:r>
              <a:rPr lang="en-IN" dirty="0">
                <a:latin typeface="Georgia" panose="02040502050405020303" pitchFamily="18" charset="0"/>
              </a:rPr>
              <a:t>())</a:t>
            </a:r>
          </a:p>
          <a:p>
            <a:pPr marL="0" indent="0">
              <a:buNone/>
            </a:pPr>
            <a:r>
              <a:rPr lang="en-IN" dirty="0">
                <a:latin typeface="Georgia" panose="02040502050405020303" pitchFamily="18" charset="0"/>
              </a:rPr>
              <a:t>values = list(</a:t>
            </a:r>
            <a:r>
              <a:rPr lang="en-IN" dirty="0" err="1">
                <a:latin typeface="Georgia" panose="02040502050405020303" pitchFamily="18" charset="0"/>
              </a:rPr>
              <a:t>data.values</a:t>
            </a:r>
            <a:r>
              <a:rPr lang="en-IN" dirty="0">
                <a:latin typeface="Georgia" panose="02040502050405020303" pitchFamily="18" charset="0"/>
              </a:rPr>
              <a:t>())</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 (10, 5))</a:t>
            </a:r>
          </a:p>
          <a:p>
            <a:pPr marL="0" indent="0">
              <a:buNone/>
            </a:pPr>
            <a:r>
              <a:rPr lang="en-IN" dirty="0" err="1">
                <a:latin typeface="Georgia" panose="02040502050405020303" pitchFamily="18" charset="0"/>
              </a:rPr>
              <a:t>plt.bar</a:t>
            </a:r>
            <a:r>
              <a:rPr lang="en-IN" dirty="0">
                <a:latin typeface="Georgia" panose="02040502050405020303" pitchFamily="18" charset="0"/>
              </a:rPr>
              <a:t>(courses, values, </a:t>
            </a:r>
            <a:r>
              <a:rPr lang="en-IN" dirty="0" err="1">
                <a:latin typeface="Georgia" panose="02040502050405020303" pitchFamily="18" charset="0"/>
              </a:rPr>
              <a:t>color</a:t>
            </a:r>
            <a:r>
              <a:rPr lang="en-IN" dirty="0">
                <a:latin typeface="Georgia" panose="02040502050405020303" pitchFamily="18" charset="0"/>
              </a:rPr>
              <a:t> ='</a:t>
            </a:r>
            <a:r>
              <a:rPr lang="en-IN" dirty="0" err="1">
                <a:latin typeface="Georgia" panose="02040502050405020303" pitchFamily="18" charset="0"/>
              </a:rPr>
              <a:t>maroon',width</a:t>
            </a:r>
            <a:r>
              <a:rPr lang="en-IN" dirty="0">
                <a:latin typeface="Georgia" panose="02040502050405020303" pitchFamily="18" charset="0"/>
              </a:rPr>
              <a:t> = 0.4)</a:t>
            </a:r>
          </a:p>
          <a:p>
            <a:pPr marL="0" indent="0">
              <a:buNone/>
            </a:pPr>
            <a:r>
              <a:rPr lang="en-IN" dirty="0" err="1">
                <a:latin typeface="Georgia" panose="02040502050405020303" pitchFamily="18" charset="0"/>
              </a:rPr>
              <a:t>plt.xlabel</a:t>
            </a:r>
            <a:r>
              <a:rPr lang="en-IN" dirty="0">
                <a:latin typeface="Georgia" panose="02040502050405020303" pitchFamily="18" charset="0"/>
              </a:rPr>
              <a:t>("Courses offered")</a:t>
            </a:r>
          </a:p>
          <a:p>
            <a:pPr marL="0" indent="0">
              <a:buNone/>
            </a:pPr>
            <a:r>
              <a:rPr lang="en-IN" dirty="0" err="1">
                <a:latin typeface="Georgia" panose="02040502050405020303" pitchFamily="18" charset="0"/>
              </a:rPr>
              <a:t>plt.ylabel</a:t>
            </a:r>
            <a:r>
              <a:rPr lang="en-IN" dirty="0">
                <a:latin typeface="Georgia" panose="02040502050405020303" pitchFamily="18" charset="0"/>
              </a:rPr>
              <a:t>("No. of students enrolled")</a:t>
            </a:r>
          </a:p>
          <a:p>
            <a:pPr marL="0" indent="0">
              <a:buNone/>
            </a:pPr>
            <a:r>
              <a:rPr lang="en-IN" dirty="0" err="1">
                <a:latin typeface="Georgia" panose="02040502050405020303" pitchFamily="18" charset="0"/>
              </a:rPr>
              <a:t>plt.title</a:t>
            </a:r>
            <a:r>
              <a:rPr lang="en-IN" dirty="0">
                <a:latin typeface="Georgia" panose="02040502050405020303" pitchFamily="18" charset="0"/>
              </a:rPr>
              <a:t>("Students enrolled in different courses")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AF35A2EC-C198-DB8F-D70B-E166887A7EF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6E122EB-B167-CEAB-289E-1179DF9EB61E}"/>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65724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CBCBD-6416-4725-B56C-BCDE223C42E4}"/>
              </a:ext>
            </a:extLst>
          </p:cNvPr>
          <p:cNvSpPr>
            <a:spLocks noGrp="1"/>
          </p:cNvSpPr>
          <p:nvPr>
            <p:ph idx="1"/>
          </p:nvPr>
        </p:nvSpPr>
        <p:spPr>
          <a:xfrm>
            <a:off x="171450" y="685801"/>
            <a:ext cx="11849100" cy="5857874"/>
          </a:xfrm>
        </p:spPr>
        <p:txBody>
          <a:bodyPr>
            <a:normAutofit fontScale="92500" lnSpcReduction="10000"/>
          </a:bodyPr>
          <a:lstStyle/>
          <a:p>
            <a:pPr marL="0" indent="0">
              <a:buNone/>
            </a:pPr>
            <a:r>
              <a:rPr lang="en-IN" sz="2000" b="1" dirty="0">
                <a:solidFill>
                  <a:srgbClr val="00B0F0"/>
                </a:solidFill>
                <a:latin typeface="Georgia" panose="02040502050405020303" pitchFamily="18" charset="0"/>
              </a:rPr>
              <a:t>Customizing the bar plot</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data = </a:t>
            </a:r>
            <a:r>
              <a:rPr lang="en-IN" dirty="0" err="1">
                <a:latin typeface="Georgia" panose="02040502050405020303" pitchFamily="18" charset="0"/>
              </a:rPr>
              <a:t>pd.read_excel</a:t>
            </a:r>
            <a:r>
              <a:rPr lang="en-IN" dirty="0">
                <a:latin typeface="Georgia" panose="02040502050405020303" pitchFamily="18" charset="0"/>
              </a:rPr>
              <a:t>(</a:t>
            </a:r>
            <a:r>
              <a:rPr lang="en-IN" dirty="0" err="1">
                <a:latin typeface="Georgia" panose="02040502050405020303" pitchFamily="18" charset="0"/>
              </a:rPr>
              <a:t>r“Medals.xlsx</a:t>
            </a:r>
            <a:r>
              <a:rPr lang="en-IN" dirty="0">
                <a:latin typeface="Georgia" panose="02040502050405020303" pitchFamily="18" charset="0"/>
              </a:rPr>
              <a:t>")</a:t>
            </a:r>
          </a:p>
          <a:p>
            <a:pPr marL="0" indent="0">
              <a:buNone/>
            </a:pPr>
            <a:r>
              <a:rPr lang="en-IN" dirty="0" err="1">
                <a:latin typeface="Georgia" panose="02040502050405020303" pitchFamily="18" charset="0"/>
              </a:rPr>
              <a:t>data.head</a:t>
            </a:r>
            <a:r>
              <a:rPr lang="en-IN" dirty="0">
                <a:latin typeface="Georgia" panose="02040502050405020303" pitchFamily="18" charset="0"/>
              </a:rPr>
              <a:t>()</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(data)</a:t>
            </a:r>
          </a:p>
          <a:p>
            <a:pPr marL="0" indent="0">
              <a:buNone/>
            </a:pPr>
            <a:r>
              <a:rPr lang="en-IN" dirty="0">
                <a:latin typeface="Georgia" panose="02040502050405020303" pitchFamily="18" charset="0"/>
              </a:rPr>
              <a:t>Name= df[‘Team/NOC'].head(12)</a:t>
            </a:r>
          </a:p>
          <a:p>
            <a:pPr marL="0" indent="0">
              <a:buNone/>
            </a:pPr>
            <a:r>
              <a:rPr lang="en-IN" dirty="0">
                <a:latin typeface="Georgia" panose="02040502050405020303" pitchFamily="18" charset="0"/>
              </a:rPr>
              <a:t>Rank= df[‘Rank by Total'].head(12)</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=(10, 7))</a:t>
            </a:r>
          </a:p>
          <a:p>
            <a:pPr marL="0" indent="0">
              <a:buNone/>
            </a:pPr>
            <a:r>
              <a:rPr lang="en-IN" dirty="0" err="1">
                <a:latin typeface="Georgia" panose="02040502050405020303" pitchFamily="18" charset="0"/>
              </a:rPr>
              <a:t>plt.bar</a:t>
            </a:r>
            <a:r>
              <a:rPr lang="en-IN" dirty="0">
                <a:latin typeface="Georgia" panose="02040502050405020303" pitchFamily="18" charset="0"/>
              </a:rPr>
              <a:t>(Name[0:10], Rank[0:10])</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dirty="0">
                <a:latin typeface="Georgia" panose="02040502050405020303" pitchFamily="18" charset="0"/>
              </a:rPr>
              <a:t>It is observed in the above bar graph that the X-axis ticks are overlapping each other thus it cannot be seen properly. Thus by rotating the X-axis ticks, it can be visible clearly. That is why customization in bar graphs is required.</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3EEAB246-2D3A-0AFB-F3E6-86D6ECB1900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DAA5A6A-8D28-55E5-F44E-C69B37F1F798}"/>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40179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5935E-C68C-49A4-B00B-87CDF7744A8D}"/>
              </a:ext>
            </a:extLst>
          </p:cNvPr>
          <p:cNvSpPr>
            <a:spLocks noGrp="1"/>
          </p:cNvSpPr>
          <p:nvPr>
            <p:ph idx="1"/>
          </p:nvPr>
        </p:nvSpPr>
        <p:spPr>
          <a:xfrm>
            <a:off x="323850" y="781050"/>
            <a:ext cx="11620500" cy="5867400"/>
          </a:xfrm>
        </p:spPr>
        <p:txBody>
          <a:bodyPr>
            <a:normAutofit fontScale="92500" lnSpcReduction="20000"/>
          </a:bodyPr>
          <a:lstStyle/>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data = </a:t>
            </a:r>
            <a:r>
              <a:rPr lang="en-IN" dirty="0" err="1">
                <a:latin typeface="Georgia" panose="02040502050405020303" pitchFamily="18" charset="0"/>
              </a:rPr>
              <a:t>pd.read_excel</a:t>
            </a:r>
            <a:r>
              <a:rPr lang="en-IN" dirty="0">
                <a:latin typeface="Georgia" panose="02040502050405020303" pitchFamily="18" charset="0"/>
              </a:rPr>
              <a:t>(</a:t>
            </a:r>
            <a:r>
              <a:rPr lang="en-IN" dirty="0" err="1">
                <a:latin typeface="Georgia" panose="02040502050405020303" pitchFamily="18" charset="0"/>
              </a:rPr>
              <a:t>r“Medals.xslx</a:t>
            </a:r>
            <a:r>
              <a:rPr lang="en-IN" dirty="0">
                <a:latin typeface="Georgia" panose="02040502050405020303" pitchFamily="18" charset="0"/>
              </a:rPr>
              <a:t>")</a:t>
            </a:r>
          </a:p>
          <a:p>
            <a:pPr marL="0" indent="0">
              <a:buNone/>
            </a:pPr>
            <a:r>
              <a:rPr lang="en-IN" dirty="0" err="1">
                <a:latin typeface="Georgia" panose="02040502050405020303" pitchFamily="18" charset="0"/>
              </a:rPr>
              <a:t>data.head</a:t>
            </a:r>
            <a:r>
              <a:rPr lang="en-IN" dirty="0">
                <a:latin typeface="Georgia" panose="02040502050405020303" pitchFamily="18" charset="0"/>
              </a:rPr>
              <a:t>()</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(data)</a:t>
            </a:r>
          </a:p>
          <a:p>
            <a:pPr marL="0" indent="0">
              <a:buNone/>
            </a:pPr>
            <a:r>
              <a:rPr lang="en-IN" dirty="0">
                <a:latin typeface="Georgia" panose="02040502050405020303" pitchFamily="18" charset="0"/>
              </a:rPr>
              <a:t>Name = df[‘Team/NOC'].head(12)</a:t>
            </a:r>
          </a:p>
          <a:p>
            <a:pPr marL="0" indent="0">
              <a:buNone/>
            </a:pPr>
            <a:r>
              <a:rPr lang="en-IN" dirty="0">
                <a:latin typeface="Georgia" panose="02040502050405020303" pitchFamily="18" charset="0"/>
              </a:rPr>
              <a:t> Rank= df[‘Rank by Total'].head(12)</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=(16, 9))</a:t>
            </a:r>
          </a:p>
          <a:p>
            <a:pPr marL="0" indent="0">
              <a:buNone/>
            </a:pPr>
            <a:r>
              <a:rPr lang="en-IN" dirty="0" err="1">
                <a:latin typeface="Georgia" panose="02040502050405020303" pitchFamily="18" charset="0"/>
              </a:rPr>
              <a:t>ax.barh</a:t>
            </a:r>
            <a:r>
              <a:rPr lang="en-IN" dirty="0">
                <a:latin typeface="Georgia" panose="02040502050405020303" pitchFamily="18" charset="0"/>
              </a:rPr>
              <a:t>(name, price)</a:t>
            </a:r>
          </a:p>
          <a:p>
            <a:pPr marL="0" indent="0">
              <a:buNone/>
            </a:pPr>
            <a:r>
              <a:rPr lang="en-IN" dirty="0">
                <a:latin typeface="Georgia" panose="02040502050405020303" pitchFamily="18" charset="0"/>
              </a:rPr>
              <a:t>for s in ['top', 'bottom', 'left', 'right']:</a:t>
            </a:r>
          </a:p>
          <a:p>
            <a:pPr marL="0" indent="0">
              <a:buNone/>
            </a:pPr>
            <a:r>
              <a:rPr lang="en-IN" dirty="0">
                <a:latin typeface="Georgia" panose="02040502050405020303" pitchFamily="18" charset="0"/>
              </a:rPr>
              <a:t>    </a:t>
            </a:r>
            <a:r>
              <a:rPr lang="en-IN" dirty="0" err="1">
                <a:latin typeface="Georgia" panose="02040502050405020303" pitchFamily="18" charset="0"/>
              </a:rPr>
              <a:t>ax.spines</a:t>
            </a:r>
            <a:r>
              <a:rPr lang="en-IN" dirty="0">
                <a:latin typeface="Georgia" panose="02040502050405020303" pitchFamily="18" charset="0"/>
              </a:rPr>
              <a:t>[s].</a:t>
            </a:r>
            <a:r>
              <a:rPr lang="en-IN" dirty="0" err="1">
                <a:latin typeface="Georgia" panose="02040502050405020303" pitchFamily="18" charset="0"/>
              </a:rPr>
              <a:t>set_visible</a:t>
            </a:r>
            <a:r>
              <a:rPr lang="en-IN" dirty="0">
                <a:latin typeface="Georgia" panose="02040502050405020303" pitchFamily="18" charset="0"/>
              </a:rPr>
              <a:t>(False)</a:t>
            </a:r>
          </a:p>
          <a:p>
            <a:pPr marL="0" indent="0">
              <a:buNone/>
            </a:pPr>
            <a:r>
              <a:rPr lang="en-IN" dirty="0" err="1">
                <a:latin typeface="Georgia" panose="02040502050405020303" pitchFamily="18" charset="0"/>
              </a:rPr>
              <a:t>ax.xaxis.set_ticks_position</a:t>
            </a:r>
            <a:r>
              <a:rPr lang="en-IN" dirty="0">
                <a:latin typeface="Georgia" panose="02040502050405020303" pitchFamily="18" charset="0"/>
              </a:rPr>
              <a:t>('none')</a:t>
            </a:r>
          </a:p>
          <a:p>
            <a:pPr marL="0" indent="0">
              <a:buNone/>
            </a:pPr>
            <a:r>
              <a:rPr lang="en-IN" dirty="0" err="1">
                <a:latin typeface="Georgia" panose="02040502050405020303" pitchFamily="18" charset="0"/>
              </a:rPr>
              <a:t>ax.yaxis.set_ticks_position</a:t>
            </a:r>
            <a:r>
              <a:rPr lang="en-IN" dirty="0">
                <a:latin typeface="Georgia" panose="02040502050405020303" pitchFamily="18" charset="0"/>
              </a:rPr>
              <a:t>('none')</a:t>
            </a:r>
          </a:p>
          <a:p>
            <a:pPr marL="0" indent="0">
              <a:buNone/>
            </a:pPr>
            <a:r>
              <a:rPr lang="en-IN" dirty="0" err="1">
                <a:latin typeface="Georgia" panose="02040502050405020303" pitchFamily="18" charset="0"/>
              </a:rPr>
              <a:t>ax.xaxis.set_tick_params</a:t>
            </a:r>
            <a:r>
              <a:rPr lang="en-IN" dirty="0">
                <a:latin typeface="Georgia" panose="02040502050405020303" pitchFamily="18" charset="0"/>
              </a:rPr>
              <a:t>(pad = 5)</a:t>
            </a:r>
          </a:p>
        </p:txBody>
      </p:sp>
      <p:sp>
        <p:nvSpPr>
          <p:cNvPr id="2" name="Footer Placeholder 1">
            <a:extLst>
              <a:ext uri="{FF2B5EF4-FFF2-40B4-BE49-F238E27FC236}">
                <a16:creationId xmlns:a16="http://schemas.microsoft.com/office/drawing/2014/main" id="{56166DDC-6FBC-BD49-D4C9-FE8C04A10A3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B6374DD-808F-6509-6D55-46DAFBEF1D51}"/>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67518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554D-59B2-4179-9170-3379B888D730}"/>
              </a:ext>
            </a:extLst>
          </p:cNvPr>
          <p:cNvSpPr>
            <a:spLocks noGrp="1"/>
          </p:cNvSpPr>
          <p:nvPr>
            <p:ph type="title"/>
          </p:nvPr>
        </p:nvSpPr>
        <p:spPr>
          <a:xfrm>
            <a:off x="581192" y="702156"/>
            <a:ext cx="11029616" cy="612294"/>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Plot Multiple lines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A9326B18-4E6D-4614-9E60-F016D8756A75}"/>
              </a:ext>
            </a:extLst>
          </p:cNvPr>
          <p:cNvSpPr>
            <a:spLocks noGrp="1"/>
          </p:cNvSpPr>
          <p:nvPr>
            <p:ph idx="1"/>
          </p:nvPr>
        </p:nvSpPr>
        <p:spPr>
          <a:xfrm>
            <a:off x="609600" y="1400175"/>
            <a:ext cx="11001207" cy="5267325"/>
          </a:xfrm>
        </p:spPr>
        <p:txBody>
          <a:bodyPr>
            <a:normAutofit fontScale="92500"/>
          </a:bodyPr>
          <a:lstStyle/>
          <a:p>
            <a:pPr marL="0" indent="0">
              <a:buNone/>
            </a:pPr>
            <a:r>
              <a:rPr lang="en-US" sz="2000" b="1" dirty="0">
                <a:solidFill>
                  <a:srgbClr val="00B0F0"/>
                </a:solidFill>
                <a:latin typeface="Georgia" panose="02040502050405020303" pitchFamily="18" charset="0"/>
              </a:rPr>
              <a:t>Line plot: </a:t>
            </a:r>
          </a:p>
          <a:p>
            <a:pPr>
              <a:buFont typeface="Wingdings" panose="05000000000000000000" pitchFamily="2" charset="2"/>
              <a:buChar char="Ø"/>
            </a:pPr>
            <a:r>
              <a:rPr lang="en-US" dirty="0">
                <a:latin typeface="Georgia" panose="02040502050405020303" pitchFamily="18" charset="0"/>
              </a:rPr>
              <a:t>Line plots can be created in Python with Matplotlib’s </a:t>
            </a:r>
            <a:r>
              <a:rPr lang="en-US" dirty="0" err="1">
                <a:latin typeface="Georgia" panose="02040502050405020303" pitchFamily="18" charset="0"/>
              </a:rPr>
              <a:t>pyplot</a:t>
            </a:r>
            <a:r>
              <a:rPr lang="en-US" dirty="0">
                <a:latin typeface="Georgia" panose="02040502050405020303" pitchFamily="18" charset="0"/>
              </a:rPr>
              <a:t> library. </a:t>
            </a:r>
          </a:p>
          <a:p>
            <a:pPr>
              <a:buFont typeface="Wingdings" panose="05000000000000000000" pitchFamily="2" charset="2"/>
              <a:buChar char="Ø"/>
            </a:pPr>
            <a:r>
              <a:rPr lang="en-US" dirty="0">
                <a:latin typeface="Georgia" panose="02040502050405020303" pitchFamily="18" charset="0"/>
              </a:rPr>
              <a:t>To build a line plot, first import Matplotlib.</a:t>
            </a:r>
          </a:p>
          <a:p>
            <a:pPr>
              <a:buFont typeface="Wingdings" panose="05000000000000000000" pitchFamily="2" charset="2"/>
              <a:buChar char="Ø"/>
            </a:pPr>
            <a:r>
              <a:rPr lang="en-US" dirty="0">
                <a:latin typeface="Georgia" panose="02040502050405020303" pitchFamily="18" charset="0"/>
              </a:rPr>
              <a:t>It is a standard convention to import Matplotlib’s </a:t>
            </a:r>
            <a:r>
              <a:rPr lang="en-US" dirty="0" err="1">
                <a:latin typeface="Georgia" panose="02040502050405020303" pitchFamily="18" charset="0"/>
              </a:rPr>
              <a:t>pyplot</a:t>
            </a:r>
            <a:r>
              <a:rPr lang="en-US" dirty="0">
                <a:latin typeface="Georgia" panose="02040502050405020303" pitchFamily="18" charset="0"/>
              </a:rPr>
              <a:t> library as </a:t>
            </a:r>
            <a:r>
              <a:rPr lang="en-US" dirty="0" err="1">
                <a:latin typeface="Georgia" panose="02040502050405020303" pitchFamily="18" charset="0"/>
              </a:rPr>
              <a:t>plt</a:t>
            </a:r>
            <a:r>
              <a:rPr lang="en-US" dirty="0">
                <a:latin typeface="Georgia" panose="02040502050405020303" pitchFamily="18" charset="0"/>
              </a:rPr>
              <a:t>. The </a:t>
            </a:r>
            <a:r>
              <a:rPr lang="en-US" dirty="0" err="1">
                <a:latin typeface="Georgia" panose="02040502050405020303" pitchFamily="18" charset="0"/>
              </a:rPr>
              <a:t>plt</a:t>
            </a:r>
            <a:r>
              <a:rPr lang="en-US" dirty="0">
                <a:latin typeface="Georgia" panose="02040502050405020303" pitchFamily="18" charset="0"/>
              </a:rPr>
              <a:t> alias will be familiar to other Python programmers.</a:t>
            </a:r>
          </a:p>
          <a:p>
            <a:pPr marL="0" indent="0">
              <a:buNone/>
            </a:pPr>
            <a:r>
              <a:rPr lang="en-US" b="1" dirty="0">
                <a:solidFill>
                  <a:srgbClr val="0070C0"/>
                </a:solidFill>
                <a:latin typeface="Georgia" panose="02040502050405020303" pitchFamily="18" charset="0"/>
              </a:rPr>
              <a:t>Plotting a single Horizontal Line</a:t>
            </a:r>
          </a:p>
          <a:p>
            <a:pPr>
              <a:buFont typeface="Wingdings" panose="05000000000000000000" pitchFamily="2" charset="2"/>
              <a:buChar char="Ø"/>
            </a:pPr>
            <a:r>
              <a:rPr lang="en-US" dirty="0">
                <a:latin typeface="Georgia" panose="02040502050405020303" pitchFamily="18" charset="0"/>
              </a:rPr>
              <a:t>In this example, we will learn how to draw a horizontal line with the help of matplotlib. </a:t>
            </a:r>
          </a:p>
          <a:p>
            <a:pPr>
              <a:buFont typeface="Wingdings" panose="05000000000000000000" pitchFamily="2" charset="2"/>
              <a:buChar char="Ø"/>
            </a:pPr>
            <a:r>
              <a:rPr lang="en-US" dirty="0">
                <a:latin typeface="Georgia" panose="02040502050405020303" pitchFamily="18" charset="0"/>
              </a:rPr>
              <a:t>Here we will use two lists as data for two dimensions (x and y) and at last plot the line. </a:t>
            </a:r>
          </a:p>
          <a:p>
            <a:pPr>
              <a:buFont typeface="Wingdings" panose="05000000000000000000" pitchFamily="2" charset="2"/>
              <a:buChar char="Ø"/>
            </a:pPr>
            <a:r>
              <a:rPr lang="en-US" dirty="0">
                <a:latin typeface="Georgia" panose="02040502050405020303" pitchFamily="18" charset="0"/>
              </a:rPr>
              <a:t>For making a horizontal line we have to change the value of the x-axis continuously by taking the y-axis as constant.</a:t>
            </a:r>
          </a:p>
          <a:p>
            <a:pPr marL="0" indent="0">
              <a:buNone/>
            </a:pPr>
            <a:endParaRPr lang="en-US" dirty="0">
              <a:latin typeface="Georgia" panose="02040502050405020303" pitchFamily="18" charset="0"/>
            </a:endParaRPr>
          </a:p>
        </p:txBody>
      </p:sp>
      <p:sp>
        <p:nvSpPr>
          <p:cNvPr id="4" name="Footer Placeholder 3">
            <a:extLst>
              <a:ext uri="{FF2B5EF4-FFF2-40B4-BE49-F238E27FC236}">
                <a16:creationId xmlns:a16="http://schemas.microsoft.com/office/drawing/2014/main" id="{F2BDDA8E-9E24-3FC3-279F-9C1D0742A4D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83E9ECA-89B1-2F22-A196-A0DE36F86686}"/>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142395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51104-6D92-44AB-AB2F-BB4615AECC4D}"/>
              </a:ext>
            </a:extLst>
          </p:cNvPr>
          <p:cNvSpPr>
            <a:spLocks noGrp="1"/>
          </p:cNvSpPr>
          <p:nvPr>
            <p:ph idx="1"/>
          </p:nvPr>
        </p:nvSpPr>
        <p:spPr>
          <a:xfrm>
            <a:off x="304800" y="790575"/>
            <a:ext cx="11687175" cy="5867399"/>
          </a:xfrm>
        </p:spPr>
        <p:txBody>
          <a:bodyPr>
            <a:normAutofit fontScale="92500" lnSpcReduction="20000"/>
          </a:bodyPr>
          <a:lstStyle/>
          <a:p>
            <a:pPr marL="0" indent="0">
              <a:buNone/>
            </a:pPr>
            <a:r>
              <a:rPr lang="en-IN" dirty="0" err="1">
                <a:latin typeface="Georgia" panose="02040502050405020303" pitchFamily="18" charset="0"/>
              </a:rPr>
              <a:t>ax.yaxis.set_tick_params</a:t>
            </a:r>
            <a:r>
              <a:rPr lang="en-IN" dirty="0">
                <a:latin typeface="Georgia" panose="02040502050405020303" pitchFamily="18" charset="0"/>
              </a:rPr>
              <a:t>(pad = 10)</a:t>
            </a:r>
          </a:p>
          <a:p>
            <a:pPr marL="0" indent="0">
              <a:buNone/>
            </a:pPr>
            <a:r>
              <a:rPr lang="en-IN" dirty="0" err="1">
                <a:latin typeface="Georgia" panose="02040502050405020303" pitchFamily="18" charset="0"/>
              </a:rPr>
              <a:t>ax.grid</a:t>
            </a:r>
            <a:r>
              <a:rPr lang="en-IN" dirty="0">
                <a:latin typeface="Georgia" panose="02040502050405020303" pitchFamily="18" charset="0"/>
              </a:rPr>
              <a:t>(b = True, </a:t>
            </a:r>
            <a:r>
              <a:rPr lang="en-IN" dirty="0" err="1">
                <a:latin typeface="Georgia" panose="02040502050405020303" pitchFamily="18" charset="0"/>
              </a:rPr>
              <a:t>color</a:t>
            </a:r>
            <a:r>
              <a:rPr lang="en-IN" dirty="0">
                <a:latin typeface="Georgia" panose="02040502050405020303" pitchFamily="18" charset="0"/>
              </a:rPr>
              <a:t> ='grey',</a:t>
            </a:r>
            <a:r>
              <a:rPr lang="en-IN" dirty="0" err="1">
                <a:latin typeface="Georgia" panose="02040502050405020303" pitchFamily="18" charset="0"/>
              </a:rPr>
              <a:t>linestyle</a:t>
            </a:r>
            <a:r>
              <a:rPr lang="en-IN" dirty="0">
                <a:latin typeface="Georgia" panose="02040502050405020303" pitchFamily="18" charset="0"/>
              </a:rPr>
              <a:t> ='-.', linewidth = 0.5,alpha = 0.2)</a:t>
            </a:r>
          </a:p>
          <a:p>
            <a:pPr marL="0" indent="0">
              <a:buNone/>
            </a:pPr>
            <a:r>
              <a:rPr lang="en-IN" dirty="0" err="1">
                <a:latin typeface="Georgia" panose="02040502050405020303" pitchFamily="18" charset="0"/>
              </a:rPr>
              <a:t>ax.invert_yaxis</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a:t>
            </a:r>
            <a:r>
              <a:rPr lang="en-IN" dirty="0" err="1">
                <a:latin typeface="Georgia" panose="02040502050405020303" pitchFamily="18" charset="0"/>
              </a:rPr>
              <a:t>ax.patches</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plt.text</a:t>
            </a:r>
            <a:r>
              <a:rPr lang="en-IN" dirty="0">
                <a:latin typeface="Georgia" panose="02040502050405020303" pitchFamily="18" charset="0"/>
              </a:rPr>
              <a:t>(</a:t>
            </a:r>
            <a:r>
              <a:rPr lang="en-IN" dirty="0" err="1">
                <a:latin typeface="Georgia" panose="02040502050405020303" pitchFamily="18" charset="0"/>
              </a:rPr>
              <a:t>i.get_width</a:t>
            </a:r>
            <a:r>
              <a:rPr lang="en-IN" dirty="0">
                <a:latin typeface="Georgia" panose="02040502050405020303" pitchFamily="18" charset="0"/>
              </a:rPr>
              <a:t>()+0.2, </a:t>
            </a:r>
            <a:r>
              <a:rPr lang="en-IN" dirty="0" err="1">
                <a:latin typeface="Georgia" panose="02040502050405020303" pitchFamily="18" charset="0"/>
              </a:rPr>
              <a:t>i.get_y</a:t>
            </a:r>
            <a:r>
              <a:rPr lang="en-IN" dirty="0">
                <a:latin typeface="Georgia" panose="02040502050405020303" pitchFamily="18" charset="0"/>
              </a:rPr>
              <a:t>()+0.5,</a:t>
            </a:r>
          </a:p>
          <a:p>
            <a:pPr marL="0" indent="0">
              <a:buNone/>
            </a:pPr>
            <a:r>
              <a:rPr lang="en-IN" dirty="0">
                <a:latin typeface="Georgia" panose="02040502050405020303" pitchFamily="18" charset="0"/>
              </a:rPr>
              <a:t>             str(round((</a:t>
            </a:r>
            <a:r>
              <a:rPr lang="en-IN" dirty="0" err="1">
                <a:latin typeface="Georgia" panose="02040502050405020303" pitchFamily="18" charset="0"/>
              </a:rPr>
              <a:t>i.get_width</a:t>
            </a:r>
            <a:r>
              <a:rPr lang="en-IN" dirty="0">
                <a:latin typeface="Georgia" panose="02040502050405020303" pitchFamily="18" charset="0"/>
              </a:rPr>
              <a:t>()), 2)),</a:t>
            </a:r>
          </a:p>
          <a:p>
            <a:pPr marL="0" indent="0">
              <a:buNone/>
            </a:pPr>
            <a:r>
              <a:rPr lang="en-IN" dirty="0">
                <a:latin typeface="Georgia" panose="02040502050405020303" pitchFamily="18" charset="0"/>
              </a:rPr>
              <a:t>             </a:t>
            </a:r>
            <a:r>
              <a:rPr lang="en-IN" dirty="0" err="1">
                <a:latin typeface="Georgia" panose="02040502050405020303" pitchFamily="18" charset="0"/>
              </a:rPr>
              <a:t>fontsize</a:t>
            </a:r>
            <a:r>
              <a:rPr lang="en-IN" dirty="0">
                <a:latin typeface="Georgia" panose="02040502050405020303" pitchFamily="18" charset="0"/>
              </a:rPr>
              <a:t> = 10, </a:t>
            </a:r>
            <a:r>
              <a:rPr lang="en-IN" dirty="0" err="1">
                <a:latin typeface="Georgia" panose="02040502050405020303" pitchFamily="18" charset="0"/>
              </a:rPr>
              <a:t>fontweight</a:t>
            </a:r>
            <a:r>
              <a:rPr lang="en-IN" dirty="0">
                <a:latin typeface="Georgia" panose="02040502050405020303" pitchFamily="18" charset="0"/>
              </a:rPr>
              <a:t> ='bold',</a:t>
            </a:r>
          </a:p>
          <a:p>
            <a:pPr marL="0" indent="0">
              <a:buNone/>
            </a:pP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='grey') </a:t>
            </a:r>
          </a:p>
          <a:p>
            <a:pPr marL="0" indent="0">
              <a:buNone/>
            </a:pPr>
            <a:r>
              <a:rPr lang="en-IN" dirty="0" err="1">
                <a:latin typeface="Georgia" panose="02040502050405020303" pitchFamily="18" charset="0"/>
              </a:rPr>
              <a:t>ax.set_title</a:t>
            </a:r>
            <a:r>
              <a:rPr lang="en-IN" dirty="0">
                <a:latin typeface="Georgia" panose="02040502050405020303" pitchFamily="18" charset="0"/>
              </a:rPr>
              <a:t>('Sports car and their price in crore',</a:t>
            </a:r>
          </a:p>
          <a:p>
            <a:pPr marL="0" indent="0">
              <a:buNone/>
            </a:pPr>
            <a:r>
              <a:rPr lang="en-IN" dirty="0">
                <a:latin typeface="Georgia" panose="02040502050405020303" pitchFamily="18" charset="0"/>
              </a:rPr>
              <a:t>             </a:t>
            </a:r>
            <a:r>
              <a:rPr lang="en-IN" dirty="0" err="1">
                <a:latin typeface="Georgia" panose="02040502050405020303" pitchFamily="18" charset="0"/>
              </a:rPr>
              <a:t>loc</a:t>
            </a:r>
            <a:r>
              <a:rPr lang="en-IN" dirty="0">
                <a:latin typeface="Georgia" panose="02040502050405020303" pitchFamily="18" charset="0"/>
              </a:rPr>
              <a:t> ='left', )</a:t>
            </a:r>
          </a:p>
          <a:p>
            <a:pPr marL="0" indent="0">
              <a:buNone/>
            </a:pPr>
            <a:r>
              <a:rPr lang="en-IN" dirty="0" err="1">
                <a:latin typeface="Georgia" panose="02040502050405020303" pitchFamily="18" charset="0"/>
              </a:rPr>
              <a:t>fig.text</a:t>
            </a:r>
            <a:r>
              <a:rPr lang="en-IN" dirty="0">
                <a:latin typeface="Georgia" panose="02040502050405020303" pitchFamily="18" charset="0"/>
              </a:rPr>
              <a:t>(0.9, 0.15, 'Jeeteshgavande30', </a:t>
            </a:r>
            <a:r>
              <a:rPr lang="en-IN" dirty="0" err="1">
                <a:latin typeface="Georgia" panose="02040502050405020303" pitchFamily="18" charset="0"/>
              </a:rPr>
              <a:t>fontsize</a:t>
            </a:r>
            <a:r>
              <a:rPr lang="en-IN" dirty="0">
                <a:latin typeface="Georgia" panose="02040502050405020303" pitchFamily="18" charset="0"/>
              </a:rPr>
              <a:t> = 12,</a:t>
            </a:r>
          </a:p>
          <a:p>
            <a:pPr marL="0" indent="0">
              <a:buNone/>
            </a:pP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='grey', ha ='right', </a:t>
            </a:r>
            <a:r>
              <a:rPr lang="en-IN" dirty="0" err="1">
                <a:latin typeface="Georgia" panose="02040502050405020303" pitchFamily="18" charset="0"/>
              </a:rPr>
              <a:t>va</a:t>
            </a:r>
            <a:r>
              <a:rPr lang="en-IN" dirty="0">
                <a:latin typeface="Georgia" panose="02040502050405020303" pitchFamily="18" charset="0"/>
              </a:rPr>
              <a:t> ='bottom',</a:t>
            </a:r>
          </a:p>
          <a:p>
            <a:pPr marL="0" indent="0">
              <a:buNone/>
            </a:pPr>
            <a:r>
              <a:rPr lang="en-IN" dirty="0">
                <a:latin typeface="Georgia" panose="02040502050405020303" pitchFamily="18" charset="0"/>
              </a:rPr>
              <a:t>         alpha = 0.7)</a:t>
            </a:r>
          </a:p>
          <a:p>
            <a:pPr marL="0" indent="0">
              <a:buNone/>
            </a:pPr>
            <a:r>
              <a:rPr lang="en-IN" dirty="0">
                <a:latin typeface="Georgia" panose="02040502050405020303" pitchFamily="18" charset="0"/>
              </a:rPr>
              <a:t> </a:t>
            </a: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DC846102-9406-CF8B-A64A-E7402EF918C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4FC46A8-D5D6-987F-CECD-F9AA281AC296}"/>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259031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02896-FB78-41C2-B811-2CD64FB9E620}"/>
              </a:ext>
            </a:extLst>
          </p:cNvPr>
          <p:cNvSpPr>
            <a:spLocks noGrp="1"/>
          </p:cNvSpPr>
          <p:nvPr>
            <p:ph idx="1"/>
          </p:nvPr>
        </p:nvSpPr>
        <p:spPr>
          <a:xfrm>
            <a:off x="581192" y="828675"/>
            <a:ext cx="11029615" cy="5695950"/>
          </a:xfrm>
        </p:spPr>
        <p:txBody>
          <a:bodyPr>
            <a:normAutofit fontScale="70000" lnSpcReduction="20000"/>
          </a:bodyPr>
          <a:lstStyle/>
          <a:p>
            <a:pPr marL="0" indent="0">
              <a:buNone/>
            </a:pPr>
            <a:r>
              <a:rPr lang="en-US" sz="2000" b="1" dirty="0">
                <a:solidFill>
                  <a:srgbClr val="00B0F0"/>
                </a:solidFill>
                <a:latin typeface="Georgia" panose="02040502050405020303" pitchFamily="18" charset="0"/>
              </a:rPr>
              <a:t>Multiple bar plots</a:t>
            </a:r>
          </a:p>
          <a:p>
            <a:pPr>
              <a:buFont typeface="Wingdings" panose="05000000000000000000" pitchFamily="2" charset="2"/>
              <a:buChar char="Ø"/>
            </a:pPr>
            <a:r>
              <a:rPr lang="en-US" dirty="0">
                <a:latin typeface="Georgia" panose="02040502050405020303" pitchFamily="18" charset="0"/>
              </a:rPr>
              <a:t>Multiple bar plots are used when comparison among the data set is to be done when one variable is changing.</a:t>
            </a:r>
          </a:p>
          <a:p>
            <a:pPr>
              <a:buFont typeface="Wingdings" panose="05000000000000000000" pitchFamily="2" charset="2"/>
              <a:buChar char="Ø"/>
            </a:pPr>
            <a:r>
              <a:rPr lang="en-US" dirty="0">
                <a:latin typeface="Georgia" panose="02040502050405020303" pitchFamily="18" charset="0"/>
              </a:rPr>
              <a:t>We can easily convert it as a stacked area bar chart, where each subgroup is displayed by one on top of the others. </a:t>
            </a:r>
          </a:p>
          <a:p>
            <a:pPr>
              <a:buFont typeface="Wingdings" panose="05000000000000000000" pitchFamily="2" charset="2"/>
              <a:buChar char="Ø"/>
            </a:pPr>
            <a:r>
              <a:rPr lang="en-US" dirty="0">
                <a:latin typeface="Georgia" panose="02040502050405020303" pitchFamily="18" charset="0"/>
              </a:rPr>
              <a:t>It can be plotted by varying the thickness and position of the bars.</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 set width of bar</a:t>
            </a:r>
          </a:p>
          <a:p>
            <a:pPr marL="0" indent="0">
              <a:buNone/>
            </a:pPr>
            <a:r>
              <a:rPr lang="en-IN" dirty="0" err="1">
                <a:latin typeface="Georgia" panose="02040502050405020303" pitchFamily="18" charset="0"/>
              </a:rPr>
              <a:t>barWidth</a:t>
            </a:r>
            <a:r>
              <a:rPr lang="en-IN" dirty="0">
                <a:latin typeface="Georgia" panose="02040502050405020303" pitchFamily="18" charset="0"/>
              </a:rPr>
              <a:t> = 0.25</a:t>
            </a:r>
          </a:p>
          <a:p>
            <a:pPr marL="0" indent="0">
              <a:buNone/>
            </a:pPr>
            <a:r>
              <a:rPr lang="en-IN" dirty="0">
                <a:latin typeface="Georgia" panose="02040502050405020303" pitchFamily="18" charset="0"/>
              </a:rPr>
              <a:t>fig = </a:t>
            </a:r>
            <a:r>
              <a:rPr lang="en-IN" dirty="0" err="1">
                <a:latin typeface="Georgia" panose="02040502050405020303" pitchFamily="18" charset="0"/>
              </a:rPr>
              <a:t>plt.subplots</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=(12, 8))</a:t>
            </a:r>
          </a:p>
          <a:p>
            <a:pPr marL="0" indent="0">
              <a:buNone/>
            </a:pPr>
            <a:r>
              <a:rPr lang="en-IN" dirty="0">
                <a:latin typeface="Georgia" panose="02040502050405020303" pitchFamily="18" charset="0"/>
              </a:rPr>
              <a:t>IT = [12, 30, 1, 8, 22]</a:t>
            </a:r>
          </a:p>
          <a:p>
            <a:pPr marL="0" indent="0">
              <a:buNone/>
            </a:pPr>
            <a:r>
              <a:rPr lang="en-IN" dirty="0">
                <a:latin typeface="Georgia" panose="02040502050405020303" pitchFamily="18" charset="0"/>
              </a:rPr>
              <a:t>ECE = [28, 6, 16, 5, 10]</a:t>
            </a:r>
          </a:p>
          <a:p>
            <a:pPr marL="0" indent="0">
              <a:buNone/>
            </a:pPr>
            <a:r>
              <a:rPr lang="en-IN" dirty="0">
                <a:latin typeface="Georgia" panose="02040502050405020303" pitchFamily="18" charset="0"/>
              </a:rPr>
              <a:t>CSE = [29, 3, 24, 25, 17]</a:t>
            </a:r>
          </a:p>
          <a:p>
            <a:pPr marL="0" indent="0">
              <a:buNone/>
            </a:pPr>
            <a:r>
              <a:rPr lang="en-IN" dirty="0">
                <a:latin typeface="Georgia" panose="02040502050405020303" pitchFamily="18" charset="0"/>
              </a:rPr>
              <a:t>br1 = </a:t>
            </a:r>
            <a:r>
              <a:rPr lang="en-IN" dirty="0" err="1">
                <a:latin typeface="Georgia" panose="02040502050405020303" pitchFamily="18" charset="0"/>
              </a:rPr>
              <a:t>np.arange</a:t>
            </a:r>
            <a:r>
              <a:rPr lang="en-IN" dirty="0">
                <a:latin typeface="Georgia" panose="02040502050405020303" pitchFamily="18" charset="0"/>
              </a:rPr>
              <a:t>(</a:t>
            </a:r>
            <a:r>
              <a:rPr lang="en-IN" dirty="0" err="1">
                <a:latin typeface="Georgia" panose="02040502050405020303" pitchFamily="18" charset="0"/>
              </a:rPr>
              <a:t>len</a:t>
            </a:r>
            <a:r>
              <a:rPr lang="en-IN" dirty="0">
                <a:latin typeface="Georgia" panose="02040502050405020303" pitchFamily="18" charset="0"/>
              </a:rPr>
              <a:t>(IT))</a:t>
            </a:r>
          </a:p>
          <a:p>
            <a:pPr marL="0" indent="0">
              <a:buNone/>
            </a:pPr>
            <a:r>
              <a:rPr lang="en-IN" dirty="0">
                <a:latin typeface="Georgia" panose="02040502050405020303" pitchFamily="18" charset="0"/>
              </a:rPr>
              <a:t>br2 = [x + </a:t>
            </a:r>
            <a:r>
              <a:rPr lang="en-IN" dirty="0" err="1">
                <a:latin typeface="Georgia" panose="02040502050405020303" pitchFamily="18" charset="0"/>
              </a:rPr>
              <a:t>barWidth</a:t>
            </a:r>
            <a:r>
              <a:rPr lang="en-IN" dirty="0">
                <a:latin typeface="Georgia" panose="02040502050405020303" pitchFamily="18" charset="0"/>
              </a:rPr>
              <a:t> for x in br1]</a:t>
            </a:r>
          </a:p>
          <a:p>
            <a:pPr marL="0" indent="0">
              <a:buNone/>
            </a:pPr>
            <a:r>
              <a:rPr lang="en-IN" dirty="0">
                <a:latin typeface="Georgia" panose="02040502050405020303" pitchFamily="18" charset="0"/>
              </a:rPr>
              <a:t>br3 = [x + </a:t>
            </a:r>
            <a:r>
              <a:rPr lang="en-IN" dirty="0" err="1">
                <a:latin typeface="Georgia" panose="02040502050405020303" pitchFamily="18" charset="0"/>
              </a:rPr>
              <a:t>barWidth</a:t>
            </a:r>
            <a:r>
              <a:rPr lang="en-IN" dirty="0">
                <a:latin typeface="Georgia" panose="02040502050405020303" pitchFamily="18" charset="0"/>
              </a:rPr>
              <a:t> for x in br2]</a:t>
            </a:r>
          </a:p>
        </p:txBody>
      </p:sp>
      <p:sp>
        <p:nvSpPr>
          <p:cNvPr id="2" name="Footer Placeholder 1">
            <a:extLst>
              <a:ext uri="{FF2B5EF4-FFF2-40B4-BE49-F238E27FC236}">
                <a16:creationId xmlns:a16="http://schemas.microsoft.com/office/drawing/2014/main" id="{FD3B0EE6-D92D-0869-C3E0-5E604A1FFA2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9E7B975-CBB8-017C-9906-88DA92DE02CF}"/>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178708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DAE54-6718-4930-A7F6-07D2AAA44052}"/>
              </a:ext>
            </a:extLst>
          </p:cNvPr>
          <p:cNvSpPr>
            <a:spLocks noGrp="1"/>
          </p:cNvSpPr>
          <p:nvPr>
            <p:ph idx="1"/>
          </p:nvPr>
        </p:nvSpPr>
        <p:spPr>
          <a:xfrm>
            <a:off x="276226" y="571501"/>
            <a:ext cx="11687174" cy="5962650"/>
          </a:xfrm>
        </p:spPr>
        <p:txBody>
          <a:bodyPr>
            <a:normAutofit lnSpcReduction="10000"/>
          </a:bodyPr>
          <a:lstStyle/>
          <a:p>
            <a:pPr marL="0" indent="0">
              <a:buNone/>
            </a:pPr>
            <a:r>
              <a:rPr lang="en-IN" dirty="0" err="1">
                <a:latin typeface="Georgia" panose="02040502050405020303" pitchFamily="18" charset="0"/>
              </a:rPr>
              <a:t>plt.bar</a:t>
            </a:r>
            <a:r>
              <a:rPr lang="en-IN" dirty="0">
                <a:latin typeface="Georgia" panose="02040502050405020303" pitchFamily="18" charset="0"/>
              </a:rPr>
              <a:t>(br1, IT, </a:t>
            </a:r>
            <a:r>
              <a:rPr lang="en-IN" dirty="0" err="1">
                <a:latin typeface="Georgia" panose="02040502050405020303" pitchFamily="18" charset="0"/>
              </a:rPr>
              <a:t>color</a:t>
            </a:r>
            <a:r>
              <a:rPr lang="en-IN" dirty="0">
                <a:latin typeface="Georgia" panose="02040502050405020303" pitchFamily="18" charset="0"/>
              </a:rPr>
              <a:t> ='r', width = </a:t>
            </a:r>
            <a:r>
              <a:rPr lang="en-IN" dirty="0" err="1">
                <a:latin typeface="Georgia" panose="02040502050405020303" pitchFamily="18" charset="0"/>
              </a:rPr>
              <a:t>barWidth</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edgecolor</a:t>
            </a:r>
            <a:r>
              <a:rPr lang="en-IN" dirty="0">
                <a:latin typeface="Georgia" panose="02040502050405020303" pitchFamily="18" charset="0"/>
              </a:rPr>
              <a:t> ='grey', label ='IT')</a:t>
            </a:r>
          </a:p>
          <a:p>
            <a:pPr marL="0" indent="0">
              <a:buNone/>
            </a:pPr>
            <a:r>
              <a:rPr lang="en-IN" dirty="0" err="1">
                <a:latin typeface="Georgia" panose="02040502050405020303" pitchFamily="18" charset="0"/>
              </a:rPr>
              <a:t>plt.bar</a:t>
            </a:r>
            <a:r>
              <a:rPr lang="en-IN" dirty="0">
                <a:latin typeface="Georgia" panose="02040502050405020303" pitchFamily="18" charset="0"/>
              </a:rPr>
              <a:t>(br2, ECE, </a:t>
            </a:r>
            <a:r>
              <a:rPr lang="en-IN" dirty="0" err="1">
                <a:latin typeface="Georgia" panose="02040502050405020303" pitchFamily="18" charset="0"/>
              </a:rPr>
              <a:t>color</a:t>
            </a:r>
            <a:r>
              <a:rPr lang="en-IN" dirty="0">
                <a:latin typeface="Georgia" panose="02040502050405020303" pitchFamily="18" charset="0"/>
              </a:rPr>
              <a:t> ='g', width = </a:t>
            </a:r>
            <a:r>
              <a:rPr lang="en-IN" dirty="0" err="1">
                <a:latin typeface="Georgia" panose="02040502050405020303" pitchFamily="18" charset="0"/>
              </a:rPr>
              <a:t>barWidth</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edgecolor</a:t>
            </a:r>
            <a:r>
              <a:rPr lang="en-IN" dirty="0">
                <a:latin typeface="Georgia" panose="02040502050405020303" pitchFamily="18" charset="0"/>
              </a:rPr>
              <a:t> ='grey', label ='ECE')</a:t>
            </a:r>
          </a:p>
          <a:p>
            <a:pPr marL="0" indent="0">
              <a:buNone/>
            </a:pPr>
            <a:r>
              <a:rPr lang="en-IN" dirty="0" err="1">
                <a:latin typeface="Georgia" panose="02040502050405020303" pitchFamily="18" charset="0"/>
              </a:rPr>
              <a:t>plt.bar</a:t>
            </a:r>
            <a:r>
              <a:rPr lang="en-IN" dirty="0">
                <a:latin typeface="Georgia" panose="02040502050405020303" pitchFamily="18" charset="0"/>
              </a:rPr>
              <a:t>(br3, CSE, </a:t>
            </a:r>
            <a:r>
              <a:rPr lang="en-IN" dirty="0" err="1">
                <a:latin typeface="Georgia" panose="02040502050405020303" pitchFamily="18" charset="0"/>
              </a:rPr>
              <a:t>color</a:t>
            </a:r>
            <a:r>
              <a:rPr lang="en-IN" dirty="0">
                <a:latin typeface="Georgia" panose="02040502050405020303" pitchFamily="18" charset="0"/>
              </a:rPr>
              <a:t> ='b', width = </a:t>
            </a:r>
            <a:r>
              <a:rPr lang="en-IN" dirty="0" err="1">
                <a:latin typeface="Georgia" panose="02040502050405020303" pitchFamily="18" charset="0"/>
              </a:rPr>
              <a:t>barWidth</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edgecolor</a:t>
            </a:r>
            <a:r>
              <a:rPr lang="en-IN" dirty="0">
                <a:latin typeface="Georgia" panose="02040502050405020303" pitchFamily="18" charset="0"/>
              </a:rPr>
              <a:t> ='grey', label ='CSE')</a:t>
            </a:r>
          </a:p>
          <a:p>
            <a:pPr marL="0" indent="0">
              <a:buNone/>
            </a:pPr>
            <a:r>
              <a:rPr lang="en-IN" dirty="0" err="1">
                <a:latin typeface="Georgia" panose="02040502050405020303" pitchFamily="18" charset="0"/>
              </a:rPr>
              <a:t>plt.xlabel</a:t>
            </a:r>
            <a:r>
              <a:rPr lang="en-IN" dirty="0">
                <a:latin typeface="Georgia" panose="02040502050405020303" pitchFamily="18" charset="0"/>
              </a:rPr>
              <a:t>('Branch', </a:t>
            </a:r>
            <a:r>
              <a:rPr lang="en-IN" dirty="0" err="1">
                <a:latin typeface="Georgia" panose="02040502050405020303" pitchFamily="18" charset="0"/>
              </a:rPr>
              <a:t>fontweight</a:t>
            </a:r>
            <a:r>
              <a:rPr lang="en-IN" dirty="0">
                <a:latin typeface="Georgia" panose="02040502050405020303" pitchFamily="18" charset="0"/>
              </a:rPr>
              <a:t> ='bold', </a:t>
            </a:r>
            <a:r>
              <a:rPr lang="en-IN" dirty="0" err="1">
                <a:latin typeface="Georgia" panose="02040502050405020303" pitchFamily="18" charset="0"/>
              </a:rPr>
              <a:t>fontsize</a:t>
            </a:r>
            <a:r>
              <a:rPr lang="en-IN" dirty="0">
                <a:latin typeface="Georgia" panose="02040502050405020303" pitchFamily="18" charset="0"/>
              </a:rPr>
              <a:t> = 15)</a:t>
            </a:r>
          </a:p>
          <a:p>
            <a:pPr marL="0" indent="0">
              <a:buNone/>
            </a:pPr>
            <a:r>
              <a:rPr lang="en-IN" dirty="0" err="1">
                <a:latin typeface="Georgia" panose="02040502050405020303" pitchFamily="18" charset="0"/>
              </a:rPr>
              <a:t>plt.ylabel</a:t>
            </a:r>
            <a:r>
              <a:rPr lang="en-IN" dirty="0">
                <a:latin typeface="Georgia" panose="02040502050405020303" pitchFamily="18" charset="0"/>
              </a:rPr>
              <a:t>('Students passed', </a:t>
            </a:r>
            <a:r>
              <a:rPr lang="en-IN" dirty="0" err="1">
                <a:latin typeface="Georgia" panose="02040502050405020303" pitchFamily="18" charset="0"/>
              </a:rPr>
              <a:t>fontweight</a:t>
            </a:r>
            <a:r>
              <a:rPr lang="en-IN" dirty="0">
                <a:latin typeface="Georgia" panose="02040502050405020303" pitchFamily="18" charset="0"/>
              </a:rPr>
              <a:t> ='bold', </a:t>
            </a:r>
            <a:r>
              <a:rPr lang="en-IN" dirty="0" err="1">
                <a:latin typeface="Georgia" panose="02040502050405020303" pitchFamily="18" charset="0"/>
              </a:rPr>
              <a:t>fontsize</a:t>
            </a:r>
            <a:r>
              <a:rPr lang="en-IN" dirty="0">
                <a:latin typeface="Georgia" panose="02040502050405020303" pitchFamily="18" charset="0"/>
              </a:rPr>
              <a:t> = 15)</a:t>
            </a:r>
          </a:p>
          <a:p>
            <a:pPr marL="0" indent="0">
              <a:buNone/>
            </a:pPr>
            <a:r>
              <a:rPr lang="en-IN" dirty="0" err="1">
                <a:latin typeface="Georgia" panose="02040502050405020303" pitchFamily="18" charset="0"/>
              </a:rPr>
              <a:t>plt.xticks</a:t>
            </a:r>
            <a:r>
              <a:rPr lang="en-IN" dirty="0">
                <a:latin typeface="Georgia" panose="02040502050405020303" pitchFamily="18" charset="0"/>
              </a:rPr>
              <a:t>([r + </a:t>
            </a:r>
            <a:r>
              <a:rPr lang="en-IN" dirty="0" err="1">
                <a:latin typeface="Georgia" panose="02040502050405020303" pitchFamily="18" charset="0"/>
              </a:rPr>
              <a:t>barWidth</a:t>
            </a:r>
            <a:r>
              <a:rPr lang="en-IN" dirty="0">
                <a:latin typeface="Georgia" panose="02040502050405020303" pitchFamily="18" charset="0"/>
              </a:rPr>
              <a:t> for r in range(</a:t>
            </a:r>
            <a:r>
              <a:rPr lang="en-IN" dirty="0" err="1">
                <a:latin typeface="Georgia" panose="02040502050405020303" pitchFamily="18" charset="0"/>
              </a:rPr>
              <a:t>len</a:t>
            </a:r>
            <a:r>
              <a:rPr lang="en-IN" dirty="0">
                <a:latin typeface="Georgia" panose="02040502050405020303" pitchFamily="18" charset="0"/>
              </a:rPr>
              <a:t>(IT))],</a:t>
            </a:r>
          </a:p>
          <a:p>
            <a:pPr marL="0" indent="0">
              <a:buNone/>
            </a:pPr>
            <a:r>
              <a:rPr lang="en-IN" dirty="0">
                <a:latin typeface="Georgia" panose="02040502050405020303" pitchFamily="18" charset="0"/>
              </a:rPr>
              <a:t>        ['2015', '2016', '2017', '2018', '2019'])</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endParaRPr lang="en-IN" dirty="0"/>
          </a:p>
        </p:txBody>
      </p:sp>
      <p:sp>
        <p:nvSpPr>
          <p:cNvPr id="2" name="Footer Placeholder 1">
            <a:extLst>
              <a:ext uri="{FF2B5EF4-FFF2-40B4-BE49-F238E27FC236}">
                <a16:creationId xmlns:a16="http://schemas.microsoft.com/office/drawing/2014/main" id="{189071B9-9DDB-A2A9-03DC-AAD84259BC1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3AEF6BF-3AC6-9423-E845-3246D0E525BB}"/>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99034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402EE-1527-4309-A5C0-DD94C1C5DE03}"/>
              </a:ext>
            </a:extLst>
          </p:cNvPr>
          <p:cNvSpPr>
            <a:spLocks noGrp="1"/>
          </p:cNvSpPr>
          <p:nvPr>
            <p:ph idx="1"/>
          </p:nvPr>
        </p:nvSpPr>
        <p:spPr>
          <a:xfrm>
            <a:off x="104775" y="95250"/>
            <a:ext cx="11811000" cy="6667500"/>
          </a:xfrm>
        </p:spPr>
        <p:txBody>
          <a:bodyPr>
            <a:normAutofit fontScale="55000" lnSpcReduction="20000"/>
          </a:bodyPr>
          <a:lstStyle/>
          <a:p>
            <a:pPr marL="0" indent="0">
              <a:buNone/>
            </a:pPr>
            <a:r>
              <a:rPr lang="en-US" sz="2000" b="1" dirty="0">
                <a:solidFill>
                  <a:srgbClr val="00B0F0"/>
                </a:solidFill>
                <a:latin typeface="Georgia" panose="02040502050405020303" pitchFamily="18" charset="0"/>
              </a:rPr>
              <a:t>Stacked bar plot</a:t>
            </a:r>
          </a:p>
          <a:p>
            <a:pPr>
              <a:buFont typeface="Wingdings" panose="05000000000000000000" pitchFamily="2" charset="2"/>
              <a:buChar char="Ø"/>
            </a:pPr>
            <a:r>
              <a:rPr lang="en-US" dirty="0">
                <a:latin typeface="Georgia" panose="02040502050405020303" pitchFamily="18" charset="0"/>
              </a:rPr>
              <a:t>Stacked bar plots represent different groups on top of one another.</a:t>
            </a:r>
          </a:p>
          <a:p>
            <a:pPr>
              <a:buFont typeface="Wingdings" panose="05000000000000000000" pitchFamily="2" charset="2"/>
              <a:buChar char="Ø"/>
            </a:pPr>
            <a:r>
              <a:rPr lang="en-US" dirty="0">
                <a:latin typeface="Georgia" panose="02040502050405020303" pitchFamily="18" charset="0"/>
              </a:rPr>
              <a:t>The height of the bar depends on the resulting height of the combination of the results of the groups. </a:t>
            </a:r>
          </a:p>
          <a:p>
            <a:pPr>
              <a:buFont typeface="Wingdings" panose="05000000000000000000" pitchFamily="2" charset="2"/>
              <a:buChar char="Ø"/>
            </a:pPr>
            <a:r>
              <a:rPr lang="en-US" dirty="0">
                <a:latin typeface="Georgia" panose="02040502050405020303" pitchFamily="18" charset="0"/>
              </a:rPr>
              <a:t>It goes from the bottom to the value instead of going from zero to value.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N = 5</a:t>
            </a:r>
          </a:p>
          <a:p>
            <a:pPr marL="0" indent="0">
              <a:buNone/>
            </a:pPr>
            <a:r>
              <a:rPr lang="en-IN" dirty="0">
                <a:latin typeface="Georgia" panose="02040502050405020303" pitchFamily="18" charset="0"/>
              </a:rPr>
              <a:t>boys = (20, 35, 30, 35, 27)</a:t>
            </a:r>
          </a:p>
          <a:p>
            <a:pPr marL="0" indent="0">
              <a:buNone/>
            </a:pPr>
            <a:r>
              <a:rPr lang="en-IN" dirty="0">
                <a:latin typeface="Georgia" panose="02040502050405020303" pitchFamily="18" charset="0"/>
              </a:rPr>
              <a:t>girls = (25, 32, 34, 20, 25)</a:t>
            </a:r>
          </a:p>
          <a:p>
            <a:pPr marL="0" indent="0">
              <a:buNone/>
            </a:pPr>
            <a:r>
              <a:rPr lang="en-IN" dirty="0" err="1">
                <a:latin typeface="Georgia" panose="02040502050405020303" pitchFamily="18" charset="0"/>
              </a:rPr>
              <a:t>boyStd</a:t>
            </a:r>
            <a:r>
              <a:rPr lang="en-IN" dirty="0">
                <a:latin typeface="Georgia" panose="02040502050405020303" pitchFamily="18" charset="0"/>
              </a:rPr>
              <a:t> = (2, 3, 4, 1, 2)</a:t>
            </a:r>
          </a:p>
          <a:p>
            <a:pPr marL="0" indent="0">
              <a:buNone/>
            </a:pPr>
            <a:r>
              <a:rPr lang="en-IN" dirty="0" err="1">
                <a:latin typeface="Georgia" panose="02040502050405020303" pitchFamily="18" charset="0"/>
              </a:rPr>
              <a:t>girlStd</a:t>
            </a:r>
            <a:r>
              <a:rPr lang="en-IN" dirty="0">
                <a:latin typeface="Georgia" panose="02040502050405020303" pitchFamily="18" charset="0"/>
              </a:rPr>
              <a:t> = (3, 5, 2, 3, 3)</a:t>
            </a:r>
          </a:p>
          <a:p>
            <a:pPr marL="0" indent="0">
              <a:buNone/>
            </a:pPr>
            <a:r>
              <a:rPr lang="en-IN" dirty="0" err="1">
                <a:latin typeface="Georgia" panose="02040502050405020303" pitchFamily="18" charset="0"/>
              </a:rPr>
              <a:t>ind</a:t>
            </a:r>
            <a:r>
              <a:rPr lang="en-IN" dirty="0">
                <a:latin typeface="Georgia" panose="02040502050405020303" pitchFamily="18" charset="0"/>
              </a:rPr>
              <a:t> = </a:t>
            </a:r>
            <a:r>
              <a:rPr lang="en-IN" dirty="0" err="1">
                <a:latin typeface="Georgia" panose="02040502050405020303" pitchFamily="18" charset="0"/>
              </a:rPr>
              <a:t>np.arange</a:t>
            </a:r>
            <a:r>
              <a:rPr lang="en-IN" dirty="0">
                <a:latin typeface="Georgia" panose="02040502050405020303" pitchFamily="18" charset="0"/>
              </a:rPr>
              <a:t>(N)  </a:t>
            </a:r>
          </a:p>
          <a:p>
            <a:pPr marL="0" indent="0">
              <a:buNone/>
            </a:pPr>
            <a:r>
              <a:rPr lang="en-IN" dirty="0">
                <a:latin typeface="Georgia" panose="02040502050405020303" pitchFamily="18" charset="0"/>
              </a:rPr>
              <a:t>width = 0.35 </a:t>
            </a:r>
          </a:p>
          <a:p>
            <a:pPr marL="0" indent="0">
              <a:buNone/>
            </a:pPr>
            <a:r>
              <a:rPr lang="en-IN" dirty="0">
                <a:latin typeface="Georgia" panose="02040502050405020303" pitchFamily="18" charset="0"/>
              </a:rPr>
              <a:t>fig = </a:t>
            </a:r>
            <a:r>
              <a:rPr lang="en-IN" dirty="0" err="1">
                <a:latin typeface="Georgia" panose="02040502050405020303" pitchFamily="18" charset="0"/>
              </a:rPr>
              <a:t>plt.subplots</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=(10, 7))</a:t>
            </a:r>
          </a:p>
          <a:p>
            <a:pPr marL="0" indent="0">
              <a:buNone/>
            </a:pPr>
            <a:r>
              <a:rPr lang="en-IN" dirty="0">
                <a:latin typeface="Georgia" panose="02040502050405020303" pitchFamily="18" charset="0"/>
              </a:rPr>
              <a:t>p1 = </a:t>
            </a:r>
            <a:r>
              <a:rPr lang="en-IN" dirty="0" err="1">
                <a:latin typeface="Georgia" panose="02040502050405020303" pitchFamily="18" charset="0"/>
              </a:rPr>
              <a:t>plt.bar</a:t>
            </a:r>
            <a:r>
              <a:rPr lang="en-IN" dirty="0">
                <a:latin typeface="Georgia" panose="02040502050405020303" pitchFamily="18" charset="0"/>
              </a:rPr>
              <a:t>(</a:t>
            </a:r>
            <a:r>
              <a:rPr lang="en-IN" dirty="0" err="1">
                <a:latin typeface="Georgia" panose="02040502050405020303" pitchFamily="18" charset="0"/>
              </a:rPr>
              <a:t>ind</a:t>
            </a:r>
            <a:r>
              <a:rPr lang="en-IN" dirty="0">
                <a:latin typeface="Georgia" panose="02040502050405020303" pitchFamily="18" charset="0"/>
              </a:rPr>
              <a:t>, boys, width, </a:t>
            </a:r>
            <a:r>
              <a:rPr lang="en-IN" dirty="0" err="1">
                <a:latin typeface="Georgia" panose="02040502050405020303" pitchFamily="18" charset="0"/>
              </a:rPr>
              <a:t>yerr</a:t>
            </a:r>
            <a:r>
              <a:rPr lang="en-IN" dirty="0">
                <a:latin typeface="Georgia" panose="02040502050405020303" pitchFamily="18" charset="0"/>
              </a:rPr>
              <a:t> = </a:t>
            </a:r>
            <a:r>
              <a:rPr lang="en-IN" dirty="0" err="1">
                <a:latin typeface="Georgia" panose="02040502050405020303" pitchFamily="18" charset="0"/>
              </a:rPr>
              <a:t>boyStd</a:t>
            </a:r>
            <a:r>
              <a:rPr lang="en-IN" dirty="0">
                <a:latin typeface="Georgia" panose="02040502050405020303" pitchFamily="18" charset="0"/>
              </a:rPr>
              <a:t>)</a:t>
            </a:r>
          </a:p>
          <a:p>
            <a:pPr marL="0" indent="0">
              <a:buNone/>
            </a:pPr>
            <a:r>
              <a:rPr lang="en-IN" dirty="0">
                <a:latin typeface="Georgia" panose="02040502050405020303" pitchFamily="18" charset="0"/>
              </a:rPr>
              <a:t>p2 = </a:t>
            </a:r>
            <a:r>
              <a:rPr lang="en-IN" dirty="0" err="1">
                <a:latin typeface="Georgia" panose="02040502050405020303" pitchFamily="18" charset="0"/>
              </a:rPr>
              <a:t>plt.bar</a:t>
            </a:r>
            <a:r>
              <a:rPr lang="en-IN" dirty="0">
                <a:latin typeface="Georgia" panose="02040502050405020303" pitchFamily="18" charset="0"/>
              </a:rPr>
              <a:t>(</a:t>
            </a:r>
            <a:r>
              <a:rPr lang="en-IN" dirty="0" err="1">
                <a:latin typeface="Georgia" panose="02040502050405020303" pitchFamily="18" charset="0"/>
              </a:rPr>
              <a:t>ind</a:t>
            </a:r>
            <a:r>
              <a:rPr lang="en-IN" dirty="0">
                <a:latin typeface="Georgia" panose="02040502050405020303" pitchFamily="18" charset="0"/>
              </a:rPr>
              <a:t>, girls, </a:t>
            </a:r>
            <a:r>
              <a:rPr lang="en-IN" dirty="0" err="1">
                <a:latin typeface="Georgia" panose="02040502050405020303" pitchFamily="18" charset="0"/>
              </a:rPr>
              <a:t>width,bottom</a:t>
            </a:r>
            <a:r>
              <a:rPr lang="en-IN" dirty="0">
                <a:latin typeface="Georgia" panose="02040502050405020303" pitchFamily="18" charset="0"/>
              </a:rPr>
              <a:t> = boys, </a:t>
            </a:r>
            <a:r>
              <a:rPr lang="en-IN" dirty="0" err="1">
                <a:latin typeface="Georgia" panose="02040502050405020303" pitchFamily="18" charset="0"/>
              </a:rPr>
              <a:t>yerr</a:t>
            </a:r>
            <a:r>
              <a:rPr lang="en-IN" dirty="0">
                <a:latin typeface="Georgia" panose="02040502050405020303" pitchFamily="18" charset="0"/>
              </a:rPr>
              <a:t> = </a:t>
            </a:r>
            <a:r>
              <a:rPr lang="en-IN" dirty="0" err="1">
                <a:latin typeface="Georgia" panose="02040502050405020303" pitchFamily="18" charset="0"/>
              </a:rPr>
              <a:t>girlStd</a:t>
            </a:r>
            <a:r>
              <a:rPr lang="en-IN" dirty="0">
                <a:latin typeface="Georgia" panose="02040502050405020303" pitchFamily="18" charset="0"/>
              </a:rPr>
              <a:t>)</a:t>
            </a:r>
          </a:p>
          <a:p>
            <a:pPr marL="0" indent="0">
              <a:buNone/>
            </a:pPr>
            <a:r>
              <a:rPr lang="en-IN" dirty="0" err="1">
                <a:latin typeface="Georgia" panose="02040502050405020303" pitchFamily="18" charset="0"/>
              </a:rPr>
              <a:t>plt.ylabel</a:t>
            </a:r>
            <a:r>
              <a:rPr lang="en-IN" dirty="0">
                <a:latin typeface="Georgia" panose="02040502050405020303" pitchFamily="18" charset="0"/>
              </a:rPr>
              <a:t>('Contribution')</a:t>
            </a:r>
          </a:p>
          <a:p>
            <a:pPr marL="0" indent="0">
              <a:buNone/>
            </a:pPr>
            <a:r>
              <a:rPr lang="en-IN" dirty="0" err="1">
                <a:latin typeface="Georgia" panose="02040502050405020303" pitchFamily="18" charset="0"/>
              </a:rPr>
              <a:t>plt.title</a:t>
            </a:r>
            <a:r>
              <a:rPr lang="en-IN" dirty="0">
                <a:latin typeface="Georgia" panose="02040502050405020303" pitchFamily="18" charset="0"/>
              </a:rPr>
              <a:t>('Contribution by the teams')</a:t>
            </a:r>
          </a:p>
          <a:p>
            <a:pPr marL="0" indent="0">
              <a:buNone/>
            </a:pPr>
            <a:r>
              <a:rPr lang="en-IN" dirty="0" err="1">
                <a:latin typeface="Georgia" panose="02040502050405020303" pitchFamily="18" charset="0"/>
              </a:rPr>
              <a:t>plt.xticks</a:t>
            </a:r>
            <a:r>
              <a:rPr lang="en-IN" dirty="0">
                <a:latin typeface="Georgia" panose="02040502050405020303" pitchFamily="18" charset="0"/>
              </a:rPr>
              <a:t>(</a:t>
            </a:r>
            <a:r>
              <a:rPr lang="en-IN" dirty="0" err="1">
                <a:latin typeface="Georgia" panose="02040502050405020303" pitchFamily="18" charset="0"/>
              </a:rPr>
              <a:t>ind</a:t>
            </a:r>
            <a:r>
              <a:rPr lang="en-IN" dirty="0">
                <a:latin typeface="Georgia" panose="02040502050405020303" pitchFamily="18" charset="0"/>
              </a:rPr>
              <a:t>, ('T1', 'T2', 'T3', 'T4', 'T5'))</a:t>
            </a:r>
          </a:p>
          <a:p>
            <a:pPr marL="0" indent="0">
              <a:buNone/>
            </a:pPr>
            <a:r>
              <a:rPr lang="en-IN" dirty="0" err="1">
                <a:latin typeface="Georgia" panose="02040502050405020303" pitchFamily="18" charset="0"/>
              </a:rPr>
              <a:t>plt.yticks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(0, 81, 10))</a:t>
            </a:r>
          </a:p>
          <a:p>
            <a:pPr marL="0" indent="0">
              <a:buNone/>
            </a:pPr>
            <a:r>
              <a:rPr lang="en-IN" dirty="0" err="1">
                <a:latin typeface="Georgia" panose="02040502050405020303" pitchFamily="18" charset="0"/>
              </a:rPr>
              <a:t>plt.legend</a:t>
            </a:r>
            <a:r>
              <a:rPr lang="en-IN" dirty="0">
                <a:latin typeface="Georgia" panose="02040502050405020303" pitchFamily="18" charset="0"/>
              </a:rPr>
              <a:t>((p1[0], p2[0]), ('boys', 'girls'))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2D89AB7D-FA01-35C2-AE60-0B3C9821ADB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59835BF-5066-D27F-8C91-19CD839D8705}"/>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3503217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7743-592B-4ACA-B54F-F8228FA2DFC4}"/>
              </a:ext>
            </a:extLst>
          </p:cNvPr>
          <p:cNvSpPr>
            <a:spLocks noGrp="1"/>
          </p:cNvSpPr>
          <p:nvPr>
            <p:ph type="title"/>
          </p:nvPr>
        </p:nvSpPr>
        <p:spPr>
          <a:xfrm>
            <a:off x="581192" y="702156"/>
            <a:ext cx="11029616" cy="1040919"/>
          </a:xfrm>
        </p:spPr>
        <p:txBody>
          <a:bodyPr>
            <a:no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Draw a horizontal bar chart with 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9019CCA2-7279-4A17-9FEA-F2F916A16368}"/>
              </a:ext>
            </a:extLst>
          </p:cNvPr>
          <p:cNvSpPr>
            <a:spLocks noGrp="1"/>
          </p:cNvSpPr>
          <p:nvPr>
            <p:ph idx="1"/>
          </p:nvPr>
        </p:nvSpPr>
        <p:spPr>
          <a:xfrm>
            <a:off x="295275" y="1962150"/>
            <a:ext cx="11582399" cy="4619624"/>
          </a:xfrm>
        </p:spPr>
        <p:txBody>
          <a:bodyPr>
            <a:normAutofit/>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a:latin typeface="Georgia" panose="02040502050405020303" pitchFamily="18" charset="0"/>
              </a:rPr>
              <a:t>x=['one', 'two', 'three', 'four', 'five']</a:t>
            </a:r>
          </a:p>
          <a:p>
            <a:pPr marL="0" indent="0">
              <a:buNone/>
            </a:pPr>
            <a:r>
              <a:rPr lang="en-IN" dirty="0">
                <a:latin typeface="Georgia" panose="02040502050405020303" pitchFamily="18" charset="0"/>
              </a:rPr>
              <a:t>y=[5, 24, 35, 67, 12]</a:t>
            </a:r>
          </a:p>
          <a:p>
            <a:pPr marL="0" indent="0">
              <a:buNone/>
            </a:pPr>
            <a:r>
              <a:rPr lang="en-IN" dirty="0" err="1">
                <a:latin typeface="Georgia" panose="02040502050405020303" pitchFamily="18" charset="0"/>
              </a:rPr>
              <a:t>plt.bar</a:t>
            </a:r>
            <a:r>
              <a:rPr lang="en-IN" dirty="0">
                <a:latin typeface="Georgia" panose="02040502050405020303" pitchFamily="18" charset="0"/>
              </a:rPr>
              <a:t>(x, y)</a:t>
            </a:r>
          </a:p>
          <a:p>
            <a:pPr marL="0" indent="0">
              <a:buNone/>
            </a:pPr>
            <a:r>
              <a:rPr lang="en-IN" dirty="0" err="1">
                <a:latin typeface="Georgia" panose="02040502050405020303" pitchFamily="18" charset="0"/>
              </a:rPr>
              <a:t>plt.xlabel</a:t>
            </a:r>
            <a:r>
              <a:rPr lang="en-IN" dirty="0">
                <a:latin typeface="Georgia" panose="02040502050405020303" pitchFamily="18" charset="0"/>
              </a:rPr>
              <a:t>("pen sold")</a:t>
            </a:r>
          </a:p>
          <a:p>
            <a:pPr marL="0" indent="0">
              <a:buNone/>
            </a:pPr>
            <a:r>
              <a:rPr lang="en-IN" dirty="0" err="1">
                <a:latin typeface="Georgia" panose="02040502050405020303" pitchFamily="18" charset="0"/>
              </a:rPr>
              <a:t>plt.ylabel</a:t>
            </a:r>
            <a:r>
              <a:rPr lang="en-IN" dirty="0">
                <a:latin typeface="Georgia" panose="02040502050405020303" pitchFamily="18" charset="0"/>
              </a:rPr>
              <a:t>("price")  </a:t>
            </a:r>
          </a:p>
          <a:p>
            <a:pPr marL="0" indent="0">
              <a:buNone/>
            </a:pPr>
            <a:r>
              <a:rPr lang="en-IN" dirty="0" err="1">
                <a:latin typeface="Georgia" panose="02040502050405020303" pitchFamily="18" charset="0"/>
              </a:rPr>
              <a:t>plt.title</a:t>
            </a:r>
            <a:r>
              <a:rPr lang="en-IN" dirty="0">
                <a:latin typeface="Georgia" panose="02040502050405020303" pitchFamily="18" charset="0"/>
              </a:rPr>
              <a:t>(" Vertical bar graph")</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A3887F88-F841-4630-6758-EB9A0F88A34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B858C604-E702-07DB-A3D6-0A989FD66ACF}"/>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217750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3B00C-C72E-440A-B3E9-C024560A7DEE}"/>
              </a:ext>
            </a:extLst>
          </p:cNvPr>
          <p:cNvSpPr>
            <a:spLocks noGrp="1"/>
          </p:cNvSpPr>
          <p:nvPr>
            <p:ph idx="1"/>
          </p:nvPr>
        </p:nvSpPr>
        <p:spPr>
          <a:xfrm>
            <a:off x="381000" y="857250"/>
            <a:ext cx="11229807" cy="5753100"/>
          </a:xfrm>
        </p:spPr>
        <p:txBody>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y=['one', 'two', 'three', 'four', 'five']</a:t>
            </a:r>
          </a:p>
          <a:p>
            <a:pPr marL="0" indent="0">
              <a:buNone/>
            </a:pPr>
            <a:r>
              <a:rPr lang="en-IN" dirty="0">
                <a:latin typeface="Georgia" panose="02040502050405020303" pitchFamily="18" charset="0"/>
              </a:rPr>
              <a:t>x=[5,24,35,67,12]</a:t>
            </a:r>
          </a:p>
          <a:p>
            <a:pPr marL="0" indent="0">
              <a:buNone/>
            </a:pPr>
            <a:r>
              <a:rPr lang="en-IN" dirty="0" err="1">
                <a:latin typeface="Georgia" panose="02040502050405020303" pitchFamily="18" charset="0"/>
              </a:rPr>
              <a:t>plt.barh</a:t>
            </a:r>
            <a:r>
              <a:rPr lang="en-IN" dirty="0">
                <a:latin typeface="Georgia" panose="02040502050405020303" pitchFamily="18" charset="0"/>
              </a:rPr>
              <a:t>(y, x)</a:t>
            </a:r>
          </a:p>
          <a:p>
            <a:pPr marL="0" indent="0">
              <a:buNone/>
            </a:pPr>
            <a:r>
              <a:rPr lang="en-IN" dirty="0" err="1">
                <a:latin typeface="Georgia" panose="02040502050405020303" pitchFamily="18" charset="0"/>
              </a:rPr>
              <a:t>plt.ylabel</a:t>
            </a:r>
            <a:r>
              <a:rPr lang="en-IN" dirty="0">
                <a:latin typeface="Georgia" panose="02040502050405020303" pitchFamily="18" charset="0"/>
              </a:rPr>
              <a:t>("pen sold")</a:t>
            </a:r>
          </a:p>
          <a:p>
            <a:pPr marL="0" indent="0">
              <a:buNone/>
            </a:pPr>
            <a:r>
              <a:rPr lang="en-IN" dirty="0" err="1">
                <a:latin typeface="Georgia" panose="02040502050405020303" pitchFamily="18" charset="0"/>
              </a:rPr>
              <a:t>plt.xlabel</a:t>
            </a:r>
            <a:r>
              <a:rPr lang="en-IN" dirty="0">
                <a:latin typeface="Georgia" panose="02040502050405020303" pitchFamily="18" charset="0"/>
              </a:rPr>
              <a:t>("price")</a:t>
            </a:r>
          </a:p>
          <a:p>
            <a:pPr marL="0" indent="0">
              <a:buNone/>
            </a:pPr>
            <a:r>
              <a:rPr lang="en-IN" dirty="0" err="1">
                <a:latin typeface="Georgia" panose="02040502050405020303" pitchFamily="18" charset="0"/>
              </a:rPr>
              <a:t>plt.title</a:t>
            </a:r>
            <a:r>
              <a:rPr lang="en-IN" dirty="0">
                <a:latin typeface="Georgia" panose="02040502050405020303" pitchFamily="18" charset="0"/>
              </a:rPr>
              <a:t>("Horizontal bar graph")</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E630EB0-CC1C-5735-2684-F10CC872379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FE19CA4-E702-E255-3B82-DB3DF1C8DE81}"/>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79027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465E-7A0F-43FE-B2C9-ABE8C1CB6929}"/>
              </a:ext>
            </a:extLst>
          </p:cNvPr>
          <p:cNvSpPr>
            <a:spLocks noGrp="1"/>
          </p:cNvSpPr>
          <p:nvPr>
            <p:ph type="title"/>
          </p:nvPr>
        </p:nvSpPr>
        <p:spPr>
          <a:xfrm>
            <a:off x="581192" y="702156"/>
            <a:ext cx="11029616" cy="64086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Create a stacked bar plot in 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1D19FEE-3BA9-4FC5-97D3-72ADB965691E}"/>
              </a:ext>
            </a:extLst>
          </p:cNvPr>
          <p:cNvSpPr>
            <a:spLocks noGrp="1"/>
          </p:cNvSpPr>
          <p:nvPr>
            <p:ph idx="1"/>
          </p:nvPr>
        </p:nvSpPr>
        <p:spPr>
          <a:xfrm>
            <a:off x="361950" y="1438275"/>
            <a:ext cx="11544300" cy="5238750"/>
          </a:xfrm>
        </p:spPr>
        <p:txBody>
          <a:bodyPr>
            <a:normAutofit/>
          </a:bodyPr>
          <a:lstStyle/>
          <a:p>
            <a:pPr marL="0" indent="0">
              <a:buNone/>
            </a:pPr>
            <a:r>
              <a:rPr lang="en-IN" sz="2000" b="1" dirty="0">
                <a:solidFill>
                  <a:srgbClr val="00B0F0"/>
                </a:solidFill>
                <a:latin typeface="Georgia" panose="02040502050405020303" pitchFamily="18" charset="0"/>
              </a:rPr>
              <a:t>Example 1: (Simple stacked bar plot)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 'B', 'C', 'D']</a:t>
            </a:r>
          </a:p>
          <a:p>
            <a:pPr marL="0" indent="0">
              <a:buNone/>
            </a:pPr>
            <a:r>
              <a:rPr lang="en-IN" dirty="0">
                <a:latin typeface="Georgia" panose="02040502050405020303" pitchFamily="18" charset="0"/>
              </a:rPr>
              <a:t>y1 = [10, 20, 10, 30]</a:t>
            </a:r>
          </a:p>
          <a:p>
            <a:pPr marL="0" indent="0">
              <a:buNone/>
            </a:pPr>
            <a:r>
              <a:rPr lang="en-IN" dirty="0">
                <a:latin typeface="Georgia" panose="02040502050405020303" pitchFamily="18" charset="0"/>
              </a:rPr>
              <a:t>y2 = [20, 25, 15, 25]</a:t>
            </a:r>
          </a:p>
          <a:p>
            <a:pPr marL="0" indent="0">
              <a:buNone/>
            </a:pPr>
            <a:r>
              <a:rPr lang="en-IN" dirty="0" err="1">
                <a:latin typeface="Georgia" panose="02040502050405020303" pitchFamily="18" charset="0"/>
              </a:rPr>
              <a:t>plt.bar</a:t>
            </a:r>
            <a:r>
              <a:rPr lang="en-IN" dirty="0">
                <a:latin typeface="Georgia" panose="02040502050405020303" pitchFamily="18" charset="0"/>
              </a:rPr>
              <a:t>(x, y1, </a:t>
            </a:r>
            <a:r>
              <a:rPr lang="en-IN" dirty="0" err="1">
                <a:latin typeface="Georgia" panose="02040502050405020303" pitchFamily="18" charset="0"/>
              </a:rPr>
              <a:t>color</a:t>
            </a:r>
            <a:r>
              <a:rPr lang="en-IN" dirty="0">
                <a:latin typeface="Georgia" panose="02040502050405020303" pitchFamily="18" charset="0"/>
              </a:rPr>
              <a:t>='r')</a:t>
            </a:r>
          </a:p>
          <a:p>
            <a:pPr marL="0" indent="0">
              <a:buNone/>
            </a:pPr>
            <a:r>
              <a:rPr lang="en-IN" dirty="0" err="1">
                <a:latin typeface="Georgia" panose="02040502050405020303" pitchFamily="18" charset="0"/>
              </a:rPr>
              <a:t>plt.bar</a:t>
            </a:r>
            <a:r>
              <a:rPr lang="en-IN" dirty="0">
                <a:latin typeface="Georgia" panose="02040502050405020303" pitchFamily="18" charset="0"/>
              </a:rPr>
              <a:t>(x, y2, bottom=y1, </a:t>
            </a:r>
            <a:r>
              <a:rPr lang="en-IN" dirty="0" err="1">
                <a:latin typeface="Georgia" panose="02040502050405020303" pitchFamily="18" charset="0"/>
              </a:rPr>
              <a:t>color</a:t>
            </a:r>
            <a:r>
              <a:rPr lang="en-IN" dirty="0">
                <a:latin typeface="Georgia" panose="02040502050405020303" pitchFamily="18" charset="0"/>
              </a:rPr>
              <a:t>='b')</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4E3A0FB9-8592-39B6-9B1F-76AC455D808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7E33B3A-40CC-F6AB-FA35-5F6FCDA55E18}"/>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172995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7FA77-1809-49A1-9C6E-7318A9C66B7B}"/>
              </a:ext>
            </a:extLst>
          </p:cNvPr>
          <p:cNvSpPr>
            <a:spLocks noGrp="1"/>
          </p:cNvSpPr>
          <p:nvPr>
            <p:ph idx="1"/>
          </p:nvPr>
        </p:nvSpPr>
        <p:spPr>
          <a:xfrm>
            <a:off x="152401" y="571501"/>
            <a:ext cx="11925300" cy="6143624"/>
          </a:xfrm>
        </p:spPr>
        <p:txBody>
          <a:bodyPr>
            <a:normAutofit fontScale="77500" lnSpcReduction="20000"/>
          </a:bodyPr>
          <a:lstStyle/>
          <a:p>
            <a:pPr marL="0" indent="0">
              <a:buNone/>
            </a:pPr>
            <a:r>
              <a:rPr lang="en-IN" sz="2200" b="1" dirty="0">
                <a:solidFill>
                  <a:srgbClr val="00B0F0"/>
                </a:solidFill>
                <a:latin typeface="Georgia" panose="02040502050405020303" pitchFamily="18" charset="0"/>
              </a:rPr>
              <a:t>Example 2: (Stacked bar chart with more than 2 data)</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 'B', 'C', 'D']</a:t>
            </a:r>
          </a:p>
          <a:p>
            <a:pPr marL="0" indent="0">
              <a:buNone/>
            </a:pPr>
            <a:r>
              <a:rPr lang="en-IN" dirty="0">
                <a:latin typeface="Georgia" panose="02040502050405020303" pitchFamily="18" charset="0"/>
              </a:rPr>
              <a:t>y1 = </a:t>
            </a:r>
            <a:r>
              <a:rPr lang="en-IN" dirty="0" err="1">
                <a:latin typeface="Georgia" panose="02040502050405020303" pitchFamily="18" charset="0"/>
              </a:rPr>
              <a:t>np.array</a:t>
            </a:r>
            <a:r>
              <a:rPr lang="en-IN" dirty="0">
                <a:latin typeface="Georgia" panose="02040502050405020303" pitchFamily="18" charset="0"/>
              </a:rPr>
              <a:t>([10, 20, 10, 30])</a:t>
            </a:r>
          </a:p>
          <a:p>
            <a:pPr marL="0" indent="0">
              <a:buNone/>
            </a:pPr>
            <a:r>
              <a:rPr lang="en-IN" dirty="0">
                <a:latin typeface="Georgia" panose="02040502050405020303" pitchFamily="18" charset="0"/>
              </a:rPr>
              <a:t>y2 = </a:t>
            </a:r>
            <a:r>
              <a:rPr lang="en-IN" dirty="0" err="1">
                <a:latin typeface="Georgia" panose="02040502050405020303" pitchFamily="18" charset="0"/>
              </a:rPr>
              <a:t>np.array</a:t>
            </a:r>
            <a:r>
              <a:rPr lang="en-IN" dirty="0">
                <a:latin typeface="Georgia" panose="02040502050405020303" pitchFamily="18" charset="0"/>
              </a:rPr>
              <a:t>([20, 25, 15, 25])</a:t>
            </a:r>
          </a:p>
          <a:p>
            <a:pPr marL="0" indent="0">
              <a:buNone/>
            </a:pPr>
            <a:r>
              <a:rPr lang="en-IN" dirty="0">
                <a:latin typeface="Georgia" panose="02040502050405020303" pitchFamily="18" charset="0"/>
              </a:rPr>
              <a:t>y3 = </a:t>
            </a:r>
            <a:r>
              <a:rPr lang="en-IN" dirty="0" err="1">
                <a:latin typeface="Georgia" panose="02040502050405020303" pitchFamily="18" charset="0"/>
              </a:rPr>
              <a:t>np.array</a:t>
            </a:r>
            <a:r>
              <a:rPr lang="en-IN" dirty="0">
                <a:latin typeface="Georgia" panose="02040502050405020303" pitchFamily="18" charset="0"/>
              </a:rPr>
              <a:t>([12, 15, 19, 6])</a:t>
            </a:r>
          </a:p>
          <a:p>
            <a:pPr marL="0" indent="0">
              <a:buNone/>
            </a:pPr>
            <a:r>
              <a:rPr lang="en-IN" dirty="0">
                <a:latin typeface="Georgia" panose="02040502050405020303" pitchFamily="18" charset="0"/>
              </a:rPr>
              <a:t>y4 = </a:t>
            </a:r>
            <a:r>
              <a:rPr lang="en-IN" dirty="0" err="1">
                <a:latin typeface="Georgia" panose="02040502050405020303" pitchFamily="18" charset="0"/>
              </a:rPr>
              <a:t>np.array</a:t>
            </a:r>
            <a:r>
              <a:rPr lang="en-IN" dirty="0">
                <a:latin typeface="Georgia" panose="02040502050405020303" pitchFamily="18" charset="0"/>
              </a:rPr>
              <a:t>([10, 29, 13, 19])</a:t>
            </a:r>
          </a:p>
          <a:p>
            <a:pPr marL="0" indent="0">
              <a:buNone/>
            </a:pPr>
            <a:r>
              <a:rPr lang="en-IN" dirty="0" err="1">
                <a:latin typeface="Georgia" panose="02040502050405020303" pitchFamily="18" charset="0"/>
              </a:rPr>
              <a:t>plt.bar</a:t>
            </a:r>
            <a:r>
              <a:rPr lang="en-IN" dirty="0">
                <a:latin typeface="Georgia" panose="02040502050405020303" pitchFamily="18" charset="0"/>
              </a:rPr>
              <a:t>(x, y1, </a:t>
            </a:r>
            <a:r>
              <a:rPr lang="en-IN" dirty="0" err="1">
                <a:latin typeface="Georgia" panose="02040502050405020303" pitchFamily="18" charset="0"/>
              </a:rPr>
              <a:t>color</a:t>
            </a:r>
            <a:r>
              <a:rPr lang="en-IN" dirty="0">
                <a:latin typeface="Georgia" panose="02040502050405020303" pitchFamily="18" charset="0"/>
              </a:rPr>
              <a:t>='r')</a:t>
            </a:r>
          </a:p>
          <a:p>
            <a:pPr marL="0" indent="0">
              <a:buNone/>
            </a:pPr>
            <a:r>
              <a:rPr lang="en-IN" dirty="0" err="1">
                <a:latin typeface="Georgia" panose="02040502050405020303" pitchFamily="18" charset="0"/>
              </a:rPr>
              <a:t>plt.bar</a:t>
            </a:r>
            <a:r>
              <a:rPr lang="en-IN" dirty="0">
                <a:latin typeface="Georgia" panose="02040502050405020303" pitchFamily="18" charset="0"/>
              </a:rPr>
              <a:t>(x, y2, bottom=y1, </a:t>
            </a:r>
            <a:r>
              <a:rPr lang="en-IN" dirty="0" err="1">
                <a:latin typeface="Georgia" panose="02040502050405020303" pitchFamily="18" charset="0"/>
              </a:rPr>
              <a:t>color</a:t>
            </a:r>
            <a:r>
              <a:rPr lang="en-IN" dirty="0">
                <a:latin typeface="Georgia" panose="02040502050405020303" pitchFamily="18" charset="0"/>
              </a:rPr>
              <a:t>='b')</a:t>
            </a:r>
          </a:p>
          <a:p>
            <a:pPr marL="0" indent="0">
              <a:buNone/>
            </a:pPr>
            <a:r>
              <a:rPr lang="en-IN" dirty="0" err="1">
                <a:latin typeface="Georgia" panose="02040502050405020303" pitchFamily="18" charset="0"/>
              </a:rPr>
              <a:t>plt.bar</a:t>
            </a:r>
            <a:r>
              <a:rPr lang="en-IN" dirty="0">
                <a:latin typeface="Georgia" panose="02040502050405020303" pitchFamily="18" charset="0"/>
              </a:rPr>
              <a:t>(x, y3, bottom=y1+y2, </a:t>
            </a:r>
            <a:r>
              <a:rPr lang="en-IN" dirty="0" err="1">
                <a:latin typeface="Georgia" panose="02040502050405020303" pitchFamily="18" charset="0"/>
              </a:rPr>
              <a:t>color</a:t>
            </a:r>
            <a:r>
              <a:rPr lang="en-IN" dirty="0">
                <a:latin typeface="Georgia" panose="02040502050405020303" pitchFamily="18" charset="0"/>
              </a:rPr>
              <a:t>='y')</a:t>
            </a:r>
          </a:p>
          <a:p>
            <a:pPr marL="0" indent="0">
              <a:buNone/>
            </a:pPr>
            <a:r>
              <a:rPr lang="en-IN" dirty="0" err="1">
                <a:latin typeface="Georgia" panose="02040502050405020303" pitchFamily="18" charset="0"/>
              </a:rPr>
              <a:t>plt.bar</a:t>
            </a:r>
            <a:r>
              <a:rPr lang="en-IN" dirty="0">
                <a:latin typeface="Georgia" panose="02040502050405020303" pitchFamily="18" charset="0"/>
              </a:rPr>
              <a:t>(x, y4, bottom=y1+y2+y3, </a:t>
            </a:r>
            <a:r>
              <a:rPr lang="en-IN" dirty="0" err="1">
                <a:latin typeface="Georgia" panose="02040502050405020303" pitchFamily="18" charset="0"/>
              </a:rPr>
              <a:t>color</a:t>
            </a:r>
            <a:r>
              <a:rPr lang="en-IN" dirty="0">
                <a:latin typeface="Georgia" panose="02040502050405020303" pitchFamily="18" charset="0"/>
              </a:rPr>
              <a:t>='g')</a:t>
            </a:r>
          </a:p>
          <a:p>
            <a:pPr marL="0" indent="0">
              <a:buNone/>
            </a:pPr>
            <a:r>
              <a:rPr lang="en-IN" dirty="0" err="1">
                <a:latin typeface="Georgia" panose="02040502050405020303" pitchFamily="18" charset="0"/>
              </a:rPr>
              <a:t>plt.xlabel</a:t>
            </a:r>
            <a:r>
              <a:rPr lang="en-IN" dirty="0">
                <a:latin typeface="Georgia" panose="02040502050405020303" pitchFamily="18" charset="0"/>
              </a:rPr>
              <a:t>("Teams")</a:t>
            </a:r>
          </a:p>
          <a:p>
            <a:pPr marL="0" indent="0">
              <a:buNone/>
            </a:pPr>
            <a:r>
              <a:rPr lang="en-IN" dirty="0" err="1">
                <a:latin typeface="Georgia" panose="02040502050405020303" pitchFamily="18" charset="0"/>
              </a:rPr>
              <a:t>plt.ylabel</a:t>
            </a:r>
            <a:r>
              <a:rPr lang="en-IN" dirty="0">
                <a:latin typeface="Georgia" panose="02040502050405020303" pitchFamily="18" charset="0"/>
              </a:rPr>
              <a:t>("Score")</a:t>
            </a:r>
          </a:p>
          <a:p>
            <a:pPr marL="0" indent="0">
              <a:buNone/>
            </a:pPr>
            <a:r>
              <a:rPr lang="en-IN" dirty="0" err="1">
                <a:latin typeface="Georgia" panose="02040502050405020303" pitchFamily="18" charset="0"/>
              </a:rPr>
              <a:t>plt.legend</a:t>
            </a:r>
            <a:r>
              <a:rPr lang="en-IN" dirty="0">
                <a:latin typeface="Georgia" panose="02040502050405020303" pitchFamily="18" charset="0"/>
              </a:rPr>
              <a:t>(["Round 1", "Round 2", "Round 3", "Round 4"])</a:t>
            </a:r>
          </a:p>
          <a:p>
            <a:pPr marL="0" indent="0">
              <a:buNone/>
            </a:pPr>
            <a:r>
              <a:rPr lang="en-IN" dirty="0" err="1">
                <a:latin typeface="Georgia" panose="02040502050405020303" pitchFamily="18" charset="0"/>
              </a:rPr>
              <a:t>plt.title</a:t>
            </a:r>
            <a:r>
              <a:rPr lang="en-IN" dirty="0">
                <a:latin typeface="Georgia" panose="02040502050405020303" pitchFamily="18" charset="0"/>
              </a:rPr>
              <a:t>("Scores by Teams in 4 Rounds")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47882C7-E6BC-CD9C-008B-1187015DA0D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2098332-527F-3629-25C1-3011999C291B}"/>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307531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EB325-B321-4BB1-84F9-B3DCE3796D5D}"/>
              </a:ext>
            </a:extLst>
          </p:cNvPr>
          <p:cNvSpPr>
            <a:spLocks noGrp="1"/>
          </p:cNvSpPr>
          <p:nvPr>
            <p:ph idx="1"/>
          </p:nvPr>
        </p:nvSpPr>
        <p:spPr>
          <a:xfrm>
            <a:off x="581192" y="885825"/>
            <a:ext cx="11029615" cy="5743575"/>
          </a:xfrm>
        </p:spPr>
        <p:txBody>
          <a:bodyPr>
            <a:normAutofit/>
          </a:bodyPr>
          <a:lstStyle/>
          <a:p>
            <a:pPr marL="0" indent="0">
              <a:buNone/>
            </a:pPr>
            <a:r>
              <a:rPr lang="en-IN" sz="2000" b="1" dirty="0">
                <a:solidFill>
                  <a:srgbClr val="00B0F0"/>
                </a:solidFill>
                <a:latin typeface="Georgia" panose="02040502050405020303" pitchFamily="18" charset="0"/>
              </a:rPr>
              <a:t>Example 3: (Stacked Bar chart using </a:t>
            </a:r>
            <a:r>
              <a:rPr lang="en-IN" sz="2000" b="1" dirty="0" err="1">
                <a:solidFill>
                  <a:srgbClr val="00B0F0"/>
                </a:solidFill>
                <a:latin typeface="Georgia" panose="02040502050405020303" pitchFamily="18" charset="0"/>
              </a:rPr>
              <a:t>dataframe</a:t>
            </a:r>
            <a:r>
              <a:rPr lang="en-IN" sz="2000" b="1" dirty="0">
                <a:solidFill>
                  <a:srgbClr val="00B0F0"/>
                </a:solidFill>
                <a:latin typeface="Georgia" panose="02040502050405020303" pitchFamily="18" charset="0"/>
              </a:rPr>
              <a:t> plot)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 10, 20, 10, 26], ['B', 20, 25, 15, 21], ['C', 12, 15, 19, 6],</a:t>
            </a:r>
          </a:p>
          <a:p>
            <a:pPr marL="0" indent="0">
              <a:buNone/>
            </a:pPr>
            <a:r>
              <a:rPr lang="en-IN" dirty="0">
                <a:latin typeface="Georgia" panose="02040502050405020303" pitchFamily="18" charset="0"/>
              </a:rPr>
              <a:t>                   ['D', 10, 18, 11, 19]],</a:t>
            </a:r>
          </a:p>
          <a:p>
            <a:pPr marL="0" indent="0">
              <a:buNone/>
            </a:pPr>
            <a:r>
              <a:rPr lang="en-IN" dirty="0">
                <a:latin typeface="Georgia" panose="02040502050405020303" pitchFamily="18" charset="0"/>
              </a:rPr>
              <a:t>                  columns=['Team', 'Round 1', 'Round 2', 'Round 3', 'Round 4'])</a:t>
            </a:r>
          </a:p>
          <a:p>
            <a:pPr marL="0" indent="0">
              <a:buNone/>
            </a:pPr>
            <a:r>
              <a:rPr lang="en-IN" dirty="0">
                <a:latin typeface="Georgia" panose="02040502050405020303" pitchFamily="18" charset="0"/>
              </a:rPr>
              <a:t>print(df)</a:t>
            </a:r>
          </a:p>
          <a:p>
            <a:pPr marL="0" indent="0">
              <a:buNone/>
            </a:pPr>
            <a:r>
              <a:rPr lang="en-IN" dirty="0" err="1">
                <a:latin typeface="Georgia" panose="02040502050405020303" pitchFamily="18" charset="0"/>
              </a:rPr>
              <a:t>df.plot</a:t>
            </a:r>
            <a:r>
              <a:rPr lang="en-IN" dirty="0">
                <a:latin typeface="Georgia" panose="02040502050405020303" pitchFamily="18" charset="0"/>
              </a:rPr>
              <a:t>(x='Team', kind='bar', stacked=True,</a:t>
            </a:r>
          </a:p>
          <a:p>
            <a:pPr marL="0" indent="0">
              <a:buNone/>
            </a:pPr>
            <a:r>
              <a:rPr lang="en-IN" dirty="0">
                <a:latin typeface="Georgia" panose="02040502050405020303" pitchFamily="18" charset="0"/>
              </a:rPr>
              <a:t>        title='Stacked Bar Graph by </a:t>
            </a:r>
            <a:r>
              <a:rPr lang="en-IN" dirty="0" err="1">
                <a:latin typeface="Georgia" panose="02040502050405020303" pitchFamily="18" charset="0"/>
              </a:rPr>
              <a:t>dataframe</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D12EC732-E789-6E74-C19F-A8E51D7429E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CED79B5-0792-D459-BE46-FD2D6C2B7AC0}"/>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117082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607B-BDA5-4DAF-81C6-DC19A845B432}"/>
              </a:ext>
            </a:extLst>
          </p:cNvPr>
          <p:cNvSpPr>
            <a:spLocks noGrp="1"/>
          </p:cNvSpPr>
          <p:nvPr>
            <p:ph type="title"/>
          </p:nvPr>
        </p:nvSpPr>
        <p:spPr>
          <a:xfrm>
            <a:off x="581192" y="702156"/>
            <a:ext cx="11029616" cy="602769"/>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Stacked Percentage Bar Plot In </a:t>
            </a:r>
            <a:r>
              <a:rPr lang="en-US" sz="3000" b="1" i="0" dirty="0" err="1">
                <a:solidFill>
                  <a:srgbClr val="7030A0"/>
                </a:solidFill>
                <a:effectLst>
                  <a:outerShdw blurRad="38100" dist="38100" dir="2700000" algn="tl">
                    <a:srgbClr val="000000">
                      <a:alpha val="43137"/>
                    </a:srgbClr>
                  </a:outerShdw>
                </a:effectLst>
                <a:latin typeface="Georgia" panose="02040502050405020303" pitchFamily="18" charset="0"/>
              </a:rPr>
              <a:t>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C2DCB962-B8AF-4D99-8787-35D483995FE3}"/>
              </a:ext>
            </a:extLst>
          </p:cNvPr>
          <p:cNvSpPr>
            <a:spLocks noGrp="1"/>
          </p:cNvSpPr>
          <p:nvPr>
            <p:ph idx="1"/>
          </p:nvPr>
        </p:nvSpPr>
        <p:spPr>
          <a:xfrm>
            <a:off x="171450" y="1400175"/>
            <a:ext cx="11696700" cy="5457825"/>
          </a:xfrm>
        </p:spPr>
        <p:txBody>
          <a:bodyPr>
            <a:normAutofit fontScale="70000" lnSpcReduction="20000"/>
          </a:bodyPr>
          <a:lstStyle/>
          <a:p>
            <a:pPr>
              <a:buFont typeface="Wingdings" panose="05000000000000000000" pitchFamily="2" charset="2"/>
              <a:buChar char="Ø"/>
            </a:pPr>
            <a:r>
              <a:rPr lang="en-US" dirty="0">
                <a:latin typeface="Georgia" panose="02040502050405020303" pitchFamily="18" charset="0"/>
              </a:rPr>
              <a:t>A Stacked Percentage Bar Chart is a simple bar chart in the stacked form with a percentage of each subgroup in a group. </a:t>
            </a:r>
          </a:p>
          <a:p>
            <a:pPr>
              <a:buFont typeface="Wingdings" panose="05000000000000000000" pitchFamily="2" charset="2"/>
              <a:buChar char="Ø"/>
            </a:pPr>
            <a:r>
              <a:rPr lang="en-US" dirty="0">
                <a:latin typeface="Georgia" panose="02040502050405020303" pitchFamily="18" charset="0"/>
              </a:rPr>
              <a:t>A percent stacked bar chart is almost the same as a stacked </a:t>
            </a:r>
            <a:r>
              <a:rPr lang="en-US" dirty="0" err="1">
                <a:latin typeface="Georgia" panose="02040502050405020303" pitchFamily="18" charset="0"/>
              </a:rPr>
              <a:t>barchart</a:t>
            </a:r>
            <a:r>
              <a:rPr lang="en-US" dirty="0">
                <a:latin typeface="Georgia" panose="02040502050405020303" pitchFamily="18" charset="0"/>
              </a:rPr>
              <a:t>. Subgroups are displayed on top of each other, but data are normalized to make in a sort that the sum of every subgroup is the same as the total for each one. </a:t>
            </a:r>
          </a:p>
          <a:p>
            <a:pPr marL="0" indent="0">
              <a:buNone/>
            </a:pPr>
            <a:r>
              <a:rPr lang="en-US" b="1" dirty="0">
                <a:solidFill>
                  <a:srgbClr val="00B0F0"/>
                </a:solidFill>
                <a:latin typeface="Georgia" panose="02040502050405020303" pitchFamily="18" charset="0"/>
              </a:rPr>
              <a:t>Example:</a:t>
            </a:r>
          </a:p>
          <a:p>
            <a:pPr marL="0" indent="0">
              <a:buNone/>
            </a:pPr>
            <a:r>
              <a:rPr lang="en-US" b="1" dirty="0">
                <a:solidFill>
                  <a:srgbClr val="00B0F0"/>
                </a:solidFill>
                <a:latin typeface="Georgia" panose="02040502050405020303" pitchFamily="18" charset="0"/>
              </a:rPr>
              <a:t>Draw a stacked bar chart using data (dataset, dictionary, etc.).</a:t>
            </a:r>
          </a:p>
          <a:p>
            <a:pPr marL="0" indent="0">
              <a:buNone/>
            </a:pPr>
            <a:r>
              <a:rPr lang="en-US" dirty="0">
                <a:latin typeface="Georgia" panose="02040502050405020303" pitchFamily="18" charset="0"/>
              </a:rPr>
              <a:t>import pandas as pd</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df = </a:t>
            </a:r>
            <a:r>
              <a:rPr lang="en-US" dirty="0" err="1">
                <a:latin typeface="Georgia" panose="02040502050405020303" pitchFamily="18" charset="0"/>
              </a:rPr>
              <a:t>pd.read_excel</a:t>
            </a:r>
            <a:r>
              <a:rPr lang="en-US" dirty="0">
                <a:latin typeface="Georgia" panose="02040502050405020303" pitchFamily="18" charset="0"/>
              </a:rPr>
              <a:t>(“Medals.xlsx")</a:t>
            </a:r>
          </a:p>
          <a:p>
            <a:pPr marL="0" indent="0">
              <a:buNone/>
            </a:pPr>
            <a:r>
              <a:rPr lang="en-US" dirty="0">
                <a:latin typeface="Georgia" panose="02040502050405020303" pitchFamily="18" charset="0"/>
              </a:rPr>
              <a:t>print(df)</a:t>
            </a:r>
          </a:p>
          <a:p>
            <a:pPr marL="0" indent="0">
              <a:buNone/>
            </a:pPr>
            <a:r>
              <a:rPr lang="en-US" dirty="0" err="1">
                <a:latin typeface="Georgia" panose="02040502050405020303" pitchFamily="18" charset="0"/>
              </a:rPr>
              <a:t>df.plot</a:t>
            </a:r>
            <a:r>
              <a:rPr lang="en-US" dirty="0">
                <a:latin typeface="Georgia" panose="02040502050405020303" pitchFamily="18" charset="0"/>
              </a:rPr>
              <a:t>(</a:t>
            </a:r>
          </a:p>
          <a:p>
            <a:pPr marL="0" indent="0">
              <a:buNone/>
            </a:pPr>
            <a:r>
              <a:rPr lang="en-US" dirty="0">
                <a:latin typeface="Georgia" panose="02040502050405020303" pitchFamily="18" charset="0"/>
              </a:rPr>
              <a:t>    x = ‘Team/NOC',</a:t>
            </a:r>
          </a:p>
          <a:p>
            <a:pPr marL="0" indent="0">
              <a:buNone/>
            </a:pPr>
            <a:r>
              <a:rPr lang="en-US" dirty="0">
                <a:latin typeface="Georgia" panose="02040502050405020303" pitchFamily="18" charset="0"/>
              </a:rPr>
              <a:t>    kind = '</a:t>
            </a:r>
            <a:r>
              <a:rPr lang="en-US" dirty="0" err="1">
                <a:latin typeface="Georgia" panose="02040502050405020303" pitchFamily="18" charset="0"/>
              </a:rPr>
              <a:t>barh</a:t>
            </a:r>
            <a:r>
              <a:rPr lang="en-US" dirty="0">
                <a:latin typeface="Georgia" panose="02040502050405020303" pitchFamily="18" charset="0"/>
              </a:rPr>
              <a:t>',</a:t>
            </a:r>
          </a:p>
          <a:p>
            <a:pPr marL="0" indent="0">
              <a:buNone/>
            </a:pPr>
            <a:r>
              <a:rPr lang="en-US" dirty="0">
                <a:latin typeface="Georgia" panose="02040502050405020303" pitchFamily="18" charset="0"/>
              </a:rPr>
              <a:t>    stacked = True,</a:t>
            </a:r>
          </a:p>
          <a:p>
            <a:pPr marL="0" indent="0">
              <a:buNone/>
            </a:pPr>
            <a:r>
              <a:rPr lang="en-US" dirty="0">
                <a:latin typeface="Georgia" panose="02040502050405020303" pitchFamily="18" charset="0"/>
              </a:rPr>
              <a:t>    title = 'Stacked Bar Graph',</a:t>
            </a:r>
          </a:p>
          <a:p>
            <a:pPr marL="0" indent="0">
              <a:buNone/>
            </a:pPr>
            <a:r>
              <a:rPr lang="en-US" dirty="0">
                <a:latin typeface="Georgia" panose="02040502050405020303" pitchFamily="18" charset="0"/>
              </a:rPr>
              <a:t>    </a:t>
            </a:r>
            <a:r>
              <a:rPr lang="en-US" dirty="0" err="1">
                <a:latin typeface="Georgia" panose="02040502050405020303" pitchFamily="18" charset="0"/>
              </a:rPr>
              <a:t>mark_right</a:t>
            </a:r>
            <a:r>
              <a:rPr lang="en-US" dirty="0">
                <a:latin typeface="Georgia" panose="02040502050405020303" pitchFamily="18" charset="0"/>
              </a:rPr>
              <a:t> = True)</a:t>
            </a:r>
          </a:p>
        </p:txBody>
      </p:sp>
      <p:sp>
        <p:nvSpPr>
          <p:cNvPr id="4" name="Footer Placeholder 3">
            <a:extLst>
              <a:ext uri="{FF2B5EF4-FFF2-40B4-BE49-F238E27FC236}">
                <a16:creationId xmlns:a16="http://schemas.microsoft.com/office/drawing/2014/main" id="{7620BC27-BFFF-C327-59C3-2BF1A733F98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C18308E-2DFA-9AEC-9EFB-2D81458118A8}"/>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222158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F2FB6-20D4-4335-929A-63570E64C588}"/>
              </a:ext>
            </a:extLst>
          </p:cNvPr>
          <p:cNvSpPr>
            <a:spLocks noGrp="1"/>
          </p:cNvSpPr>
          <p:nvPr>
            <p:ph idx="1"/>
          </p:nvPr>
        </p:nvSpPr>
        <p:spPr>
          <a:xfrm>
            <a:off x="333376" y="866775"/>
            <a:ext cx="11277432" cy="5762625"/>
          </a:xfrm>
        </p:spPr>
        <p:txBody>
          <a:bodyPr>
            <a:normAutofit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[10,20,30,40,50]</a:t>
            </a:r>
          </a:p>
          <a:p>
            <a:pPr marL="0" indent="0">
              <a:buNone/>
            </a:pPr>
            <a:r>
              <a:rPr lang="en-IN" dirty="0">
                <a:latin typeface="Georgia" panose="02040502050405020303" pitchFamily="18" charset="0"/>
              </a:rPr>
              <a:t>y = [30,30,30,30,30]</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b="1" dirty="0">
                <a:solidFill>
                  <a:srgbClr val="0070C0"/>
                </a:solidFill>
                <a:latin typeface="Georgia" panose="02040502050405020303" pitchFamily="18" charset="0"/>
              </a:rPr>
              <a:t>Plotting a single Vertical Line</a:t>
            </a:r>
          </a:p>
          <a:p>
            <a:pPr>
              <a:buFont typeface="Wingdings" panose="05000000000000000000" pitchFamily="2" charset="2"/>
              <a:buChar char="Ø"/>
            </a:pPr>
            <a:r>
              <a:rPr lang="en-US" dirty="0">
                <a:latin typeface="Georgia" panose="02040502050405020303" pitchFamily="18" charset="0"/>
              </a:rPr>
              <a:t>In this example, we will learn how to draw a vertical line with the help of matplotlib. </a:t>
            </a:r>
          </a:p>
          <a:p>
            <a:pPr>
              <a:buFont typeface="Wingdings" panose="05000000000000000000" pitchFamily="2" charset="2"/>
              <a:buChar char="Ø"/>
            </a:pPr>
            <a:r>
              <a:rPr lang="en-US" dirty="0">
                <a:latin typeface="Georgia" panose="02040502050405020303" pitchFamily="18" charset="0"/>
              </a:rPr>
              <a:t>Here we will use two lists as data with two dimensions (x and y) and at last plot the line. </a:t>
            </a:r>
          </a:p>
          <a:p>
            <a:pPr>
              <a:buFont typeface="Wingdings" panose="05000000000000000000" pitchFamily="2" charset="2"/>
              <a:buChar char="Ø"/>
            </a:pPr>
            <a:r>
              <a:rPr lang="en-US" dirty="0">
                <a:latin typeface="Georgia" panose="02040502050405020303" pitchFamily="18" charset="0"/>
              </a:rPr>
              <a:t>For making a vertical line we have to change the value of the y-axis continuously by taking the x-axis as constant. So we change the axes to get a vertical line.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D4DF005-6CC4-A9F8-B5C8-59144CD9BB7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39D4AC3-E8FE-B90D-6151-D61E6F9A03A1}"/>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280101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095-329B-4257-B250-E3AF77448B1F}"/>
              </a:ext>
            </a:extLst>
          </p:cNvPr>
          <p:cNvSpPr>
            <a:spLocks noGrp="1"/>
          </p:cNvSpPr>
          <p:nvPr>
            <p:ph type="title"/>
          </p:nvPr>
        </p:nvSpPr>
        <p:spPr>
          <a:xfrm>
            <a:off x="581192" y="702156"/>
            <a:ext cx="11029616" cy="945669"/>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Plotting back-to-back bar charts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4AB3AB5D-D7DF-47EB-8B33-67F8BE55560C}"/>
              </a:ext>
            </a:extLst>
          </p:cNvPr>
          <p:cNvSpPr>
            <a:spLocks noGrp="1"/>
          </p:cNvSpPr>
          <p:nvPr>
            <p:ph idx="1"/>
          </p:nvPr>
        </p:nvSpPr>
        <p:spPr>
          <a:xfrm>
            <a:off x="200026" y="1647825"/>
            <a:ext cx="11696700" cy="4914899"/>
          </a:xfrm>
        </p:spPr>
        <p:txBody>
          <a:bodyPr>
            <a:normAutofit fontScale="92500" lnSpcReduction="10000"/>
          </a:bodyPr>
          <a:lstStyle/>
          <a:p>
            <a:pPr marL="0" indent="0">
              <a:buNone/>
            </a:pPr>
            <a:r>
              <a:rPr lang="en-US" dirty="0">
                <a:latin typeface="Georgia" panose="02040502050405020303" pitchFamily="18" charset="0"/>
              </a:rPr>
              <a:t>Back-to-Back Bar Chart is just a combination of two bar charts drawn with respect to a axis.</a:t>
            </a:r>
          </a:p>
          <a:p>
            <a:pPr marL="0" indent="0">
              <a:buNone/>
            </a:pPr>
            <a:r>
              <a:rPr lang="en-IN" b="1" dirty="0">
                <a:solidFill>
                  <a:srgbClr val="00B0F0"/>
                </a:solidFill>
                <a:latin typeface="Georgia" panose="02040502050405020303" pitchFamily="18" charset="0"/>
              </a:rPr>
              <a:t>Example 1: Simple Back-to-Back Bar Chart</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A = </a:t>
            </a:r>
            <a:r>
              <a:rPr lang="en-IN" dirty="0" err="1">
                <a:latin typeface="Georgia" panose="02040502050405020303" pitchFamily="18" charset="0"/>
              </a:rPr>
              <a:t>np.array</a:t>
            </a:r>
            <a:r>
              <a:rPr lang="en-IN" dirty="0">
                <a:latin typeface="Georgia" panose="02040502050405020303" pitchFamily="18" charset="0"/>
              </a:rPr>
              <a:t>([3,6,9,4,2,5])</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(6)</a:t>
            </a:r>
          </a:p>
          <a:p>
            <a:pPr marL="0" indent="0">
              <a:buNone/>
            </a:pPr>
            <a:r>
              <a:rPr lang="en-IN" dirty="0" err="1">
                <a:latin typeface="Georgia" panose="02040502050405020303" pitchFamily="18" charset="0"/>
              </a:rPr>
              <a:t>plt.bar</a:t>
            </a:r>
            <a:r>
              <a:rPr lang="en-IN" dirty="0">
                <a:latin typeface="Georgia" panose="02040502050405020303" pitchFamily="18" charset="0"/>
              </a:rPr>
              <a:t>(X, A, </a:t>
            </a:r>
            <a:r>
              <a:rPr lang="en-IN" dirty="0" err="1">
                <a:latin typeface="Georgia" panose="02040502050405020303" pitchFamily="18" charset="0"/>
              </a:rPr>
              <a:t>color</a:t>
            </a:r>
            <a:r>
              <a:rPr lang="en-IN" dirty="0">
                <a:latin typeface="Georgia" panose="02040502050405020303" pitchFamily="18" charset="0"/>
              </a:rPr>
              <a:t> = 'r')</a:t>
            </a:r>
          </a:p>
          <a:p>
            <a:pPr marL="0" indent="0">
              <a:buNone/>
            </a:pPr>
            <a:r>
              <a:rPr lang="en-IN" dirty="0" err="1">
                <a:latin typeface="Georgia" panose="02040502050405020303" pitchFamily="18" charset="0"/>
              </a:rPr>
              <a:t>plt.bar</a:t>
            </a:r>
            <a:r>
              <a:rPr lang="en-IN" dirty="0">
                <a:latin typeface="Georgia" panose="02040502050405020303" pitchFamily="18" charset="0"/>
              </a:rPr>
              <a:t>(X, -A, </a:t>
            </a:r>
            <a:r>
              <a:rPr lang="en-IN" dirty="0" err="1">
                <a:latin typeface="Georgia" panose="02040502050405020303" pitchFamily="18" charset="0"/>
              </a:rPr>
              <a:t>color</a:t>
            </a:r>
            <a:r>
              <a:rPr lang="en-IN" dirty="0">
                <a:latin typeface="Georgia" panose="02040502050405020303" pitchFamily="18" charset="0"/>
              </a:rPr>
              <a:t> = 'b')</a:t>
            </a:r>
          </a:p>
          <a:p>
            <a:pPr marL="0" indent="0">
              <a:buNone/>
            </a:pPr>
            <a:r>
              <a:rPr lang="en-IN" dirty="0" err="1">
                <a:latin typeface="Georgia" panose="02040502050405020303" pitchFamily="18" charset="0"/>
              </a:rPr>
              <a:t>plt.title</a:t>
            </a:r>
            <a:r>
              <a:rPr lang="en-IN" dirty="0">
                <a:latin typeface="Georgia" panose="02040502050405020303" pitchFamily="18" charset="0"/>
              </a:rPr>
              <a:t>("Back-to-Back Bar Chart")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D44011C2-6934-49BB-0572-22DF53FEF6A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FBF3B45-4ADF-0578-D422-8C1567C4D27D}"/>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345388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87F38-FCE9-44F4-9D37-F880C46770A5}"/>
              </a:ext>
            </a:extLst>
          </p:cNvPr>
          <p:cNvSpPr>
            <a:spLocks noGrp="1"/>
          </p:cNvSpPr>
          <p:nvPr>
            <p:ph idx="1"/>
          </p:nvPr>
        </p:nvSpPr>
        <p:spPr>
          <a:xfrm>
            <a:off x="390525" y="933449"/>
            <a:ext cx="11410949" cy="5629275"/>
          </a:xfrm>
        </p:spPr>
        <p:txBody>
          <a:bodyPr>
            <a:normAutofit/>
          </a:bodyPr>
          <a:lstStyle/>
          <a:p>
            <a:pPr marL="0" indent="0">
              <a:buNone/>
            </a:pPr>
            <a:r>
              <a:rPr lang="en-IN" b="1" dirty="0">
                <a:solidFill>
                  <a:srgbClr val="00B0F0"/>
                </a:solidFill>
                <a:latin typeface="Georgia" panose="02040502050405020303" pitchFamily="18" charset="0"/>
              </a:rPr>
              <a:t>Example 2: Horizontal Back-to-Back Bar Chart.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A = </a:t>
            </a:r>
            <a:r>
              <a:rPr lang="en-IN" dirty="0" err="1">
                <a:latin typeface="Georgia" panose="02040502050405020303" pitchFamily="18" charset="0"/>
              </a:rPr>
              <a:t>np.array</a:t>
            </a:r>
            <a:r>
              <a:rPr lang="en-IN" dirty="0">
                <a:latin typeface="Georgia" panose="02040502050405020303" pitchFamily="18" charset="0"/>
              </a:rPr>
              <a:t>([3,6,9,4,2,5])</a:t>
            </a:r>
          </a:p>
          <a:p>
            <a:pPr marL="0" indent="0">
              <a:buNone/>
            </a:pPr>
            <a:r>
              <a:rPr lang="en-IN" dirty="0">
                <a:latin typeface="Georgia" panose="02040502050405020303" pitchFamily="18" charset="0"/>
              </a:rPr>
              <a:t>B = </a:t>
            </a:r>
            <a:r>
              <a:rPr lang="en-IN" dirty="0" err="1">
                <a:latin typeface="Georgia" panose="02040502050405020303" pitchFamily="18" charset="0"/>
              </a:rPr>
              <a:t>np.array</a:t>
            </a:r>
            <a:r>
              <a:rPr lang="en-IN" dirty="0">
                <a:latin typeface="Georgia" panose="02040502050405020303" pitchFamily="18" charset="0"/>
              </a:rPr>
              <a:t>([2,8,1,9,7,3])</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(6)</a:t>
            </a:r>
          </a:p>
          <a:p>
            <a:pPr marL="0" indent="0">
              <a:buNone/>
            </a:pPr>
            <a:r>
              <a:rPr lang="en-IN" dirty="0" err="1">
                <a:latin typeface="Georgia" panose="02040502050405020303" pitchFamily="18" charset="0"/>
              </a:rPr>
              <a:t>plt.barh</a:t>
            </a:r>
            <a:r>
              <a:rPr lang="en-IN" dirty="0">
                <a:latin typeface="Georgia" panose="02040502050405020303" pitchFamily="18" charset="0"/>
              </a:rPr>
              <a:t>(X, A, </a:t>
            </a:r>
            <a:r>
              <a:rPr lang="en-IN" dirty="0" err="1">
                <a:latin typeface="Georgia" panose="02040502050405020303" pitchFamily="18" charset="0"/>
              </a:rPr>
              <a:t>color</a:t>
            </a:r>
            <a:r>
              <a:rPr lang="en-IN" dirty="0">
                <a:latin typeface="Georgia" panose="02040502050405020303" pitchFamily="18" charset="0"/>
              </a:rPr>
              <a:t> = 'r')</a:t>
            </a:r>
          </a:p>
          <a:p>
            <a:pPr marL="0" indent="0">
              <a:buNone/>
            </a:pPr>
            <a:r>
              <a:rPr lang="en-IN" dirty="0" err="1">
                <a:latin typeface="Georgia" panose="02040502050405020303" pitchFamily="18" charset="0"/>
              </a:rPr>
              <a:t>plt.barh</a:t>
            </a:r>
            <a:r>
              <a:rPr lang="en-IN" dirty="0">
                <a:latin typeface="Georgia" panose="02040502050405020303" pitchFamily="18" charset="0"/>
              </a:rPr>
              <a:t>(X, -B, </a:t>
            </a:r>
            <a:r>
              <a:rPr lang="en-IN" dirty="0" err="1">
                <a:latin typeface="Georgia" panose="02040502050405020303" pitchFamily="18" charset="0"/>
              </a:rPr>
              <a:t>color</a:t>
            </a:r>
            <a:r>
              <a:rPr lang="en-IN" dirty="0">
                <a:latin typeface="Georgia" panose="02040502050405020303" pitchFamily="18" charset="0"/>
              </a:rPr>
              <a:t> = 'b')</a:t>
            </a:r>
          </a:p>
          <a:p>
            <a:pPr marL="0" indent="0">
              <a:buNone/>
            </a:pPr>
            <a:r>
              <a:rPr lang="en-IN" dirty="0" err="1">
                <a:latin typeface="Georgia" panose="02040502050405020303" pitchFamily="18" charset="0"/>
              </a:rPr>
              <a:t>plt.title</a:t>
            </a:r>
            <a:r>
              <a:rPr lang="en-IN" dirty="0">
                <a:latin typeface="Georgia" panose="02040502050405020303" pitchFamily="18" charset="0"/>
              </a:rPr>
              <a:t>("Back-to-Back Bar Chart")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0E92D9A5-8166-B854-3E8C-475D7A4E334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3055E73-6374-C694-63A3-AB057069BB22}"/>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221009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0310A-BD80-47AE-9417-362ED35F11CA}"/>
              </a:ext>
            </a:extLst>
          </p:cNvPr>
          <p:cNvSpPr>
            <a:spLocks noGrp="1"/>
          </p:cNvSpPr>
          <p:nvPr>
            <p:ph idx="1"/>
          </p:nvPr>
        </p:nvSpPr>
        <p:spPr>
          <a:xfrm>
            <a:off x="247650" y="628651"/>
            <a:ext cx="11601450" cy="5972174"/>
          </a:xfrm>
        </p:spPr>
        <p:txBody>
          <a:bodyPr>
            <a:normAutofit fontScale="77500" lnSpcReduction="20000"/>
          </a:bodyPr>
          <a:lstStyle/>
          <a:p>
            <a:pPr marL="0" indent="0">
              <a:buNone/>
            </a:pPr>
            <a:r>
              <a:rPr lang="en-IN" b="1" dirty="0">
                <a:solidFill>
                  <a:srgbClr val="00B0F0"/>
                </a:solidFill>
                <a:latin typeface="Georgia" panose="02040502050405020303" pitchFamily="18" charset="0"/>
              </a:rPr>
              <a:t>Example 3: Complete Back-to-Back Bar Chart with Some styles in matplotlib.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A = </a:t>
            </a:r>
            <a:r>
              <a:rPr lang="en-IN" dirty="0" err="1">
                <a:latin typeface="Georgia" panose="02040502050405020303" pitchFamily="18" charset="0"/>
              </a:rPr>
              <a:t>np.array</a:t>
            </a:r>
            <a:r>
              <a:rPr lang="en-IN" dirty="0">
                <a:latin typeface="Georgia" panose="02040502050405020303" pitchFamily="18" charset="0"/>
              </a:rPr>
              <a:t>([3,6,9,4,2,5])</a:t>
            </a:r>
          </a:p>
          <a:p>
            <a:pPr marL="0" indent="0">
              <a:buNone/>
            </a:pPr>
            <a:r>
              <a:rPr lang="en-IN" dirty="0">
                <a:latin typeface="Georgia" panose="02040502050405020303" pitchFamily="18" charset="0"/>
              </a:rPr>
              <a:t>B = </a:t>
            </a:r>
            <a:r>
              <a:rPr lang="en-IN" dirty="0" err="1">
                <a:latin typeface="Georgia" panose="02040502050405020303" pitchFamily="18" charset="0"/>
              </a:rPr>
              <a:t>np.array</a:t>
            </a:r>
            <a:r>
              <a:rPr lang="en-IN" dirty="0">
                <a:latin typeface="Georgia" panose="02040502050405020303" pitchFamily="18" charset="0"/>
              </a:rPr>
              <a:t>([2,8,1,9,7,3])</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(6)</a:t>
            </a:r>
          </a:p>
          <a:p>
            <a:pPr marL="0" indent="0">
              <a:buNone/>
            </a:pPr>
            <a:r>
              <a:rPr lang="en-IN" dirty="0" err="1">
                <a:latin typeface="Georgia" panose="02040502050405020303" pitchFamily="18" charset="0"/>
              </a:rPr>
              <a:t>plt.barh</a:t>
            </a:r>
            <a:r>
              <a:rPr lang="en-IN" dirty="0">
                <a:latin typeface="Georgia" panose="02040502050405020303" pitchFamily="18" charset="0"/>
              </a:rPr>
              <a:t>(X, A, align='</a:t>
            </a:r>
            <a:r>
              <a:rPr lang="en-IN" dirty="0" err="1">
                <a:latin typeface="Georgia" panose="02040502050405020303" pitchFamily="18" charset="0"/>
              </a:rPr>
              <a:t>center</a:t>
            </a:r>
            <a:r>
              <a:rPr lang="en-IN" dirty="0">
                <a:latin typeface="Georgia" panose="02040502050405020303" pitchFamily="18" charset="0"/>
              </a:rPr>
              <a:t>',</a:t>
            </a:r>
          </a:p>
          <a:p>
            <a:pPr marL="0" indent="0">
              <a:buNone/>
            </a:pPr>
            <a:r>
              <a:rPr lang="en-IN" dirty="0">
                <a:latin typeface="Georgia" panose="02040502050405020303" pitchFamily="18" charset="0"/>
              </a:rPr>
              <a:t>         alpha=0.9, </a:t>
            </a:r>
            <a:r>
              <a:rPr lang="en-IN" dirty="0" err="1">
                <a:latin typeface="Georgia" panose="02040502050405020303" pitchFamily="18" charset="0"/>
              </a:rPr>
              <a:t>color</a:t>
            </a:r>
            <a:r>
              <a:rPr lang="en-IN" dirty="0">
                <a:latin typeface="Georgia" panose="02040502050405020303" pitchFamily="18" charset="0"/>
              </a:rPr>
              <a:t> = 'y')</a:t>
            </a:r>
          </a:p>
          <a:p>
            <a:pPr marL="0" indent="0">
              <a:buNone/>
            </a:pPr>
            <a:r>
              <a:rPr lang="en-IN" dirty="0" err="1">
                <a:latin typeface="Georgia" panose="02040502050405020303" pitchFamily="18" charset="0"/>
              </a:rPr>
              <a:t>plt.barh</a:t>
            </a:r>
            <a:r>
              <a:rPr lang="en-IN" dirty="0">
                <a:latin typeface="Georgia" panose="02040502050405020303" pitchFamily="18" charset="0"/>
              </a:rPr>
              <a:t>(X, -B, align='</a:t>
            </a:r>
            <a:r>
              <a:rPr lang="en-IN" dirty="0" err="1">
                <a:latin typeface="Georgia" panose="02040502050405020303" pitchFamily="18" charset="0"/>
              </a:rPr>
              <a:t>center</a:t>
            </a:r>
            <a:r>
              <a:rPr lang="en-IN" dirty="0">
                <a:latin typeface="Georgia" panose="02040502050405020303" pitchFamily="18" charset="0"/>
              </a:rPr>
              <a:t>',</a:t>
            </a:r>
          </a:p>
          <a:p>
            <a:pPr marL="0" indent="0">
              <a:buNone/>
            </a:pPr>
            <a:r>
              <a:rPr lang="en-IN" dirty="0">
                <a:latin typeface="Georgia" panose="02040502050405020303" pitchFamily="18" charset="0"/>
              </a:rPr>
              <a:t>         alpha=0.6, </a:t>
            </a:r>
            <a:r>
              <a:rPr lang="en-IN" dirty="0" err="1">
                <a:latin typeface="Georgia" panose="02040502050405020303" pitchFamily="18" charset="0"/>
              </a:rPr>
              <a:t>color</a:t>
            </a:r>
            <a:r>
              <a:rPr lang="en-IN" dirty="0">
                <a:latin typeface="Georgia" panose="02040502050405020303" pitchFamily="18" charset="0"/>
              </a:rPr>
              <a:t> = 'c') </a:t>
            </a:r>
          </a:p>
          <a:p>
            <a:pPr marL="0" indent="0">
              <a:buNone/>
            </a:pPr>
            <a:r>
              <a:rPr lang="en-IN" dirty="0" err="1">
                <a:latin typeface="Georgia" panose="02040502050405020303" pitchFamily="18" charset="0"/>
              </a:rPr>
              <a:t>plt.grid</a:t>
            </a:r>
            <a:r>
              <a:rPr lang="en-IN" dirty="0">
                <a:latin typeface="Georgia" panose="02040502050405020303" pitchFamily="18" charset="0"/>
              </a:rPr>
              <a:t>()</a:t>
            </a:r>
          </a:p>
          <a:p>
            <a:pPr marL="0" indent="0">
              <a:buNone/>
            </a:pPr>
            <a:r>
              <a:rPr lang="en-IN" dirty="0" err="1">
                <a:latin typeface="Georgia" panose="02040502050405020303" pitchFamily="18" charset="0"/>
              </a:rPr>
              <a:t>plt.title</a:t>
            </a:r>
            <a:r>
              <a:rPr lang="en-IN" dirty="0">
                <a:latin typeface="Georgia" panose="02040502050405020303" pitchFamily="18" charset="0"/>
              </a:rPr>
              <a:t>("Back-to-Back Bar Chart")</a:t>
            </a:r>
          </a:p>
          <a:p>
            <a:pPr marL="0" indent="0">
              <a:buNone/>
            </a:pPr>
            <a:r>
              <a:rPr lang="en-IN" dirty="0" err="1">
                <a:latin typeface="Georgia" panose="02040502050405020303" pitchFamily="18" charset="0"/>
              </a:rPr>
              <a:t>plt.ylabel</a:t>
            </a:r>
            <a:r>
              <a:rPr lang="en-IN" dirty="0">
                <a:latin typeface="Georgia" panose="02040502050405020303" pitchFamily="18" charset="0"/>
              </a:rPr>
              <a:t>("Indexes")</a:t>
            </a:r>
          </a:p>
          <a:p>
            <a:pPr marL="0" indent="0">
              <a:buNone/>
            </a:pPr>
            <a:r>
              <a:rPr lang="en-IN" dirty="0" err="1">
                <a:latin typeface="Georgia" panose="02040502050405020303" pitchFamily="18" charset="0"/>
              </a:rPr>
              <a:t>plt.xlabel</a:t>
            </a:r>
            <a:r>
              <a:rPr lang="en-IN" dirty="0">
                <a:latin typeface="Georgia" panose="02040502050405020303" pitchFamily="18" charset="0"/>
              </a:rPr>
              <a:t>("Values")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0215DBED-C563-51B2-AFAC-41553799EEE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1194CFA-62F6-F526-43F9-7C7DD676BA4D}"/>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3175699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020-9B5F-4151-85AD-0C73D86A8442}"/>
              </a:ext>
            </a:extLst>
          </p:cNvPr>
          <p:cNvSpPr>
            <a:spLocks noGrp="1"/>
          </p:cNvSpPr>
          <p:nvPr>
            <p:ph type="title"/>
          </p:nvPr>
        </p:nvSpPr>
        <p:spPr>
          <a:xfrm>
            <a:off x="581192" y="702156"/>
            <a:ext cx="11029616" cy="1012344"/>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Annotate Bars in </a:t>
            </a:r>
            <a:r>
              <a:rPr lang="en-US" sz="3000" b="1" i="0" dirty="0" err="1">
                <a:solidFill>
                  <a:srgbClr val="7030A0"/>
                </a:solidFill>
                <a:effectLst>
                  <a:outerShdw blurRad="38100" dist="38100" dir="2700000" algn="tl">
                    <a:srgbClr val="000000">
                      <a:alpha val="43137"/>
                    </a:srgbClr>
                  </a:outerShdw>
                </a:effectLst>
                <a:latin typeface="Georgia" panose="02040502050405020303" pitchFamily="18" charset="0"/>
              </a:rPr>
              <a:t>Barplot</a:t>
            </a: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 with Matplotlib in Python?</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C77C6123-934E-488F-8D3E-BE1B30499F91}"/>
              </a:ext>
            </a:extLst>
          </p:cNvPr>
          <p:cNvSpPr>
            <a:spLocks noGrp="1"/>
          </p:cNvSpPr>
          <p:nvPr>
            <p:ph idx="1"/>
          </p:nvPr>
        </p:nvSpPr>
        <p:spPr>
          <a:xfrm>
            <a:off x="466725" y="1714500"/>
            <a:ext cx="11449049" cy="1419225"/>
          </a:xfrm>
        </p:spPr>
        <p:txBody>
          <a:bodyPr/>
          <a:lstStyle/>
          <a:p>
            <a:pPr>
              <a:buFont typeface="Wingdings" panose="05000000000000000000" pitchFamily="2" charset="2"/>
              <a:buChar char="Ø"/>
            </a:pPr>
            <a:r>
              <a:rPr lang="en-US" dirty="0">
                <a:latin typeface="Georgia" panose="02040502050405020303" pitchFamily="18" charset="0"/>
              </a:rPr>
              <a:t>Annotation means adding notes to a diagram stating what values do it represents. It often gets tiresome for the user to read the values from the graph when the graph is scaled down or is overly populated.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DAD7259C-A774-4375-818E-53FC4BD967E0}"/>
              </a:ext>
            </a:extLst>
          </p:cNvPr>
          <p:cNvPicPr>
            <a:picLocks noChangeAspect="1"/>
          </p:cNvPicPr>
          <p:nvPr/>
        </p:nvPicPr>
        <p:blipFill>
          <a:blip r:embed="rId2"/>
          <a:stretch>
            <a:fillRect/>
          </a:stretch>
        </p:blipFill>
        <p:spPr>
          <a:xfrm>
            <a:off x="2333625" y="3429000"/>
            <a:ext cx="7848600" cy="2847975"/>
          </a:xfrm>
          <a:prstGeom prst="rect">
            <a:avLst/>
          </a:prstGeom>
        </p:spPr>
      </p:pic>
      <p:sp>
        <p:nvSpPr>
          <p:cNvPr id="4" name="Footer Placeholder 3">
            <a:extLst>
              <a:ext uri="{FF2B5EF4-FFF2-40B4-BE49-F238E27FC236}">
                <a16:creationId xmlns:a16="http://schemas.microsoft.com/office/drawing/2014/main" id="{E4B80D71-E9BB-F526-825B-1BBD9FF0E697}"/>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2F63784E-8DD4-8E5F-746C-2A10E31CDED7}"/>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310630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42AFA-DCA0-432F-AF06-751C9CC7EA4E}"/>
              </a:ext>
            </a:extLst>
          </p:cNvPr>
          <p:cNvSpPr>
            <a:spLocks noGrp="1"/>
          </p:cNvSpPr>
          <p:nvPr>
            <p:ph idx="1"/>
          </p:nvPr>
        </p:nvSpPr>
        <p:spPr>
          <a:xfrm>
            <a:off x="400050" y="847725"/>
            <a:ext cx="11525250" cy="5791200"/>
          </a:xfrm>
        </p:spPr>
        <p:txBody>
          <a:bodyPr>
            <a:normAutofit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data = {"Name": ["Alex", "Bob", "</a:t>
            </a:r>
            <a:r>
              <a:rPr lang="en-IN" dirty="0" err="1">
                <a:latin typeface="Georgia" panose="02040502050405020303" pitchFamily="18" charset="0"/>
              </a:rPr>
              <a:t>Clarein</a:t>
            </a:r>
            <a:r>
              <a:rPr lang="en-IN" dirty="0">
                <a:latin typeface="Georgia" panose="02040502050405020303" pitchFamily="18" charset="0"/>
              </a:rPr>
              <a:t>", "Dexter"],</a:t>
            </a:r>
          </a:p>
          <a:p>
            <a:pPr marL="0" indent="0">
              <a:buNone/>
            </a:pPr>
            <a:r>
              <a:rPr lang="en-IN" dirty="0">
                <a:latin typeface="Georgia" panose="02040502050405020303" pitchFamily="18" charset="0"/>
              </a:rPr>
              <a:t>        "Marks": [45, 23, 78, 65]}</a:t>
            </a:r>
          </a:p>
          <a:p>
            <a:pPr marL="0" indent="0">
              <a:buNone/>
            </a:pPr>
            <a:r>
              <a:rPr lang="en-IN" dirty="0">
                <a:latin typeface="Georgia" panose="02040502050405020303" pitchFamily="18" charset="0"/>
              </a:rPr>
              <a:t> df = </a:t>
            </a:r>
            <a:r>
              <a:rPr lang="en-IN" dirty="0" err="1">
                <a:latin typeface="Georgia" panose="02040502050405020303" pitchFamily="18" charset="0"/>
              </a:rPr>
              <a:t>pd.DataFrame</a:t>
            </a:r>
            <a:r>
              <a:rPr lang="en-IN" dirty="0">
                <a:latin typeface="Georgia" panose="02040502050405020303" pitchFamily="18" charset="0"/>
              </a:rPr>
              <a:t>(data, columns=['Name', 'Marks’])</a:t>
            </a:r>
          </a:p>
          <a:p>
            <a:pPr marL="0" indent="0">
              <a:buNone/>
            </a:pPr>
            <a:r>
              <a:rPr lang="en-US" dirty="0" err="1">
                <a:latin typeface="Georgia" panose="02040502050405020303" pitchFamily="18" charset="0"/>
              </a:rPr>
              <a:t>plt.figure</a:t>
            </a:r>
            <a:r>
              <a:rPr lang="en-US" dirty="0">
                <a:latin typeface="Georgia" panose="02040502050405020303" pitchFamily="18" charset="0"/>
              </a:rPr>
              <a:t>(</a:t>
            </a:r>
            <a:r>
              <a:rPr lang="en-US" dirty="0" err="1">
                <a:latin typeface="Georgia" panose="02040502050405020303" pitchFamily="18" charset="0"/>
              </a:rPr>
              <a:t>figsize</a:t>
            </a:r>
            <a:r>
              <a:rPr lang="en-US" dirty="0">
                <a:latin typeface="Georgia" panose="02040502050405020303" pitchFamily="18" charset="0"/>
              </a:rPr>
              <a:t>=(8, 6))</a:t>
            </a:r>
          </a:p>
          <a:p>
            <a:pPr marL="0" indent="0">
              <a:buNone/>
            </a:pPr>
            <a:r>
              <a:rPr lang="en-US" dirty="0">
                <a:latin typeface="Georgia" panose="02040502050405020303" pitchFamily="18" charset="0"/>
              </a:rPr>
              <a:t>plots = </a:t>
            </a:r>
            <a:r>
              <a:rPr lang="en-US" dirty="0" err="1">
                <a:latin typeface="Georgia" panose="02040502050405020303" pitchFamily="18" charset="0"/>
              </a:rPr>
              <a:t>sns.barplot</a:t>
            </a:r>
            <a:r>
              <a:rPr lang="en-US" dirty="0">
                <a:latin typeface="Georgia" panose="02040502050405020303" pitchFamily="18" charset="0"/>
              </a:rPr>
              <a:t>(x="Name", y="Marks", data=df)</a:t>
            </a:r>
          </a:p>
          <a:p>
            <a:pPr marL="0" indent="0">
              <a:buNone/>
            </a:pPr>
            <a:r>
              <a:rPr lang="en-US" dirty="0" err="1">
                <a:latin typeface="Georgia" panose="02040502050405020303" pitchFamily="18" charset="0"/>
              </a:rPr>
              <a:t>plt.xlabel</a:t>
            </a:r>
            <a:r>
              <a:rPr lang="en-US" dirty="0">
                <a:latin typeface="Georgia" panose="02040502050405020303" pitchFamily="18" charset="0"/>
              </a:rPr>
              <a:t>("Students", size=15)</a:t>
            </a:r>
          </a:p>
          <a:p>
            <a:pPr marL="0" indent="0">
              <a:buNone/>
            </a:pPr>
            <a:r>
              <a:rPr lang="en-US" dirty="0" err="1">
                <a:latin typeface="Georgia" panose="02040502050405020303" pitchFamily="18" charset="0"/>
              </a:rPr>
              <a:t>plt.ylabel</a:t>
            </a:r>
            <a:r>
              <a:rPr lang="en-US" dirty="0">
                <a:latin typeface="Georgia" panose="02040502050405020303" pitchFamily="18" charset="0"/>
              </a:rPr>
              <a:t>("Marks Secured", size=15)</a:t>
            </a:r>
          </a:p>
          <a:p>
            <a:pPr marL="0" indent="0">
              <a:buNone/>
            </a:pPr>
            <a:r>
              <a:rPr lang="en-US" dirty="0" err="1">
                <a:latin typeface="Georgia" panose="02040502050405020303" pitchFamily="18" charset="0"/>
              </a:rPr>
              <a:t>plt.show</a:t>
            </a:r>
            <a:r>
              <a:rPr lang="en-US" dirty="0">
                <a:latin typeface="Georgia" panose="02040502050405020303" pitchFamily="18" charset="0"/>
              </a:rPr>
              <a: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894797A-76EB-6B4B-B7E3-36FBCED6BCF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5DA5FCD-7046-ED6C-333D-9CC3800205E5}"/>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2416418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76569-08B7-41E5-9494-F868C9C8577D}"/>
              </a:ext>
            </a:extLst>
          </p:cNvPr>
          <p:cNvSpPr>
            <a:spLocks noGrp="1"/>
          </p:cNvSpPr>
          <p:nvPr>
            <p:ph idx="1"/>
          </p:nvPr>
        </p:nvSpPr>
        <p:spPr>
          <a:xfrm>
            <a:off x="581192" y="790575"/>
            <a:ext cx="11029615" cy="5724525"/>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Adding the annotations. Our strategy here will be to iterate all over the bars and put a text over all of them that will point out the values of that particular bar. </a:t>
            </a:r>
          </a:p>
          <a:p>
            <a:pPr>
              <a:buFont typeface="Wingdings" panose="05000000000000000000" pitchFamily="2" charset="2"/>
              <a:buChar char="Ø"/>
            </a:pPr>
            <a:r>
              <a:rPr lang="en-US" dirty="0">
                <a:latin typeface="Georgia" panose="02040502050405020303" pitchFamily="18" charset="0"/>
              </a:rPr>
              <a:t>Here we will use the </a:t>
            </a:r>
            <a:r>
              <a:rPr lang="en-US" dirty="0" err="1">
                <a:latin typeface="Georgia" panose="02040502050405020303" pitchFamily="18" charset="0"/>
              </a:rPr>
              <a:t>Matlpotlib’s</a:t>
            </a:r>
            <a:r>
              <a:rPr lang="en-US" dirty="0">
                <a:latin typeface="Georgia" panose="02040502050405020303" pitchFamily="18" charset="0"/>
              </a:rPr>
              <a:t> function called annotate(). We can find various uses of this function in various scenarios, currently, we will be just showing the value of the respective bars at their top.</a:t>
            </a:r>
          </a:p>
          <a:p>
            <a:pPr marL="0" indent="0">
              <a:buNone/>
            </a:pPr>
            <a:r>
              <a:rPr lang="en-US" dirty="0">
                <a:latin typeface="Georgia" panose="02040502050405020303" pitchFamily="18" charset="0"/>
              </a:rPr>
              <a:t>Our steps will be:</a:t>
            </a:r>
          </a:p>
          <a:p>
            <a:pPr>
              <a:buFont typeface="Wingdings" panose="05000000000000000000" pitchFamily="2" charset="2"/>
              <a:buChar char="Ø"/>
            </a:pPr>
            <a:r>
              <a:rPr lang="en-US" dirty="0">
                <a:latin typeface="Georgia" panose="02040502050405020303" pitchFamily="18" charset="0"/>
              </a:rPr>
              <a:t>Iterate over the bars</a:t>
            </a:r>
          </a:p>
          <a:p>
            <a:pPr>
              <a:buFont typeface="Wingdings" panose="05000000000000000000" pitchFamily="2" charset="2"/>
              <a:buChar char="Ø"/>
            </a:pPr>
            <a:r>
              <a:rPr lang="en-US" dirty="0">
                <a:latin typeface="Georgia" panose="02040502050405020303" pitchFamily="18" charset="0"/>
              </a:rPr>
              <a:t>Get the x-axis position(x) and the width(w) of the bar this will help us to get the x coordinate of the text i.e. </a:t>
            </a:r>
            <a:r>
              <a:rPr lang="en-US" dirty="0" err="1">
                <a:latin typeface="Georgia" panose="02040502050405020303" pitchFamily="18" charset="0"/>
              </a:rPr>
              <a:t>get_x</a:t>
            </a:r>
            <a:r>
              <a:rPr lang="en-US" dirty="0">
                <a:latin typeface="Georgia" panose="02040502050405020303" pitchFamily="18" charset="0"/>
              </a:rPr>
              <a:t>()+</a:t>
            </a:r>
            <a:r>
              <a:rPr lang="en-US" dirty="0" err="1">
                <a:latin typeface="Georgia" panose="02040502050405020303" pitchFamily="18" charset="0"/>
              </a:rPr>
              <a:t>get_width</a:t>
            </a:r>
            <a:r>
              <a:rPr lang="en-US" dirty="0">
                <a:latin typeface="Georgia" panose="02040502050405020303" pitchFamily="18" charset="0"/>
              </a:rPr>
              <a:t>()/2.</a:t>
            </a:r>
          </a:p>
          <a:p>
            <a:pPr>
              <a:buFont typeface="Wingdings" panose="05000000000000000000" pitchFamily="2" charset="2"/>
              <a:buChar char="Ø"/>
            </a:pPr>
            <a:r>
              <a:rPr lang="en-US" dirty="0">
                <a:latin typeface="Georgia" panose="02040502050405020303" pitchFamily="18" charset="0"/>
              </a:rPr>
              <a:t>The y-coordinate(y) of the text can be found using the height of the bar i.e. </a:t>
            </a:r>
            <a:r>
              <a:rPr lang="en-US" dirty="0" err="1">
                <a:latin typeface="Georgia" panose="02040502050405020303" pitchFamily="18" charset="0"/>
              </a:rPr>
              <a:t>get_height</a:t>
            </a:r>
            <a:r>
              <a:rPr lang="en-US"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So we have the coordinates of the annotation value i.e. </a:t>
            </a:r>
            <a:r>
              <a:rPr lang="en-US" dirty="0" err="1">
                <a:latin typeface="Georgia" panose="02040502050405020303" pitchFamily="18" charset="0"/>
              </a:rPr>
              <a:t>get_x</a:t>
            </a:r>
            <a:r>
              <a:rPr lang="en-US" dirty="0">
                <a:latin typeface="Georgia" panose="02040502050405020303" pitchFamily="18" charset="0"/>
              </a:rPr>
              <a:t>()+</a:t>
            </a:r>
            <a:r>
              <a:rPr lang="en-US" dirty="0" err="1">
                <a:latin typeface="Georgia" panose="02040502050405020303" pitchFamily="18" charset="0"/>
              </a:rPr>
              <a:t>get_width</a:t>
            </a:r>
            <a:r>
              <a:rPr lang="en-US" dirty="0">
                <a:latin typeface="Georgia" panose="02040502050405020303" pitchFamily="18" charset="0"/>
              </a:rPr>
              <a:t>()/2, </a:t>
            </a:r>
            <a:r>
              <a:rPr lang="en-US" dirty="0" err="1">
                <a:latin typeface="Georgia" panose="02040502050405020303" pitchFamily="18" charset="0"/>
              </a:rPr>
              <a:t>get_height</a:t>
            </a:r>
            <a:r>
              <a:rPr lang="en-US"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But this will print the annotation exactly on the boundary of the bar so to get a more pleasing annotated plot we use the parameter </a:t>
            </a:r>
            <a:r>
              <a:rPr lang="en-US" dirty="0" err="1">
                <a:latin typeface="Georgia" panose="02040502050405020303" pitchFamily="18" charset="0"/>
              </a:rPr>
              <a:t>xyplot</a:t>
            </a:r>
            <a:r>
              <a:rPr lang="en-US" dirty="0">
                <a:latin typeface="Georgia" panose="02040502050405020303" pitchFamily="18" charset="0"/>
              </a:rPr>
              <a:t>=(0, 8). Here 8 denotes the pixels that will be left from the top of the bar. Therefore to go below the </a:t>
            </a:r>
            <a:r>
              <a:rPr lang="en-US" dirty="0" err="1">
                <a:latin typeface="Georgia" panose="02040502050405020303" pitchFamily="18" charset="0"/>
              </a:rPr>
              <a:t>barline</a:t>
            </a:r>
            <a:r>
              <a:rPr lang="en-US" dirty="0">
                <a:latin typeface="Georgia" panose="02040502050405020303" pitchFamily="18" charset="0"/>
              </a:rPr>
              <a:t> we can use </a:t>
            </a:r>
            <a:r>
              <a:rPr lang="en-US" dirty="0" err="1">
                <a:latin typeface="Georgia" panose="02040502050405020303" pitchFamily="18" charset="0"/>
              </a:rPr>
              <a:t>xy</a:t>
            </a:r>
            <a:r>
              <a:rPr lang="en-US" dirty="0">
                <a:latin typeface="Georgia" panose="02040502050405020303" pitchFamily="18" charset="0"/>
              </a:rPr>
              <a:t>=(0,-8).</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CCD4844C-94F0-9845-95F9-AFC2A758159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A0360E6-10A9-8222-4FA2-F0545C5C818A}"/>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70546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12A5F-8DC7-4952-A6B5-6E0196F1E0D4}"/>
              </a:ext>
            </a:extLst>
          </p:cNvPr>
          <p:cNvSpPr>
            <a:spLocks noGrp="1"/>
          </p:cNvSpPr>
          <p:nvPr>
            <p:ph idx="1"/>
          </p:nvPr>
        </p:nvSpPr>
        <p:spPr>
          <a:xfrm>
            <a:off x="295275" y="561975"/>
            <a:ext cx="11763375" cy="6105525"/>
          </a:xfrm>
        </p:spPr>
        <p:txBody>
          <a:bodyPr>
            <a:normAutofit fontScale="775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seaborn as </a:t>
            </a:r>
            <a:r>
              <a:rPr lang="en-IN" dirty="0" err="1">
                <a:latin typeface="Georgia" panose="02040502050405020303" pitchFamily="18" charset="0"/>
              </a:rPr>
              <a:t>sns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data = {"Name": ["Alex", "Bob", "</a:t>
            </a:r>
            <a:r>
              <a:rPr lang="en-IN" dirty="0" err="1">
                <a:latin typeface="Georgia" panose="02040502050405020303" pitchFamily="18" charset="0"/>
              </a:rPr>
              <a:t>Clarein</a:t>
            </a:r>
            <a:r>
              <a:rPr lang="en-IN" dirty="0">
                <a:latin typeface="Georgia" panose="02040502050405020303" pitchFamily="18" charset="0"/>
              </a:rPr>
              <a:t>", "Dexter"],</a:t>
            </a:r>
          </a:p>
          <a:p>
            <a:pPr marL="0" indent="0">
              <a:buNone/>
            </a:pPr>
            <a:r>
              <a:rPr lang="en-IN" dirty="0">
                <a:latin typeface="Georgia" panose="02040502050405020303" pitchFamily="18" charset="0"/>
              </a:rPr>
              <a:t>        "Marks": [45, 23, 78, 65]}</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(data, columns=['Name', 'Marks’])</a:t>
            </a:r>
          </a:p>
          <a:p>
            <a:pPr marL="0" indent="0">
              <a:buNone/>
            </a:pPr>
            <a:r>
              <a:rPr lang="en-US" dirty="0" err="1">
                <a:latin typeface="Georgia" panose="02040502050405020303" pitchFamily="18" charset="0"/>
              </a:rPr>
              <a:t>plt.figure</a:t>
            </a:r>
            <a:r>
              <a:rPr lang="en-US" dirty="0">
                <a:latin typeface="Georgia" panose="02040502050405020303" pitchFamily="18" charset="0"/>
              </a:rPr>
              <a:t>(</a:t>
            </a:r>
            <a:r>
              <a:rPr lang="en-US" dirty="0" err="1">
                <a:latin typeface="Georgia" panose="02040502050405020303" pitchFamily="18" charset="0"/>
              </a:rPr>
              <a:t>figsize</a:t>
            </a:r>
            <a:r>
              <a:rPr lang="en-US" dirty="0">
                <a:latin typeface="Georgia" panose="02040502050405020303" pitchFamily="18" charset="0"/>
              </a:rPr>
              <a:t>=(8, 8))</a:t>
            </a:r>
          </a:p>
          <a:p>
            <a:pPr marL="0" indent="0">
              <a:buNone/>
            </a:pPr>
            <a:r>
              <a:rPr lang="en-US" dirty="0">
                <a:latin typeface="Georgia" panose="02040502050405020303" pitchFamily="18" charset="0"/>
              </a:rPr>
              <a:t>plots = </a:t>
            </a:r>
            <a:r>
              <a:rPr lang="en-US" dirty="0" err="1">
                <a:latin typeface="Georgia" panose="02040502050405020303" pitchFamily="18" charset="0"/>
              </a:rPr>
              <a:t>sns.barplot</a:t>
            </a:r>
            <a:r>
              <a:rPr lang="en-US" dirty="0">
                <a:latin typeface="Georgia" panose="02040502050405020303" pitchFamily="18" charset="0"/>
              </a:rPr>
              <a:t>(x="Name", y="Marks", data=df)</a:t>
            </a:r>
          </a:p>
          <a:p>
            <a:pPr marL="0" indent="0">
              <a:buNone/>
            </a:pPr>
            <a:r>
              <a:rPr lang="en-US" dirty="0">
                <a:latin typeface="Georgia" panose="02040502050405020303" pitchFamily="18" charset="0"/>
              </a:rPr>
              <a:t>for bar in </a:t>
            </a:r>
            <a:r>
              <a:rPr lang="en-US" dirty="0" err="1">
                <a:latin typeface="Georgia" panose="02040502050405020303" pitchFamily="18" charset="0"/>
              </a:rPr>
              <a:t>plots.patches</a:t>
            </a:r>
            <a:r>
              <a:rPr lang="en-US" dirty="0">
                <a:latin typeface="Georgia" panose="02040502050405020303" pitchFamily="18" charset="0"/>
              </a:rPr>
              <a:t>:</a:t>
            </a:r>
          </a:p>
          <a:p>
            <a:pPr marL="0" indent="0">
              <a:buNone/>
            </a:pPr>
            <a:r>
              <a:rPr lang="en-US" dirty="0" err="1">
                <a:latin typeface="Georgia" panose="02040502050405020303" pitchFamily="18" charset="0"/>
              </a:rPr>
              <a:t>plots.annotate</a:t>
            </a:r>
            <a:r>
              <a:rPr lang="en-US" dirty="0">
                <a:latin typeface="Georgia" panose="02040502050405020303" pitchFamily="18" charset="0"/>
              </a:rPr>
              <a:t>(format(</a:t>
            </a:r>
            <a:r>
              <a:rPr lang="en-US" dirty="0" err="1">
                <a:latin typeface="Georgia" panose="02040502050405020303" pitchFamily="18" charset="0"/>
              </a:rPr>
              <a:t>bar.get_height</a:t>
            </a:r>
            <a:r>
              <a:rPr lang="en-US" dirty="0">
                <a:latin typeface="Georgia" panose="02040502050405020303" pitchFamily="18" charset="0"/>
              </a:rPr>
              <a:t>(), '.2f'),(</a:t>
            </a:r>
            <a:r>
              <a:rPr lang="en-US" dirty="0" err="1">
                <a:latin typeface="Georgia" panose="02040502050405020303" pitchFamily="18" charset="0"/>
              </a:rPr>
              <a:t>bar.get_x</a:t>
            </a:r>
            <a:r>
              <a:rPr lang="en-US" dirty="0">
                <a:latin typeface="Georgia" panose="02040502050405020303" pitchFamily="18" charset="0"/>
              </a:rPr>
              <a:t>() + </a:t>
            </a:r>
            <a:r>
              <a:rPr lang="en-US" dirty="0" err="1">
                <a:latin typeface="Georgia" panose="02040502050405020303" pitchFamily="18" charset="0"/>
              </a:rPr>
              <a:t>bar.get_width</a:t>
            </a:r>
            <a:r>
              <a:rPr lang="en-US" dirty="0">
                <a:latin typeface="Georgia" panose="02040502050405020303" pitchFamily="18" charset="0"/>
              </a:rPr>
              <a:t>() / 2,bar.get_height()), ha='center', </a:t>
            </a:r>
            <a:r>
              <a:rPr lang="en-US" dirty="0" err="1">
                <a:latin typeface="Georgia" panose="02040502050405020303" pitchFamily="18" charset="0"/>
              </a:rPr>
              <a:t>va</a:t>
            </a:r>
            <a:r>
              <a:rPr lang="en-US" dirty="0">
                <a:latin typeface="Georgia" panose="02040502050405020303" pitchFamily="18" charset="0"/>
              </a:rPr>
              <a:t>='center’ 			size=15, </a:t>
            </a:r>
            <a:r>
              <a:rPr lang="en-US" dirty="0" err="1">
                <a:latin typeface="Georgia" panose="02040502050405020303" pitchFamily="18" charset="0"/>
              </a:rPr>
              <a:t>xytext</a:t>
            </a:r>
            <a:r>
              <a:rPr lang="en-US" dirty="0">
                <a:latin typeface="Georgia" panose="02040502050405020303" pitchFamily="18" charset="0"/>
              </a:rPr>
              <a:t>=(0, 8),</a:t>
            </a:r>
            <a:r>
              <a:rPr lang="en-US" dirty="0" err="1">
                <a:latin typeface="Georgia" panose="02040502050405020303" pitchFamily="18" charset="0"/>
              </a:rPr>
              <a:t>textcoords</a:t>
            </a:r>
            <a:r>
              <a:rPr lang="en-US" dirty="0">
                <a:latin typeface="Georgia" panose="02040502050405020303" pitchFamily="18" charset="0"/>
              </a:rPr>
              <a:t>='offset points')</a:t>
            </a:r>
          </a:p>
          <a:p>
            <a:pPr marL="0" indent="0">
              <a:buNone/>
            </a:pPr>
            <a:r>
              <a:rPr lang="en-US" dirty="0" err="1">
                <a:latin typeface="Georgia" panose="02040502050405020303" pitchFamily="18" charset="0"/>
              </a:rPr>
              <a:t>plt.xlabel</a:t>
            </a:r>
            <a:r>
              <a:rPr lang="en-US" dirty="0">
                <a:latin typeface="Georgia" panose="02040502050405020303" pitchFamily="18" charset="0"/>
              </a:rPr>
              <a:t>("Students", size=14)</a:t>
            </a:r>
          </a:p>
          <a:p>
            <a:pPr marL="0" indent="0">
              <a:buNone/>
            </a:pPr>
            <a:r>
              <a:rPr lang="en-US" dirty="0" err="1">
                <a:latin typeface="Georgia" panose="02040502050405020303" pitchFamily="18" charset="0"/>
              </a:rPr>
              <a:t>plt.ylabel</a:t>
            </a:r>
            <a:r>
              <a:rPr lang="en-US" dirty="0">
                <a:latin typeface="Georgia" panose="02040502050405020303" pitchFamily="18" charset="0"/>
              </a:rPr>
              <a:t>("Marks Secured", size=14)</a:t>
            </a:r>
          </a:p>
          <a:p>
            <a:pPr marL="0" indent="0">
              <a:buNone/>
            </a:pPr>
            <a:r>
              <a:rPr lang="en-US" dirty="0" err="1">
                <a:latin typeface="Georgia" panose="02040502050405020303" pitchFamily="18" charset="0"/>
              </a:rPr>
              <a:t>plt.title</a:t>
            </a:r>
            <a:r>
              <a:rPr lang="en-US" dirty="0">
                <a:latin typeface="Georgia" panose="02040502050405020303" pitchFamily="18" charset="0"/>
              </a:rPr>
              <a:t>("This is an annotated </a:t>
            </a:r>
            <a:r>
              <a:rPr lang="en-US" dirty="0" err="1">
                <a:latin typeface="Georgia" panose="02040502050405020303" pitchFamily="18" charset="0"/>
              </a:rPr>
              <a:t>barplot</a:t>
            </a:r>
            <a:r>
              <a:rPr lang="en-US" dirty="0">
                <a:latin typeface="Georgia" panose="02040502050405020303" pitchFamily="18" charset="0"/>
              </a:rPr>
              <a:t>")</a:t>
            </a:r>
          </a:p>
          <a:p>
            <a:pPr marL="0" indent="0">
              <a:buNone/>
            </a:pPr>
            <a:r>
              <a:rPr lang="en-US" dirty="0" err="1">
                <a:latin typeface="Georgia" panose="02040502050405020303" pitchFamily="18" charset="0"/>
              </a:rPr>
              <a:t>plt.show</a:t>
            </a:r>
            <a:r>
              <a:rPr lang="en-US" dirty="0">
                <a:latin typeface="Georgia" panose="02040502050405020303" pitchFamily="18" charset="0"/>
              </a:rPr>
              <a: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F2AD66C-BE3E-9577-4D9A-4F7AC41ECA4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8C5EE22-132D-A7B6-579E-C5308FBBD611}"/>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116602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392B5-803A-4B2C-B076-7B298960A191}"/>
              </a:ext>
            </a:extLst>
          </p:cNvPr>
          <p:cNvSpPr>
            <a:spLocks noGrp="1"/>
          </p:cNvSpPr>
          <p:nvPr>
            <p:ph idx="1"/>
          </p:nvPr>
        </p:nvSpPr>
        <p:spPr>
          <a:xfrm>
            <a:off x="266700" y="542925"/>
            <a:ext cx="11344107" cy="6115049"/>
          </a:xfrm>
        </p:spPr>
        <p:txBody>
          <a:bodyPr>
            <a:normAutofit fontScale="850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[10,20,30,40,50]</a:t>
            </a:r>
          </a:p>
          <a:p>
            <a:pPr marL="0" indent="0">
              <a:buNone/>
            </a:pPr>
            <a:r>
              <a:rPr lang="en-IN" dirty="0">
                <a:latin typeface="Georgia" panose="02040502050405020303" pitchFamily="18" charset="0"/>
              </a:rPr>
              <a:t>y = [30,30,30,30,30]</a:t>
            </a:r>
          </a:p>
          <a:p>
            <a:pPr marL="0" indent="0">
              <a:buNone/>
            </a:pPr>
            <a:r>
              <a:rPr lang="en-IN" dirty="0" err="1">
                <a:latin typeface="Georgia" panose="02040502050405020303" pitchFamily="18" charset="0"/>
              </a:rPr>
              <a:t>plt.plot</a:t>
            </a:r>
            <a:r>
              <a:rPr lang="en-IN" dirty="0">
                <a:latin typeface="Georgia" panose="02040502050405020303" pitchFamily="18" charset="0"/>
              </a:rPr>
              <a:t>(x, y, label = "line 1")</a:t>
            </a:r>
          </a:p>
          <a:p>
            <a:pPr marL="0" indent="0">
              <a:buNone/>
            </a:pPr>
            <a:r>
              <a:rPr lang="en-IN" dirty="0" err="1">
                <a:latin typeface="Georgia" panose="02040502050405020303" pitchFamily="18" charset="0"/>
              </a:rPr>
              <a:t>plt.plot</a:t>
            </a:r>
            <a:r>
              <a:rPr lang="en-IN" dirty="0">
                <a:latin typeface="Georgia" panose="02040502050405020303" pitchFamily="18" charset="0"/>
              </a:rPr>
              <a:t>(y, x, label = "line 2")</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b="1" dirty="0">
                <a:solidFill>
                  <a:srgbClr val="0070C0"/>
                </a:solidFill>
                <a:latin typeface="Georgia" panose="02040502050405020303" pitchFamily="18" charset="0"/>
              </a:rPr>
              <a:t>Plotting Multiple Lines</a:t>
            </a:r>
          </a:p>
          <a:p>
            <a:pPr marL="0" indent="0">
              <a:buNone/>
            </a:pPr>
            <a:r>
              <a:rPr lang="en-US" dirty="0">
                <a:latin typeface="Georgia" panose="02040502050405020303" pitchFamily="18" charset="0"/>
              </a:rPr>
              <a:t>In this example, we will learn how to draw multiple lines with the help of matplotlib. Here we will use two lists as data with two dimensions (x and y) and at last plot the lines as different dimensions and functions over the same data.</a:t>
            </a:r>
          </a:p>
          <a:p>
            <a:pPr marL="0" indent="0">
              <a:buNone/>
            </a:pPr>
            <a:r>
              <a:rPr lang="en-US" dirty="0">
                <a:latin typeface="Georgia" panose="02040502050405020303" pitchFamily="18" charset="0"/>
              </a:rPr>
              <a:t>To draw multiple lines we will use different functions which are as follows:</a:t>
            </a:r>
          </a:p>
          <a:p>
            <a:pPr marL="0" indent="0">
              <a:buNone/>
            </a:pPr>
            <a:r>
              <a:rPr lang="en-US" dirty="0">
                <a:latin typeface="Georgia" panose="02040502050405020303" pitchFamily="18" charset="0"/>
              </a:rPr>
              <a:t>y = x</a:t>
            </a:r>
          </a:p>
          <a:p>
            <a:pPr marL="0" indent="0">
              <a:buNone/>
            </a:pPr>
            <a:r>
              <a:rPr lang="en-US" dirty="0">
                <a:latin typeface="Georgia" panose="02040502050405020303" pitchFamily="18" charset="0"/>
              </a:rPr>
              <a:t>x = y</a:t>
            </a:r>
          </a:p>
          <a:p>
            <a:pPr marL="0" indent="0">
              <a:buNone/>
            </a:pPr>
            <a:r>
              <a:rPr lang="en-US" dirty="0">
                <a:latin typeface="Georgia" panose="02040502050405020303" pitchFamily="18" charset="0"/>
              </a:rPr>
              <a:t>y = sin(x)</a:t>
            </a:r>
          </a:p>
          <a:p>
            <a:pPr marL="0" indent="0">
              <a:buNone/>
            </a:pPr>
            <a:r>
              <a:rPr lang="en-US" dirty="0">
                <a:latin typeface="Georgia" panose="02040502050405020303" pitchFamily="18" charset="0"/>
              </a:rPr>
              <a:t>y = cos(x)</a:t>
            </a:r>
          </a:p>
        </p:txBody>
      </p:sp>
      <p:sp>
        <p:nvSpPr>
          <p:cNvPr id="2" name="Footer Placeholder 1">
            <a:extLst>
              <a:ext uri="{FF2B5EF4-FFF2-40B4-BE49-F238E27FC236}">
                <a16:creationId xmlns:a16="http://schemas.microsoft.com/office/drawing/2014/main" id="{B30E16C7-A1CF-1A04-A68E-95618F04D6E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48F0D4E-6BE4-F3D4-7B23-037FB92EAA41}"/>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420696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F25AE-79DA-4426-B540-7122F6753002}"/>
              </a:ext>
            </a:extLst>
          </p:cNvPr>
          <p:cNvSpPr>
            <a:spLocks noGrp="1"/>
          </p:cNvSpPr>
          <p:nvPr>
            <p:ph idx="1"/>
          </p:nvPr>
        </p:nvSpPr>
        <p:spPr>
          <a:xfrm>
            <a:off x="361950" y="704850"/>
            <a:ext cx="11439525" cy="5886450"/>
          </a:xfrm>
        </p:spPr>
        <p:txBody>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[1,2,3,4,5]</a:t>
            </a:r>
          </a:p>
          <a:p>
            <a:pPr marL="0" indent="0">
              <a:buNone/>
            </a:pPr>
            <a:r>
              <a:rPr lang="en-IN" dirty="0">
                <a:latin typeface="Georgia" panose="02040502050405020303" pitchFamily="18" charset="0"/>
              </a:rPr>
              <a:t>y = [3,3,3,3,3]</a:t>
            </a:r>
          </a:p>
          <a:p>
            <a:pPr marL="0" indent="0">
              <a:buNone/>
            </a:pPr>
            <a:r>
              <a:rPr lang="en-IN" dirty="0" err="1">
                <a:latin typeface="Georgia" panose="02040502050405020303" pitchFamily="18" charset="0"/>
              </a:rPr>
              <a:t>plt.plot</a:t>
            </a:r>
            <a:r>
              <a:rPr lang="en-IN" dirty="0">
                <a:latin typeface="Georgia" panose="02040502050405020303" pitchFamily="18" charset="0"/>
              </a:rPr>
              <a:t>(x, y, label = "line 1")</a:t>
            </a:r>
          </a:p>
          <a:p>
            <a:pPr marL="0" indent="0">
              <a:buNone/>
            </a:pPr>
            <a:r>
              <a:rPr lang="en-IN" dirty="0" err="1">
                <a:latin typeface="Georgia" panose="02040502050405020303" pitchFamily="18" charset="0"/>
              </a:rPr>
              <a:t>plt.plot</a:t>
            </a:r>
            <a:r>
              <a:rPr lang="en-IN" dirty="0">
                <a:latin typeface="Georgia" panose="02040502050405020303" pitchFamily="18" charset="0"/>
              </a:rPr>
              <a:t>(y, x, label = "line 2")</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np.sin</a:t>
            </a:r>
            <a:r>
              <a:rPr lang="en-IN" dirty="0">
                <a:latin typeface="Georgia" panose="02040502050405020303" pitchFamily="18" charset="0"/>
              </a:rPr>
              <a:t>(x), label = "curve 1")</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np.cos</a:t>
            </a:r>
            <a:r>
              <a:rPr lang="en-IN" dirty="0">
                <a:latin typeface="Georgia" panose="02040502050405020303" pitchFamily="18" charset="0"/>
              </a:rPr>
              <a:t>(x), label = "curve 2")</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A06C6FDE-6AF7-EA34-A11A-AAA4C9E2E9E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B3979CF-6A61-B647-64EF-426AAF9F3D66}"/>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424948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F9520-3B6C-4195-BB37-14CFE065E6E0}"/>
              </a:ext>
            </a:extLst>
          </p:cNvPr>
          <p:cNvSpPr>
            <a:spLocks noGrp="1"/>
          </p:cNvSpPr>
          <p:nvPr>
            <p:ph idx="1"/>
          </p:nvPr>
        </p:nvSpPr>
        <p:spPr>
          <a:xfrm>
            <a:off x="161926" y="552451"/>
            <a:ext cx="11934824" cy="6115050"/>
          </a:xfrm>
        </p:spPr>
        <p:txBody>
          <a:bodyPr>
            <a:normAutofit fontScale="70000" lnSpcReduction="20000"/>
          </a:bodyPr>
          <a:lstStyle/>
          <a:p>
            <a:pPr marL="0" indent="0">
              <a:buNone/>
            </a:pPr>
            <a:r>
              <a:rPr lang="en-IN" dirty="0">
                <a:solidFill>
                  <a:srgbClr val="0070C0"/>
                </a:solidFill>
                <a:latin typeface="Georgia" panose="02040502050405020303" pitchFamily="18" charset="0"/>
              </a:rPr>
              <a:t>Plotting Multiple Lines with different Line styles</a:t>
            </a:r>
          </a:p>
          <a:p>
            <a:pPr marL="0" indent="0">
              <a:buNone/>
            </a:pPr>
            <a:r>
              <a:rPr lang="en-IN" dirty="0">
                <a:latin typeface="Georgia" panose="02040502050405020303" pitchFamily="18" charset="0"/>
              </a:rPr>
              <a:t>This example is similar to the above example and the enhancement is the different line styles. This can help in the modification of better visualization. </a:t>
            </a:r>
          </a:p>
          <a:p>
            <a:pPr marL="0" indent="0">
              <a:buNone/>
            </a:pPr>
            <a:r>
              <a:rPr lang="en-IN" dirty="0">
                <a:latin typeface="Georgia" panose="02040502050405020303" pitchFamily="18" charset="0"/>
              </a:rPr>
              <a:t>Here we will use different line styles which are as follows:</a:t>
            </a:r>
          </a:p>
          <a:p>
            <a:pPr marL="0" indent="0">
              <a:buNone/>
            </a:pPr>
            <a:r>
              <a:rPr lang="en-IN" dirty="0">
                <a:latin typeface="Georgia" panose="02040502050405020303" pitchFamily="18" charset="0"/>
              </a:rPr>
              <a:t>–        : dashed</a:t>
            </a:r>
          </a:p>
          <a:p>
            <a:pPr marL="0" indent="0">
              <a:buNone/>
            </a:pPr>
            <a:r>
              <a:rPr lang="en-IN" dirty="0">
                <a:latin typeface="Georgia" panose="02040502050405020303" pitchFamily="18" charset="0"/>
              </a:rPr>
              <a:t>—      : double dashed</a:t>
            </a:r>
          </a:p>
          <a:p>
            <a:pPr marL="0" indent="0">
              <a:buNone/>
            </a:pPr>
            <a:r>
              <a:rPr lang="en-IN" dirty="0">
                <a:latin typeface="Georgia" panose="02040502050405020303" pitchFamily="18" charset="0"/>
              </a:rPr>
              <a:t>-.       : dashed-dotted</a:t>
            </a:r>
          </a:p>
          <a:p>
            <a:pPr marL="0" indent="0">
              <a:buNone/>
            </a:pPr>
            <a:r>
              <a:rPr lang="en-IN" dirty="0">
                <a:latin typeface="Georgia" panose="02040502050405020303" pitchFamily="18" charset="0"/>
              </a:rPr>
              <a:t>:        : dotted</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[1,2,3,4,5]</a:t>
            </a:r>
          </a:p>
          <a:p>
            <a:pPr marL="0" indent="0">
              <a:buNone/>
            </a:pPr>
            <a:r>
              <a:rPr lang="en-IN" dirty="0">
                <a:latin typeface="Georgia" panose="02040502050405020303" pitchFamily="18" charset="0"/>
              </a:rPr>
              <a:t>y = [3,3,3,3,3]</a:t>
            </a:r>
          </a:p>
          <a:p>
            <a:pPr marL="0" indent="0">
              <a:buNone/>
            </a:pPr>
            <a:r>
              <a:rPr lang="en-IN" dirty="0" err="1">
                <a:latin typeface="Georgia" panose="02040502050405020303" pitchFamily="18" charset="0"/>
              </a:rPr>
              <a:t>plt.plot</a:t>
            </a:r>
            <a:r>
              <a:rPr lang="en-IN" dirty="0">
                <a:latin typeface="Georgia" panose="02040502050405020303" pitchFamily="18" charset="0"/>
              </a:rPr>
              <a:t>(x, y, label = "line 1", </a:t>
            </a:r>
            <a:r>
              <a:rPr lang="en-IN" dirty="0" err="1">
                <a:latin typeface="Georgia" panose="02040502050405020303" pitchFamily="18" charset="0"/>
              </a:rPr>
              <a:t>linestyle</a:t>
            </a:r>
            <a:r>
              <a:rPr lang="en-IN" dirty="0">
                <a:latin typeface="Georgia" panose="02040502050405020303" pitchFamily="18" charset="0"/>
              </a:rPr>
              <a:t>="-")</a:t>
            </a:r>
          </a:p>
          <a:p>
            <a:pPr marL="0" indent="0">
              <a:buNone/>
            </a:pPr>
            <a:r>
              <a:rPr lang="en-IN" dirty="0" err="1">
                <a:latin typeface="Georgia" panose="02040502050405020303" pitchFamily="18" charset="0"/>
              </a:rPr>
              <a:t>plt.plot</a:t>
            </a:r>
            <a:r>
              <a:rPr lang="en-IN" dirty="0">
                <a:latin typeface="Georgia" panose="02040502050405020303" pitchFamily="18" charset="0"/>
              </a:rPr>
              <a:t>(y, x, label = "line 2", </a:t>
            </a:r>
            <a:r>
              <a:rPr lang="en-IN" dirty="0" err="1">
                <a:latin typeface="Georgia" panose="02040502050405020303" pitchFamily="18" charset="0"/>
              </a:rPr>
              <a:t>linestyle</a:t>
            </a:r>
            <a:r>
              <a:rPr lang="en-IN" dirty="0">
                <a:latin typeface="Georgia" panose="02040502050405020303" pitchFamily="18" charset="0"/>
              </a:rPr>
              <a:t>="--")</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np.sin</a:t>
            </a:r>
            <a:r>
              <a:rPr lang="en-IN" dirty="0">
                <a:latin typeface="Georgia" panose="02040502050405020303" pitchFamily="18" charset="0"/>
              </a:rPr>
              <a:t>(x), label = "curve 1", </a:t>
            </a:r>
            <a:r>
              <a:rPr lang="en-IN" dirty="0" err="1">
                <a:latin typeface="Georgia" panose="02040502050405020303" pitchFamily="18" charset="0"/>
              </a:rPr>
              <a:t>linestyle</a:t>
            </a:r>
            <a:r>
              <a:rPr lang="en-IN" dirty="0">
                <a:latin typeface="Georgia" panose="02040502050405020303" pitchFamily="18" charset="0"/>
              </a:rPr>
              <a:t>="-.")</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np.cos</a:t>
            </a:r>
            <a:r>
              <a:rPr lang="en-IN" dirty="0">
                <a:latin typeface="Georgia" panose="02040502050405020303" pitchFamily="18" charset="0"/>
              </a:rPr>
              <a:t>(x), label = "curve 2", </a:t>
            </a:r>
            <a:r>
              <a:rPr lang="en-IN" dirty="0" err="1">
                <a:latin typeface="Georgia" panose="02040502050405020303" pitchFamily="18" charset="0"/>
              </a:rPr>
              <a:t>linestyle</a:t>
            </a:r>
            <a:r>
              <a:rPr lang="en-IN" dirty="0">
                <a:latin typeface="Georgia" panose="02040502050405020303" pitchFamily="18" charset="0"/>
              </a:rPr>
              <a:t>=":")</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D789599-1727-7B8E-1CCD-BD62569D189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04D7F4B-13E5-E683-A512-3EACB1BE7D1A}"/>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406952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773E-A045-4972-B2BE-E6E390A4E13D}"/>
              </a:ext>
            </a:extLst>
          </p:cNvPr>
          <p:cNvSpPr>
            <a:spLocks noGrp="1"/>
          </p:cNvSpPr>
          <p:nvPr>
            <p:ph type="title"/>
          </p:nvPr>
        </p:nvSpPr>
        <p:spPr>
          <a:xfrm>
            <a:off x="581192" y="702156"/>
            <a:ext cx="11029616" cy="755169"/>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Change the line opacity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870424E-3E0D-4E7E-B05E-BAEA40C21371}"/>
              </a:ext>
            </a:extLst>
          </p:cNvPr>
          <p:cNvSpPr>
            <a:spLocks noGrp="1"/>
          </p:cNvSpPr>
          <p:nvPr>
            <p:ph idx="1"/>
          </p:nvPr>
        </p:nvSpPr>
        <p:spPr>
          <a:xfrm>
            <a:off x="171450" y="1552575"/>
            <a:ext cx="11782425" cy="5067300"/>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A line chart or line graph may be a sort of chart which displays information as a series of knowledge points called ‘markers’ connected by line segments. Line graphs are usually wont to find relationships between two data sets on the different axis; as example X, 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Matplotlib allows you to regulate the transparency of a graph plot using the alpha attribute.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By default, alpha=1.</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If you would like to form the graph plot more transparent, then you’ll make alpha but 1, such as 0.5 or 0.25.</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If you would like to form the graph plot less transparent, then you’ll make alpha greater than 1. This solidifies the graph plot, making it less transparent and more thick and dense, so to talk .</a:t>
            </a: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2710B6A3-3EFC-7CFF-1B88-574F25C53FD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32BDBD0-842A-2E5C-1478-3709720454CD}"/>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67748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F4456-0970-4591-B8B1-8B1E7FA1F7F2}"/>
              </a:ext>
            </a:extLst>
          </p:cNvPr>
          <p:cNvSpPr>
            <a:spLocks noGrp="1"/>
          </p:cNvSpPr>
          <p:nvPr>
            <p:ph idx="1"/>
          </p:nvPr>
        </p:nvSpPr>
        <p:spPr>
          <a:xfrm>
            <a:off x="95250" y="581025"/>
            <a:ext cx="11915775" cy="6172200"/>
          </a:xfrm>
        </p:spPr>
        <p:txBody>
          <a:bodyPr>
            <a:normAutofit fontScale="70000" lnSpcReduction="20000"/>
          </a:bodyPr>
          <a:lstStyle/>
          <a:p>
            <a:pPr marL="0" indent="0">
              <a:buNone/>
            </a:pPr>
            <a:r>
              <a:rPr lang="en-IN" b="1" dirty="0">
                <a:solidFill>
                  <a:srgbClr val="00B0F0"/>
                </a:solidFill>
                <a:latin typeface="Georgia" panose="02040502050405020303" pitchFamily="18" charset="0"/>
              </a:rPr>
              <a:t>Example 1: (Simple line graph with its opacity)</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[1, 2, 3, 4, 5]</a:t>
            </a:r>
          </a:p>
          <a:p>
            <a:pPr marL="0" indent="0">
              <a:buNone/>
            </a:pPr>
            <a:r>
              <a:rPr lang="en-IN" dirty="0">
                <a:latin typeface="Georgia" panose="02040502050405020303" pitchFamily="18" charset="0"/>
              </a:rPr>
              <a:t>y = x</a:t>
            </a:r>
          </a:p>
          <a:p>
            <a:pPr marL="0" indent="0">
              <a:buNone/>
            </a:pPr>
            <a:r>
              <a:rPr lang="en-IN" dirty="0" err="1">
                <a:latin typeface="Georgia" panose="02040502050405020303" pitchFamily="18" charset="0"/>
              </a:rPr>
              <a:t>plt.plot</a:t>
            </a:r>
            <a:r>
              <a:rPr lang="en-IN" dirty="0">
                <a:latin typeface="Georgia" panose="02040502050405020303" pitchFamily="18" charset="0"/>
              </a:rPr>
              <a:t>(x, y, linewidth=10, alpha=0.2)</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b="1" dirty="0">
                <a:solidFill>
                  <a:srgbClr val="00B0F0"/>
                </a:solidFill>
                <a:latin typeface="Georgia" panose="02040502050405020303" pitchFamily="18" charset="0"/>
              </a:rPr>
              <a:t>Example 2: (Lines with different opacities)</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t>
            </a:r>
            <a:r>
              <a:rPr lang="en-IN" dirty="0" err="1">
                <a:latin typeface="Georgia" panose="02040502050405020303" pitchFamily="18" charset="0"/>
              </a:rPr>
              <a:t>np.array</a:t>
            </a:r>
            <a:r>
              <a:rPr lang="en-IN" dirty="0">
                <a:latin typeface="Georgia" panose="02040502050405020303" pitchFamily="18" charset="0"/>
              </a:rPr>
              <a:t>([-2, -1, 0, 1, 2])</a:t>
            </a:r>
          </a:p>
          <a:p>
            <a:pPr marL="0" indent="0">
              <a:buNone/>
            </a:pPr>
            <a:r>
              <a:rPr lang="en-IN" dirty="0">
                <a:latin typeface="Georgia" panose="02040502050405020303" pitchFamily="18" charset="0"/>
              </a:rPr>
              <a:t>y1 = x*0</a:t>
            </a:r>
          </a:p>
          <a:p>
            <a:pPr marL="0" indent="0">
              <a:buNone/>
            </a:pPr>
            <a:r>
              <a:rPr lang="en-IN" dirty="0">
                <a:latin typeface="Georgia" panose="02040502050405020303" pitchFamily="18" charset="0"/>
              </a:rPr>
              <a:t>y2 = x*x</a:t>
            </a:r>
          </a:p>
          <a:p>
            <a:pPr marL="0" indent="0">
              <a:buNone/>
            </a:pPr>
            <a:r>
              <a:rPr lang="en-IN" dirty="0">
                <a:latin typeface="Georgia" panose="02040502050405020303" pitchFamily="18" charset="0"/>
              </a:rPr>
              <a:t>y3 = -x*x</a:t>
            </a:r>
          </a:p>
          <a:p>
            <a:pPr marL="0" indent="0">
              <a:buNone/>
            </a:pPr>
            <a:r>
              <a:rPr lang="en-IN" dirty="0" err="1">
                <a:latin typeface="Georgia" panose="02040502050405020303" pitchFamily="18" charset="0"/>
              </a:rPr>
              <a:t>plt.plot</a:t>
            </a:r>
            <a:r>
              <a:rPr lang="en-IN" dirty="0">
                <a:latin typeface="Georgia" panose="02040502050405020303" pitchFamily="18" charset="0"/>
              </a:rPr>
              <a:t>(x, y2, alpha=0.2)</a:t>
            </a:r>
          </a:p>
          <a:p>
            <a:pPr marL="0" indent="0">
              <a:buNone/>
            </a:pPr>
            <a:r>
              <a:rPr lang="en-IN" dirty="0" err="1">
                <a:latin typeface="Georgia" panose="02040502050405020303" pitchFamily="18" charset="0"/>
              </a:rPr>
              <a:t>plt.plot</a:t>
            </a:r>
            <a:r>
              <a:rPr lang="en-IN" dirty="0">
                <a:latin typeface="Georgia" panose="02040502050405020303" pitchFamily="18" charset="0"/>
              </a:rPr>
              <a:t>(x, y1, alpha=0.5)</a:t>
            </a:r>
          </a:p>
          <a:p>
            <a:pPr marL="0" indent="0">
              <a:buNone/>
            </a:pPr>
            <a:r>
              <a:rPr lang="en-IN" dirty="0" err="1">
                <a:latin typeface="Georgia" panose="02040502050405020303" pitchFamily="18" charset="0"/>
              </a:rPr>
              <a:t>plt.plot</a:t>
            </a:r>
            <a:r>
              <a:rPr lang="en-IN" dirty="0">
                <a:latin typeface="Georgia" panose="02040502050405020303" pitchFamily="18" charset="0"/>
              </a:rPr>
              <a:t>(x, y3, alpha=1)</a:t>
            </a:r>
          </a:p>
          <a:p>
            <a:pPr marL="0" indent="0">
              <a:buNone/>
            </a:pPr>
            <a:r>
              <a:rPr lang="en-IN" dirty="0" err="1">
                <a:latin typeface="Georgia" panose="02040502050405020303" pitchFamily="18" charset="0"/>
              </a:rPr>
              <a:t>plt.legend</a:t>
            </a:r>
            <a:r>
              <a:rPr lang="en-IN" dirty="0">
                <a:latin typeface="Georgia" panose="02040502050405020303" pitchFamily="18" charset="0"/>
              </a:rPr>
              <a:t>(["op = 0.2", "op = 0.5", "op = 1"])</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0ABAB79-FE21-463F-F1EA-9ABB17441BF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2CD252C-107F-A407-B355-A9C16F3B57A6}"/>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149491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1CE72-EDAA-4DBC-80F6-83899B6BBF25}"/>
              </a:ext>
            </a:extLst>
          </p:cNvPr>
          <p:cNvSpPr>
            <a:spLocks noGrp="1"/>
          </p:cNvSpPr>
          <p:nvPr>
            <p:ph idx="1"/>
          </p:nvPr>
        </p:nvSpPr>
        <p:spPr>
          <a:xfrm>
            <a:off x="125128" y="567891"/>
            <a:ext cx="11743022" cy="6217920"/>
          </a:xfrm>
        </p:spPr>
        <p:txBody>
          <a:bodyPr>
            <a:normAutofit fontScale="92500" lnSpcReduction="20000"/>
          </a:bodyPr>
          <a:lstStyle/>
          <a:p>
            <a:pPr marL="0" indent="0">
              <a:buNone/>
            </a:pPr>
            <a:r>
              <a:rPr lang="en-IN" b="1" dirty="0">
                <a:solidFill>
                  <a:srgbClr val="00B0F0"/>
                </a:solidFill>
                <a:latin typeface="Georgia" panose="02040502050405020303" pitchFamily="18" charset="0"/>
              </a:rPr>
              <a:t>Example 3: (Multiple line plots with multiple opacity)</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[1, 2, 3, 4, 5]</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range(10):</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([1, 2.8],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='red',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([3.1, 4.8],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='green',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([5.1, 6.8],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='yellow',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([7.1, 8.8],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='blue', alpha=0.1*</a:t>
            </a:r>
            <a:r>
              <a:rPr lang="en-IN" dirty="0" err="1">
                <a:latin typeface="Georgia" panose="02040502050405020303" pitchFamily="18" charset="0"/>
              </a:rPr>
              <a:t>i</a:t>
            </a:r>
            <a:r>
              <a:rPr lang="en-IN" dirty="0">
                <a:latin typeface="Georgia" panose="02040502050405020303" pitchFamily="18" charset="0"/>
              </a:rPr>
              <a:t>)  </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range(10):</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([1, 2.8],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='red',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([3.1, 4.8],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='green',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([5.1, 6.8],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='yellow',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plt.plot</a:t>
            </a:r>
            <a:r>
              <a:rPr lang="en-IN" dirty="0">
                <a:latin typeface="Georgia" panose="02040502050405020303" pitchFamily="18" charset="0"/>
              </a:rPr>
              <a:t>([7.1, 8.8], [-</a:t>
            </a:r>
            <a:r>
              <a:rPr lang="en-IN" dirty="0" err="1">
                <a:latin typeface="Georgia" panose="02040502050405020303" pitchFamily="18" charset="0"/>
              </a:rPr>
              <a:t>i</a:t>
            </a:r>
            <a:r>
              <a:rPr lang="en-IN" dirty="0">
                <a:latin typeface="Georgia" panose="02040502050405020303" pitchFamily="18" charset="0"/>
              </a:rPr>
              <a:t>]*2, linewidth=5, </a:t>
            </a:r>
            <a:r>
              <a:rPr lang="en-IN" dirty="0" err="1">
                <a:latin typeface="Georgia" panose="02040502050405020303" pitchFamily="18" charset="0"/>
              </a:rPr>
              <a:t>color</a:t>
            </a:r>
            <a:r>
              <a:rPr lang="en-IN" dirty="0">
                <a:latin typeface="Georgia" panose="02040502050405020303" pitchFamily="18" charset="0"/>
              </a:rPr>
              <a:t>='blue', alpha=0.1*</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C3C02528-9194-7E97-55D6-01631154852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FAFDAC8-CA4E-A270-62F0-6EE1E369F7C0}"/>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1094131463"/>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2</TotalTime>
  <Words>4919</Words>
  <Application>Microsoft Office PowerPoint</Application>
  <PresentationFormat>Widescreen</PresentationFormat>
  <Paragraphs>488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Georgia</vt:lpstr>
      <vt:lpstr>Wingdings</vt:lpstr>
      <vt:lpstr>ICT Basic Theme</vt:lpstr>
      <vt:lpstr>Plot Lines, Multiples, Opacity, Bar plots and its types</vt:lpstr>
      <vt:lpstr>Plot Multiple lines in Matplotlib</vt:lpstr>
      <vt:lpstr>PowerPoint Presentation</vt:lpstr>
      <vt:lpstr>PowerPoint Presentation</vt:lpstr>
      <vt:lpstr>PowerPoint Presentation</vt:lpstr>
      <vt:lpstr>PowerPoint Presentation</vt:lpstr>
      <vt:lpstr>Change the line opacity in Matplotlib</vt:lpstr>
      <vt:lpstr>PowerPoint Presentation</vt:lpstr>
      <vt:lpstr>PowerPoint Presentation</vt:lpstr>
      <vt:lpstr>Increase the thickness of a line with Matplotlib</vt:lpstr>
      <vt:lpstr>PowerPoint Presentation</vt:lpstr>
      <vt:lpstr>PowerPoint Presentation</vt:lpstr>
      <vt:lpstr>How to Fill Between Multiple Lines in Matplotlib?</vt:lpstr>
      <vt:lpstr>PowerPoint Presentation</vt:lpstr>
      <vt:lpstr>PowerPoint Presentation</vt:lpstr>
      <vt:lpstr>Bar Plot in Matplotlib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 a horizontal bar chart with Matplotlib</vt:lpstr>
      <vt:lpstr>PowerPoint Presentation</vt:lpstr>
      <vt:lpstr>Create a stacked bar plot in Matplotlib</vt:lpstr>
      <vt:lpstr>PowerPoint Presentation</vt:lpstr>
      <vt:lpstr>PowerPoint Presentation</vt:lpstr>
      <vt:lpstr>Stacked Percentage Bar Plot In MatPlotLib</vt:lpstr>
      <vt:lpstr>Plotting back-to-back bar charts Matplotlib</vt:lpstr>
      <vt:lpstr>PowerPoint Presentation</vt:lpstr>
      <vt:lpstr>PowerPoint Presentation</vt:lpstr>
      <vt:lpstr>How To Annotate Bars in Barplot with Matplotlib in Python?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 Lines, Multiples, Opacity, Bar plots and its types</dc:title>
  <dc:creator>sarihaashanmugasundaram@gmail.com</dc:creator>
  <cp:lastModifiedBy>sarihaashanmugasundaram@gmail.com</cp:lastModifiedBy>
  <cp:revision>3</cp:revision>
  <dcterms:created xsi:type="dcterms:W3CDTF">2023-04-29T13:40:32Z</dcterms:created>
  <dcterms:modified xsi:type="dcterms:W3CDTF">2023-04-29T14:33:03Z</dcterms:modified>
</cp:coreProperties>
</file>