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03" r:id="rId3"/>
    <p:sldId id="258" r:id="rId4"/>
    <p:sldId id="259" r:id="rId5"/>
    <p:sldId id="267" r:id="rId6"/>
    <p:sldId id="260" r:id="rId7"/>
    <p:sldId id="261" r:id="rId8"/>
    <p:sldId id="262" r:id="rId9"/>
    <p:sldId id="304" r:id="rId10"/>
    <p:sldId id="305" r:id="rId11"/>
    <p:sldId id="285" r:id="rId12"/>
    <p:sldId id="286" r:id="rId13"/>
    <p:sldId id="287" r:id="rId14"/>
    <p:sldId id="288" r:id="rId15"/>
    <p:sldId id="289" r:id="rId16"/>
    <p:sldId id="290" r:id="rId17"/>
    <p:sldId id="291" r:id="rId18"/>
    <p:sldId id="292" r:id="rId19"/>
    <p:sldId id="293" r:id="rId20"/>
    <p:sldId id="294" r:id="rId21"/>
    <p:sldId id="306" r:id="rId22"/>
    <p:sldId id="307" r:id="rId23"/>
    <p:sldId id="308" r:id="rId24"/>
    <p:sldId id="309" r:id="rId25"/>
    <p:sldId id="310" r:id="rId26"/>
    <p:sldId id="263" r:id="rId27"/>
    <p:sldId id="268" r:id="rId28"/>
    <p:sldId id="264" r:id="rId29"/>
    <p:sldId id="265" r:id="rId30"/>
    <p:sldId id="266" r:id="rId31"/>
    <p:sldId id="311"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6454A-7F19-4350-9922-3B4156253E06}"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B4BB8-EBA1-4F15-8FA8-63E01FBB0D65}" type="slidenum">
              <a:rPr lang="en-IN" smtClean="0"/>
              <a:t>‹#›</a:t>
            </a:fld>
            <a:endParaRPr lang="en-IN"/>
          </a:p>
        </p:txBody>
      </p:sp>
    </p:spTree>
    <p:extLst>
      <p:ext uri="{BB962C8B-B14F-4D97-AF65-F5344CB8AC3E}">
        <p14:creationId xmlns:p14="http://schemas.microsoft.com/office/powerpoint/2010/main" val="374062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8F12-02CB-C099-33E4-42A6EDEDA298}"/>
              </a:ext>
            </a:extLst>
          </p:cNvPr>
          <p:cNvSpPr>
            <a:spLocks noGrp="1"/>
          </p:cNvSpPr>
          <p:nvPr>
            <p:ph type="ctrTitle"/>
          </p:nvPr>
        </p:nvSpPr>
        <p:spPr/>
        <p:txBody>
          <a:bodyPr/>
          <a:lstStyle/>
          <a:p>
            <a:r>
              <a:rPr lang="en-US" dirty="0" err="1"/>
              <a:t>Piechart</a:t>
            </a:r>
            <a:r>
              <a:rPr lang="en-US" dirty="0"/>
              <a:t>, Seaborn and its styles and </a:t>
            </a:r>
            <a:r>
              <a:rPr lang="en-US" dirty="0" err="1"/>
              <a:t>Scipy</a:t>
            </a:r>
            <a:endParaRPr lang="en-IN" dirty="0"/>
          </a:p>
        </p:txBody>
      </p:sp>
      <p:sp>
        <p:nvSpPr>
          <p:cNvPr id="4" name="Footer Placeholder 3">
            <a:extLst>
              <a:ext uri="{FF2B5EF4-FFF2-40B4-BE49-F238E27FC236}">
                <a16:creationId xmlns:a16="http://schemas.microsoft.com/office/drawing/2014/main" id="{97FACD45-99DA-6E1A-A531-2C07044AB1C4}"/>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C39A4DC7-7342-1CF6-57EA-037F573FB9F3}"/>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366539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A3ACA-6EF1-4DC5-A8E3-42F9F31354E0}"/>
              </a:ext>
            </a:extLst>
          </p:cNvPr>
          <p:cNvSpPr>
            <a:spLocks noGrp="1"/>
          </p:cNvSpPr>
          <p:nvPr>
            <p:ph idx="1"/>
          </p:nvPr>
        </p:nvSpPr>
        <p:spPr>
          <a:xfrm>
            <a:off x="438150" y="866775"/>
            <a:ext cx="11439525" cy="5772150"/>
          </a:xfrm>
        </p:spPr>
        <p:txBody>
          <a:bodyPr>
            <a:normAutofit/>
          </a:bodyPr>
          <a:lstStyle/>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cars = ['AUDI', 'BMW', 'FORD',</a:t>
            </a:r>
          </a:p>
          <a:p>
            <a:pPr marL="0" indent="0">
              <a:buNone/>
            </a:pPr>
            <a:r>
              <a:rPr lang="en-IN" dirty="0">
                <a:latin typeface="Georgia" panose="02040502050405020303" pitchFamily="18" charset="0"/>
              </a:rPr>
              <a:t>        'TESLA', 'JAGUAR', 'MERCEDES']</a:t>
            </a:r>
          </a:p>
          <a:p>
            <a:pPr marL="0" indent="0">
              <a:buNone/>
            </a:pPr>
            <a:r>
              <a:rPr lang="en-IN" dirty="0">
                <a:latin typeface="Georgia" panose="02040502050405020303" pitchFamily="18" charset="0"/>
              </a:rPr>
              <a:t>data = [23, 17, 35, 29, 12, 41]</a:t>
            </a: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=(10, 7))</a:t>
            </a:r>
          </a:p>
          <a:p>
            <a:pPr marL="0" indent="0">
              <a:buNone/>
            </a:pPr>
            <a:r>
              <a:rPr lang="en-IN" dirty="0" err="1">
                <a:latin typeface="Georgia" panose="02040502050405020303" pitchFamily="18" charset="0"/>
              </a:rPr>
              <a:t>plt.pie</a:t>
            </a:r>
            <a:r>
              <a:rPr lang="en-IN" dirty="0">
                <a:latin typeface="Georgia" panose="02040502050405020303" pitchFamily="18" charset="0"/>
              </a:rPr>
              <a:t>(data, labels = cars)</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6511F48A-68AE-D399-5628-68056BEE75B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DF56EF6-1543-E8B1-A134-AAA477D2F155}"/>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299937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7AC7-41F5-496E-B293-F53254C37A07}"/>
              </a:ext>
            </a:extLst>
          </p:cNvPr>
          <p:cNvSpPr>
            <a:spLocks noGrp="1"/>
          </p:cNvSpPr>
          <p:nvPr>
            <p:ph type="title"/>
          </p:nvPr>
        </p:nvSpPr>
        <p:spPr>
          <a:xfrm>
            <a:off x="581192" y="702156"/>
            <a:ext cx="11029616" cy="945669"/>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seaborn</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BC56884F-355B-4FBE-A05C-7CA4D8FB1474}"/>
              </a:ext>
            </a:extLst>
          </p:cNvPr>
          <p:cNvSpPr>
            <a:spLocks noGrp="1"/>
          </p:cNvSpPr>
          <p:nvPr>
            <p:ph idx="1"/>
          </p:nvPr>
        </p:nvSpPr>
        <p:spPr>
          <a:xfrm>
            <a:off x="400050" y="2000250"/>
            <a:ext cx="11591925" cy="4552950"/>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Seaborn is an amazing visualization library for statistical graphics plotting in Python.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provides beautiful default styles and color palettes to make statistical plots more attractive.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built on the top of matplotlib library and also closely integrated to the data structures from pandas.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Seaborn aims to make visualization the central part of exploring and understanding data.</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provides dataset-oriented APIs, so that we can switch between different visual representations for same variables for better understanding of dataset</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B2BE8F97-DA69-F559-0347-BDB31F9DD568}"/>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E73E4899-DBCF-8725-CBFF-B7C29690E454}"/>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191880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FBA53-FA63-41B1-A8D4-214CA889DEA0}"/>
              </a:ext>
            </a:extLst>
          </p:cNvPr>
          <p:cNvSpPr>
            <a:spLocks noGrp="1"/>
          </p:cNvSpPr>
          <p:nvPr>
            <p:ph idx="1"/>
          </p:nvPr>
        </p:nvSpPr>
        <p:spPr>
          <a:xfrm>
            <a:off x="333376" y="619125"/>
            <a:ext cx="11858624" cy="5972175"/>
          </a:xfrm>
        </p:spPr>
        <p:txBody>
          <a:bodyPr>
            <a:normAutofit fontScale="77500" lnSpcReduction="20000"/>
          </a:bodyPr>
          <a:lstStyle/>
          <a:p>
            <a:pPr marL="0" indent="0">
              <a:buNone/>
            </a:pPr>
            <a:r>
              <a:rPr lang="en-US" b="1" dirty="0">
                <a:solidFill>
                  <a:srgbClr val="00B0F0"/>
                </a:solidFill>
                <a:latin typeface="Georgia" panose="02040502050405020303" pitchFamily="18" charset="0"/>
              </a:rPr>
              <a:t>Different categories of plot in Seaborn </a:t>
            </a:r>
          </a:p>
          <a:p>
            <a:pPr marL="0" indent="0">
              <a:buNone/>
            </a:pPr>
            <a:r>
              <a:rPr lang="en-US" dirty="0">
                <a:latin typeface="Georgia" panose="02040502050405020303" pitchFamily="18" charset="0"/>
              </a:rPr>
              <a:t>Plots are basically used for visualizing the relationship between variables. Those variables can be either be completely numerical or a category like a group, class or division. Seaborn divides plot into the below categories – </a:t>
            </a:r>
          </a:p>
          <a:p>
            <a:pPr>
              <a:buFont typeface="Wingdings" panose="05000000000000000000" pitchFamily="2" charset="2"/>
              <a:buChar char="Ø"/>
            </a:pPr>
            <a:r>
              <a:rPr lang="en-US" dirty="0">
                <a:latin typeface="Georgia" panose="02040502050405020303" pitchFamily="18" charset="0"/>
              </a:rPr>
              <a:t>Relational plots: This plot is used to understand the relation between two variables.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Categorical plots: This plot deals with categorical variables and how they can be visualized.</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Distribution plots: This plot is used for examining univariate and bivariate distributions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Regression plots: The regression plots in seaborn are primarily intended to add a visual guide that helps to emphasize patterns in a dataset during exploratory data analyses.(analyze data using visual techniques)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Matrix plots: A matrix plot is an array of scatterplots.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Multi-plot grids: It is an useful approach is to draw multiple instances of the same plot on different subsets of the dataset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99B2A911-1F65-D889-5212-98853A0FC2A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43CA46E-8368-2A9C-4598-CADBA26C5502}"/>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240600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20226-3992-4A1E-A1AB-FF89B4DE8B6A}"/>
              </a:ext>
            </a:extLst>
          </p:cNvPr>
          <p:cNvSpPr>
            <a:spLocks noGrp="1"/>
          </p:cNvSpPr>
          <p:nvPr>
            <p:ph idx="1"/>
          </p:nvPr>
        </p:nvSpPr>
        <p:spPr>
          <a:xfrm>
            <a:off x="95251" y="552451"/>
            <a:ext cx="11934824" cy="6162674"/>
          </a:xfrm>
        </p:spPr>
        <p:txBody>
          <a:bodyPr>
            <a:normAutofit fontScale="77500" lnSpcReduction="20000"/>
          </a:bodyPr>
          <a:lstStyle/>
          <a:p>
            <a:pPr marL="0" indent="0">
              <a:buNone/>
            </a:pPr>
            <a:r>
              <a:rPr lang="en-IN" b="1" dirty="0">
                <a:solidFill>
                  <a:srgbClr val="00B0F0"/>
                </a:solidFill>
                <a:latin typeface="Georgia" panose="02040502050405020303" pitchFamily="18" charset="0"/>
              </a:rPr>
              <a:t>Some basic plots using seaborn</a:t>
            </a:r>
          </a:p>
          <a:p>
            <a:pPr marL="0" indent="0">
              <a:buNone/>
            </a:pPr>
            <a:r>
              <a:rPr lang="en-IN" b="1" dirty="0" err="1">
                <a:solidFill>
                  <a:srgbClr val="0070C0"/>
                </a:solidFill>
                <a:latin typeface="Georgia" panose="02040502050405020303" pitchFamily="18" charset="0"/>
              </a:rPr>
              <a:t>Dist</a:t>
            </a:r>
            <a:r>
              <a:rPr lang="en-IN" b="1" dirty="0">
                <a:solidFill>
                  <a:srgbClr val="0070C0"/>
                </a:solidFill>
                <a:latin typeface="Georgia" panose="02040502050405020303" pitchFamily="18" charset="0"/>
              </a:rPr>
              <a:t> plot :  </a:t>
            </a:r>
            <a:r>
              <a:rPr lang="en-IN" dirty="0">
                <a:latin typeface="Georgia" panose="02040502050405020303" pitchFamily="18" charset="0"/>
              </a:rPr>
              <a:t>Seaborn </a:t>
            </a:r>
            <a:r>
              <a:rPr lang="en-IN" dirty="0" err="1">
                <a:latin typeface="Georgia" panose="02040502050405020303" pitchFamily="18" charset="0"/>
              </a:rPr>
              <a:t>dist</a:t>
            </a:r>
            <a:r>
              <a:rPr lang="en-IN" dirty="0">
                <a:latin typeface="Georgia" panose="02040502050405020303" pitchFamily="18" charset="0"/>
              </a:rPr>
              <a:t> plot  is used to plot a histogram, with some other variations like </a:t>
            </a:r>
            <a:r>
              <a:rPr lang="en-IN" dirty="0" err="1">
                <a:latin typeface="Georgia" panose="02040502050405020303" pitchFamily="18" charset="0"/>
              </a:rPr>
              <a:t>kdeplot</a:t>
            </a:r>
            <a:r>
              <a:rPr lang="en-IN" dirty="0">
                <a:latin typeface="Georgia" panose="02040502050405020303" pitchFamily="18" charset="0"/>
              </a:rPr>
              <a:t> and </a:t>
            </a:r>
            <a:r>
              <a:rPr lang="en-IN" dirty="0" err="1">
                <a:latin typeface="Georgia" panose="02040502050405020303" pitchFamily="18" charset="0"/>
              </a:rPr>
              <a:t>rugplot</a:t>
            </a:r>
            <a:r>
              <a:rPr lang="en-IN"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KDE Plot described as Kernel Density Estimate is used for visualizing the Probability Density of a continuous variable. </a:t>
            </a:r>
          </a:p>
          <a:p>
            <a:pPr>
              <a:buFont typeface="Wingdings" panose="05000000000000000000" pitchFamily="2" charset="2"/>
              <a:buChar char="Ø"/>
            </a:pPr>
            <a:r>
              <a:rPr lang="en-US" dirty="0">
                <a:latin typeface="Georgia" panose="02040502050405020303" pitchFamily="18" charset="0"/>
              </a:rPr>
              <a:t>It depicts the probability density at different values in a continuous variable. </a:t>
            </a:r>
          </a:p>
          <a:p>
            <a:pPr>
              <a:buFont typeface="Wingdings" panose="05000000000000000000" pitchFamily="2" charset="2"/>
              <a:buChar char="Ø"/>
            </a:pPr>
            <a:r>
              <a:rPr lang="en-US" dirty="0">
                <a:latin typeface="Georgia" panose="02040502050405020303" pitchFamily="18" charset="0"/>
              </a:rPr>
              <a:t>We can also plot a single graph for multiple samples which helps in more efficient data visualization.</a:t>
            </a:r>
            <a:endParaRPr lang="en-IN"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Rug plots are used to visualize the distribution of data. It is a plot of data for a single variable, displayed as marks along an axis. </a:t>
            </a:r>
          </a:p>
          <a:p>
            <a:pPr>
              <a:buFont typeface="Wingdings" panose="05000000000000000000" pitchFamily="2" charset="2"/>
              <a:buChar char="Ø"/>
            </a:pPr>
            <a:r>
              <a:rPr lang="en-US" dirty="0">
                <a:latin typeface="Georgia" panose="02040502050405020303" pitchFamily="18" charset="0"/>
              </a:rPr>
              <a:t>A </a:t>
            </a:r>
            <a:r>
              <a:rPr lang="en-US" dirty="0" err="1">
                <a:latin typeface="Georgia" panose="02040502050405020303" pitchFamily="18" charset="0"/>
              </a:rPr>
              <a:t>Distplot</a:t>
            </a:r>
            <a:r>
              <a:rPr lang="en-US" dirty="0">
                <a:latin typeface="Georgia" panose="02040502050405020303" pitchFamily="18" charset="0"/>
              </a:rPr>
              <a:t> or distribution plot, depicts the variation in the data distribution. Seaborn </a:t>
            </a:r>
            <a:r>
              <a:rPr lang="en-US" dirty="0" err="1">
                <a:latin typeface="Georgia" panose="02040502050405020303" pitchFamily="18" charset="0"/>
              </a:rPr>
              <a:t>Distplot</a:t>
            </a:r>
            <a:r>
              <a:rPr lang="en-US" dirty="0">
                <a:latin typeface="Georgia" panose="02040502050405020303" pitchFamily="18" charset="0"/>
              </a:rPr>
              <a:t> represents the overall distribution of continuous data variables. </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sns.set</a:t>
            </a:r>
            <a:r>
              <a:rPr lang="en-IN" dirty="0">
                <a:latin typeface="Georgia" panose="02040502050405020303" pitchFamily="18" charset="0"/>
              </a:rPr>
              <a:t>(style="white")</a:t>
            </a:r>
          </a:p>
          <a:p>
            <a:pPr marL="0" indent="0">
              <a:buNone/>
            </a:pPr>
            <a:r>
              <a:rPr lang="en-IN" dirty="0" err="1">
                <a:latin typeface="Georgia" panose="02040502050405020303" pitchFamily="18" charset="0"/>
              </a:rPr>
              <a:t>rs</a:t>
            </a:r>
            <a:r>
              <a:rPr lang="en-IN" dirty="0">
                <a:latin typeface="Georgia" panose="02040502050405020303" pitchFamily="18" charset="0"/>
              </a:rPr>
              <a:t> = </a:t>
            </a:r>
            <a:r>
              <a:rPr lang="en-IN" dirty="0" err="1">
                <a:latin typeface="Georgia" panose="02040502050405020303" pitchFamily="18" charset="0"/>
              </a:rPr>
              <a:t>np.random.RandomState</a:t>
            </a:r>
            <a:r>
              <a:rPr lang="en-IN" dirty="0">
                <a:latin typeface="Georgia" panose="02040502050405020303" pitchFamily="18" charset="0"/>
              </a:rPr>
              <a:t>(10)</a:t>
            </a:r>
          </a:p>
          <a:p>
            <a:pPr marL="0" indent="0">
              <a:buNone/>
            </a:pPr>
            <a:r>
              <a:rPr lang="en-IN" dirty="0">
                <a:latin typeface="Georgia" panose="02040502050405020303" pitchFamily="18" charset="0"/>
              </a:rPr>
              <a:t>d = </a:t>
            </a:r>
            <a:r>
              <a:rPr lang="en-IN" dirty="0" err="1">
                <a:latin typeface="Georgia" panose="02040502050405020303" pitchFamily="18" charset="0"/>
              </a:rPr>
              <a:t>rs.normal</a:t>
            </a:r>
            <a:r>
              <a:rPr lang="en-IN" dirty="0">
                <a:latin typeface="Georgia" panose="02040502050405020303" pitchFamily="18" charset="0"/>
              </a:rPr>
              <a:t>(size=100)#random sample of normal distribution </a:t>
            </a:r>
          </a:p>
          <a:p>
            <a:pPr marL="0" indent="0">
              <a:buNone/>
            </a:pPr>
            <a:r>
              <a:rPr lang="en-IN" dirty="0" err="1">
                <a:latin typeface="Georgia" panose="02040502050405020303" pitchFamily="18" charset="0"/>
              </a:rPr>
              <a:t>sns.distplot</a:t>
            </a:r>
            <a:r>
              <a:rPr lang="en-IN" dirty="0">
                <a:latin typeface="Georgia" panose="02040502050405020303" pitchFamily="18" charset="0"/>
              </a:rPr>
              <a:t>(d, </a:t>
            </a:r>
            <a:r>
              <a:rPr lang="en-IN" dirty="0" err="1">
                <a:latin typeface="Georgia" panose="02040502050405020303" pitchFamily="18" charset="0"/>
              </a:rPr>
              <a:t>kde</a:t>
            </a:r>
            <a:r>
              <a:rPr lang="en-IN" dirty="0">
                <a:latin typeface="Georgia" panose="02040502050405020303" pitchFamily="18" charset="0"/>
              </a:rPr>
              <a:t>=True, </a:t>
            </a:r>
            <a:r>
              <a:rPr lang="en-IN" dirty="0" err="1">
                <a:latin typeface="Georgia" panose="02040502050405020303" pitchFamily="18" charset="0"/>
              </a:rPr>
              <a:t>color</a:t>
            </a:r>
            <a:r>
              <a:rPr lang="en-IN" dirty="0">
                <a:latin typeface="Georgia" panose="02040502050405020303" pitchFamily="18" charset="0"/>
              </a:rPr>
              <a:t>="m")</a:t>
            </a:r>
          </a:p>
        </p:txBody>
      </p:sp>
      <p:sp>
        <p:nvSpPr>
          <p:cNvPr id="2" name="Footer Placeholder 1">
            <a:extLst>
              <a:ext uri="{FF2B5EF4-FFF2-40B4-BE49-F238E27FC236}">
                <a16:creationId xmlns:a16="http://schemas.microsoft.com/office/drawing/2014/main" id="{0153C9AD-7683-104A-CB53-A5ABF7A773F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DF9828F-3A81-4896-DB15-333DAA6B9560}"/>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56980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FF05-0C2D-4C00-BBEB-166C9AAC3B34}"/>
              </a:ext>
            </a:extLst>
          </p:cNvPr>
          <p:cNvSpPr>
            <a:spLocks noGrp="1"/>
          </p:cNvSpPr>
          <p:nvPr>
            <p:ph type="title"/>
          </p:nvPr>
        </p:nvSpPr>
        <p:spPr>
          <a:xfrm>
            <a:off x="581192" y="702156"/>
            <a:ext cx="11029616" cy="650394"/>
          </a:xfrm>
        </p:spPr>
        <p:txBody>
          <a:bodyPr>
            <a:normAutofit/>
          </a:bodyPr>
          <a:lstStyle/>
          <a:p>
            <a:pPr algn="ctr"/>
            <a:r>
              <a:rPr lang="en-IN" sz="3000" b="1" i="0" dirty="0">
                <a:solidFill>
                  <a:srgbClr val="7030A0"/>
                </a:solidFill>
                <a:effectLst>
                  <a:outerShdw blurRad="38100" dist="38100" dir="2700000" algn="tl">
                    <a:srgbClr val="000000">
                      <a:alpha val="43137"/>
                    </a:srgbClr>
                  </a:outerShdw>
                </a:effectLst>
                <a:latin typeface="Georgia" panose="02040502050405020303" pitchFamily="18" charset="0"/>
              </a:rPr>
              <a:t>Plotting graph using Seaborn</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30CA188A-F882-4C3F-BCF7-E878A2756487}"/>
              </a:ext>
            </a:extLst>
          </p:cNvPr>
          <p:cNvSpPr>
            <a:spLocks noGrp="1"/>
          </p:cNvSpPr>
          <p:nvPr>
            <p:ph idx="1"/>
          </p:nvPr>
        </p:nvSpPr>
        <p:spPr>
          <a:xfrm>
            <a:off x="333375" y="1352550"/>
            <a:ext cx="11639549" cy="5314950"/>
          </a:xfrm>
        </p:spPr>
        <p:txBody>
          <a:bodyPr>
            <a:normAutofit lnSpcReduction="10000"/>
          </a:bodyPr>
          <a:lstStyle/>
          <a:p>
            <a:pPr marL="0" indent="0">
              <a:buNone/>
            </a:pPr>
            <a:r>
              <a:rPr lang="en-IN" b="1" dirty="0" err="1">
                <a:solidFill>
                  <a:srgbClr val="00B0F0"/>
                </a:solidFill>
                <a:latin typeface="Georgia" panose="02040502050405020303" pitchFamily="18" charset="0"/>
              </a:rPr>
              <a:t>Stripplot</a:t>
            </a:r>
            <a:endParaRPr lang="en-IN" b="1" dirty="0">
              <a:solidFill>
                <a:srgbClr val="00B0F0"/>
              </a:solidFill>
              <a:latin typeface="Georgia" panose="02040502050405020303" pitchFamily="18" charset="0"/>
            </a:endParaRPr>
          </a:p>
          <a:p>
            <a:pPr marL="0" indent="0">
              <a:buNone/>
            </a:pPr>
            <a:r>
              <a:rPr lang="en-US" dirty="0">
                <a:latin typeface="Georgia" panose="02040502050405020303" pitchFamily="18" charset="0"/>
              </a:rPr>
              <a:t>A strip plot is a scatter plot where one of the variables is categorical.</a:t>
            </a:r>
          </a:p>
          <a:p>
            <a:pPr marL="0" indent="0">
              <a:buNone/>
            </a:pPr>
            <a:r>
              <a:rPr lang="en-US" b="1" dirty="0">
                <a:solidFill>
                  <a:srgbClr val="0070C0"/>
                </a:solidFill>
                <a:latin typeface="Georgia" panose="02040502050405020303" pitchFamily="18" charset="0"/>
              </a:rPr>
              <a:t>Example:</a:t>
            </a:r>
            <a:endParaRPr lang="en-IN" b="1" dirty="0">
              <a:solidFill>
                <a:srgbClr val="0070C0"/>
              </a:solidFill>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x =['sun', '</a:t>
            </a:r>
            <a:r>
              <a:rPr lang="en-IN" dirty="0" err="1">
                <a:latin typeface="Georgia" panose="02040502050405020303" pitchFamily="18" charset="0"/>
              </a:rPr>
              <a:t>mon</a:t>
            </a:r>
            <a:r>
              <a:rPr lang="en-IN" dirty="0">
                <a:latin typeface="Georgia" panose="02040502050405020303" pitchFamily="18" charset="0"/>
              </a:rPr>
              <a:t>', '</a:t>
            </a:r>
            <a:r>
              <a:rPr lang="en-IN" dirty="0" err="1">
                <a:latin typeface="Georgia" panose="02040502050405020303" pitchFamily="18" charset="0"/>
              </a:rPr>
              <a:t>fri</a:t>
            </a:r>
            <a:r>
              <a:rPr lang="en-IN" dirty="0">
                <a:latin typeface="Georgia" panose="02040502050405020303" pitchFamily="18" charset="0"/>
              </a:rPr>
              <a:t>', 'sat', '</a:t>
            </a:r>
            <a:r>
              <a:rPr lang="en-IN" dirty="0" err="1">
                <a:latin typeface="Georgia" panose="02040502050405020303" pitchFamily="18" charset="0"/>
              </a:rPr>
              <a:t>tue</a:t>
            </a:r>
            <a:r>
              <a:rPr lang="en-IN" dirty="0">
                <a:latin typeface="Georgia" panose="02040502050405020303" pitchFamily="18" charset="0"/>
              </a:rPr>
              <a:t>', 'wed', '</a:t>
            </a:r>
            <a:r>
              <a:rPr lang="en-IN" dirty="0" err="1">
                <a:latin typeface="Georgia" panose="02040502050405020303" pitchFamily="18" charset="0"/>
              </a:rPr>
              <a:t>thu</a:t>
            </a:r>
            <a:r>
              <a:rPr lang="en-IN" dirty="0">
                <a:latin typeface="Georgia" panose="02040502050405020303" pitchFamily="18" charset="0"/>
              </a:rPr>
              <a:t>']</a:t>
            </a:r>
          </a:p>
          <a:p>
            <a:pPr marL="0" indent="0">
              <a:buNone/>
            </a:pPr>
            <a:r>
              <a:rPr lang="en-IN" dirty="0">
                <a:latin typeface="Georgia" panose="02040502050405020303" pitchFamily="18" charset="0"/>
              </a:rPr>
              <a:t>y =[5, 6.7, 4, 6, 2, 4.9, 1.8]</a:t>
            </a:r>
          </a:p>
          <a:p>
            <a:pPr marL="0" indent="0">
              <a:buNone/>
            </a:pP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sns.stripplot</a:t>
            </a:r>
            <a:r>
              <a:rPr lang="en-IN" dirty="0">
                <a:latin typeface="Georgia" panose="02040502050405020303" pitchFamily="18" charset="0"/>
              </a:rPr>
              <a:t>(x, y);</a:t>
            </a:r>
          </a:p>
          <a:p>
            <a:pPr marL="0" indent="0">
              <a:buNone/>
            </a:pPr>
            <a:r>
              <a:rPr lang="en-IN" dirty="0" err="1">
                <a:latin typeface="Georgia" panose="02040502050405020303" pitchFamily="18" charset="0"/>
              </a:rPr>
              <a:t>ax.set</a:t>
            </a:r>
            <a:r>
              <a:rPr lang="en-IN" dirty="0">
                <a:latin typeface="Georgia" panose="02040502050405020303" pitchFamily="18" charset="0"/>
              </a:rPr>
              <a:t>(</a:t>
            </a:r>
            <a:r>
              <a:rPr lang="en-IN" dirty="0" err="1">
                <a:latin typeface="Georgia" panose="02040502050405020303" pitchFamily="18" charset="0"/>
              </a:rPr>
              <a:t>xlabel</a:t>
            </a:r>
            <a:r>
              <a:rPr lang="en-IN" dirty="0">
                <a:latin typeface="Georgia" panose="02040502050405020303" pitchFamily="18" charset="0"/>
              </a:rPr>
              <a:t> ='Days', </a:t>
            </a:r>
            <a:r>
              <a:rPr lang="en-IN" dirty="0" err="1">
                <a:latin typeface="Georgia" panose="02040502050405020303" pitchFamily="18" charset="0"/>
              </a:rPr>
              <a:t>ylabel</a:t>
            </a:r>
            <a:r>
              <a:rPr lang="en-IN" dirty="0">
                <a:latin typeface="Georgia" panose="02040502050405020303" pitchFamily="18" charset="0"/>
              </a:rPr>
              <a:t> ='</a:t>
            </a:r>
            <a:r>
              <a:rPr lang="en-IN" dirty="0" err="1">
                <a:latin typeface="Georgia" panose="02040502050405020303" pitchFamily="18" charset="0"/>
              </a:rPr>
              <a:t>Amount_spend</a:t>
            </a:r>
            <a:r>
              <a:rPr lang="en-IN" dirty="0">
                <a:latin typeface="Georgia" panose="02040502050405020303" pitchFamily="18" charset="0"/>
              </a:rPr>
              <a:t>')</a:t>
            </a:r>
          </a:p>
          <a:p>
            <a:pPr marL="0" indent="0">
              <a:buNone/>
            </a:pPr>
            <a:r>
              <a:rPr lang="en-IN" dirty="0" err="1">
                <a:latin typeface="Georgia" panose="02040502050405020303" pitchFamily="18" charset="0"/>
              </a:rPr>
              <a:t>plt.title</a:t>
            </a:r>
            <a:r>
              <a:rPr lang="en-IN" dirty="0">
                <a:latin typeface="Georgia" panose="02040502050405020303" pitchFamily="18" charset="0"/>
              </a:rPr>
              <a:t>('My first graph');</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5F8FFA2A-6E8E-E77F-53A0-8EC3BA5663C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18B300E-9E4C-E218-C20E-D710D3106E18}"/>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2195305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872BE-4449-4F8D-9914-616ECF2409EF}"/>
              </a:ext>
            </a:extLst>
          </p:cNvPr>
          <p:cNvSpPr>
            <a:spLocks noGrp="1"/>
          </p:cNvSpPr>
          <p:nvPr>
            <p:ph idx="1"/>
          </p:nvPr>
        </p:nvSpPr>
        <p:spPr>
          <a:xfrm>
            <a:off x="314325" y="704849"/>
            <a:ext cx="11544299" cy="5915025"/>
          </a:xfrm>
        </p:spPr>
        <p:txBody>
          <a:bodyPr>
            <a:normAutofit fontScale="92500" lnSpcReduction="10000"/>
          </a:bodyPr>
          <a:lstStyle/>
          <a:p>
            <a:pPr marL="0" indent="0">
              <a:buNone/>
            </a:pPr>
            <a:r>
              <a:rPr lang="en-IN" b="1" dirty="0" err="1">
                <a:solidFill>
                  <a:srgbClr val="0070C0"/>
                </a:solidFill>
                <a:latin typeface="Georgia" panose="02040502050405020303" pitchFamily="18" charset="0"/>
              </a:rPr>
              <a:t>Stripplot</a:t>
            </a:r>
            <a:r>
              <a:rPr lang="en-IN" b="1" dirty="0">
                <a:solidFill>
                  <a:srgbClr val="0070C0"/>
                </a:solidFill>
                <a:latin typeface="Georgia" panose="02040502050405020303" pitchFamily="18" charset="0"/>
              </a:rPr>
              <a:t> using inbuilt data-set given in seaborn :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sns.set</a:t>
            </a:r>
            <a:r>
              <a:rPr lang="en-IN" dirty="0">
                <a:latin typeface="Georgia" panose="02040502050405020303" pitchFamily="18" charset="0"/>
              </a:rPr>
              <a:t>(style="</a:t>
            </a:r>
            <a:r>
              <a:rPr lang="en-IN" dirty="0" err="1">
                <a:latin typeface="Georgia" panose="02040502050405020303" pitchFamily="18" charset="0"/>
              </a:rPr>
              <a:t>whitegrid</a:t>
            </a:r>
            <a:r>
              <a:rPr lang="en-IN" dirty="0">
                <a:latin typeface="Georgia" panose="02040502050405020303" pitchFamily="18" charset="0"/>
              </a:rPr>
              <a:t>")</a:t>
            </a:r>
          </a:p>
          <a:p>
            <a:pPr marL="0" indent="0">
              <a:buNone/>
            </a:pPr>
            <a:r>
              <a:rPr lang="en-IN" dirty="0">
                <a:latin typeface="Georgia" panose="02040502050405020303" pitchFamily="18" charset="0"/>
              </a:rPr>
              <a:t>iris = </a:t>
            </a:r>
            <a:r>
              <a:rPr lang="en-IN" dirty="0" err="1">
                <a:latin typeface="Georgia" panose="02040502050405020303" pitchFamily="18" charset="0"/>
              </a:rPr>
              <a:t>sns.load_dataset</a:t>
            </a:r>
            <a:r>
              <a:rPr lang="en-IN" dirty="0">
                <a:latin typeface="Georgia" panose="02040502050405020303" pitchFamily="18" charset="0"/>
              </a:rPr>
              <a:t>('iris')</a:t>
            </a:r>
          </a:p>
          <a:p>
            <a:pPr marL="0" indent="0">
              <a:buNone/>
            </a:pPr>
            <a:r>
              <a:rPr lang="en-IN" dirty="0">
                <a:latin typeface="Georgia" panose="02040502050405020303" pitchFamily="18" charset="0"/>
              </a:rPr>
              <a:t>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sns.stripplot</a:t>
            </a:r>
            <a:r>
              <a:rPr lang="en-IN" dirty="0">
                <a:latin typeface="Georgia" panose="02040502050405020303" pitchFamily="18" charset="0"/>
              </a:rPr>
              <a:t>(x='species', y='</a:t>
            </a:r>
            <a:r>
              <a:rPr lang="en-IN" dirty="0" err="1">
                <a:latin typeface="Georgia" panose="02040502050405020303" pitchFamily="18" charset="0"/>
              </a:rPr>
              <a:t>sepal_length</a:t>
            </a:r>
            <a:r>
              <a:rPr lang="en-IN" dirty="0">
                <a:latin typeface="Georgia" panose="02040502050405020303" pitchFamily="18" charset="0"/>
              </a:rPr>
              <a:t>', data=iris)</a:t>
            </a:r>
          </a:p>
          <a:p>
            <a:pPr marL="0" indent="0">
              <a:buNone/>
            </a:pPr>
            <a:r>
              <a:rPr lang="en-IN" dirty="0" err="1">
                <a:latin typeface="Georgia" panose="02040502050405020303" pitchFamily="18" charset="0"/>
              </a:rPr>
              <a:t>plt.title</a:t>
            </a:r>
            <a:r>
              <a:rPr lang="en-IN" dirty="0">
                <a:latin typeface="Georgia" panose="02040502050405020303" pitchFamily="18" charset="0"/>
              </a:rPr>
              <a:t>('Graph')</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The reason why Seaborn is so great with </a:t>
            </a:r>
            <a:r>
              <a:rPr lang="en-US" dirty="0" err="1">
                <a:latin typeface="Georgia" panose="02040502050405020303" pitchFamily="18" charset="0"/>
              </a:rPr>
              <a:t>DataFrames</a:t>
            </a:r>
            <a:r>
              <a:rPr lang="en-US" dirty="0">
                <a:latin typeface="Georgia" panose="02040502050405020303" pitchFamily="18" charset="0"/>
              </a:rPr>
              <a:t> is, for example, labels from </a:t>
            </a:r>
            <a:r>
              <a:rPr lang="en-US" dirty="0" err="1">
                <a:latin typeface="Georgia" panose="02040502050405020303" pitchFamily="18" charset="0"/>
              </a:rPr>
              <a:t>DataFrames</a:t>
            </a:r>
            <a:r>
              <a:rPr lang="en-US" dirty="0">
                <a:latin typeface="Georgia" panose="02040502050405020303" pitchFamily="18" charset="0"/>
              </a:rPr>
              <a:t> are automatically propagated to plots or other data structures as you see in the above figure column name species comes on the x-axis and column name </a:t>
            </a:r>
            <a:r>
              <a:rPr lang="en-US" dirty="0" err="1">
                <a:latin typeface="Georgia" panose="02040502050405020303" pitchFamily="18" charset="0"/>
              </a:rPr>
              <a:t>stepal_length</a:t>
            </a:r>
            <a:r>
              <a:rPr lang="en-US" dirty="0">
                <a:latin typeface="Georgia" panose="02040502050405020303" pitchFamily="18" charset="0"/>
              </a:rPr>
              <a:t> comes on the y-axis, that is not possible with matplotlib. </a:t>
            </a:r>
          </a:p>
          <a:p>
            <a:pPr>
              <a:buFont typeface="Wingdings" panose="05000000000000000000" pitchFamily="2" charset="2"/>
              <a:buChar char="Ø"/>
            </a:pPr>
            <a:r>
              <a:rPr lang="en-US" dirty="0">
                <a:latin typeface="Georgia" panose="02040502050405020303" pitchFamily="18" charset="0"/>
              </a:rPr>
              <a:t>We have to explicitly define the labels of the x-axis and y-axis.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A8A5862-8D9B-FF58-AD4A-2C6F666EF75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B8CB30D-D344-FE98-C453-C0AECF6657EE}"/>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178160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AE4CD-5B0B-4279-988B-B3FFB14C0064}"/>
              </a:ext>
            </a:extLst>
          </p:cNvPr>
          <p:cNvSpPr>
            <a:spLocks noGrp="1"/>
          </p:cNvSpPr>
          <p:nvPr>
            <p:ph idx="1"/>
          </p:nvPr>
        </p:nvSpPr>
        <p:spPr>
          <a:xfrm>
            <a:off x="323850" y="800100"/>
            <a:ext cx="11382375" cy="5829300"/>
          </a:xfrm>
        </p:spPr>
        <p:txBody>
          <a:bodyPr>
            <a:normAutofit fontScale="85000" lnSpcReduction="20000"/>
          </a:bodyPr>
          <a:lstStyle/>
          <a:p>
            <a:pPr marL="0" indent="0">
              <a:buNone/>
            </a:pPr>
            <a:r>
              <a:rPr lang="en-US" b="1" dirty="0" err="1">
                <a:solidFill>
                  <a:srgbClr val="00B0F0"/>
                </a:solidFill>
                <a:latin typeface="Georgia" panose="02040502050405020303" pitchFamily="18" charset="0"/>
              </a:rPr>
              <a:t>Swarmplot</a:t>
            </a:r>
            <a:endParaRPr lang="en-US" b="1" dirty="0">
              <a:solidFill>
                <a:srgbClr val="00B0F0"/>
              </a:solidFill>
              <a:latin typeface="Georgia" panose="02040502050405020303" pitchFamily="18" charset="0"/>
            </a:endParaRPr>
          </a:p>
          <a:p>
            <a:pPr marL="0" indent="0">
              <a:buNone/>
            </a:pPr>
            <a:r>
              <a:rPr lang="en-US" dirty="0">
                <a:latin typeface="Georgia" panose="02040502050405020303" pitchFamily="18" charset="0"/>
              </a:rPr>
              <a:t>A swarm plot is another way of plotting the distribution of an attribute or the joint distribution of a couple of attributes. ... It plots one dot for each data item</a:t>
            </a:r>
          </a:p>
          <a:p>
            <a:pPr marL="0" indent="0">
              <a:buNone/>
            </a:pPr>
            <a:r>
              <a:rPr lang="en-US" b="1" dirty="0">
                <a:solidFill>
                  <a:srgbClr val="0070C0"/>
                </a:solidFill>
                <a:latin typeface="Georgia" panose="02040502050405020303" pitchFamily="18" charset="0"/>
              </a:rPr>
              <a:t>Example:</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sns.set</a:t>
            </a:r>
            <a:r>
              <a:rPr lang="en-IN" dirty="0">
                <a:latin typeface="Georgia" panose="02040502050405020303" pitchFamily="18" charset="0"/>
              </a:rPr>
              <a:t>(style="</a:t>
            </a:r>
            <a:r>
              <a:rPr lang="en-IN" dirty="0" err="1">
                <a:latin typeface="Georgia" panose="02040502050405020303" pitchFamily="18" charset="0"/>
              </a:rPr>
              <a:t>whitegrid</a:t>
            </a:r>
            <a:r>
              <a:rPr lang="en-IN" dirty="0">
                <a:latin typeface="Georgia" panose="02040502050405020303" pitchFamily="18" charset="0"/>
              </a:rPr>
              <a:t>")</a:t>
            </a:r>
          </a:p>
          <a:p>
            <a:pPr marL="0" indent="0">
              <a:buNone/>
            </a:pPr>
            <a:r>
              <a:rPr lang="en-IN" dirty="0">
                <a:latin typeface="Georgia" panose="02040502050405020303" pitchFamily="18" charset="0"/>
              </a:rPr>
              <a:t>iris = </a:t>
            </a:r>
            <a:r>
              <a:rPr lang="en-IN" dirty="0" err="1">
                <a:latin typeface="Georgia" panose="02040502050405020303" pitchFamily="18" charset="0"/>
              </a:rPr>
              <a:t>sns.load_dataset</a:t>
            </a:r>
            <a:r>
              <a:rPr lang="en-IN" dirty="0">
                <a:latin typeface="Georgia" panose="02040502050405020303" pitchFamily="18" charset="0"/>
              </a:rPr>
              <a:t>('iris')</a:t>
            </a:r>
          </a:p>
          <a:p>
            <a:pPr marL="0" indent="0">
              <a:buNone/>
            </a:pP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sns.swarmplot</a:t>
            </a:r>
            <a:r>
              <a:rPr lang="en-IN" dirty="0">
                <a:latin typeface="Georgia" panose="02040502050405020303" pitchFamily="18" charset="0"/>
              </a:rPr>
              <a:t>(x='species', y='</a:t>
            </a:r>
            <a:r>
              <a:rPr lang="en-IN" dirty="0" err="1">
                <a:latin typeface="Georgia" panose="02040502050405020303" pitchFamily="18" charset="0"/>
              </a:rPr>
              <a:t>sepal_length</a:t>
            </a:r>
            <a:r>
              <a:rPr lang="en-IN" dirty="0">
                <a:latin typeface="Georgia" panose="02040502050405020303" pitchFamily="18" charset="0"/>
              </a:rPr>
              <a:t>', data=iris)</a:t>
            </a:r>
          </a:p>
          <a:p>
            <a:pPr marL="0" indent="0">
              <a:buNone/>
            </a:pPr>
            <a:r>
              <a:rPr lang="en-IN" dirty="0" err="1">
                <a:latin typeface="Georgia" panose="02040502050405020303" pitchFamily="18" charset="0"/>
              </a:rPr>
              <a:t>plt.title</a:t>
            </a:r>
            <a:r>
              <a:rPr lang="en-IN" dirty="0">
                <a:latin typeface="Georgia" panose="02040502050405020303" pitchFamily="18" charset="0"/>
              </a:rPr>
              <a:t>('Graph')</a:t>
            </a:r>
          </a:p>
          <a:p>
            <a:pPr marL="0" indent="0">
              <a:buNone/>
            </a:pPr>
            <a:r>
              <a:rPr lang="en-IN" dirty="0" err="1">
                <a:latin typeface="Georgia" panose="02040502050405020303" pitchFamily="18" charset="0"/>
              </a:rPr>
              <a:t>plt.show</a:t>
            </a:r>
            <a:r>
              <a:rPr lang="en-IN" dirty="0">
                <a:latin typeface="Georgia" panose="02040502050405020303" pitchFamily="18" charset="0"/>
              </a:rPr>
              <a:t>()</a:t>
            </a: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This is very much similar to </a:t>
            </a:r>
            <a:r>
              <a:rPr lang="en-US" dirty="0" err="1">
                <a:latin typeface="Georgia" panose="02040502050405020303" pitchFamily="18" charset="0"/>
              </a:rPr>
              <a:t>stripplot</a:t>
            </a:r>
            <a:r>
              <a:rPr lang="en-US" dirty="0">
                <a:latin typeface="Georgia" panose="02040502050405020303" pitchFamily="18" charset="0"/>
              </a:rPr>
              <a:t> but the only difference is that it does not allow overlapping of markers. It causes jittering in the markers of the plot so that graph can easily be read without information loss as seen in the above plot. </a:t>
            </a:r>
          </a:p>
          <a:p>
            <a:pPr>
              <a:buFont typeface="Wingdings" panose="05000000000000000000" pitchFamily="2" charset="2"/>
              <a:buChar char="Ø"/>
            </a:pPr>
            <a:r>
              <a:rPr lang="en-US" dirty="0">
                <a:latin typeface="Georgia" panose="02040502050405020303" pitchFamily="18" charset="0"/>
              </a:rPr>
              <a:t>jitter can be used to provide displacements along the horizontal axis, which is useful when there are large clusters of data points.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75522A2-036E-674B-2D36-56CD79B2CA2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753BA5D-3E56-DA00-CD4B-C866715B7524}"/>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164171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11E22-4FF1-454D-9A72-6020D2F3845E}"/>
              </a:ext>
            </a:extLst>
          </p:cNvPr>
          <p:cNvSpPr>
            <a:spLocks noGrp="1"/>
          </p:cNvSpPr>
          <p:nvPr>
            <p:ph idx="1"/>
          </p:nvPr>
        </p:nvSpPr>
        <p:spPr>
          <a:xfrm>
            <a:off x="381000" y="819150"/>
            <a:ext cx="11534775" cy="5734050"/>
          </a:xfrm>
        </p:spPr>
        <p:txBody>
          <a:bodyPr>
            <a:normAutofit fontScale="92500" lnSpcReduction="20000"/>
          </a:bodyPr>
          <a:lstStyle/>
          <a:p>
            <a:pPr marL="0" indent="0">
              <a:buNone/>
            </a:pPr>
            <a:r>
              <a:rPr lang="en-US" b="1" dirty="0" err="1">
                <a:solidFill>
                  <a:srgbClr val="00B0F0"/>
                </a:solidFill>
                <a:latin typeface="Georgia" panose="02040502050405020303" pitchFamily="18" charset="0"/>
              </a:rPr>
              <a:t>Barplot</a:t>
            </a:r>
            <a:endParaRPr lang="en-US" b="1" dirty="0">
              <a:solidFill>
                <a:srgbClr val="00B0F0"/>
              </a:solidFill>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a:t>
            </a:r>
            <a:r>
              <a:rPr lang="en-US" dirty="0" err="1">
                <a:latin typeface="Georgia" panose="02040502050405020303" pitchFamily="18" charset="0"/>
              </a:rPr>
              <a:t>barplot</a:t>
            </a:r>
            <a:r>
              <a:rPr lang="en-US" dirty="0">
                <a:latin typeface="Georgia" panose="02040502050405020303" pitchFamily="18" charset="0"/>
              </a:rPr>
              <a:t> is basically used to aggregate the categorical data according to some methods and by default it’s the mean. </a:t>
            </a:r>
          </a:p>
          <a:p>
            <a:pPr>
              <a:buFont typeface="Wingdings" panose="05000000000000000000" pitchFamily="2" charset="2"/>
              <a:buChar char="Ø"/>
            </a:pPr>
            <a:r>
              <a:rPr lang="en-US" dirty="0">
                <a:latin typeface="Georgia" panose="02040502050405020303" pitchFamily="18" charset="0"/>
              </a:rPr>
              <a:t>It can also be understood as a visualization of the group by action. </a:t>
            </a:r>
          </a:p>
          <a:p>
            <a:pPr>
              <a:buFont typeface="Wingdings" panose="05000000000000000000" pitchFamily="2" charset="2"/>
              <a:buChar char="Ø"/>
            </a:pPr>
            <a:r>
              <a:rPr lang="en-US" dirty="0">
                <a:latin typeface="Georgia" panose="02040502050405020303" pitchFamily="18" charset="0"/>
              </a:rPr>
              <a:t>To use this plot we choose a categorical column for the x-axis and a numerical column for the y-axis, and we see that it creates a plot taking a mean per categorical column.</a:t>
            </a:r>
          </a:p>
          <a:p>
            <a:pPr marL="0" indent="0">
              <a:buNone/>
            </a:pPr>
            <a:r>
              <a:rPr lang="en-US" b="1" dirty="0">
                <a:solidFill>
                  <a:srgbClr val="00B0F0"/>
                </a:solidFill>
                <a:latin typeface="Georgia" panose="02040502050405020303" pitchFamily="18" charset="0"/>
              </a:rPr>
              <a:t>Syntax:</a:t>
            </a:r>
          </a:p>
          <a:p>
            <a:pPr marL="0" indent="0">
              <a:buNone/>
            </a:pPr>
            <a:r>
              <a:rPr lang="en-US" dirty="0" err="1">
                <a:latin typeface="Georgia" panose="02040502050405020303" pitchFamily="18" charset="0"/>
              </a:rPr>
              <a:t>barplot</a:t>
            </a:r>
            <a:r>
              <a:rPr lang="en-US" dirty="0">
                <a:latin typeface="Georgia" panose="02040502050405020303" pitchFamily="18" charset="0"/>
              </a:rPr>
              <a:t>([x, y, hue, data, order, </a:t>
            </a:r>
            <a:r>
              <a:rPr lang="en-US" dirty="0" err="1">
                <a:latin typeface="Georgia" panose="02040502050405020303" pitchFamily="18" charset="0"/>
              </a:rPr>
              <a:t>hue_order</a:t>
            </a:r>
            <a:r>
              <a:rPr lang="en-US" dirty="0">
                <a:latin typeface="Georgia" panose="02040502050405020303" pitchFamily="18" charset="0"/>
              </a:rPr>
              <a:t>, …])</a:t>
            </a:r>
          </a:p>
          <a:p>
            <a:pPr marL="0" indent="0">
              <a:buNone/>
            </a:pPr>
            <a:r>
              <a:rPr lang="en-US" b="1" dirty="0">
                <a:solidFill>
                  <a:srgbClr val="0070C0"/>
                </a:solidFill>
                <a:latin typeface="Georgia" panose="02040502050405020303" pitchFamily="18" charset="0"/>
              </a:rPr>
              <a:t>Example:</a:t>
            </a:r>
          </a:p>
          <a:p>
            <a:pPr marL="0" indent="0">
              <a:buNone/>
            </a:pPr>
            <a:r>
              <a:rPr lang="en-US" dirty="0">
                <a:latin typeface="Georgia" panose="02040502050405020303" pitchFamily="18" charset="0"/>
              </a:rPr>
              <a:t>import seaborn as </a:t>
            </a:r>
            <a:r>
              <a:rPr lang="en-US" dirty="0" err="1">
                <a:latin typeface="Georgia" panose="02040502050405020303" pitchFamily="18" charset="0"/>
              </a:rPr>
              <a:t>sns</a:t>
            </a:r>
            <a:endParaRPr lang="en-US" dirty="0">
              <a:latin typeface="Georgia" panose="02040502050405020303" pitchFamily="18" charset="0"/>
            </a:endParaRPr>
          </a:p>
          <a:p>
            <a:pPr marL="0" indent="0">
              <a:buNone/>
            </a:pPr>
            <a:r>
              <a:rPr lang="en-US" dirty="0">
                <a:latin typeface="Georgia" panose="02040502050405020303" pitchFamily="18" charset="0"/>
              </a:rPr>
              <a:t>df = </a:t>
            </a:r>
            <a:r>
              <a:rPr lang="en-US" dirty="0" err="1">
                <a:latin typeface="Georgia" panose="02040502050405020303" pitchFamily="18" charset="0"/>
              </a:rPr>
              <a:t>sns.load_dataset</a:t>
            </a:r>
            <a:r>
              <a:rPr lang="en-US" dirty="0">
                <a:latin typeface="Georgia" panose="02040502050405020303" pitchFamily="18" charset="0"/>
              </a:rPr>
              <a:t>('tips')</a:t>
            </a:r>
          </a:p>
          <a:p>
            <a:pPr marL="0" indent="0">
              <a:buNone/>
            </a:pPr>
            <a:r>
              <a:rPr lang="en-US" dirty="0" err="1">
                <a:latin typeface="Georgia" panose="02040502050405020303" pitchFamily="18" charset="0"/>
              </a:rPr>
              <a:t>sns.barplot</a:t>
            </a:r>
            <a:r>
              <a:rPr lang="en-US" dirty="0">
                <a:latin typeface="Georgia" panose="02040502050405020303" pitchFamily="18" charset="0"/>
              </a:rPr>
              <a:t>(x ='sex', y ='</a:t>
            </a:r>
            <a:r>
              <a:rPr lang="en-US" dirty="0" err="1">
                <a:latin typeface="Georgia" panose="02040502050405020303" pitchFamily="18" charset="0"/>
              </a:rPr>
              <a:t>total_bill</a:t>
            </a:r>
            <a:r>
              <a:rPr lang="en-US" dirty="0">
                <a:latin typeface="Georgia" panose="02040502050405020303" pitchFamily="18" charset="0"/>
              </a:rPr>
              <a:t>', data = df, </a:t>
            </a:r>
          </a:p>
          <a:p>
            <a:pPr marL="0" indent="0">
              <a:buNone/>
            </a:pPr>
            <a:r>
              <a:rPr lang="en-US" dirty="0">
                <a:latin typeface="Georgia" panose="02040502050405020303" pitchFamily="18" charset="0"/>
              </a:rPr>
              <a:t>            palette ='plasma')</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0002758-4810-F3EE-6CC6-BFCF339733E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98F927C-CA53-51AF-F390-D3B9B3C8C884}"/>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63064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BEB47-73EB-484B-948A-A0A84E8B8C53}"/>
              </a:ext>
            </a:extLst>
          </p:cNvPr>
          <p:cNvSpPr>
            <a:spLocks noGrp="1"/>
          </p:cNvSpPr>
          <p:nvPr>
            <p:ph idx="1"/>
          </p:nvPr>
        </p:nvSpPr>
        <p:spPr>
          <a:xfrm>
            <a:off x="361950" y="847725"/>
            <a:ext cx="11248857" cy="5734050"/>
          </a:xfrm>
        </p:spPr>
        <p:txBody>
          <a:bodyPr>
            <a:normAutofit fontScale="92500"/>
          </a:bodyPr>
          <a:lstStyle/>
          <a:p>
            <a:pPr marL="0" indent="0">
              <a:buNone/>
            </a:pPr>
            <a:r>
              <a:rPr lang="en-US" b="1" dirty="0" err="1">
                <a:solidFill>
                  <a:srgbClr val="00B0F0"/>
                </a:solidFill>
                <a:latin typeface="Georgia" panose="02040502050405020303" pitchFamily="18" charset="0"/>
              </a:rPr>
              <a:t>Countplot</a:t>
            </a:r>
            <a:endParaRPr lang="en-US" b="1" dirty="0">
              <a:solidFill>
                <a:srgbClr val="00B0F0"/>
              </a:solidFill>
              <a:latin typeface="Georgia" panose="02040502050405020303" pitchFamily="18" charset="0"/>
            </a:endParaRPr>
          </a:p>
          <a:p>
            <a:pPr marL="0" indent="0">
              <a:buNone/>
            </a:pPr>
            <a:r>
              <a:rPr lang="en-US" dirty="0">
                <a:latin typeface="Georgia" panose="02040502050405020303" pitchFamily="18" charset="0"/>
              </a:rPr>
              <a:t>A </a:t>
            </a:r>
            <a:r>
              <a:rPr lang="en-US" dirty="0" err="1">
                <a:latin typeface="Georgia" panose="02040502050405020303" pitchFamily="18" charset="0"/>
              </a:rPr>
              <a:t>countplot</a:t>
            </a:r>
            <a:r>
              <a:rPr lang="en-US" dirty="0">
                <a:latin typeface="Georgia" panose="02040502050405020303" pitchFamily="18" charset="0"/>
              </a:rPr>
              <a:t> basically counts the categories and returns a count of their occurrences. It is one of the simplest plots provided by the seaborn library.</a:t>
            </a:r>
          </a:p>
          <a:p>
            <a:pPr marL="0" indent="0">
              <a:buNone/>
            </a:pPr>
            <a:r>
              <a:rPr lang="en-US" b="1" dirty="0">
                <a:solidFill>
                  <a:srgbClr val="0070C0"/>
                </a:solidFill>
                <a:latin typeface="Georgia" panose="02040502050405020303" pitchFamily="18" charset="0"/>
              </a:rPr>
              <a:t>Syntax:</a:t>
            </a:r>
          </a:p>
          <a:p>
            <a:pPr marL="0" indent="0">
              <a:buNone/>
            </a:pPr>
            <a:r>
              <a:rPr lang="en-US" dirty="0" err="1">
                <a:latin typeface="Georgia" panose="02040502050405020303" pitchFamily="18" charset="0"/>
              </a:rPr>
              <a:t>countplot</a:t>
            </a:r>
            <a:r>
              <a:rPr lang="en-US" dirty="0">
                <a:latin typeface="Georgia" panose="02040502050405020303" pitchFamily="18" charset="0"/>
              </a:rPr>
              <a:t>([x, y, hue, data, order, …])</a:t>
            </a:r>
          </a:p>
          <a:p>
            <a:pPr marL="0" indent="0">
              <a:buNone/>
            </a:pPr>
            <a:r>
              <a:rPr lang="en-US" b="1" dirty="0">
                <a:solidFill>
                  <a:srgbClr val="0070C0"/>
                </a:solidFill>
                <a:latin typeface="Georgia" panose="02040502050405020303" pitchFamily="18" charset="0"/>
              </a:rPr>
              <a:t>Example:</a:t>
            </a:r>
          </a:p>
          <a:p>
            <a:pPr marL="0" indent="0">
              <a:buNone/>
            </a:pPr>
            <a:r>
              <a:rPr lang="en-US" dirty="0">
                <a:latin typeface="Georgia" panose="02040502050405020303" pitchFamily="18" charset="0"/>
              </a:rPr>
              <a:t>import seaborn as </a:t>
            </a:r>
            <a:r>
              <a:rPr lang="en-US" dirty="0" err="1">
                <a:latin typeface="Georgia" panose="02040502050405020303" pitchFamily="18" charset="0"/>
              </a:rPr>
              <a:t>sns</a:t>
            </a:r>
            <a:endParaRPr lang="en-US" dirty="0">
              <a:latin typeface="Georgia" panose="02040502050405020303" pitchFamily="18" charset="0"/>
            </a:endParaRPr>
          </a:p>
          <a:p>
            <a:pPr marL="0" indent="0">
              <a:buNone/>
            </a:pPr>
            <a:r>
              <a:rPr lang="en-US" dirty="0">
                <a:latin typeface="Georgia" panose="02040502050405020303" pitchFamily="18" charset="0"/>
              </a:rPr>
              <a:t>df = </a:t>
            </a:r>
            <a:r>
              <a:rPr lang="en-US" dirty="0" err="1">
                <a:latin typeface="Georgia" panose="02040502050405020303" pitchFamily="18" charset="0"/>
              </a:rPr>
              <a:t>sns.load_dataset</a:t>
            </a:r>
            <a:r>
              <a:rPr lang="en-US" dirty="0">
                <a:latin typeface="Georgia" panose="02040502050405020303" pitchFamily="18" charset="0"/>
              </a:rPr>
              <a:t>('tips')</a:t>
            </a:r>
          </a:p>
          <a:p>
            <a:pPr marL="0" indent="0">
              <a:buNone/>
            </a:pPr>
            <a:r>
              <a:rPr lang="en-US" dirty="0" err="1">
                <a:latin typeface="Georgia" panose="02040502050405020303" pitchFamily="18" charset="0"/>
              </a:rPr>
              <a:t>sns.countplot</a:t>
            </a:r>
            <a:r>
              <a:rPr lang="en-US" dirty="0">
                <a:latin typeface="Georgia" panose="02040502050405020303" pitchFamily="18" charset="0"/>
              </a:rPr>
              <a:t>(x ='sex', data = df)</a:t>
            </a:r>
          </a:p>
          <a:p>
            <a:pPr marL="0" indent="0">
              <a:buNone/>
            </a:pPr>
            <a:r>
              <a:rPr lang="en-US" dirty="0">
                <a:latin typeface="Georgia" panose="02040502050405020303" pitchFamily="18" charset="0"/>
              </a:rPr>
              <a:t>Looking at the plot we can say that the number of males is more than the number of females in the dataset. As it only returns the count based on a categorical column, we need to specify only the x parameter.</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FDE9F7C8-9F0B-C681-5C97-895216AB322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C9149F-61C5-5918-0F54-C07BA7C65558}"/>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1287116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7B18F-09BB-426D-BCEF-CC1D81F41F0B}"/>
              </a:ext>
            </a:extLst>
          </p:cNvPr>
          <p:cNvSpPr>
            <a:spLocks noGrp="1"/>
          </p:cNvSpPr>
          <p:nvPr>
            <p:ph idx="1"/>
          </p:nvPr>
        </p:nvSpPr>
        <p:spPr>
          <a:xfrm>
            <a:off x="361950" y="781049"/>
            <a:ext cx="11563350" cy="5915025"/>
          </a:xfrm>
        </p:spPr>
        <p:txBody>
          <a:bodyPr>
            <a:normAutofit fontScale="92500" lnSpcReduction="10000"/>
          </a:bodyPr>
          <a:lstStyle/>
          <a:p>
            <a:pPr marL="0" indent="0">
              <a:buNone/>
            </a:pPr>
            <a:r>
              <a:rPr lang="en-IN" b="1" dirty="0">
                <a:solidFill>
                  <a:srgbClr val="00B0F0"/>
                </a:solidFill>
                <a:latin typeface="Georgia" panose="02040502050405020303" pitchFamily="18" charset="0"/>
              </a:rPr>
              <a:t>Boxplot</a:t>
            </a:r>
          </a:p>
          <a:p>
            <a:pPr marL="0" indent="0">
              <a:buNone/>
            </a:pPr>
            <a:r>
              <a:rPr lang="en-IN" dirty="0">
                <a:latin typeface="Georgia" panose="02040502050405020303" pitchFamily="18" charset="0"/>
              </a:rPr>
              <a:t>Box Plot is the visual representation of the depicting groups of numerical data through their quartiles. Boxplot is also used to detect the outlier in the data set.</a:t>
            </a:r>
          </a:p>
          <a:p>
            <a:pPr marL="0" indent="0">
              <a:buNone/>
            </a:pPr>
            <a:r>
              <a:rPr lang="en-IN" b="1" dirty="0">
                <a:solidFill>
                  <a:srgbClr val="0070C0"/>
                </a:solidFill>
                <a:latin typeface="Georgia" panose="02040502050405020303" pitchFamily="18" charset="0"/>
              </a:rPr>
              <a:t>Syntax:</a:t>
            </a:r>
          </a:p>
          <a:p>
            <a:pPr marL="0" indent="0">
              <a:buNone/>
            </a:pPr>
            <a:r>
              <a:rPr lang="en-IN" dirty="0">
                <a:latin typeface="Georgia" panose="02040502050405020303" pitchFamily="18" charset="0"/>
              </a:rPr>
              <a:t>boxplot([x, y, hue, data, order, </a:t>
            </a:r>
            <a:r>
              <a:rPr lang="en-IN" dirty="0" err="1">
                <a:latin typeface="Georgia" panose="02040502050405020303" pitchFamily="18" charset="0"/>
              </a:rPr>
              <a:t>hue_order</a:t>
            </a:r>
            <a:r>
              <a:rPr lang="en-IN" dirty="0">
                <a:latin typeface="Georgia" panose="02040502050405020303" pitchFamily="18" charset="0"/>
              </a:rPr>
              <a:t>, …])</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df = </a:t>
            </a:r>
            <a:r>
              <a:rPr lang="en-IN" dirty="0" err="1">
                <a:latin typeface="Georgia" panose="02040502050405020303" pitchFamily="18" charset="0"/>
              </a:rPr>
              <a:t>sns.load_dataset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sns.boxplot</a:t>
            </a:r>
            <a:r>
              <a:rPr lang="en-IN" dirty="0">
                <a:latin typeface="Georgia" panose="02040502050405020303" pitchFamily="18" charset="0"/>
              </a:rPr>
              <a:t>(x='day', y='</a:t>
            </a:r>
            <a:r>
              <a:rPr lang="en-IN" dirty="0" err="1">
                <a:latin typeface="Georgia" panose="02040502050405020303" pitchFamily="18" charset="0"/>
              </a:rPr>
              <a:t>total_bill</a:t>
            </a:r>
            <a:r>
              <a:rPr lang="en-IN" dirty="0">
                <a:latin typeface="Georgia" panose="02040502050405020303" pitchFamily="18" charset="0"/>
              </a:rPr>
              <a:t>', data=df, hue='smoker’)</a:t>
            </a: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x takes the categorical column and y is a numerical column. </a:t>
            </a:r>
          </a:p>
          <a:p>
            <a:pPr>
              <a:buFont typeface="Wingdings" panose="05000000000000000000" pitchFamily="2" charset="2"/>
              <a:buChar char="Ø"/>
            </a:pPr>
            <a:r>
              <a:rPr lang="en-US" dirty="0">
                <a:latin typeface="Georgia" panose="02040502050405020303" pitchFamily="18" charset="0"/>
              </a:rPr>
              <a:t>Hence we can see the total bill spent each day.” hue” parameter is used to further add a categorical separation. </a:t>
            </a:r>
          </a:p>
          <a:p>
            <a:pPr>
              <a:buFont typeface="Wingdings" panose="05000000000000000000" pitchFamily="2" charset="2"/>
              <a:buChar char="Ø"/>
            </a:pPr>
            <a:r>
              <a:rPr lang="en-US" dirty="0">
                <a:latin typeface="Georgia" panose="02040502050405020303" pitchFamily="18" charset="0"/>
              </a:rPr>
              <a:t>By looking at the plot we can say that the people who do not smoke had a higher bill on Friday as compared to the people who smoked.</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4005643-2EF3-78C7-C4E3-7214E507163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21C840F-293B-C5CC-C239-B59DF275AB54}"/>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143002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22C1-9955-46CE-9514-09C6DEACD4C8}"/>
              </a:ext>
            </a:extLst>
          </p:cNvPr>
          <p:cNvSpPr>
            <a:spLocks noGrp="1"/>
          </p:cNvSpPr>
          <p:nvPr>
            <p:ph type="title"/>
          </p:nvPr>
        </p:nvSpPr>
        <p:spPr>
          <a:xfrm>
            <a:off x="581192" y="702156"/>
            <a:ext cx="11029616" cy="688494"/>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Plot a pie chart in Python using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6B84AD54-52ED-4B10-9DC2-086C48D9AA84}"/>
              </a:ext>
            </a:extLst>
          </p:cNvPr>
          <p:cNvSpPr>
            <a:spLocks noGrp="1"/>
          </p:cNvSpPr>
          <p:nvPr>
            <p:ph idx="1"/>
          </p:nvPr>
        </p:nvSpPr>
        <p:spPr>
          <a:xfrm>
            <a:off x="381000" y="1476375"/>
            <a:ext cx="11229807" cy="5124450"/>
          </a:xfrm>
        </p:spPr>
        <p:txBody>
          <a:bodyPr>
            <a:normAutofit fontScale="92500" lnSpcReduction="10000"/>
          </a:bodyPr>
          <a:lstStyle/>
          <a:p>
            <a:pPr>
              <a:buFont typeface="Wingdings" panose="05000000000000000000" pitchFamily="2" charset="2"/>
              <a:buChar char="Ø"/>
            </a:pPr>
            <a:r>
              <a:rPr lang="en-US" dirty="0">
                <a:latin typeface="Georgia" panose="02040502050405020303" pitchFamily="18" charset="0"/>
              </a:rPr>
              <a:t>A Pie Chart is a circular statistical plot that can display only one series of data. </a:t>
            </a:r>
          </a:p>
          <a:p>
            <a:pPr>
              <a:buFont typeface="Wingdings" panose="05000000000000000000" pitchFamily="2" charset="2"/>
              <a:buChar char="Ø"/>
            </a:pPr>
            <a:r>
              <a:rPr lang="en-US" dirty="0">
                <a:latin typeface="Georgia" panose="02040502050405020303" pitchFamily="18" charset="0"/>
              </a:rPr>
              <a:t>The area of the chart is the total percentage of the given data. </a:t>
            </a:r>
          </a:p>
          <a:p>
            <a:pPr>
              <a:buFont typeface="Wingdings" panose="05000000000000000000" pitchFamily="2" charset="2"/>
              <a:buChar char="Ø"/>
            </a:pPr>
            <a:r>
              <a:rPr lang="en-US" dirty="0">
                <a:latin typeface="Georgia" panose="02040502050405020303" pitchFamily="18" charset="0"/>
              </a:rPr>
              <a:t>The area of slices of the pie represents the percentage of the parts of the data. </a:t>
            </a:r>
          </a:p>
          <a:p>
            <a:pPr>
              <a:buFont typeface="Wingdings" panose="05000000000000000000" pitchFamily="2" charset="2"/>
              <a:buChar char="Ø"/>
            </a:pPr>
            <a:r>
              <a:rPr lang="en-US" dirty="0">
                <a:latin typeface="Georgia" panose="02040502050405020303" pitchFamily="18" charset="0"/>
              </a:rPr>
              <a:t>The slices of pie are called wedges. </a:t>
            </a:r>
          </a:p>
          <a:p>
            <a:pPr>
              <a:buFont typeface="Wingdings" panose="05000000000000000000" pitchFamily="2" charset="2"/>
              <a:buChar char="Ø"/>
            </a:pPr>
            <a:r>
              <a:rPr lang="en-US" dirty="0">
                <a:latin typeface="Georgia" panose="02040502050405020303" pitchFamily="18" charset="0"/>
              </a:rPr>
              <a:t>The area of the wedge is determined by the length of the arc of the wedge. </a:t>
            </a:r>
          </a:p>
          <a:p>
            <a:pPr>
              <a:buFont typeface="Wingdings" panose="05000000000000000000" pitchFamily="2" charset="2"/>
              <a:buChar char="Ø"/>
            </a:pPr>
            <a:r>
              <a:rPr lang="en-US" dirty="0">
                <a:latin typeface="Georgia" panose="02040502050405020303" pitchFamily="18" charset="0"/>
              </a:rPr>
              <a:t>The area of a wedge represents the relative percentage of that part with respect to whole data. </a:t>
            </a:r>
          </a:p>
          <a:p>
            <a:pPr>
              <a:buFont typeface="Wingdings" panose="05000000000000000000" pitchFamily="2" charset="2"/>
              <a:buChar char="Ø"/>
            </a:pPr>
            <a:r>
              <a:rPr lang="en-US" dirty="0">
                <a:latin typeface="Georgia" panose="02040502050405020303" pitchFamily="18" charset="0"/>
              </a:rPr>
              <a:t>Pie charts are commonly used in business presentations like sales, operations, survey results, resources, </a:t>
            </a:r>
            <a:r>
              <a:rPr lang="en-US" dirty="0" err="1">
                <a:latin typeface="Georgia" panose="02040502050405020303" pitchFamily="18" charset="0"/>
              </a:rPr>
              <a:t>etc</a:t>
            </a:r>
            <a:r>
              <a:rPr lang="en-US" dirty="0">
                <a:latin typeface="Georgia" panose="02040502050405020303" pitchFamily="18" charset="0"/>
              </a:rPr>
              <a:t> as they provide a quick summary.</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439D262A-8115-5D7A-6702-AEE13FBC335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69BA4F3-82F0-4BA7-C84D-8CECAA7CBBAB}"/>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116475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4D5A0-D8DD-4FC3-88AA-2DBCF41F2B1F}"/>
              </a:ext>
            </a:extLst>
          </p:cNvPr>
          <p:cNvSpPr>
            <a:spLocks noGrp="1"/>
          </p:cNvSpPr>
          <p:nvPr>
            <p:ph idx="1"/>
          </p:nvPr>
        </p:nvSpPr>
        <p:spPr>
          <a:xfrm>
            <a:off x="400050" y="781049"/>
            <a:ext cx="11696700" cy="5781675"/>
          </a:xfrm>
        </p:spPr>
        <p:txBody>
          <a:bodyPr>
            <a:normAutofit fontScale="92500" lnSpcReduction="20000"/>
          </a:bodyPr>
          <a:lstStyle/>
          <a:p>
            <a:pPr marL="0" indent="0">
              <a:buNone/>
            </a:pPr>
            <a:r>
              <a:rPr lang="en-IN" b="1" dirty="0" err="1">
                <a:solidFill>
                  <a:srgbClr val="00B0F0"/>
                </a:solidFill>
                <a:latin typeface="Georgia" panose="02040502050405020303" pitchFamily="18" charset="0"/>
              </a:rPr>
              <a:t>Violinplot</a:t>
            </a:r>
            <a:endParaRPr lang="en-IN" b="1" dirty="0">
              <a:solidFill>
                <a:srgbClr val="00B0F0"/>
              </a:solidFill>
              <a:latin typeface="Georgia" panose="02040502050405020303" pitchFamily="18" charset="0"/>
            </a:endParaRPr>
          </a:p>
          <a:p>
            <a:pPr marL="0" indent="0">
              <a:buNone/>
            </a:pPr>
            <a:r>
              <a:rPr lang="en-IN" dirty="0">
                <a:latin typeface="Georgia" panose="02040502050405020303" pitchFamily="18" charset="0"/>
              </a:rPr>
              <a:t>It is similar to the boxplot except that it provides a higher, more advanced visualization and uses the kernel density estimation to give a better description about the data distribution.</a:t>
            </a:r>
          </a:p>
          <a:p>
            <a:pPr marL="0" indent="0">
              <a:buNone/>
            </a:pPr>
            <a:r>
              <a:rPr lang="en-IN" b="1" dirty="0">
                <a:solidFill>
                  <a:srgbClr val="0070C0"/>
                </a:solidFill>
                <a:latin typeface="Georgia" panose="02040502050405020303" pitchFamily="18" charset="0"/>
              </a:rPr>
              <a:t>Syntax:</a:t>
            </a:r>
          </a:p>
          <a:p>
            <a:pPr marL="0" indent="0">
              <a:buNone/>
            </a:pPr>
            <a:r>
              <a:rPr lang="en-IN" dirty="0" err="1">
                <a:latin typeface="Georgia" panose="02040502050405020303" pitchFamily="18" charset="0"/>
              </a:rPr>
              <a:t>violinplot</a:t>
            </a:r>
            <a:r>
              <a:rPr lang="en-IN" dirty="0">
                <a:latin typeface="Georgia" panose="02040502050405020303" pitchFamily="18" charset="0"/>
              </a:rPr>
              <a:t>([x, y, hue, data, order, …])</a:t>
            </a:r>
          </a:p>
          <a:p>
            <a:pPr marL="0" indent="0">
              <a:buNone/>
            </a:pPr>
            <a:r>
              <a:rPr lang="en-IN" b="1" dirty="0">
                <a:solidFill>
                  <a:srgbClr val="0070C0"/>
                </a:solidFill>
                <a:latin typeface="Georgia" panose="02040502050405020303" pitchFamily="18" charset="0"/>
              </a:rPr>
              <a:t>Example:</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df = </a:t>
            </a:r>
            <a:r>
              <a:rPr lang="en-IN" dirty="0" err="1">
                <a:latin typeface="Georgia" panose="02040502050405020303" pitchFamily="18" charset="0"/>
              </a:rPr>
              <a:t>sns.load_dataset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sns.violinplot</a:t>
            </a:r>
            <a:r>
              <a:rPr lang="en-IN" dirty="0">
                <a:latin typeface="Georgia" panose="02040502050405020303" pitchFamily="18" charset="0"/>
              </a:rPr>
              <a:t>(x='day', y='</a:t>
            </a:r>
            <a:r>
              <a:rPr lang="en-IN" dirty="0" err="1">
                <a:latin typeface="Georgia" panose="02040502050405020303" pitchFamily="18" charset="0"/>
              </a:rPr>
              <a:t>total_bill</a:t>
            </a:r>
            <a:r>
              <a:rPr lang="en-IN" dirty="0">
                <a:latin typeface="Georgia" panose="02040502050405020303" pitchFamily="18" charset="0"/>
              </a:rPr>
              <a:t>', data=df,</a:t>
            </a:r>
          </a:p>
          <a:p>
            <a:pPr marL="0" indent="0">
              <a:buNone/>
            </a:pPr>
            <a:r>
              <a:rPr lang="en-IN" dirty="0">
                <a:latin typeface="Georgia" panose="02040502050405020303" pitchFamily="18" charset="0"/>
              </a:rPr>
              <a:t>               hue='sex', split=True)</a:t>
            </a: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hue is used to separate the data further using the sex category</a:t>
            </a:r>
          </a:p>
          <a:p>
            <a:pPr>
              <a:buFont typeface="Wingdings" panose="05000000000000000000" pitchFamily="2" charset="2"/>
              <a:buChar char="Ø"/>
            </a:pPr>
            <a:r>
              <a:rPr lang="en-US" dirty="0">
                <a:latin typeface="Georgia" panose="02040502050405020303" pitchFamily="18" charset="0"/>
              </a:rPr>
              <a:t>setting split=True will draw half of a violin for each level. This can make it easier to directly compare the distributions.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2FF2FCF-325E-162B-C84C-DDBAE00D418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821FBD3-D25A-44FC-1D9A-B56F4B3037B3}"/>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130145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459D-67DE-4B41-932B-9F37B69076B0}"/>
              </a:ext>
            </a:extLst>
          </p:cNvPr>
          <p:cNvSpPr>
            <a:spLocks noGrp="1"/>
          </p:cNvSpPr>
          <p:nvPr>
            <p:ph type="title"/>
          </p:nvPr>
        </p:nvSpPr>
        <p:spPr>
          <a:xfrm>
            <a:off x="581192" y="581026"/>
            <a:ext cx="11029616" cy="533399"/>
          </a:xfrm>
        </p:spPr>
        <p:txBody>
          <a:bodyPr>
            <a:normAutofit/>
          </a:bodyPr>
          <a:lstStyle/>
          <a:p>
            <a:pPr algn="ctr"/>
            <a:r>
              <a:rPr lang="en-IN" sz="3000" b="1" i="0" dirty="0">
                <a:solidFill>
                  <a:srgbClr val="7030A0"/>
                </a:solidFill>
                <a:effectLst>
                  <a:outerShdw blurRad="38100" dist="38100" dir="2700000" algn="tl">
                    <a:srgbClr val="000000">
                      <a:alpha val="43137"/>
                    </a:srgbClr>
                  </a:outerShdw>
                </a:effectLst>
                <a:latin typeface="Georgia" panose="02040502050405020303" pitchFamily="18" charset="0"/>
              </a:rPr>
              <a:t>Seaborn Figure Styles</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2D2B1217-102F-40F9-B87D-EFC8BE4DA57F}"/>
              </a:ext>
            </a:extLst>
          </p:cNvPr>
          <p:cNvSpPr>
            <a:spLocks noGrp="1"/>
          </p:cNvSpPr>
          <p:nvPr>
            <p:ph idx="1"/>
          </p:nvPr>
        </p:nvSpPr>
        <p:spPr>
          <a:xfrm>
            <a:off x="190500" y="1038225"/>
            <a:ext cx="11658600" cy="5648325"/>
          </a:xfrm>
        </p:spPr>
        <p:txBody>
          <a:bodyPr>
            <a:normAutofit fontScale="70000" lnSpcReduction="20000"/>
          </a:bodyPr>
          <a:lstStyle/>
          <a:p>
            <a:pPr marL="0" indent="0">
              <a:buNone/>
            </a:pPr>
            <a:r>
              <a:rPr lang="en-US" dirty="0">
                <a:latin typeface="Georgia" panose="02040502050405020303" pitchFamily="18" charset="0"/>
              </a:rPr>
              <a:t>This affects things like the color of the axes, whether a grid is enabled by default, and other aesthetic elements.</a:t>
            </a:r>
          </a:p>
          <a:p>
            <a:pPr marL="0" indent="0">
              <a:buNone/>
            </a:pPr>
            <a:r>
              <a:rPr lang="en-US" dirty="0">
                <a:latin typeface="Georgia" panose="02040502050405020303" pitchFamily="18" charset="0"/>
              </a:rPr>
              <a:t>The ways of styling themes are as follows:</a:t>
            </a:r>
          </a:p>
          <a:p>
            <a:pPr>
              <a:buFont typeface="Wingdings" panose="05000000000000000000" pitchFamily="2" charset="2"/>
              <a:buChar char="Ø"/>
            </a:pPr>
            <a:r>
              <a:rPr lang="en-US" dirty="0">
                <a:latin typeface="Georgia" panose="02040502050405020303" pitchFamily="18" charset="0"/>
              </a:rPr>
              <a:t>white</a:t>
            </a:r>
          </a:p>
          <a:p>
            <a:pPr>
              <a:buFont typeface="Wingdings" panose="05000000000000000000" pitchFamily="2" charset="2"/>
              <a:buChar char="Ø"/>
            </a:pPr>
            <a:r>
              <a:rPr lang="en-US" dirty="0">
                <a:latin typeface="Georgia" panose="02040502050405020303" pitchFamily="18" charset="0"/>
              </a:rPr>
              <a:t>dark</a:t>
            </a:r>
          </a:p>
          <a:p>
            <a:pPr>
              <a:buFont typeface="Wingdings" panose="05000000000000000000" pitchFamily="2" charset="2"/>
              <a:buChar char="Ø"/>
            </a:pPr>
            <a:r>
              <a:rPr lang="en-US" dirty="0" err="1">
                <a:latin typeface="Georgia" panose="02040502050405020303" pitchFamily="18" charset="0"/>
              </a:rPr>
              <a:t>whitegrid</a:t>
            </a:r>
            <a:endParaRPr lang="en-US" dirty="0">
              <a:latin typeface="Georgia" panose="02040502050405020303" pitchFamily="18" charset="0"/>
            </a:endParaRPr>
          </a:p>
          <a:p>
            <a:pPr>
              <a:buFont typeface="Wingdings" panose="05000000000000000000" pitchFamily="2" charset="2"/>
              <a:buChar char="Ø"/>
            </a:pPr>
            <a:r>
              <a:rPr lang="en-US" dirty="0" err="1">
                <a:latin typeface="Georgia" panose="02040502050405020303" pitchFamily="18" charset="0"/>
              </a:rPr>
              <a:t>darkgrid</a:t>
            </a: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Ticks</a:t>
            </a:r>
          </a:p>
          <a:p>
            <a:pPr marL="0" indent="0">
              <a:buNone/>
            </a:pPr>
            <a:r>
              <a:rPr lang="en-US" b="1" dirty="0">
                <a:solidFill>
                  <a:srgbClr val="00B0F0"/>
                </a:solidFill>
                <a:latin typeface="Georgia" panose="02040502050405020303" pitchFamily="18" charset="0"/>
              </a:rPr>
              <a:t>Example:</a:t>
            </a:r>
          </a:p>
          <a:p>
            <a:pPr marL="0" indent="0">
              <a:buNone/>
            </a:pPr>
            <a:r>
              <a:rPr lang="en-US" b="1" dirty="0">
                <a:solidFill>
                  <a:srgbClr val="00B0F0"/>
                </a:solidFill>
                <a:latin typeface="Georgia" panose="02040502050405020303" pitchFamily="18" charset="0"/>
              </a:rPr>
              <a:t>Set the background to ticks:</a:t>
            </a:r>
          </a:p>
          <a:p>
            <a:pPr marL="0" indent="0">
              <a:buNone/>
            </a:pPr>
            <a:r>
              <a:rPr lang="en-US" dirty="0">
                <a:latin typeface="Georgia" panose="02040502050405020303" pitchFamily="18" charset="0"/>
              </a:rPr>
              <a:t>Ticks appear on the sides of the plot on setting it as </a:t>
            </a:r>
            <a:r>
              <a:rPr lang="en-US" dirty="0" err="1">
                <a:latin typeface="Georgia" panose="02040502050405020303" pitchFamily="18" charset="0"/>
              </a:rPr>
              <a:t>set_style</a:t>
            </a:r>
            <a:r>
              <a:rPr lang="en-US" dirty="0">
                <a:latin typeface="Georgia" panose="02040502050405020303" pitchFamily="18" charset="0"/>
              </a:rPr>
              <a:t>(‘ticks’). palette attribute is used to set the color of the bars. It helps to distinguish between chunks of data.</a:t>
            </a:r>
          </a:p>
          <a:p>
            <a:pPr marL="0" indent="0">
              <a:buNone/>
            </a:pPr>
            <a:r>
              <a:rPr lang="en-US" dirty="0">
                <a:latin typeface="Georgia" panose="02040502050405020303" pitchFamily="18" charset="0"/>
              </a:rPr>
              <a:t>import seaborn as </a:t>
            </a:r>
            <a:r>
              <a:rPr lang="en-US" dirty="0" err="1">
                <a:latin typeface="Georgia" panose="02040502050405020303" pitchFamily="18" charset="0"/>
              </a:rPr>
              <a:t>sns</a:t>
            </a:r>
            <a:endParaRPr lang="en-US" dirty="0">
              <a:latin typeface="Georgia" panose="02040502050405020303" pitchFamily="18" charset="0"/>
            </a:endParaRP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tips = </a:t>
            </a:r>
            <a:r>
              <a:rPr lang="en-US" dirty="0" err="1">
                <a:latin typeface="Georgia" panose="02040502050405020303" pitchFamily="18" charset="0"/>
              </a:rPr>
              <a:t>sns.load_dataset</a:t>
            </a:r>
            <a:r>
              <a:rPr lang="en-US" dirty="0">
                <a:latin typeface="Georgia" panose="02040502050405020303" pitchFamily="18" charset="0"/>
              </a:rPr>
              <a:t>('tips')</a:t>
            </a:r>
          </a:p>
          <a:p>
            <a:pPr marL="0" indent="0">
              <a:buNone/>
            </a:pPr>
            <a:r>
              <a:rPr lang="en-US" dirty="0" err="1">
                <a:latin typeface="Georgia" panose="02040502050405020303" pitchFamily="18" charset="0"/>
              </a:rPr>
              <a:t>sns.set_style</a:t>
            </a:r>
            <a:r>
              <a:rPr lang="en-US" dirty="0">
                <a:latin typeface="Georgia" panose="02040502050405020303" pitchFamily="18" charset="0"/>
              </a:rPr>
              <a:t>('ticks')</a:t>
            </a:r>
          </a:p>
          <a:p>
            <a:pPr marL="0" indent="0">
              <a:buNone/>
            </a:pPr>
            <a:r>
              <a:rPr lang="en-US" dirty="0" err="1">
                <a:latin typeface="Georgia" panose="02040502050405020303" pitchFamily="18" charset="0"/>
              </a:rPr>
              <a:t>sns.countplot</a:t>
            </a:r>
            <a:r>
              <a:rPr lang="en-US" dirty="0">
                <a:latin typeface="Georgia" panose="02040502050405020303" pitchFamily="18" charset="0"/>
              </a:rPr>
              <a:t>(x ='sex', data = tips, palette = 'deep')</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C6818DBD-C011-880D-A3E6-8D71020781B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1E4A8C1-AE99-EA2D-D1D5-58A38295A65D}"/>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3217733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73406-5BB9-4BC6-92BD-7062985D998E}"/>
              </a:ext>
            </a:extLst>
          </p:cNvPr>
          <p:cNvSpPr>
            <a:spLocks noGrp="1"/>
          </p:cNvSpPr>
          <p:nvPr>
            <p:ph idx="1"/>
          </p:nvPr>
        </p:nvSpPr>
        <p:spPr>
          <a:xfrm>
            <a:off x="180976" y="542925"/>
            <a:ext cx="11877674" cy="6115049"/>
          </a:xfrm>
        </p:spPr>
        <p:txBody>
          <a:bodyPr>
            <a:normAutofit fontScale="92500" lnSpcReduction="20000"/>
          </a:bodyPr>
          <a:lstStyle/>
          <a:p>
            <a:pPr marL="0" indent="0">
              <a:buNone/>
            </a:pPr>
            <a:r>
              <a:rPr lang="en-US" b="1" dirty="0">
                <a:solidFill>
                  <a:srgbClr val="00B0F0"/>
                </a:solidFill>
                <a:latin typeface="Georgia" panose="02040502050405020303" pitchFamily="18" charset="0"/>
              </a:rPr>
              <a:t>Set the background to be </a:t>
            </a:r>
            <a:r>
              <a:rPr lang="en-US" b="1" dirty="0" err="1">
                <a:solidFill>
                  <a:srgbClr val="00B0F0"/>
                </a:solidFill>
                <a:latin typeface="Georgia" panose="02040502050405020303" pitchFamily="18" charset="0"/>
              </a:rPr>
              <a:t>Whitegrid</a:t>
            </a:r>
            <a:r>
              <a:rPr lang="en-US" b="1" dirty="0">
                <a:solidFill>
                  <a:srgbClr val="00B0F0"/>
                </a:solidFill>
                <a:latin typeface="Georgia" panose="02040502050405020303" pitchFamily="18" charset="0"/>
              </a:rPr>
              <a:t>:</a:t>
            </a:r>
          </a:p>
          <a:p>
            <a:pPr>
              <a:buFont typeface="Wingdings" panose="05000000000000000000" pitchFamily="2" charset="2"/>
              <a:buChar char="Ø"/>
            </a:pPr>
            <a:r>
              <a:rPr lang="en-US" dirty="0" err="1">
                <a:latin typeface="Georgia" panose="02040502050405020303" pitchFamily="18" charset="0"/>
              </a:rPr>
              <a:t>Whitegrid</a:t>
            </a:r>
            <a:r>
              <a:rPr lang="en-US" dirty="0">
                <a:latin typeface="Georgia" panose="02040502050405020303" pitchFamily="18" charset="0"/>
              </a:rPr>
              <a:t> appears on the sides of the plot on setting it as </a:t>
            </a:r>
            <a:r>
              <a:rPr lang="en-US" dirty="0" err="1">
                <a:latin typeface="Georgia" panose="02040502050405020303" pitchFamily="18" charset="0"/>
              </a:rPr>
              <a:t>set_style</a:t>
            </a:r>
            <a:r>
              <a:rPr lang="en-US" dirty="0">
                <a:latin typeface="Georgia" panose="02040502050405020303" pitchFamily="18" charset="0"/>
              </a:rPr>
              <a:t>(‘</a:t>
            </a:r>
            <a:r>
              <a:rPr lang="en-US" dirty="0" err="1">
                <a:latin typeface="Georgia" panose="02040502050405020303" pitchFamily="18" charset="0"/>
              </a:rPr>
              <a:t>whitegrid</a:t>
            </a:r>
            <a:r>
              <a:rPr lang="en-US" dirty="0">
                <a:latin typeface="Georgia" panose="02040502050405020303" pitchFamily="18" charset="0"/>
              </a:rPr>
              <a:t>’). palette attribute is used to set the color of the bars. It helps to distinguish between chunks of data.</a:t>
            </a:r>
          </a:p>
          <a:p>
            <a:pPr marL="0" indent="0">
              <a:buNone/>
            </a:pPr>
            <a:r>
              <a:rPr lang="en-US" b="1" dirty="0">
                <a:solidFill>
                  <a:srgbClr val="0070C0"/>
                </a:solidFill>
                <a:latin typeface="Georgia" panose="02040502050405020303" pitchFamily="18" charset="0"/>
              </a:rPr>
              <a:t>Example:</a:t>
            </a:r>
          </a:p>
          <a:p>
            <a:pPr marL="0" indent="0">
              <a:buNone/>
            </a:pPr>
            <a:r>
              <a:rPr lang="en-US" dirty="0">
                <a:latin typeface="Georgia" panose="02040502050405020303" pitchFamily="18" charset="0"/>
              </a:rPr>
              <a:t>import seaborn as </a:t>
            </a:r>
            <a:r>
              <a:rPr lang="en-US" dirty="0" err="1">
                <a:latin typeface="Georgia" panose="02040502050405020303" pitchFamily="18" charset="0"/>
              </a:rPr>
              <a:t>sns</a:t>
            </a:r>
            <a:endParaRPr lang="en-US" dirty="0">
              <a:latin typeface="Georgia" panose="02040502050405020303" pitchFamily="18" charset="0"/>
            </a:endParaRP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tips = </a:t>
            </a:r>
            <a:r>
              <a:rPr lang="en-US" dirty="0" err="1">
                <a:latin typeface="Georgia" panose="02040502050405020303" pitchFamily="18" charset="0"/>
              </a:rPr>
              <a:t>sns.load_dataset</a:t>
            </a:r>
            <a:r>
              <a:rPr lang="en-US" dirty="0">
                <a:latin typeface="Georgia" panose="02040502050405020303" pitchFamily="18" charset="0"/>
              </a:rPr>
              <a:t>('tips')</a:t>
            </a:r>
          </a:p>
          <a:p>
            <a:pPr marL="0" indent="0">
              <a:buNone/>
            </a:pPr>
            <a:r>
              <a:rPr lang="en-US" dirty="0" err="1">
                <a:latin typeface="Georgia" panose="02040502050405020303" pitchFamily="18" charset="0"/>
              </a:rPr>
              <a:t>sns.set_style</a:t>
            </a:r>
            <a:r>
              <a:rPr lang="en-US" dirty="0">
                <a:latin typeface="Georgia" panose="02040502050405020303" pitchFamily="18" charset="0"/>
              </a:rPr>
              <a:t>('</a:t>
            </a:r>
            <a:r>
              <a:rPr lang="en-US" dirty="0" err="1">
                <a:latin typeface="Georgia" panose="02040502050405020303" pitchFamily="18" charset="0"/>
              </a:rPr>
              <a:t>whitegrid</a:t>
            </a:r>
            <a:r>
              <a:rPr lang="en-US" dirty="0">
                <a:latin typeface="Georgia" panose="02040502050405020303" pitchFamily="18" charset="0"/>
              </a:rPr>
              <a:t>')</a:t>
            </a:r>
          </a:p>
          <a:p>
            <a:pPr marL="0" indent="0">
              <a:buNone/>
            </a:pPr>
            <a:r>
              <a:rPr lang="en-US" dirty="0" err="1">
                <a:latin typeface="Georgia" panose="02040502050405020303" pitchFamily="18" charset="0"/>
              </a:rPr>
              <a:t>sns.countplot</a:t>
            </a:r>
            <a:r>
              <a:rPr lang="en-US" dirty="0">
                <a:latin typeface="Georgia" panose="02040502050405020303" pitchFamily="18" charset="0"/>
              </a:rPr>
              <a:t>(x ='sex', data = tips)</a:t>
            </a:r>
          </a:p>
          <a:p>
            <a:pPr marL="0" indent="0">
              <a:buNone/>
            </a:pPr>
            <a:r>
              <a:rPr lang="en-US" b="1" dirty="0">
                <a:solidFill>
                  <a:srgbClr val="0070C0"/>
                </a:solidFill>
                <a:latin typeface="Georgia" panose="02040502050405020303" pitchFamily="18" charset="0"/>
              </a:rPr>
              <a:t>Grid type plot: </a:t>
            </a:r>
          </a:p>
          <a:p>
            <a:pPr>
              <a:buFont typeface="Wingdings" panose="05000000000000000000" pitchFamily="2" charset="2"/>
              <a:buChar char="Ø"/>
            </a:pPr>
            <a:r>
              <a:rPr lang="en-US" dirty="0">
                <a:latin typeface="Georgia" panose="02040502050405020303" pitchFamily="18" charset="0"/>
              </a:rPr>
              <a:t>This example shows a regression plot of tips vs the </a:t>
            </a:r>
            <a:r>
              <a:rPr lang="en-US" dirty="0" err="1">
                <a:latin typeface="Georgia" panose="02040502050405020303" pitchFamily="18" charset="0"/>
              </a:rPr>
              <a:t>total_bill</a:t>
            </a:r>
            <a:r>
              <a:rPr lang="en-US" dirty="0">
                <a:latin typeface="Georgia" panose="02040502050405020303" pitchFamily="18" charset="0"/>
              </a:rPr>
              <a:t> from the dataset. </a:t>
            </a:r>
          </a:p>
          <a:p>
            <a:pPr>
              <a:buFont typeface="Wingdings" panose="05000000000000000000" pitchFamily="2" charset="2"/>
              <a:buChar char="Ø"/>
            </a:pPr>
            <a:r>
              <a:rPr lang="en-US" dirty="0" err="1">
                <a:latin typeface="Georgia" panose="02040502050405020303" pitchFamily="18" charset="0"/>
              </a:rPr>
              <a:t>lmplot</a:t>
            </a:r>
            <a:r>
              <a:rPr lang="en-US" dirty="0">
                <a:latin typeface="Georgia" panose="02040502050405020303" pitchFamily="18" charset="0"/>
              </a:rPr>
              <a:t> stands for linear model plot and is used to create a regression plot. x =’</a:t>
            </a:r>
            <a:r>
              <a:rPr lang="en-US" dirty="0" err="1">
                <a:latin typeface="Georgia" panose="02040502050405020303" pitchFamily="18" charset="0"/>
              </a:rPr>
              <a:t>total_bill</a:t>
            </a:r>
            <a:r>
              <a:rPr lang="en-US" dirty="0">
                <a:latin typeface="Georgia" panose="02040502050405020303" pitchFamily="18" charset="0"/>
              </a:rPr>
              <a:t>’ sets the x axis to </a:t>
            </a:r>
            <a:r>
              <a:rPr lang="en-US" dirty="0" err="1">
                <a:latin typeface="Georgia" panose="02040502050405020303" pitchFamily="18" charset="0"/>
              </a:rPr>
              <a:t>total_bill</a:t>
            </a:r>
            <a:r>
              <a:rPr lang="en-US" dirty="0">
                <a:latin typeface="Georgia" panose="02040502050405020303" pitchFamily="18" charset="0"/>
              </a:rPr>
              <a:t>. y=’tip’ sets the y axis to tips. size=2 is used to the size(the height)of the plot. </a:t>
            </a:r>
          </a:p>
          <a:p>
            <a:pPr>
              <a:buFont typeface="Wingdings" panose="05000000000000000000" pitchFamily="2" charset="2"/>
              <a:buChar char="Ø"/>
            </a:pPr>
            <a:r>
              <a:rPr lang="en-US" dirty="0">
                <a:latin typeface="Georgia" panose="02040502050405020303" pitchFamily="18" charset="0"/>
              </a:rPr>
              <a:t>aspect is used to set the width keeping the width constant.</a:t>
            </a:r>
          </a:p>
        </p:txBody>
      </p:sp>
      <p:sp>
        <p:nvSpPr>
          <p:cNvPr id="2" name="Footer Placeholder 1">
            <a:extLst>
              <a:ext uri="{FF2B5EF4-FFF2-40B4-BE49-F238E27FC236}">
                <a16:creationId xmlns:a16="http://schemas.microsoft.com/office/drawing/2014/main" id="{B57BADD3-4A71-458A-BDA0-7C414FAFB1E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2621C34-1A45-75FC-C580-587F176B831F}"/>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362589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AF3EC-8B02-4FC3-8425-D6D8DDC94044}"/>
              </a:ext>
            </a:extLst>
          </p:cNvPr>
          <p:cNvSpPr>
            <a:spLocks noGrp="1"/>
          </p:cNvSpPr>
          <p:nvPr>
            <p:ph idx="1"/>
          </p:nvPr>
        </p:nvSpPr>
        <p:spPr>
          <a:xfrm>
            <a:off x="581192" y="790575"/>
            <a:ext cx="11029615" cy="5657850"/>
          </a:xfrm>
        </p:spPr>
        <p:txBody>
          <a:bodyPr>
            <a:normAutofit fontScale="92500" lnSpcReduction="10000"/>
          </a:bodyPr>
          <a:lstStyle/>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tips = </a:t>
            </a:r>
            <a:r>
              <a:rPr lang="en-IN" dirty="0" err="1">
                <a:latin typeface="Georgia" panose="02040502050405020303" pitchFamily="18" charset="0"/>
              </a:rPr>
              <a:t>sns.load_dataset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sns.lmplot</a:t>
            </a:r>
            <a:r>
              <a:rPr lang="en-IN" dirty="0">
                <a:latin typeface="Georgia" panose="02040502050405020303" pitchFamily="18" charset="0"/>
              </a:rPr>
              <a:t>(x ='</a:t>
            </a:r>
            <a:r>
              <a:rPr lang="en-IN" dirty="0" err="1">
                <a:latin typeface="Georgia" panose="02040502050405020303" pitchFamily="18" charset="0"/>
              </a:rPr>
              <a:t>total_bill</a:t>
            </a:r>
            <a:r>
              <a:rPr lang="en-IN" dirty="0">
                <a:latin typeface="Georgia" panose="02040502050405020303" pitchFamily="18" charset="0"/>
              </a:rPr>
              <a:t>', y ='tip', size = 2, aspect = 4, data = tips)</a:t>
            </a:r>
          </a:p>
          <a:p>
            <a:pPr marL="0" indent="0">
              <a:buNone/>
            </a:pPr>
            <a:r>
              <a:rPr lang="en-US" b="1" dirty="0">
                <a:solidFill>
                  <a:srgbClr val="00B0F0"/>
                </a:solidFill>
                <a:latin typeface="Georgia" panose="02040502050405020303" pitchFamily="18" charset="0"/>
              </a:rPr>
              <a:t>Scale and Context</a:t>
            </a:r>
          </a:p>
          <a:p>
            <a:pPr marL="0" indent="0">
              <a:buNone/>
            </a:pPr>
            <a:r>
              <a:rPr lang="en-US" dirty="0">
                <a:latin typeface="Georgia" panose="02040502050405020303" pitchFamily="18" charset="0"/>
              </a:rPr>
              <a:t>The </a:t>
            </a:r>
            <a:r>
              <a:rPr lang="en-US" dirty="0" err="1">
                <a:latin typeface="Georgia" panose="02040502050405020303" pitchFamily="18" charset="0"/>
              </a:rPr>
              <a:t>set_context</a:t>
            </a:r>
            <a:r>
              <a:rPr lang="en-US" dirty="0">
                <a:latin typeface="Georgia" panose="02040502050405020303" pitchFamily="18" charset="0"/>
              </a:rPr>
              <a:t>() allows us to override default parameters. This affects things like the size of the labels, lines, and other elements of the plot, but not the overall style. </a:t>
            </a:r>
          </a:p>
          <a:p>
            <a:pPr marL="0" indent="0">
              <a:buNone/>
            </a:pPr>
            <a:r>
              <a:rPr lang="en-US" dirty="0">
                <a:latin typeface="Georgia" panose="02040502050405020303" pitchFamily="18" charset="0"/>
              </a:rPr>
              <a:t>The context are:</a:t>
            </a:r>
          </a:p>
          <a:p>
            <a:pPr>
              <a:buFont typeface="Wingdings" panose="05000000000000000000" pitchFamily="2" charset="2"/>
              <a:buChar char="Ø"/>
            </a:pPr>
            <a:r>
              <a:rPr lang="en-US" dirty="0">
                <a:latin typeface="Georgia" panose="02040502050405020303" pitchFamily="18" charset="0"/>
              </a:rPr>
              <a:t>poster</a:t>
            </a:r>
          </a:p>
          <a:p>
            <a:pPr>
              <a:buFont typeface="Wingdings" panose="05000000000000000000" pitchFamily="2" charset="2"/>
              <a:buChar char="Ø"/>
            </a:pPr>
            <a:r>
              <a:rPr lang="en-US" dirty="0">
                <a:latin typeface="Georgia" panose="02040502050405020303" pitchFamily="18" charset="0"/>
              </a:rPr>
              <a:t>paper</a:t>
            </a:r>
          </a:p>
          <a:p>
            <a:pPr>
              <a:buFont typeface="Wingdings" panose="05000000000000000000" pitchFamily="2" charset="2"/>
              <a:buChar char="Ø"/>
            </a:pPr>
            <a:r>
              <a:rPr lang="en-US" dirty="0">
                <a:latin typeface="Georgia" panose="02040502050405020303" pitchFamily="18" charset="0"/>
              </a:rPr>
              <a:t>notebook</a:t>
            </a:r>
          </a:p>
          <a:p>
            <a:pPr>
              <a:buFont typeface="Wingdings" panose="05000000000000000000" pitchFamily="2" charset="2"/>
              <a:buChar char="Ø"/>
            </a:pPr>
            <a:r>
              <a:rPr lang="en-US" dirty="0">
                <a:latin typeface="Georgia" panose="02040502050405020303" pitchFamily="18" charset="0"/>
              </a:rPr>
              <a:t>talk</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5D2B03C-418D-A7BB-0F13-CCD0CA7EAD1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2F7E055-76C7-C2F7-CBB1-CF602DBE0547}"/>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415494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53A94-A700-4EEE-9A52-59623F517132}"/>
              </a:ext>
            </a:extLst>
          </p:cNvPr>
          <p:cNvSpPr>
            <a:spLocks noGrp="1"/>
          </p:cNvSpPr>
          <p:nvPr>
            <p:ph idx="1"/>
          </p:nvPr>
        </p:nvSpPr>
        <p:spPr>
          <a:xfrm>
            <a:off x="314326" y="704850"/>
            <a:ext cx="11553824" cy="5981700"/>
          </a:xfrm>
        </p:spPr>
        <p:txBody>
          <a:bodyPr>
            <a:normAutofit lnSpcReduction="10000"/>
          </a:bodyPr>
          <a:lstStyle/>
          <a:p>
            <a:pPr marL="0" indent="0">
              <a:buNone/>
            </a:pPr>
            <a:r>
              <a:rPr lang="en-IN" b="1" dirty="0">
                <a:solidFill>
                  <a:srgbClr val="00B0F0"/>
                </a:solidFill>
                <a:latin typeface="Georgia" panose="02040502050405020303" pitchFamily="18" charset="0"/>
              </a:rPr>
              <a:t>Example 1: using poster.</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tips = </a:t>
            </a:r>
            <a:r>
              <a:rPr lang="en-IN" dirty="0" err="1">
                <a:latin typeface="Georgia" panose="02040502050405020303" pitchFamily="18" charset="0"/>
              </a:rPr>
              <a:t>sns.load_dataset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sns.set_context</a:t>
            </a:r>
            <a:r>
              <a:rPr lang="en-IN" dirty="0">
                <a:latin typeface="Georgia" panose="02040502050405020303" pitchFamily="18" charset="0"/>
              </a:rPr>
              <a:t>('poster', </a:t>
            </a:r>
            <a:r>
              <a:rPr lang="en-IN" dirty="0" err="1">
                <a:latin typeface="Georgia" panose="02040502050405020303" pitchFamily="18" charset="0"/>
              </a:rPr>
              <a:t>font_scale</a:t>
            </a:r>
            <a:r>
              <a:rPr lang="en-IN" dirty="0">
                <a:latin typeface="Georgia" panose="02040502050405020303" pitchFamily="18" charset="0"/>
              </a:rPr>
              <a:t> = 2)</a:t>
            </a:r>
          </a:p>
          <a:p>
            <a:pPr marL="0" indent="0">
              <a:buNone/>
            </a:pPr>
            <a:r>
              <a:rPr lang="en-IN" dirty="0" err="1">
                <a:latin typeface="Georgia" panose="02040502050405020303" pitchFamily="18" charset="0"/>
              </a:rPr>
              <a:t>sns.countplot</a:t>
            </a:r>
            <a:r>
              <a:rPr lang="en-IN" dirty="0">
                <a:latin typeface="Georgia" panose="02040502050405020303" pitchFamily="18" charset="0"/>
              </a:rPr>
              <a:t>(x ='sex', data = tips, palette ='</a:t>
            </a:r>
            <a:r>
              <a:rPr lang="en-IN" dirty="0" err="1">
                <a:latin typeface="Georgia" panose="02040502050405020303" pitchFamily="18" charset="0"/>
              </a:rPr>
              <a:t>coolwarm</a:t>
            </a:r>
            <a:r>
              <a:rPr lang="en-IN" dirty="0">
                <a:latin typeface="Georgia" panose="02040502050405020303" pitchFamily="18" charset="0"/>
              </a:rPr>
              <a:t>')</a:t>
            </a:r>
          </a:p>
          <a:p>
            <a:pPr marL="0" indent="0">
              <a:buNone/>
            </a:pPr>
            <a:r>
              <a:rPr lang="en-IN" b="1" dirty="0">
                <a:solidFill>
                  <a:srgbClr val="00B0F0"/>
                </a:solidFill>
                <a:latin typeface="Georgia" panose="02040502050405020303" pitchFamily="18" charset="0"/>
              </a:rPr>
              <a:t>Example 2: Using paper.</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tips = </a:t>
            </a:r>
            <a:r>
              <a:rPr lang="en-IN" dirty="0" err="1">
                <a:latin typeface="Georgia" panose="02040502050405020303" pitchFamily="18" charset="0"/>
              </a:rPr>
              <a:t>sns.load_dataset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sns.set_context</a:t>
            </a:r>
            <a:r>
              <a:rPr lang="en-IN" dirty="0">
                <a:latin typeface="Georgia" panose="02040502050405020303" pitchFamily="18" charset="0"/>
              </a:rPr>
              <a:t>('paper', </a:t>
            </a:r>
            <a:r>
              <a:rPr lang="en-IN" dirty="0" err="1">
                <a:latin typeface="Georgia" panose="02040502050405020303" pitchFamily="18" charset="0"/>
              </a:rPr>
              <a:t>font_scale</a:t>
            </a:r>
            <a:r>
              <a:rPr lang="en-IN" dirty="0">
                <a:latin typeface="Georgia" panose="02040502050405020303" pitchFamily="18" charset="0"/>
              </a:rPr>
              <a:t> = 2)</a:t>
            </a:r>
          </a:p>
          <a:p>
            <a:pPr marL="0" indent="0">
              <a:buNone/>
            </a:pPr>
            <a:r>
              <a:rPr lang="en-IN" dirty="0" err="1">
                <a:latin typeface="Georgia" panose="02040502050405020303" pitchFamily="18" charset="0"/>
              </a:rPr>
              <a:t>sns.countplot</a:t>
            </a:r>
            <a:r>
              <a:rPr lang="en-IN" dirty="0">
                <a:latin typeface="Georgia" panose="02040502050405020303" pitchFamily="18" charset="0"/>
              </a:rPr>
              <a:t>(x ='sex', data = tips, palette = '</a:t>
            </a:r>
            <a:r>
              <a:rPr lang="en-IN" dirty="0" err="1">
                <a:latin typeface="Georgia" panose="02040502050405020303" pitchFamily="18" charset="0"/>
              </a:rPr>
              <a:t>coolwarm</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F680E266-D9BB-51F9-7C22-C668A9BB705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017A507-0D0C-D276-3E26-3335C7959DB0}"/>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1150159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AEE6C-E342-44E8-BB10-5732070082AD}"/>
              </a:ext>
            </a:extLst>
          </p:cNvPr>
          <p:cNvSpPr>
            <a:spLocks noGrp="1"/>
          </p:cNvSpPr>
          <p:nvPr>
            <p:ph idx="1"/>
          </p:nvPr>
        </p:nvSpPr>
        <p:spPr>
          <a:xfrm>
            <a:off x="419100" y="742949"/>
            <a:ext cx="11382375" cy="5819775"/>
          </a:xfrm>
        </p:spPr>
        <p:txBody>
          <a:bodyPr>
            <a:normAutofit lnSpcReduction="10000"/>
          </a:bodyPr>
          <a:lstStyle/>
          <a:p>
            <a:pPr marL="0" indent="0">
              <a:buNone/>
            </a:pPr>
            <a:r>
              <a:rPr lang="en-IN" b="1" dirty="0">
                <a:solidFill>
                  <a:srgbClr val="00B0F0"/>
                </a:solidFill>
                <a:latin typeface="Georgia" panose="02040502050405020303" pitchFamily="18" charset="0"/>
              </a:rPr>
              <a:t>Example 3:Using notebook.</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tips = </a:t>
            </a:r>
            <a:r>
              <a:rPr lang="en-IN" dirty="0" err="1">
                <a:latin typeface="Georgia" panose="02040502050405020303" pitchFamily="18" charset="0"/>
              </a:rPr>
              <a:t>sns.load_dataset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sns.set_context</a:t>
            </a:r>
            <a:r>
              <a:rPr lang="en-IN" dirty="0">
                <a:latin typeface="Georgia" panose="02040502050405020303" pitchFamily="18" charset="0"/>
              </a:rPr>
              <a:t>('notebook', </a:t>
            </a:r>
            <a:r>
              <a:rPr lang="en-IN" dirty="0" err="1">
                <a:latin typeface="Georgia" panose="02040502050405020303" pitchFamily="18" charset="0"/>
              </a:rPr>
              <a:t>font_scale</a:t>
            </a:r>
            <a:r>
              <a:rPr lang="en-IN" dirty="0">
                <a:latin typeface="Georgia" panose="02040502050405020303" pitchFamily="18" charset="0"/>
              </a:rPr>
              <a:t> = 2)</a:t>
            </a:r>
          </a:p>
          <a:p>
            <a:pPr marL="0" indent="0">
              <a:buNone/>
            </a:pPr>
            <a:r>
              <a:rPr lang="en-IN" dirty="0" err="1">
                <a:latin typeface="Georgia" panose="02040502050405020303" pitchFamily="18" charset="0"/>
              </a:rPr>
              <a:t>sns.countplot</a:t>
            </a:r>
            <a:r>
              <a:rPr lang="en-IN" dirty="0">
                <a:latin typeface="Georgia" panose="02040502050405020303" pitchFamily="18" charset="0"/>
              </a:rPr>
              <a:t>(x ='sex', data = tips, palette ='</a:t>
            </a:r>
            <a:r>
              <a:rPr lang="en-IN" dirty="0" err="1">
                <a:latin typeface="Georgia" panose="02040502050405020303" pitchFamily="18" charset="0"/>
              </a:rPr>
              <a:t>coolwarm</a:t>
            </a:r>
            <a:r>
              <a:rPr lang="en-IN" dirty="0">
                <a:latin typeface="Georgia" panose="02040502050405020303" pitchFamily="18" charset="0"/>
              </a:rPr>
              <a:t>’)</a:t>
            </a:r>
          </a:p>
          <a:p>
            <a:pPr marL="0" indent="0">
              <a:buNone/>
            </a:pPr>
            <a:r>
              <a:rPr lang="en-IN" b="1" dirty="0">
                <a:solidFill>
                  <a:srgbClr val="00B0F0"/>
                </a:solidFill>
                <a:latin typeface="Georgia" panose="02040502050405020303" pitchFamily="18" charset="0"/>
              </a:rPr>
              <a:t>Example 4: Using talk.</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r>
              <a:rPr lang="en-IN" dirty="0">
                <a:latin typeface="Georgia" panose="02040502050405020303" pitchFamily="18" charset="0"/>
              </a:rPr>
              <a:t> </a:t>
            </a:r>
          </a:p>
          <a:p>
            <a:pPr marL="0" indent="0">
              <a:buNone/>
            </a:pPr>
            <a:r>
              <a:rPr lang="en-IN" dirty="0">
                <a:latin typeface="Georgia" panose="02040502050405020303" pitchFamily="18" charset="0"/>
              </a:rPr>
              <a:t>tips = </a:t>
            </a:r>
            <a:r>
              <a:rPr lang="en-IN" dirty="0" err="1">
                <a:latin typeface="Georgia" panose="02040502050405020303" pitchFamily="18" charset="0"/>
              </a:rPr>
              <a:t>sns.load_dataset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sns.set_context</a:t>
            </a:r>
            <a:r>
              <a:rPr lang="en-IN" dirty="0">
                <a:latin typeface="Georgia" panose="02040502050405020303" pitchFamily="18" charset="0"/>
              </a:rPr>
              <a:t>('talk', </a:t>
            </a:r>
            <a:r>
              <a:rPr lang="en-IN" dirty="0" err="1">
                <a:latin typeface="Georgia" panose="02040502050405020303" pitchFamily="18" charset="0"/>
              </a:rPr>
              <a:t>font_scale</a:t>
            </a:r>
            <a:r>
              <a:rPr lang="en-IN" dirty="0">
                <a:latin typeface="Georgia" panose="02040502050405020303" pitchFamily="18" charset="0"/>
              </a:rPr>
              <a:t> = 2)</a:t>
            </a:r>
          </a:p>
          <a:p>
            <a:pPr marL="0" indent="0">
              <a:buNone/>
            </a:pPr>
            <a:r>
              <a:rPr lang="en-IN" dirty="0" err="1">
                <a:latin typeface="Georgia" panose="02040502050405020303" pitchFamily="18" charset="0"/>
              </a:rPr>
              <a:t>sns.countplot</a:t>
            </a:r>
            <a:r>
              <a:rPr lang="en-IN" dirty="0">
                <a:latin typeface="Georgia" panose="02040502050405020303" pitchFamily="18" charset="0"/>
              </a:rPr>
              <a:t>(x ='sex', data = tips, palette ='</a:t>
            </a:r>
            <a:r>
              <a:rPr lang="en-IN" dirty="0" err="1">
                <a:latin typeface="Georgia" panose="02040502050405020303" pitchFamily="18" charset="0"/>
              </a:rPr>
              <a:t>coolwarm</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4ED49CDA-BFFB-353F-5C6C-BAD85FDBF9E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F2591C3-7703-CFC1-7DFB-8AE1FA94D86D}"/>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4129473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44057-265D-4972-9782-D2ED80EE13C1}"/>
              </a:ext>
            </a:extLst>
          </p:cNvPr>
          <p:cNvSpPr>
            <a:spLocks noGrp="1"/>
          </p:cNvSpPr>
          <p:nvPr>
            <p:ph idx="1"/>
          </p:nvPr>
        </p:nvSpPr>
        <p:spPr>
          <a:xfrm>
            <a:off x="114300" y="666751"/>
            <a:ext cx="11849100" cy="5838824"/>
          </a:xfrm>
        </p:spPr>
        <p:txBody>
          <a:bodyPr>
            <a:normAutofit fontScale="77500" lnSpcReduction="20000"/>
          </a:bodyPr>
          <a:lstStyle/>
          <a:p>
            <a:pPr marL="0" indent="0">
              <a:buNone/>
            </a:pPr>
            <a:r>
              <a:rPr lang="en-IN" b="1" i="0" dirty="0">
                <a:solidFill>
                  <a:srgbClr val="00B0F0"/>
                </a:solidFill>
                <a:effectLst/>
                <a:latin typeface="Georgia" panose="02040502050405020303" pitchFamily="18" charset="0"/>
              </a:rPr>
              <a:t>Seaborn – </a:t>
            </a:r>
            <a:r>
              <a:rPr lang="en-IN" b="1" i="0" dirty="0" err="1">
                <a:solidFill>
                  <a:srgbClr val="00B0F0"/>
                </a:solidFill>
                <a:effectLst/>
                <a:latin typeface="Georgia" panose="02040502050405020303" pitchFamily="18" charset="0"/>
              </a:rPr>
              <a:t>Color</a:t>
            </a:r>
            <a:r>
              <a:rPr lang="en-IN" b="1" i="0" dirty="0">
                <a:solidFill>
                  <a:srgbClr val="00B0F0"/>
                </a:solidFill>
                <a:effectLst/>
                <a:latin typeface="Georgia" panose="02040502050405020303" pitchFamily="18" charset="0"/>
              </a:rPr>
              <a:t> Palette</a:t>
            </a:r>
            <a:endParaRPr lang="en-US" b="1" dirty="0">
              <a:solidFill>
                <a:srgbClr val="00B0F0"/>
              </a:solidFill>
              <a:latin typeface="Georgia" panose="02040502050405020303" pitchFamily="18" charset="0"/>
            </a:endParaRPr>
          </a:p>
          <a:p>
            <a:pPr marL="0" indent="0">
              <a:buNone/>
            </a:pPr>
            <a:r>
              <a:rPr lang="en-US" dirty="0">
                <a:latin typeface="Georgia" panose="02040502050405020303" pitchFamily="18" charset="0"/>
              </a:rPr>
              <a:t>We are going to see seaborn </a:t>
            </a:r>
            <a:r>
              <a:rPr lang="en-US" dirty="0" err="1">
                <a:latin typeface="Georgia" panose="02040502050405020303" pitchFamily="18" charset="0"/>
              </a:rPr>
              <a:t>color_palette</a:t>
            </a:r>
            <a:r>
              <a:rPr lang="en-US" dirty="0">
                <a:latin typeface="Georgia" panose="02040502050405020303" pitchFamily="18" charset="0"/>
              </a:rPr>
              <a:t>(), which can be used for coloring the plot. Using the palette we can generate the point with different colors</a:t>
            </a:r>
          </a:p>
          <a:p>
            <a:pPr marL="0" indent="0">
              <a:buNone/>
            </a:pPr>
            <a:r>
              <a:rPr lang="en-US" dirty="0">
                <a:latin typeface="Georgia" panose="02040502050405020303" pitchFamily="18" charset="0"/>
              </a:rPr>
              <a:t>We will classify the different ways for using </a:t>
            </a:r>
            <a:r>
              <a:rPr lang="en-US" dirty="0" err="1">
                <a:latin typeface="Georgia" panose="02040502050405020303" pitchFamily="18" charset="0"/>
              </a:rPr>
              <a:t>color_palette</a:t>
            </a:r>
            <a:r>
              <a:rPr lang="en-US" dirty="0">
                <a:latin typeface="Georgia" panose="02040502050405020303" pitchFamily="18" charset="0"/>
              </a:rPr>
              <a:t>() types −</a:t>
            </a:r>
          </a:p>
          <a:p>
            <a:pPr>
              <a:buFont typeface="Wingdings" panose="05000000000000000000" pitchFamily="2" charset="2"/>
              <a:buChar char="Ø"/>
            </a:pPr>
            <a:r>
              <a:rPr lang="en-US" dirty="0">
                <a:latin typeface="Georgia" panose="02040502050405020303" pitchFamily="18" charset="0"/>
              </a:rPr>
              <a:t>Qualitative</a:t>
            </a:r>
          </a:p>
          <a:p>
            <a:pPr>
              <a:buFont typeface="Wingdings" panose="05000000000000000000" pitchFamily="2" charset="2"/>
              <a:buChar char="Ø"/>
            </a:pPr>
            <a:r>
              <a:rPr lang="en-US" dirty="0">
                <a:latin typeface="Georgia" panose="02040502050405020303" pitchFamily="18" charset="0"/>
              </a:rPr>
              <a:t>Sequential</a:t>
            </a:r>
          </a:p>
          <a:p>
            <a:pPr>
              <a:buFont typeface="Wingdings" panose="05000000000000000000" pitchFamily="2" charset="2"/>
              <a:buChar char="Ø"/>
            </a:pPr>
            <a:r>
              <a:rPr lang="en-US" dirty="0">
                <a:latin typeface="Georgia" panose="02040502050405020303" pitchFamily="18" charset="0"/>
              </a:rPr>
              <a:t>Diverging</a:t>
            </a:r>
          </a:p>
          <a:p>
            <a:pPr marL="0" indent="0">
              <a:buNone/>
            </a:pPr>
            <a:r>
              <a:rPr lang="en-US" b="1" dirty="0">
                <a:solidFill>
                  <a:srgbClr val="0070C0"/>
                </a:solidFill>
                <a:latin typeface="Georgia" panose="02040502050405020303" pitchFamily="18" charset="0"/>
              </a:rPr>
              <a:t>Qualitative</a:t>
            </a:r>
          </a:p>
          <a:p>
            <a:pPr marL="0" indent="0">
              <a:buNone/>
            </a:pPr>
            <a:r>
              <a:rPr lang="en-US" dirty="0">
                <a:latin typeface="Georgia" panose="02040502050405020303" pitchFamily="18" charset="0"/>
              </a:rPr>
              <a:t>A qualitative palette is used when the variable is categorical in nature, the color assigned to each group need to be distinct. Each possible value of the variable is assigned one color from a qualitative palette within a plot</a:t>
            </a:r>
          </a:p>
          <a:p>
            <a:pPr marL="0" indent="0">
              <a:buNone/>
            </a:pPr>
            <a:r>
              <a:rPr lang="en-IN" b="1" dirty="0">
                <a:solidFill>
                  <a:srgbClr val="0070C0"/>
                </a:solidFill>
                <a:latin typeface="Georgia" panose="02040502050405020303" pitchFamily="18" charset="0"/>
              </a:rPr>
              <a:t>Example:</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current_palette</a:t>
            </a:r>
            <a:r>
              <a:rPr lang="en-IN" dirty="0">
                <a:latin typeface="Georgia" panose="02040502050405020303" pitchFamily="18" charset="0"/>
              </a:rPr>
              <a:t> = </a:t>
            </a:r>
            <a:r>
              <a:rPr lang="en-IN" dirty="0" err="1">
                <a:latin typeface="Georgia" panose="02040502050405020303" pitchFamily="18" charset="0"/>
              </a:rPr>
              <a:t>sns.color_palette</a:t>
            </a:r>
            <a:r>
              <a:rPr lang="en-IN" dirty="0">
                <a:latin typeface="Georgia" panose="02040502050405020303" pitchFamily="18" charset="0"/>
              </a:rPr>
              <a:t>()</a:t>
            </a:r>
          </a:p>
          <a:p>
            <a:pPr marL="0" indent="0">
              <a:buNone/>
            </a:pPr>
            <a:r>
              <a:rPr lang="en-IN" dirty="0" err="1">
                <a:latin typeface="Georgia" panose="02040502050405020303" pitchFamily="18" charset="0"/>
              </a:rPr>
              <a:t>sns.palplot</a:t>
            </a:r>
            <a:r>
              <a:rPr lang="en-IN" dirty="0">
                <a:latin typeface="Georgia" panose="02040502050405020303" pitchFamily="18" charset="0"/>
              </a:rPr>
              <a:t>(</a:t>
            </a:r>
            <a:r>
              <a:rPr lang="en-IN" dirty="0" err="1">
                <a:latin typeface="Georgia" panose="02040502050405020303" pitchFamily="18" charset="0"/>
              </a:rPr>
              <a:t>current_palette</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FC20A776-17CD-5BE4-8A32-1D4CFA7D50A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38933EA-19FB-3987-18B8-D95E0CECDB6A}"/>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261744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224AF34-C96E-4781-A2AE-2B035E105C20}"/>
              </a:ext>
            </a:extLst>
          </p:cNvPr>
          <p:cNvPicPr>
            <a:picLocks noGrp="1" noChangeAspect="1"/>
          </p:cNvPicPr>
          <p:nvPr>
            <p:ph idx="1"/>
          </p:nvPr>
        </p:nvPicPr>
        <p:blipFill>
          <a:blip r:embed="rId2"/>
          <a:stretch>
            <a:fillRect/>
          </a:stretch>
        </p:blipFill>
        <p:spPr>
          <a:xfrm>
            <a:off x="742950" y="668337"/>
            <a:ext cx="6286500" cy="3600450"/>
          </a:xfrm>
        </p:spPr>
      </p:pic>
      <p:pic>
        <p:nvPicPr>
          <p:cNvPr id="13" name="Picture 12">
            <a:extLst>
              <a:ext uri="{FF2B5EF4-FFF2-40B4-BE49-F238E27FC236}">
                <a16:creationId xmlns:a16="http://schemas.microsoft.com/office/drawing/2014/main" id="{65CFDD33-D8DB-4576-8D33-877481F5F364}"/>
              </a:ext>
            </a:extLst>
          </p:cNvPr>
          <p:cNvPicPr>
            <a:picLocks noChangeAspect="1"/>
          </p:cNvPicPr>
          <p:nvPr/>
        </p:nvPicPr>
        <p:blipFill>
          <a:blip r:embed="rId3"/>
          <a:stretch>
            <a:fillRect/>
          </a:stretch>
        </p:blipFill>
        <p:spPr>
          <a:xfrm>
            <a:off x="7743825" y="1285875"/>
            <a:ext cx="2857500" cy="1962150"/>
          </a:xfrm>
          <a:prstGeom prst="rect">
            <a:avLst/>
          </a:prstGeom>
        </p:spPr>
      </p:pic>
      <p:pic>
        <p:nvPicPr>
          <p:cNvPr id="15" name="Picture 14">
            <a:extLst>
              <a:ext uri="{FF2B5EF4-FFF2-40B4-BE49-F238E27FC236}">
                <a16:creationId xmlns:a16="http://schemas.microsoft.com/office/drawing/2014/main" id="{06D06084-B5AE-438B-BBE5-7ECF2EA20D0A}"/>
              </a:ext>
            </a:extLst>
          </p:cNvPr>
          <p:cNvPicPr>
            <a:picLocks noChangeAspect="1"/>
          </p:cNvPicPr>
          <p:nvPr/>
        </p:nvPicPr>
        <p:blipFill>
          <a:blip r:embed="rId4"/>
          <a:stretch>
            <a:fillRect/>
          </a:stretch>
        </p:blipFill>
        <p:spPr>
          <a:xfrm>
            <a:off x="3667125" y="3881436"/>
            <a:ext cx="6286500" cy="2690813"/>
          </a:xfrm>
          <a:prstGeom prst="rect">
            <a:avLst/>
          </a:prstGeom>
        </p:spPr>
      </p:pic>
      <p:sp>
        <p:nvSpPr>
          <p:cNvPr id="2" name="Footer Placeholder 1">
            <a:extLst>
              <a:ext uri="{FF2B5EF4-FFF2-40B4-BE49-F238E27FC236}">
                <a16:creationId xmlns:a16="http://schemas.microsoft.com/office/drawing/2014/main" id="{5FA57755-468A-1E33-40C1-70233B11CBA6}"/>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FC6CD52C-3A88-2EDC-476E-14BA8E5FCBC2}"/>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3162230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86272-3499-4B9D-82E7-80E055B70AEA}"/>
              </a:ext>
            </a:extLst>
          </p:cNvPr>
          <p:cNvSpPr>
            <a:spLocks noGrp="1"/>
          </p:cNvSpPr>
          <p:nvPr>
            <p:ph idx="1"/>
          </p:nvPr>
        </p:nvSpPr>
        <p:spPr>
          <a:xfrm>
            <a:off x="152400" y="485775"/>
            <a:ext cx="11877675" cy="6372225"/>
          </a:xfrm>
        </p:spPr>
        <p:txBody>
          <a:bodyPr>
            <a:normAutofit fontScale="70000" lnSpcReduction="20000"/>
          </a:bodyPr>
          <a:lstStyle/>
          <a:p>
            <a:pPr marL="0" indent="0">
              <a:buNone/>
            </a:pPr>
            <a:r>
              <a:rPr lang="en-US" b="1" dirty="0">
                <a:solidFill>
                  <a:srgbClr val="0070C0"/>
                </a:solidFill>
                <a:latin typeface="Georgia" panose="02040502050405020303" pitchFamily="18" charset="0"/>
              </a:rPr>
              <a:t>Sequential</a:t>
            </a:r>
          </a:p>
          <a:p>
            <a:pPr marL="0" indent="0">
              <a:buNone/>
            </a:pPr>
            <a:r>
              <a:rPr lang="en-US" dirty="0">
                <a:latin typeface="Georgia" panose="02040502050405020303" pitchFamily="18" charset="0"/>
              </a:rPr>
              <a:t>In sequential palettes color moved sequentially from a lighter to a darker. When the variable assigned to be colored is numeric or has inherently ordered values, then it can be depicted with a sequential palette </a:t>
            </a:r>
          </a:p>
          <a:p>
            <a:pPr marL="0" indent="0">
              <a:buNone/>
            </a:pPr>
            <a:r>
              <a:rPr lang="en-IN" b="1" dirty="0">
                <a:solidFill>
                  <a:srgbClr val="0070C0"/>
                </a:solidFill>
                <a:latin typeface="Georgia" panose="02040502050405020303" pitchFamily="18" charset="0"/>
              </a:rPr>
              <a:t>Example:</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current_palette</a:t>
            </a:r>
            <a:r>
              <a:rPr lang="en-IN" dirty="0">
                <a:latin typeface="Georgia" panose="02040502050405020303" pitchFamily="18" charset="0"/>
              </a:rPr>
              <a:t> = </a:t>
            </a:r>
            <a:r>
              <a:rPr lang="en-IN" dirty="0" err="1">
                <a:latin typeface="Georgia" panose="02040502050405020303" pitchFamily="18" charset="0"/>
              </a:rPr>
              <a:t>sns.color_palette</a:t>
            </a:r>
            <a:r>
              <a:rPr lang="en-IN" dirty="0">
                <a:latin typeface="Georgia" panose="02040502050405020303" pitchFamily="18" charset="0"/>
              </a:rPr>
              <a:t>()</a:t>
            </a:r>
          </a:p>
          <a:p>
            <a:pPr marL="0" indent="0">
              <a:buNone/>
            </a:pPr>
            <a:r>
              <a:rPr lang="en-IN" dirty="0" err="1">
                <a:latin typeface="Georgia" panose="02040502050405020303" pitchFamily="18" charset="0"/>
              </a:rPr>
              <a:t>sns.palplot</a:t>
            </a:r>
            <a:r>
              <a:rPr lang="en-IN" dirty="0">
                <a:latin typeface="Georgia" panose="02040502050405020303" pitchFamily="18" charset="0"/>
              </a:rPr>
              <a:t>(</a:t>
            </a:r>
            <a:r>
              <a:rPr lang="en-IN" dirty="0" err="1">
                <a:latin typeface="Georgia" panose="02040502050405020303" pitchFamily="18" charset="0"/>
              </a:rPr>
              <a:t>sns.color_palette</a:t>
            </a:r>
            <a:r>
              <a:rPr lang="en-IN" dirty="0">
                <a:latin typeface="Georgia" panose="02040502050405020303" pitchFamily="18" charset="0"/>
              </a:rPr>
              <a:t>("Greys"))</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US" b="1" dirty="0">
                <a:solidFill>
                  <a:srgbClr val="0070C0"/>
                </a:solidFill>
                <a:latin typeface="Georgia" panose="02040502050405020303" pitchFamily="18" charset="0"/>
              </a:rPr>
              <a:t>Diverging</a:t>
            </a:r>
          </a:p>
          <a:p>
            <a:pPr marL="0" indent="0">
              <a:buNone/>
            </a:pPr>
            <a:r>
              <a:rPr lang="en-US" dirty="0">
                <a:latin typeface="Georgia" panose="02040502050405020303" pitchFamily="18" charset="0"/>
              </a:rPr>
              <a:t>When we work on mixed value like +</a:t>
            </a:r>
            <a:r>
              <a:rPr lang="en-US" dirty="0" err="1">
                <a:latin typeface="Georgia" panose="02040502050405020303" pitchFamily="18" charset="0"/>
              </a:rPr>
              <a:t>ve</a:t>
            </a:r>
            <a:r>
              <a:rPr lang="en-US" dirty="0">
                <a:latin typeface="Georgia" panose="02040502050405020303" pitchFamily="18" charset="0"/>
              </a:rPr>
              <a:t> and -</a:t>
            </a:r>
            <a:r>
              <a:rPr lang="en-US" dirty="0" err="1">
                <a:latin typeface="Georgia" panose="02040502050405020303" pitchFamily="18" charset="0"/>
              </a:rPr>
              <a:t>ve</a:t>
            </a:r>
            <a:r>
              <a:rPr lang="en-US" dirty="0">
                <a:latin typeface="Georgia" panose="02040502050405020303" pitchFamily="18" charset="0"/>
              </a:rPr>
              <a:t>(low and high values) then diverging palette is the best suit for visualization.</a:t>
            </a:r>
          </a:p>
          <a:p>
            <a:pPr marL="0" indent="0">
              <a:buNone/>
            </a:pPr>
            <a:r>
              <a:rPr lang="en-IN" b="1" dirty="0">
                <a:solidFill>
                  <a:srgbClr val="0070C0"/>
                </a:solidFill>
                <a:latin typeface="Georgia" panose="02040502050405020303" pitchFamily="18" charset="0"/>
              </a:rPr>
              <a:t>Example:</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current_palette</a:t>
            </a:r>
            <a:r>
              <a:rPr lang="en-IN" dirty="0">
                <a:latin typeface="Georgia" panose="02040502050405020303" pitchFamily="18" charset="0"/>
              </a:rPr>
              <a:t> = </a:t>
            </a:r>
            <a:r>
              <a:rPr lang="en-IN" dirty="0" err="1">
                <a:latin typeface="Georgia" panose="02040502050405020303" pitchFamily="18" charset="0"/>
              </a:rPr>
              <a:t>sns.color_palette</a:t>
            </a:r>
            <a:r>
              <a:rPr lang="en-IN" dirty="0">
                <a:latin typeface="Georgia" panose="02040502050405020303" pitchFamily="18" charset="0"/>
              </a:rPr>
              <a:t>()</a:t>
            </a:r>
          </a:p>
          <a:p>
            <a:pPr marL="0" indent="0">
              <a:buNone/>
            </a:pPr>
            <a:r>
              <a:rPr lang="en-IN" dirty="0" err="1">
                <a:latin typeface="Georgia" panose="02040502050405020303" pitchFamily="18" charset="0"/>
              </a:rPr>
              <a:t>sns.palplot</a:t>
            </a:r>
            <a:r>
              <a:rPr lang="en-IN" dirty="0">
                <a:latin typeface="Georgia" panose="02040502050405020303" pitchFamily="18" charset="0"/>
              </a:rPr>
              <a:t>(</a:t>
            </a:r>
            <a:r>
              <a:rPr lang="en-IN" dirty="0" err="1">
                <a:latin typeface="Georgia" panose="02040502050405020303" pitchFamily="18" charset="0"/>
              </a:rPr>
              <a:t>sns.color_palette</a:t>
            </a:r>
            <a:r>
              <a:rPr lang="en-IN" dirty="0">
                <a:latin typeface="Georgia" panose="02040502050405020303" pitchFamily="18" charset="0"/>
              </a:rPr>
              <a:t>("</a:t>
            </a:r>
            <a:r>
              <a:rPr lang="en-IN" dirty="0" err="1">
                <a:latin typeface="Georgia" panose="02040502050405020303" pitchFamily="18" charset="0"/>
              </a:rPr>
              <a:t>terrain_r</a:t>
            </a:r>
            <a:r>
              <a:rPr lang="en-IN" dirty="0">
                <a:latin typeface="Georgia" panose="02040502050405020303" pitchFamily="18" charset="0"/>
              </a:rPr>
              <a:t>", 7))</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9FD4321B-0581-6A1B-D392-CDF14888FD2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CDC6EB5-C745-231E-3C9B-9281F424751D}"/>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2366351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B4528-BEEC-4370-9AD1-07BC0E9AF1B1}"/>
              </a:ext>
            </a:extLst>
          </p:cNvPr>
          <p:cNvSpPr>
            <a:spLocks noGrp="1"/>
          </p:cNvSpPr>
          <p:nvPr>
            <p:ph idx="1"/>
          </p:nvPr>
        </p:nvSpPr>
        <p:spPr>
          <a:xfrm>
            <a:off x="323850" y="828675"/>
            <a:ext cx="11734800" cy="5848350"/>
          </a:xfrm>
        </p:spPr>
        <p:txBody>
          <a:bodyPr>
            <a:normAutofit fontScale="92500" lnSpcReduction="10000"/>
          </a:bodyPr>
          <a:lstStyle/>
          <a:p>
            <a:pPr marL="0" indent="0">
              <a:buNone/>
            </a:pPr>
            <a:r>
              <a:rPr lang="en-IN" b="1" dirty="0">
                <a:solidFill>
                  <a:srgbClr val="0070C0"/>
                </a:solidFill>
                <a:latin typeface="Georgia" panose="02040502050405020303" pitchFamily="18" charset="0"/>
              </a:rPr>
              <a:t>Example 1:</a:t>
            </a:r>
          </a:p>
          <a:p>
            <a:pPr marL="0" indent="0">
              <a:buNone/>
            </a:pPr>
            <a:r>
              <a:rPr lang="en-IN" dirty="0">
                <a:latin typeface="Georgia" panose="02040502050405020303" pitchFamily="18" charset="0"/>
              </a:rPr>
              <a:t>In this example, we have used </a:t>
            </a:r>
            <a:r>
              <a:rPr lang="en-IN" dirty="0" err="1">
                <a:latin typeface="Georgia" panose="02040502050405020303" pitchFamily="18" charset="0"/>
              </a:rPr>
              <a:t>sns.color_palette</a:t>
            </a:r>
            <a:r>
              <a:rPr lang="en-IN" dirty="0">
                <a:latin typeface="Georgia" panose="02040502050405020303" pitchFamily="18" charset="0"/>
              </a:rPr>
              <a:t>() to construct a colormap and </a:t>
            </a:r>
            <a:r>
              <a:rPr lang="en-IN" dirty="0" err="1">
                <a:latin typeface="Georgia" panose="02040502050405020303" pitchFamily="18" charset="0"/>
              </a:rPr>
              <a:t>sns.palplot</a:t>
            </a:r>
            <a:r>
              <a:rPr lang="en-IN" dirty="0">
                <a:latin typeface="Georgia" panose="02040502050405020303" pitchFamily="18" charset="0"/>
              </a:rPr>
              <a:t>() to display the </a:t>
            </a:r>
            <a:r>
              <a:rPr lang="en-IN" dirty="0" err="1">
                <a:latin typeface="Georgia" panose="02040502050405020303" pitchFamily="18" charset="0"/>
              </a:rPr>
              <a:t>colors</a:t>
            </a:r>
            <a:r>
              <a:rPr lang="en-IN" dirty="0">
                <a:latin typeface="Georgia" panose="02040502050405020303" pitchFamily="18" charset="0"/>
              </a:rPr>
              <a:t> present in the colormap with “deep” attributes.</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sns.palplot</a:t>
            </a:r>
            <a:r>
              <a:rPr lang="en-IN" dirty="0">
                <a:latin typeface="Georgia" panose="02040502050405020303" pitchFamily="18" charset="0"/>
              </a:rPr>
              <a:t>(</a:t>
            </a:r>
            <a:r>
              <a:rPr lang="en-IN" dirty="0" err="1">
                <a:latin typeface="Georgia" panose="02040502050405020303" pitchFamily="18" charset="0"/>
              </a:rPr>
              <a:t>sns.color_palette</a:t>
            </a:r>
            <a:r>
              <a:rPr lang="en-IN" dirty="0">
                <a:latin typeface="Georgia" panose="02040502050405020303" pitchFamily="18" charset="0"/>
              </a:rPr>
              <a:t>("deep", 10))</a:t>
            </a:r>
          </a:p>
          <a:p>
            <a:pPr marL="0" indent="0">
              <a:buNone/>
            </a:pPr>
            <a:r>
              <a:rPr lang="en-US" b="1" dirty="0">
                <a:solidFill>
                  <a:srgbClr val="0070C0"/>
                </a:solidFill>
                <a:latin typeface="Georgia" panose="02040502050405020303" pitchFamily="18" charset="0"/>
              </a:rPr>
              <a:t>Example 2:</a:t>
            </a:r>
          </a:p>
          <a:p>
            <a:pPr marL="0" indent="0">
              <a:buNone/>
            </a:pPr>
            <a:r>
              <a:rPr lang="en-US" dirty="0">
                <a:latin typeface="Georgia" panose="02040502050405020303" pitchFamily="18" charset="0"/>
              </a:rPr>
              <a:t>In this example, we have used </a:t>
            </a:r>
            <a:r>
              <a:rPr lang="en-US" dirty="0" err="1">
                <a:latin typeface="Georgia" panose="02040502050405020303" pitchFamily="18" charset="0"/>
              </a:rPr>
              <a:t>sns.color_palette</a:t>
            </a:r>
            <a:r>
              <a:rPr lang="en-US" dirty="0">
                <a:latin typeface="Georgia" panose="02040502050405020303" pitchFamily="18" charset="0"/>
              </a:rPr>
              <a:t>() to construct a colormap and </a:t>
            </a:r>
            <a:r>
              <a:rPr lang="en-US" dirty="0" err="1">
                <a:latin typeface="Georgia" panose="02040502050405020303" pitchFamily="18" charset="0"/>
              </a:rPr>
              <a:t>sns.palplot</a:t>
            </a:r>
            <a:r>
              <a:rPr lang="en-US" dirty="0">
                <a:latin typeface="Georgia" panose="02040502050405020303" pitchFamily="18" charset="0"/>
              </a:rPr>
              <a:t>() to display the colors present in the colormap with “muted” attributes.</a:t>
            </a:r>
          </a:p>
          <a:p>
            <a:pPr marL="0" indent="0">
              <a:buNone/>
            </a:pPr>
            <a:r>
              <a:rPr lang="en-US" dirty="0">
                <a:latin typeface="Georgia" panose="02040502050405020303" pitchFamily="18" charset="0"/>
              </a:rPr>
              <a:t>import pandas as pd</a:t>
            </a:r>
          </a:p>
          <a:p>
            <a:pPr marL="0" indent="0">
              <a:buNone/>
            </a:pPr>
            <a:r>
              <a:rPr lang="en-US" dirty="0">
                <a:latin typeface="Georgia" panose="02040502050405020303" pitchFamily="18" charset="0"/>
              </a:rPr>
              <a:t>import seaborn as </a:t>
            </a:r>
            <a:r>
              <a:rPr lang="en-US" dirty="0" err="1">
                <a:latin typeface="Georgia" panose="02040502050405020303" pitchFamily="18" charset="0"/>
              </a:rPr>
              <a:t>sns</a:t>
            </a:r>
            <a:endParaRPr lang="en-US" dirty="0">
              <a:latin typeface="Georgia" panose="02040502050405020303" pitchFamily="18" charset="0"/>
            </a:endParaRPr>
          </a:p>
          <a:p>
            <a:pPr marL="0" indent="0">
              <a:buNone/>
            </a:pPr>
            <a:r>
              <a:rPr lang="en-US" dirty="0" err="1">
                <a:latin typeface="Georgia" panose="02040502050405020303" pitchFamily="18" charset="0"/>
              </a:rPr>
              <a:t>sns.palplot</a:t>
            </a:r>
            <a:r>
              <a:rPr lang="en-US" dirty="0">
                <a:latin typeface="Georgia" panose="02040502050405020303" pitchFamily="18" charset="0"/>
              </a:rPr>
              <a:t>(</a:t>
            </a:r>
            <a:r>
              <a:rPr lang="en-US" dirty="0" err="1">
                <a:latin typeface="Georgia" panose="02040502050405020303" pitchFamily="18" charset="0"/>
              </a:rPr>
              <a:t>sns.color_palette</a:t>
            </a:r>
            <a:r>
              <a:rPr lang="en-US" dirty="0">
                <a:latin typeface="Georgia" panose="02040502050405020303" pitchFamily="18" charset="0"/>
              </a:rPr>
              <a:t>("muted", 10))</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D5D167B0-C4B7-B826-5EAB-863DF0A2FC7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300AFA5-2DA0-A883-9A46-3A36AA6DB974}"/>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277306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4798-9843-4F58-88C1-6A026962E854}"/>
              </a:ext>
            </a:extLst>
          </p:cNvPr>
          <p:cNvSpPr>
            <a:spLocks noGrp="1"/>
          </p:cNvSpPr>
          <p:nvPr>
            <p:ph type="title"/>
          </p:nvPr>
        </p:nvSpPr>
        <p:spPr>
          <a:xfrm>
            <a:off x="581192" y="702156"/>
            <a:ext cx="11029616" cy="698019"/>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Customizing Pie Chart</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4A5B590E-2AB1-4C69-9279-7D9AB0EBFF01}"/>
              </a:ext>
            </a:extLst>
          </p:cNvPr>
          <p:cNvSpPr>
            <a:spLocks noGrp="1"/>
          </p:cNvSpPr>
          <p:nvPr>
            <p:ph idx="1"/>
          </p:nvPr>
        </p:nvSpPr>
        <p:spPr>
          <a:xfrm>
            <a:off x="581192" y="1600200"/>
            <a:ext cx="11029615" cy="4781550"/>
          </a:xfrm>
        </p:spPr>
        <p:txBody>
          <a:bodyPr>
            <a:normAutofit fontScale="85000" lnSpcReduction="20000"/>
          </a:bodyPr>
          <a:lstStyle/>
          <a:p>
            <a:pPr>
              <a:buFont typeface="Wingdings" panose="05000000000000000000" pitchFamily="2" charset="2"/>
              <a:buChar char="Ø"/>
            </a:pPr>
            <a:r>
              <a:rPr lang="en-US" dirty="0">
                <a:latin typeface="Georgia" panose="02040502050405020303" pitchFamily="18" charset="0"/>
              </a:rPr>
              <a:t>A pie chart can be customized on the basis several aspects.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a:t>
            </a:r>
            <a:r>
              <a:rPr lang="en-US" dirty="0" err="1">
                <a:latin typeface="Georgia" panose="02040502050405020303" pitchFamily="18" charset="0"/>
              </a:rPr>
              <a:t>startangle</a:t>
            </a:r>
            <a:r>
              <a:rPr lang="en-US" dirty="0">
                <a:latin typeface="Georgia" panose="02040502050405020303" pitchFamily="18" charset="0"/>
              </a:rPr>
              <a:t> attribute rotates the plot by the specified degrees in counter clockwise direction performed on x-axis of pie chart.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Shadow attribute accepts </a:t>
            </a:r>
            <a:r>
              <a:rPr lang="en-US" dirty="0" err="1">
                <a:latin typeface="Georgia" panose="02040502050405020303" pitchFamily="18" charset="0"/>
              </a:rPr>
              <a:t>boolean</a:t>
            </a:r>
            <a:r>
              <a:rPr lang="en-US" dirty="0">
                <a:latin typeface="Georgia" panose="02040502050405020303" pitchFamily="18" charset="0"/>
              </a:rPr>
              <a:t> value, if its true then shadow will appear below the rim of pie.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Wedges of the pie can be customized using </a:t>
            </a:r>
            <a:r>
              <a:rPr lang="en-US" dirty="0" err="1">
                <a:latin typeface="Georgia" panose="02040502050405020303" pitchFamily="18" charset="0"/>
              </a:rPr>
              <a:t>wedgeprop</a:t>
            </a:r>
            <a:r>
              <a:rPr lang="en-US" dirty="0">
                <a:latin typeface="Georgia" panose="02040502050405020303" pitchFamily="18" charset="0"/>
              </a:rPr>
              <a:t> which takes Python dictionary as parameter with name values pairs denoting the wedge properties like linewidth, </a:t>
            </a:r>
            <a:r>
              <a:rPr lang="en-US" dirty="0" err="1">
                <a:latin typeface="Georgia" panose="02040502050405020303" pitchFamily="18" charset="0"/>
              </a:rPr>
              <a:t>edgecolor</a:t>
            </a:r>
            <a:r>
              <a:rPr lang="en-US" dirty="0">
                <a:latin typeface="Georgia" panose="02040502050405020303" pitchFamily="18" charset="0"/>
              </a:rPr>
              <a:t>, etc.</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By setting frame=True axes frame is drawn around the pie </a:t>
            </a:r>
            <a:r>
              <a:rPr lang="en-US" dirty="0" err="1">
                <a:latin typeface="Georgia" panose="02040502050405020303" pitchFamily="18" charset="0"/>
              </a:rPr>
              <a:t>chart.autopct</a:t>
            </a:r>
            <a:r>
              <a:rPr lang="en-US" dirty="0">
                <a:latin typeface="Georgia" panose="02040502050405020303" pitchFamily="18" charset="0"/>
              </a:rPr>
              <a:t> controls how the percentages are displayed on the wedges. </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2793F762-1836-8EB9-5C53-71356E3C360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BA33A3B-66FB-FD10-4E61-1A9294F44906}"/>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2141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06717-759D-4227-874E-82ACE7486623}"/>
              </a:ext>
            </a:extLst>
          </p:cNvPr>
          <p:cNvSpPr>
            <a:spLocks noGrp="1"/>
          </p:cNvSpPr>
          <p:nvPr>
            <p:ph idx="1"/>
          </p:nvPr>
        </p:nvSpPr>
        <p:spPr>
          <a:xfrm>
            <a:off x="381000" y="885825"/>
            <a:ext cx="11372850" cy="5724525"/>
          </a:xfrm>
        </p:spPr>
        <p:txBody>
          <a:bodyPr>
            <a:normAutofit fontScale="92500" lnSpcReduction="10000"/>
          </a:bodyPr>
          <a:lstStyle/>
          <a:p>
            <a:pPr marL="0" indent="0">
              <a:buNone/>
            </a:pPr>
            <a:r>
              <a:rPr lang="en-US" b="1" dirty="0">
                <a:solidFill>
                  <a:srgbClr val="0070C0"/>
                </a:solidFill>
                <a:latin typeface="Georgia" panose="02040502050405020303" pitchFamily="18" charset="0"/>
              </a:rPr>
              <a:t>Example 3:</a:t>
            </a:r>
          </a:p>
          <a:p>
            <a:pPr marL="0" indent="0">
              <a:buNone/>
            </a:pPr>
            <a:r>
              <a:rPr lang="en-US" dirty="0">
                <a:latin typeface="Georgia" panose="02040502050405020303" pitchFamily="18" charset="0"/>
              </a:rPr>
              <a:t>In this example, we have used </a:t>
            </a:r>
            <a:r>
              <a:rPr lang="en-US" dirty="0" err="1">
                <a:latin typeface="Georgia" panose="02040502050405020303" pitchFamily="18" charset="0"/>
              </a:rPr>
              <a:t>sns.color_palette</a:t>
            </a:r>
            <a:r>
              <a:rPr lang="en-US" dirty="0">
                <a:latin typeface="Georgia" panose="02040502050405020303" pitchFamily="18" charset="0"/>
              </a:rPr>
              <a:t>() to construct a colormap and </a:t>
            </a:r>
            <a:r>
              <a:rPr lang="en-US" dirty="0" err="1">
                <a:latin typeface="Georgia" panose="02040502050405020303" pitchFamily="18" charset="0"/>
              </a:rPr>
              <a:t>sns.palplot</a:t>
            </a:r>
            <a:r>
              <a:rPr lang="en-US" dirty="0">
                <a:latin typeface="Georgia" panose="02040502050405020303" pitchFamily="18" charset="0"/>
              </a:rPr>
              <a:t>() to display the colors present in the colormap with “bright” attributes.</a:t>
            </a:r>
          </a:p>
          <a:p>
            <a:pPr marL="0" indent="0">
              <a:buNone/>
            </a:pPr>
            <a:r>
              <a:rPr lang="en-US" dirty="0">
                <a:latin typeface="Georgia" panose="02040502050405020303" pitchFamily="18" charset="0"/>
              </a:rPr>
              <a:t>import pandas as pd</a:t>
            </a:r>
          </a:p>
          <a:p>
            <a:pPr marL="0" indent="0">
              <a:buNone/>
            </a:pPr>
            <a:r>
              <a:rPr lang="en-US" dirty="0">
                <a:latin typeface="Georgia" panose="02040502050405020303" pitchFamily="18" charset="0"/>
              </a:rPr>
              <a:t>import seaborn as </a:t>
            </a:r>
            <a:r>
              <a:rPr lang="en-US" dirty="0" err="1">
                <a:latin typeface="Georgia" panose="02040502050405020303" pitchFamily="18" charset="0"/>
              </a:rPr>
              <a:t>sns</a:t>
            </a:r>
            <a:endParaRPr lang="en-US" dirty="0">
              <a:latin typeface="Georgia" panose="02040502050405020303" pitchFamily="18" charset="0"/>
            </a:endParaRPr>
          </a:p>
          <a:p>
            <a:pPr marL="0" indent="0">
              <a:buNone/>
            </a:pPr>
            <a:r>
              <a:rPr lang="en-US" dirty="0" err="1">
                <a:latin typeface="Georgia" panose="02040502050405020303" pitchFamily="18" charset="0"/>
              </a:rPr>
              <a:t>sns.palplot</a:t>
            </a:r>
            <a:r>
              <a:rPr lang="en-US" dirty="0">
                <a:latin typeface="Georgia" panose="02040502050405020303" pitchFamily="18" charset="0"/>
              </a:rPr>
              <a:t>(</a:t>
            </a:r>
            <a:r>
              <a:rPr lang="en-US" dirty="0" err="1">
                <a:latin typeface="Georgia" panose="02040502050405020303" pitchFamily="18" charset="0"/>
              </a:rPr>
              <a:t>sns.color_palette</a:t>
            </a:r>
            <a:r>
              <a:rPr lang="en-US" dirty="0">
                <a:latin typeface="Georgia" panose="02040502050405020303" pitchFamily="18" charset="0"/>
              </a:rPr>
              <a:t>("bright", 10))</a:t>
            </a:r>
          </a:p>
          <a:p>
            <a:pPr marL="0" indent="0">
              <a:buNone/>
            </a:pPr>
            <a:r>
              <a:rPr lang="en-IN" b="1" dirty="0">
                <a:solidFill>
                  <a:srgbClr val="0070C0"/>
                </a:solidFill>
                <a:latin typeface="Georgia" panose="02040502050405020303" pitchFamily="18" charset="0"/>
              </a:rPr>
              <a:t>Example 4:</a:t>
            </a:r>
          </a:p>
          <a:p>
            <a:pPr marL="0" indent="0">
              <a:buNone/>
            </a:pPr>
            <a:r>
              <a:rPr lang="en-IN" dirty="0">
                <a:latin typeface="Georgia" panose="02040502050405020303" pitchFamily="18" charset="0"/>
              </a:rPr>
              <a:t>In this example, we have used </a:t>
            </a:r>
            <a:r>
              <a:rPr lang="en-IN" dirty="0" err="1">
                <a:latin typeface="Georgia" panose="02040502050405020303" pitchFamily="18" charset="0"/>
              </a:rPr>
              <a:t>sns.color_palette</a:t>
            </a:r>
            <a:r>
              <a:rPr lang="en-IN" dirty="0">
                <a:latin typeface="Georgia" panose="02040502050405020303" pitchFamily="18" charset="0"/>
              </a:rPr>
              <a:t>() to construct a colormap and </a:t>
            </a:r>
            <a:r>
              <a:rPr lang="en-IN" dirty="0" err="1">
                <a:latin typeface="Georgia" panose="02040502050405020303" pitchFamily="18" charset="0"/>
              </a:rPr>
              <a:t>sns.palplot</a:t>
            </a:r>
            <a:r>
              <a:rPr lang="en-IN" dirty="0">
                <a:latin typeface="Georgia" panose="02040502050405020303" pitchFamily="18" charset="0"/>
              </a:rPr>
              <a:t>() to display the </a:t>
            </a:r>
            <a:r>
              <a:rPr lang="en-IN" dirty="0" err="1">
                <a:latin typeface="Georgia" panose="02040502050405020303" pitchFamily="18" charset="0"/>
              </a:rPr>
              <a:t>colors</a:t>
            </a:r>
            <a:r>
              <a:rPr lang="en-IN" dirty="0">
                <a:latin typeface="Georgia" panose="02040502050405020303" pitchFamily="18" charset="0"/>
              </a:rPr>
              <a:t> present in the colormap with “dark” attributes.</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sns.palplot</a:t>
            </a:r>
            <a:r>
              <a:rPr lang="en-IN" dirty="0">
                <a:latin typeface="Georgia" panose="02040502050405020303" pitchFamily="18" charset="0"/>
              </a:rPr>
              <a:t>(</a:t>
            </a:r>
            <a:r>
              <a:rPr lang="en-IN" dirty="0" err="1">
                <a:latin typeface="Georgia" panose="02040502050405020303" pitchFamily="18" charset="0"/>
              </a:rPr>
              <a:t>sns.color_palette</a:t>
            </a:r>
            <a:r>
              <a:rPr lang="en-IN" dirty="0">
                <a:latin typeface="Georgia" panose="02040502050405020303" pitchFamily="18" charset="0"/>
              </a:rPr>
              <a:t>("dark", 10))</a:t>
            </a:r>
          </a:p>
        </p:txBody>
      </p:sp>
      <p:sp>
        <p:nvSpPr>
          <p:cNvPr id="2" name="Footer Placeholder 1">
            <a:extLst>
              <a:ext uri="{FF2B5EF4-FFF2-40B4-BE49-F238E27FC236}">
                <a16:creationId xmlns:a16="http://schemas.microsoft.com/office/drawing/2014/main" id="{FA7C43A0-5367-6E39-3493-2E3CB595B4D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790AFB7-F92C-38DA-4BC7-F80B2D203A60}"/>
              </a:ext>
            </a:extLst>
          </p:cNvPr>
          <p:cNvSpPr>
            <a:spLocks noGrp="1"/>
          </p:cNvSpPr>
          <p:nvPr>
            <p:ph type="sldNum" sz="quarter" idx="12"/>
          </p:nvPr>
        </p:nvSpPr>
        <p:spPr/>
        <p:txBody>
          <a:bodyPr/>
          <a:lstStyle/>
          <a:p>
            <a:fld id="{FACB5482-D393-4E2D-8FB7-B68A06B80F1E}" type="slidenum">
              <a:rPr lang="en-IN" smtClean="0"/>
              <a:t>30</a:t>
            </a:fld>
            <a:endParaRPr lang="en-IN"/>
          </a:p>
        </p:txBody>
      </p:sp>
    </p:spTree>
    <p:extLst>
      <p:ext uri="{BB962C8B-B14F-4D97-AF65-F5344CB8AC3E}">
        <p14:creationId xmlns:p14="http://schemas.microsoft.com/office/powerpoint/2010/main" val="177506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1D472-1E17-47F2-B8BC-CB8E2A6215A2}"/>
              </a:ext>
            </a:extLst>
          </p:cNvPr>
          <p:cNvSpPr>
            <a:spLocks noGrp="1"/>
          </p:cNvSpPr>
          <p:nvPr>
            <p:ph idx="1"/>
          </p:nvPr>
        </p:nvSpPr>
        <p:spPr>
          <a:xfrm>
            <a:off x="219076" y="819149"/>
            <a:ext cx="11610974" cy="5895975"/>
          </a:xfrm>
        </p:spPr>
        <p:txBody>
          <a:bodyPr>
            <a:normAutofit fontScale="92500" lnSpcReduction="20000"/>
          </a:bodyPr>
          <a:lstStyle/>
          <a:p>
            <a:pPr marL="0" indent="0">
              <a:buNone/>
            </a:pPr>
            <a:r>
              <a:rPr lang="en-IN" b="1" dirty="0">
                <a:solidFill>
                  <a:srgbClr val="0070C0"/>
                </a:solidFill>
                <a:latin typeface="Georgia" panose="02040502050405020303" pitchFamily="18" charset="0"/>
              </a:rPr>
              <a:t>Example 5:</a:t>
            </a:r>
          </a:p>
          <a:p>
            <a:pPr marL="0" indent="0">
              <a:buNone/>
            </a:pPr>
            <a:r>
              <a:rPr lang="en-IN" dirty="0">
                <a:latin typeface="Georgia" panose="02040502050405020303" pitchFamily="18" charset="0"/>
              </a:rPr>
              <a:t>In this example, we have used </a:t>
            </a:r>
            <a:r>
              <a:rPr lang="en-IN" dirty="0" err="1">
                <a:latin typeface="Georgia" panose="02040502050405020303" pitchFamily="18" charset="0"/>
              </a:rPr>
              <a:t>sns.color_palette</a:t>
            </a:r>
            <a:r>
              <a:rPr lang="en-IN" dirty="0">
                <a:latin typeface="Georgia" panose="02040502050405020303" pitchFamily="18" charset="0"/>
              </a:rPr>
              <a:t>() to construct a colormap and </a:t>
            </a:r>
            <a:r>
              <a:rPr lang="en-IN" dirty="0" err="1">
                <a:latin typeface="Georgia" panose="02040502050405020303" pitchFamily="18" charset="0"/>
              </a:rPr>
              <a:t>sns.palplot</a:t>
            </a:r>
            <a:r>
              <a:rPr lang="en-IN" dirty="0">
                <a:latin typeface="Georgia" panose="02040502050405020303" pitchFamily="18" charset="0"/>
              </a:rPr>
              <a:t>() to display the </a:t>
            </a:r>
            <a:r>
              <a:rPr lang="en-IN" dirty="0" err="1">
                <a:latin typeface="Georgia" panose="02040502050405020303" pitchFamily="18" charset="0"/>
              </a:rPr>
              <a:t>colors</a:t>
            </a:r>
            <a:r>
              <a:rPr lang="en-IN" dirty="0">
                <a:latin typeface="Georgia" panose="02040502050405020303" pitchFamily="18" charset="0"/>
              </a:rPr>
              <a:t> present in the colormap with “</a:t>
            </a:r>
            <a:r>
              <a:rPr lang="en-IN" dirty="0" err="1">
                <a:latin typeface="Georgia" panose="02040502050405020303" pitchFamily="18" charset="0"/>
              </a:rPr>
              <a:t>BuGn_r</a:t>
            </a:r>
            <a:r>
              <a:rPr lang="en-IN" dirty="0">
                <a:latin typeface="Georgia" panose="02040502050405020303" pitchFamily="18" charset="0"/>
              </a:rPr>
              <a:t>” attributes.</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sns.palplot</a:t>
            </a:r>
            <a:r>
              <a:rPr lang="en-IN" dirty="0">
                <a:latin typeface="Georgia" panose="02040502050405020303" pitchFamily="18" charset="0"/>
              </a:rPr>
              <a:t>(</a:t>
            </a:r>
            <a:r>
              <a:rPr lang="en-IN" dirty="0" err="1">
                <a:latin typeface="Georgia" panose="02040502050405020303" pitchFamily="18" charset="0"/>
              </a:rPr>
              <a:t>sns.color_palette</a:t>
            </a:r>
            <a:r>
              <a:rPr lang="en-IN" dirty="0">
                <a:latin typeface="Georgia" panose="02040502050405020303" pitchFamily="18" charset="0"/>
              </a:rPr>
              <a:t>("</a:t>
            </a:r>
            <a:r>
              <a:rPr lang="en-IN" dirty="0" err="1">
                <a:latin typeface="Georgia" panose="02040502050405020303" pitchFamily="18" charset="0"/>
              </a:rPr>
              <a:t>BuGn_r</a:t>
            </a:r>
            <a:r>
              <a:rPr lang="en-IN" dirty="0">
                <a:latin typeface="Georgia" panose="02040502050405020303" pitchFamily="18" charset="0"/>
              </a:rPr>
              <a:t>", 10))</a:t>
            </a:r>
          </a:p>
          <a:p>
            <a:pPr marL="0" indent="0">
              <a:buNone/>
            </a:pPr>
            <a:r>
              <a:rPr lang="en-IN" b="1" dirty="0">
                <a:solidFill>
                  <a:srgbClr val="0070C0"/>
                </a:solidFill>
                <a:latin typeface="Georgia" panose="02040502050405020303" pitchFamily="18" charset="0"/>
              </a:rPr>
              <a:t>Example 6:</a:t>
            </a:r>
          </a:p>
          <a:p>
            <a:pPr marL="0" indent="0">
              <a:buNone/>
            </a:pPr>
            <a:r>
              <a:rPr lang="en-IN" dirty="0">
                <a:latin typeface="Georgia" panose="02040502050405020303" pitchFamily="18" charset="0"/>
              </a:rPr>
              <a:t>In this example, creating an own </a:t>
            </a:r>
            <a:r>
              <a:rPr lang="en-IN" dirty="0" err="1">
                <a:latin typeface="Georgia" panose="02040502050405020303" pitchFamily="18" charset="0"/>
              </a:rPr>
              <a:t>color</a:t>
            </a:r>
            <a:r>
              <a:rPr lang="en-IN" dirty="0">
                <a:latin typeface="Georgia" panose="02040502050405020303" pitchFamily="18" charset="0"/>
              </a:rPr>
              <a:t> palette and set it as the current </a:t>
            </a:r>
            <a:r>
              <a:rPr lang="en-IN" dirty="0" err="1">
                <a:latin typeface="Georgia" panose="02040502050405020303" pitchFamily="18" charset="0"/>
              </a:rPr>
              <a:t>color</a:t>
            </a:r>
            <a:r>
              <a:rPr lang="en-IN" dirty="0">
                <a:latin typeface="Georgia" panose="02040502050405020303" pitchFamily="18" charset="0"/>
              </a:rPr>
              <a:t> palette</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err="1">
                <a:latin typeface="Georgia" panose="02040502050405020303" pitchFamily="18" charset="0"/>
              </a:rPr>
              <a:t>color</a:t>
            </a:r>
            <a:r>
              <a:rPr lang="en-IN" dirty="0">
                <a:latin typeface="Georgia" panose="02040502050405020303" pitchFamily="18" charset="0"/>
              </a:rPr>
              <a:t> = ["green", "White", "Red", "Yellow", "Green", "Grey"]</a:t>
            </a:r>
          </a:p>
          <a:p>
            <a:pPr marL="0" indent="0">
              <a:buNone/>
            </a:pPr>
            <a:r>
              <a:rPr lang="en-IN" dirty="0" err="1">
                <a:latin typeface="Georgia" panose="02040502050405020303" pitchFamily="18" charset="0"/>
              </a:rPr>
              <a:t>sns.set_palette</a:t>
            </a:r>
            <a:r>
              <a:rPr lang="en-IN" dirty="0">
                <a:latin typeface="Georgia" panose="02040502050405020303" pitchFamily="18" charset="0"/>
              </a:rPr>
              <a:t>(</a:t>
            </a:r>
            <a:r>
              <a:rPr lang="en-IN" dirty="0" err="1">
                <a:latin typeface="Georgia" panose="02040502050405020303" pitchFamily="18" charset="0"/>
              </a:rPr>
              <a:t>color</a:t>
            </a:r>
            <a:r>
              <a:rPr lang="en-IN" dirty="0">
                <a:latin typeface="Georgia" panose="02040502050405020303" pitchFamily="18" charset="0"/>
              </a:rPr>
              <a:t>)</a:t>
            </a:r>
          </a:p>
          <a:p>
            <a:pPr marL="0" indent="0">
              <a:buNone/>
            </a:pPr>
            <a:r>
              <a:rPr lang="en-IN" dirty="0" err="1">
                <a:latin typeface="Georgia" panose="02040502050405020303" pitchFamily="18" charset="0"/>
              </a:rPr>
              <a:t>sns.palplot</a:t>
            </a:r>
            <a:r>
              <a:rPr lang="en-IN" dirty="0">
                <a:latin typeface="Georgia" panose="02040502050405020303" pitchFamily="18" charset="0"/>
              </a:rPr>
              <a:t>(</a:t>
            </a:r>
            <a:r>
              <a:rPr lang="en-IN" dirty="0" err="1">
                <a:latin typeface="Georgia" panose="02040502050405020303" pitchFamily="18" charset="0"/>
              </a:rPr>
              <a:t>sns.color_palette</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1B35B622-35D6-02DA-DEC2-48D780B235D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889D6FB-7AC0-D8B4-C1CD-DDBC835C3A56}"/>
              </a:ext>
            </a:extLst>
          </p:cNvPr>
          <p:cNvSpPr>
            <a:spLocks noGrp="1"/>
          </p:cNvSpPr>
          <p:nvPr>
            <p:ph type="sldNum" sz="quarter" idx="12"/>
          </p:nvPr>
        </p:nvSpPr>
        <p:spPr/>
        <p:txBody>
          <a:bodyPr/>
          <a:lstStyle/>
          <a:p>
            <a:fld id="{FACB5482-D393-4E2D-8FB7-B68A06B80F1E}" type="slidenum">
              <a:rPr lang="en-IN" smtClean="0"/>
              <a:t>31</a:t>
            </a:fld>
            <a:endParaRPr lang="en-IN"/>
          </a:p>
        </p:txBody>
      </p:sp>
    </p:spTree>
    <p:extLst>
      <p:ext uri="{BB962C8B-B14F-4D97-AF65-F5344CB8AC3E}">
        <p14:creationId xmlns:p14="http://schemas.microsoft.com/office/powerpoint/2010/main" val="1176415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EE0A-30A6-4EEB-B159-E81105EAB84F}"/>
              </a:ext>
            </a:extLst>
          </p:cNvPr>
          <p:cNvSpPr>
            <a:spLocks noGrp="1"/>
          </p:cNvSpPr>
          <p:nvPr>
            <p:ph type="title"/>
          </p:nvPr>
        </p:nvSpPr>
        <p:spPr>
          <a:xfrm>
            <a:off x="581192" y="702156"/>
            <a:ext cx="11029616" cy="545619"/>
          </a:xfrm>
        </p:spPr>
        <p:txBody>
          <a:bodyPr>
            <a:normAutofit/>
          </a:bodyPr>
          <a:lstStyle/>
          <a:p>
            <a:pPr algn="ctr"/>
            <a:r>
              <a:rPr lang="en-US" sz="3000" b="1" dirty="0" err="1">
                <a:solidFill>
                  <a:srgbClr val="7030A0"/>
                </a:solidFill>
                <a:effectLst>
                  <a:outerShdw blurRad="38100" dist="38100" dir="2700000" algn="tl">
                    <a:srgbClr val="000000">
                      <a:alpha val="43137"/>
                    </a:srgbClr>
                  </a:outerShdw>
                </a:effectLst>
                <a:latin typeface="Georgia" panose="02040502050405020303" pitchFamily="18" charset="0"/>
              </a:rPr>
              <a:t>seaborn.FacetGrid</a:t>
            </a: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 </a:t>
            </a:r>
            <a:endParaRPr lang="en-IN" dirty="0"/>
          </a:p>
        </p:txBody>
      </p:sp>
      <p:sp>
        <p:nvSpPr>
          <p:cNvPr id="3" name="Content Placeholder 2">
            <a:extLst>
              <a:ext uri="{FF2B5EF4-FFF2-40B4-BE49-F238E27FC236}">
                <a16:creationId xmlns:a16="http://schemas.microsoft.com/office/drawing/2014/main" id="{73813D4F-6EA3-4196-9D71-C90A72DF3D79}"/>
              </a:ext>
            </a:extLst>
          </p:cNvPr>
          <p:cNvSpPr>
            <a:spLocks noGrp="1"/>
          </p:cNvSpPr>
          <p:nvPr>
            <p:ph idx="1"/>
          </p:nvPr>
        </p:nvSpPr>
        <p:spPr>
          <a:xfrm>
            <a:off x="247650" y="1352550"/>
            <a:ext cx="11791950" cy="5219700"/>
          </a:xfrm>
        </p:spPr>
        <p:txBody>
          <a:bodyPr>
            <a:normAutofit lnSpcReduction="10000"/>
          </a:bodyPr>
          <a:lstStyle/>
          <a:p>
            <a:pPr>
              <a:buFont typeface="Wingdings" panose="05000000000000000000" pitchFamily="2" charset="2"/>
              <a:buChar char="Ø"/>
            </a:pPr>
            <a:r>
              <a:rPr lang="en-US" dirty="0" err="1">
                <a:latin typeface="Georgia" panose="02040502050405020303" pitchFamily="18" charset="0"/>
              </a:rPr>
              <a:t>FacetGrid</a:t>
            </a:r>
            <a:r>
              <a:rPr lang="en-US" dirty="0">
                <a:latin typeface="Georgia" panose="02040502050405020303" pitchFamily="18" charset="0"/>
              </a:rPr>
              <a:t> class helps in visualizing distribution of one variable as well as the relationship between multiple variables separately within subsets of your dataset using multiple panels.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a:t>
            </a:r>
            <a:r>
              <a:rPr lang="en-US" dirty="0" err="1">
                <a:latin typeface="Georgia" panose="02040502050405020303" pitchFamily="18" charset="0"/>
              </a:rPr>
              <a:t>FacetGrid</a:t>
            </a:r>
            <a:r>
              <a:rPr lang="en-US" dirty="0">
                <a:latin typeface="Georgia" panose="02040502050405020303" pitchFamily="18" charset="0"/>
              </a:rPr>
              <a:t> can be drawn with up to three dimensions ? row, col, and hue. The first two have obvious correspondence with the resulting array of axes; think of the hue variable as a third dimension along a depth axis, where different levels are plotted with different colors.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err="1">
                <a:latin typeface="Georgia" panose="02040502050405020303" pitchFamily="18" charset="0"/>
              </a:rPr>
              <a:t>FacetGrid</a:t>
            </a:r>
            <a:r>
              <a:rPr lang="en-US" dirty="0">
                <a:latin typeface="Georgia" panose="02040502050405020303" pitchFamily="18" charset="0"/>
              </a:rPr>
              <a:t> object takes a </a:t>
            </a:r>
            <a:r>
              <a:rPr lang="en-US" dirty="0" err="1">
                <a:latin typeface="Georgia" panose="02040502050405020303" pitchFamily="18" charset="0"/>
              </a:rPr>
              <a:t>dataframe</a:t>
            </a:r>
            <a:r>
              <a:rPr lang="en-US" dirty="0">
                <a:latin typeface="Georgia" panose="02040502050405020303" pitchFamily="18" charset="0"/>
              </a:rPr>
              <a:t> as input and the names of the variables that will form the row, column, or hue dimensions of the grid. The variables should be categorical and the data at each level of the variable will be used for a facet along that axis.</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654DD840-FA87-11A9-E3A3-1D74C1C54CF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477E928-3C2A-5C0D-C59F-7B91C8320982}"/>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448508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6B05A-E5EA-40AB-B8F8-C44317FC9E61}"/>
              </a:ext>
            </a:extLst>
          </p:cNvPr>
          <p:cNvSpPr>
            <a:spLocks noGrp="1"/>
          </p:cNvSpPr>
          <p:nvPr>
            <p:ph idx="1"/>
          </p:nvPr>
        </p:nvSpPr>
        <p:spPr>
          <a:xfrm>
            <a:off x="228600" y="657226"/>
            <a:ext cx="11791949" cy="5905500"/>
          </a:xfrm>
        </p:spPr>
        <p:txBody>
          <a:bodyPr>
            <a:normAutofit fontScale="92500" lnSpcReduction="20000"/>
          </a:bodyPr>
          <a:lstStyle/>
          <a:p>
            <a:pPr marL="0" indent="0">
              <a:buNone/>
            </a:pPr>
            <a:r>
              <a:rPr lang="en-IN" b="1" dirty="0">
                <a:solidFill>
                  <a:srgbClr val="0070C0"/>
                </a:solidFill>
                <a:latin typeface="Georgia" panose="02040502050405020303" pitchFamily="18" charset="0"/>
              </a:rPr>
              <a:t>Example 1:</a:t>
            </a:r>
          </a:p>
          <a:p>
            <a:pPr marL="0" indent="0">
              <a:buNone/>
            </a:pPr>
            <a:r>
              <a:rPr lang="en-IN" dirty="0">
                <a:latin typeface="Georgia" panose="02040502050405020303" pitchFamily="18" charset="0"/>
              </a:rPr>
              <a:t>import seaborn</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df = </a:t>
            </a:r>
            <a:r>
              <a:rPr lang="en-IN" dirty="0" err="1">
                <a:latin typeface="Georgia" panose="02040502050405020303" pitchFamily="18" charset="0"/>
              </a:rPr>
              <a:t>seaborn.load_dataset</a:t>
            </a:r>
            <a:r>
              <a:rPr lang="en-IN" dirty="0">
                <a:latin typeface="Georgia" panose="02040502050405020303" pitchFamily="18" charset="0"/>
              </a:rPr>
              <a:t>('tips')</a:t>
            </a:r>
          </a:p>
          <a:p>
            <a:pPr marL="0" indent="0">
              <a:buNone/>
            </a:pPr>
            <a:r>
              <a:rPr lang="en-IN" dirty="0">
                <a:latin typeface="Georgia" panose="02040502050405020303" pitchFamily="18" charset="0"/>
              </a:rPr>
              <a:t>graph = </a:t>
            </a:r>
            <a:r>
              <a:rPr lang="en-IN" dirty="0" err="1">
                <a:latin typeface="Georgia" panose="02040502050405020303" pitchFamily="18" charset="0"/>
              </a:rPr>
              <a:t>seaborn.FacetGrid</a:t>
            </a:r>
            <a:r>
              <a:rPr lang="en-IN" dirty="0">
                <a:latin typeface="Georgia" panose="02040502050405020303" pitchFamily="18" charset="0"/>
              </a:rPr>
              <a:t>(df, col ="sex",  hue ="day")</a:t>
            </a:r>
          </a:p>
          <a:p>
            <a:pPr marL="0" indent="0">
              <a:buNone/>
            </a:pPr>
            <a:r>
              <a:rPr lang="en-IN" dirty="0" err="1">
                <a:latin typeface="Georgia" panose="02040502050405020303" pitchFamily="18" charset="0"/>
              </a:rPr>
              <a:t>graph.map</a:t>
            </a:r>
            <a:r>
              <a:rPr lang="en-IN" dirty="0">
                <a:latin typeface="Georgia" panose="02040502050405020303" pitchFamily="18" charset="0"/>
              </a:rPr>
              <a:t>(</a:t>
            </a:r>
            <a:r>
              <a:rPr lang="en-IN" dirty="0" err="1">
                <a:latin typeface="Georgia" panose="02040502050405020303" pitchFamily="18" charset="0"/>
              </a:rPr>
              <a:t>plt.scatter</a:t>
            </a:r>
            <a:r>
              <a:rPr lang="en-IN" dirty="0">
                <a:latin typeface="Georgia" panose="02040502050405020303" pitchFamily="18" charset="0"/>
              </a:rPr>
              <a:t>, "</a:t>
            </a:r>
            <a:r>
              <a:rPr lang="en-IN" dirty="0" err="1">
                <a:latin typeface="Georgia" panose="02040502050405020303" pitchFamily="18" charset="0"/>
              </a:rPr>
              <a:t>total_bill</a:t>
            </a:r>
            <a:r>
              <a:rPr lang="en-IN" dirty="0">
                <a:latin typeface="Georgia" panose="02040502050405020303" pitchFamily="18" charset="0"/>
              </a:rPr>
              <a:t>", "tip", </a:t>
            </a:r>
            <a:r>
              <a:rPr lang="en-IN" dirty="0" err="1">
                <a:latin typeface="Georgia" panose="02040502050405020303" pitchFamily="18" charset="0"/>
              </a:rPr>
              <a:t>edgecolor</a:t>
            </a:r>
            <a:r>
              <a:rPr lang="en-IN" dirty="0">
                <a:latin typeface="Georgia" panose="02040502050405020303" pitchFamily="18" charset="0"/>
              </a:rPr>
              <a:t> ="w").</a:t>
            </a:r>
            <a:r>
              <a:rPr lang="en-IN" dirty="0" err="1">
                <a:latin typeface="Georgia" panose="02040502050405020303" pitchFamily="18" charset="0"/>
              </a:rPr>
              <a:t>add_legend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IN" b="1" dirty="0">
                <a:solidFill>
                  <a:srgbClr val="0070C0"/>
                </a:solidFill>
                <a:latin typeface="Georgia" panose="02040502050405020303" pitchFamily="18" charset="0"/>
              </a:rPr>
              <a:t>Example 2:</a:t>
            </a:r>
          </a:p>
          <a:p>
            <a:pPr marL="0" indent="0">
              <a:buNone/>
            </a:pPr>
            <a:r>
              <a:rPr lang="en-IN" dirty="0">
                <a:latin typeface="Georgia" panose="02040502050405020303" pitchFamily="18" charset="0"/>
              </a:rPr>
              <a:t>import seaborn</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df = </a:t>
            </a:r>
            <a:r>
              <a:rPr lang="en-IN" dirty="0" err="1">
                <a:latin typeface="Georgia" panose="02040502050405020303" pitchFamily="18" charset="0"/>
              </a:rPr>
              <a:t>seaborn.load_dataset</a:t>
            </a:r>
            <a:r>
              <a:rPr lang="en-IN" dirty="0">
                <a:latin typeface="Georgia" panose="02040502050405020303" pitchFamily="18" charset="0"/>
              </a:rPr>
              <a:t>('tips')</a:t>
            </a:r>
          </a:p>
          <a:p>
            <a:pPr marL="0" indent="0">
              <a:buNone/>
            </a:pPr>
            <a:r>
              <a:rPr lang="en-IN" dirty="0">
                <a:latin typeface="Georgia" panose="02040502050405020303" pitchFamily="18" charset="0"/>
              </a:rPr>
              <a:t>graph = </a:t>
            </a:r>
            <a:r>
              <a:rPr lang="en-IN" dirty="0" err="1">
                <a:latin typeface="Georgia" panose="02040502050405020303" pitchFamily="18" charset="0"/>
              </a:rPr>
              <a:t>seaborn.FacetGrid</a:t>
            </a:r>
            <a:r>
              <a:rPr lang="en-IN" dirty="0">
                <a:latin typeface="Georgia" panose="02040502050405020303" pitchFamily="18" charset="0"/>
              </a:rPr>
              <a:t>(df, row ='smoker', col ='time')</a:t>
            </a:r>
          </a:p>
          <a:p>
            <a:pPr marL="0" indent="0">
              <a:buNone/>
            </a:pPr>
            <a:r>
              <a:rPr lang="en-IN" dirty="0" err="1">
                <a:latin typeface="Georgia" panose="02040502050405020303" pitchFamily="18" charset="0"/>
              </a:rPr>
              <a:t>graph.map</a:t>
            </a:r>
            <a:r>
              <a:rPr lang="en-IN" dirty="0">
                <a:latin typeface="Georgia" panose="02040502050405020303" pitchFamily="18" charset="0"/>
              </a:rPr>
              <a:t>(</a:t>
            </a:r>
            <a:r>
              <a:rPr lang="en-IN" dirty="0" err="1">
                <a:latin typeface="Georgia" panose="02040502050405020303" pitchFamily="18" charset="0"/>
              </a:rPr>
              <a:t>plt.hist</a:t>
            </a:r>
            <a:r>
              <a:rPr lang="en-IN" dirty="0">
                <a:latin typeface="Georgia" panose="02040502050405020303" pitchFamily="18" charset="0"/>
              </a:rPr>
              <a:t>, '</a:t>
            </a:r>
            <a:r>
              <a:rPr lang="en-IN" dirty="0" err="1">
                <a:latin typeface="Georgia" panose="02040502050405020303" pitchFamily="18" charset="0"/>
              </a:rPr>
              <a:t>total_bill</a:t>
            </a:r>
            <a:r>
              <a:rPr lang="en-IN" dirty="0">
                <a:latin typeface="Georgia" panose="02040502050405020303" pitchFamily="18" charset="0"/>
              </a:rPr>
              <a:t>', bins = 15, </a:t>
            </a:r>
            <a:r>
              <a:rPr lang="en-IN" dirty="0" err="1">
                <a:latin typeface="Georgia" panose="02040502050405020303" pitchFamily="18" charset="0"/>
              </a:rPr>
              <a:t>color</a:t>
            </a:r>
            <a:r>
              <a:rPr lang="en-IN" dirty="0">
                <a:latin typeface="Georgia" panose="02040502050405020303" pitchFamily="18" charset="0"/>
              </a:rPr>
              <a:t> ='orange')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3D41FECD-B0BE-D52B-C9A2-B0CDB7992AA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BEE7CEA-A27A-9F11-7C32-0C6FA09FAB85}"/>
              </a:ext>
            </a:extLst>
          </p:cNvPr>
          <p:cNvSpPr>
            <a:spLocks noGrp="1"/>
          </p:cNvSpPr>
          <p:nvPr>
            <p:ph type="sldNum" sz="quarter" idx="12"/>
          </p:nvPr>
        </p:nvSpPr>
        <p:spPr/>
        <p:txBody>
          <a:bodyPr/>
          <a:lstStyle/>
          <a:p>
            <a:fld id="{FACB5482-D393-4E2D-8FB7-B68A06B80F1E}" type="slidenum">
              <a:rPr lang="en-IN" smtClean="0"/>
              <a:t>33</a:t>
            </a:fld>
            <a:endParaRPr lang="en-IN"/>
          </a:p>
        </p:txBody>
      </p:sp>
    </p:spTree>
    <p:extLst>
      <p:ext uri="{BB962C8B-B14F-4D97-AF65-F5344CB8AC3E}">
        <p14:creationId xmlns:p14="http://schemas.microsoft.com/office/powerpoint/2010/main" val="2386205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3C53E-E0F0-498C-820E-41F1CF81DFC6}"/>
              </a:ext>
            </a:extLst>
          </p:cNvPr>
          <p:cNvSpPr>
            <a:spLocks noGrp="1"/>
          </p:cNvSpPr>
          <p:nvPr>
            <p:ph idx="1"/>
          </p:nvPr>
        </p:nvSpPr>
        <p:spPr>
          <a:xfrm>
            <a:off x="390526" y="752475"/>
            <a:ext cx="11220282" cy="5848350"/>
          </a:xfrm>
        </p:spPr>
        <p:txBody>
          <a:bodyPr>
            <a:normAutofit fontScale="85000" lnSpcReduction="20000"/>
          </a:bodyPr>
          <a:lstStyle/>
          <a:p>
            <a:pPr marL="0" indent="0">
              <a:buNone/>
            </a:pPr>
            <a:r>
              <a:rPr lang="en-US" b="1" dirty="0" err="1">
                <a:solidFill>
                  <a:srgbClr val="00B0F0"/>
                </a:solidFill>
                <a:latin typeface="Georgia" panose="02040502050405020303" pitchFamily="18" charset="0"/>
              </a:rPr>
              <a:t>seaborn.PairGrid</a:t>
            </a:r>
            <a:r>
              <a:rPr lang="en-US" b="1" dirty="0">
                <a:solidFill>
                  <a:srgbClr val="00B0F0"/>
                </a:solidFill>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Subplot grid for plotting pairwise relationships in a dataset.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class maps each variable in a dataset onto a column and row in a grid of multiple axes.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Different axes-level plotting functions can be used to draw bivariate plots in the upper and lower triangles, and the </a:t>
            </a:r>
            <a:r>
              <a:rPr lang="en-US" dirty="0" err="1">
                <a:latin typeface="Georgia" panose="02040502050405020303" pitchFamily="18" charset="0"/>
              </a:rPr>
              <a:t>the</a:t>
            </a:r>
            <a:r>
              <a:rPr lang="en-US" dirty="0">
                <a:latin typeface="Georgia" panose="02040502050405020303" pitchFamily="18" charset="0"/>
              </a:rPr>
              <a:t> marginal distribution of each variable can be shown on the diagonal.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can also represent an additional level of conditionalization with the hue parameter, which plots different subsets of data in different colors.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uses color to resolve elements on a third dimension, but only draws subsets on top of each other and will not tailor the hue parameter for the specific visualization the way that axes-level functions that accept hue will.</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036466A-3C38-C36B-B991-2D78A2B220F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780AF62-FBD1-E136-FA2D-065C5FEBBDD7}"/>
              </a:ext>
            </a:extLst>
          </p:cNvPr>
          <p:cNvSpPr>
            <a:spLocks noGrp="1"/>
          </p:cNvSpPr>
          <p:nvPr>
            <p:ph type="sldNum" sz="quarter" idx="12"/>
          </p:nvPr>
        </p:nvSpPr>
        <p:spPr/>
        <p:txBody>
          <a:bodyPr/>
          <a:lstStyle/>
          <a:p>
            <a:fld id="{FACB5482-D393-4E2D-8FB7-B68A06B80F1E}" type="slidenum">
              <a:rPr lang="en-IN" smtClean="0"/>
              <a:t>34</a:t>
            </a:fld>
            <a:endParaRPr lang="en-IN"/>
          </a:p>
        </p:txBody>
      </p:sp>
    </p:spTree>
    <p:extLst>
      <p:ext uri="{BB962C8B-B14F-4D97-AF65-F5344CB8AC3E}">
        <p14:creationId xmlns:p14="http://schemas.microsoft.com/office/powerpoint/2010/main" val="401858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17CDE-B004-4A9A-A394-FFE786F9693D}"/>
              </a:ext>
            </a:extLst>
          </p:cNvPr>
          <p:cNvSpPr>
            <a:spLocks noGrp="1"/>
          </p:cNvSpPr>
          <p:nvPr>
            <p:ph idx="1"/>
          </p:nvPr>
        </p:nvSpPr>
        <p:spPr>
          <a:xfrm>
            <a:off x="342900" y="809625"/>
            <a:ext cx="11439525" cy="5791200"/>
          </a:xfrm>
        </p:spPr>
        <p:txBody>
          <a:bodyPr>
            <a:normAutofit/>
          </a:bodyPr>
          <a:lstStyle/>
          <a:p>
            <a:pPr marL="0" indent="0">
              <a:buNone/>
            </a:pPr>
            <a:r>
              <a:rPr lang="en-IN" b="1" dirty="0">
                <a:solidFill>
                  <a:srgbClr val="0070C0"/>
                </a:solidFill>
                <a:latin typeface="Georgia" panose="02040502050405020303" pitchFamily="18" charset="0"/>
              </a:rPr>
              <a:t>Example 1:</a:t>
            </a:r>
          </a:p>
          <a:p>
            <a:pPr marL="0" indent="0">
              <a:buNone/>
            </a:pPr>
            <a:r>
              <a:rPr lang="en-IN" dirty="0">
                <a:latin typeface="Georgia" panose="02040502050405020303" pitchFamily="18" charset="0"/>
              </a:rPr>
              <a:t>import seaborn</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df = </a:t>
            </a:r>
            <a:r>
              <a:rPr lang="en-IN" dirty="0" err="1">
                <a:latin typeface="Georgia" panose="02040502050405020303" pitchFamily="18" charset="0"/>
              </a:rPr>
              <a:t>seaborn.load_dataset</a:t>
            </a:r>
            <a:r>
              <a:rPr lang="en-IN" dirty="0">
                <a:latin typeface="Georgia" panose="02040502050405020303" pitchFamily="18" charset="0"/>
              </a:rPr>
              <a:t>('tips')</a:t>
            </a:r>
          </a:p>
          <a:p>
            <a:pPr marL="0" indent="0">
              <a:buNone/>
            </a:pPr>
            <a:r>
              <a:rPr lang="en-IN" dirty="0">
                <a:latin typeface="Georgia" panose="02040502050405020303" pitchFamily="18" charset="0"/>
              </a:rPr>
              <a:t>graph = </a:t>
            </a:r>
            <a:r>
              <a:rPr lang="en-IN" dirty="0" err="1">
                <a:latin typeface="Georgia" panose="02040502050405020303" pitchFamily="18" charset="0"/>
              </a:rPr>
              <a:t>seaborn.PairGrid</a:t>
            </a:r>
            <a:r>
              <a:rPr lang="en-IN" dirty="0">
                <a:latin typeface="Georgia" panose="02040502050405020303" pitchFamily="18" charset="0"/>
              </a:rPr>
              <a:t>(df, hue ='day')</a:t>
            </a:r>
          </a:p>
          <a:p>
            <a:pPr marL="0" indent="0">
              <a:buNone/>
            </a:pPr>
            <a:r>
              <a:rPr lang="en-IN" dirty="0">
                <a:latin typeface="Georgia" panose="02040502050405020303" pitchFamily="18" charset="0"/>
              </a:rPr>
              <a:t>graph = </a:t>
            </a:r>
            <a:r>
              <a:rPr lang="en-IN" dirty="0" err="1">
                <a:latin typeface="Georgia" panose="02040502050405020303" pitchFamily="18" charset="0"/>
              </a:rPr>
              <a:t>graph.map_diag</a:t>
            </a:r>
            <a:r>
              <a:rPr lang="en-IN" dirty="0">
                <a:latin typeface="Georgia" panose="02040502050405020303" pitchFamily="18" charset="0"/>
              </a:rPr>
              <a:t>(</a:t>
            </a:r>
            <a:r>
              <a:rPr lang="en-IN" dirty="0" err="1">
                <a:latin typeface="Georgia" panose="02040502050405020303" pitchFamily="18" charset="0"/>
              </a:rPr>
              <a:t>plt.hist</a:t>
            </a:r>
            <a:r>
              <a:rPr lang="en-IN" dirty="0">
                <a:latin typeface="Georgia" panose="02040502050405020303" pitchFamily="18" charset="0"/>
              </a:rPr>
              <a:t>)</a:t>
            </a:r>
          </a:p>
          <a:p>
            <a:pPr marL="0" indent="0">
              <a:buNone/>
            </a:pPr>
            <a:r>
              <a:rPr lang="en-IN" dirty="0">
                <a:latin typeface="Georgia" panose="02040502050405020303" pitchFamily="18" charset="0"/>
              </a:rPr>
              <a:t>graph = </a:t>
            </a:r>
            <a:r>
              <a:rPr lang="en-IN" dirty="0" err="1">
                <a:latin typeface="Georgia" panose="02040502050405020303" pitchFamily="18" charset="0"/>
              </a:rPr>
              <a:t>graph.map_offdiag</a:t>
            </a:r>
            <a:r>
              <a:rPr lang="en-IN" dirty="0">
                <a:latin typeface="Georgia" panose="02040502050405020303" pitchFamily="18" charset="0"/>
              </a:rPr>
              <a:t>(</a:t>
            </a:r>
            <a:r>
              <a:rPr lang="en-IN" dirty="0" err="1">
                <a:latin typeface="Georgia" panose="02040502050405020303" pitchFamily="18" charset="0"/>
              </a:rPr>
              <a:t>plt.scatter</a:t>
            </a:r>
            <a:r>
              <a:rPr lang="en-IN" dirty="0">
                <a:latin typeface="Georgia" panose="02040502050405020303" pitchFamily="18" charset="0"/>
              </a:rPr>
              <a:t>)</a:t>
            </a:r>
          </a:p>
          <a:p>
            <a:pPr marL="0" indent="0">
              <a:buNone/>
            </a:pPr>
            <a:r>
              <a:rPr lang="en-IN" dirty="0">
                <a:latin typeface="Georgia" panose="02040502050405020303" pitchFamily="18" charset="0"/>
              </a:rPr>
              <a:t>graph = </a:t>
            </a:r>
            <a:r>
              <a:rPr lang="en-IN" dirty="0" err="1">
                <a:latin typeface="Georgia" panose="02040502050405020303" pitchFamily="18" charset="0"/>
              </a:rPr>
              <a:t>graph.add_legend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123CAED7-663D-4CEF-F47B-E106455733A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38C2D8E-028D-7B78-4E1E-2998CB8D4E9A}"/>
              </a:ext>
            </a:extLst>
          </p:cNvPr>
          <p:cNvSpPr>
            <a:spLocks noGrp="1"/>
          </p:cNvSpPr>
          <p:nvPr>
            <p:ph type="sldNum" sz="quarter" idx="12"/>
          </p:nvPr>
        </p:nvSpPr>
        <p:spPr/>
        <p:txBody>
          <a:bodyPr/>
          <a:lstStyle/>
          <a:p>
            <a:fld id="{FACB5482-D393-4E2D-8FB7-B68A06B80F1E}" type="slidenum">
              <a:rPr lang="en-IN" smtClean="0"/>
              <a:t>35</a:t>
            </a:fld>
            <a:endParaRPr lang="en-IN"/>
          </a:p>
        </p:txBody>
      </p:sp>
    </p:spTree>
    <p:extLst>
      <p:ext uri="{BB962C8B-B14F-4D97-AF65-F5344CB8AC3E}">
        <p14:creationId xmlns:p14="http://schemas.microsoft.com/office/powerpoint/2010/main" val="2865369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7E90-0D86-472F-BE92-524A8899FD7A}"/>
              </a:ext>
            </a:extLst>
          </p:cNvPr>
          <p:cNvSpPr>
            <a:spLocks noGrp="1"/>
          </p:cNvSpPr>
          <p:nvPr>
            <p:ph type="title"/>
          </p:nvPr>
        </p:nvSpPr>
        <p:spPr>
          <a:xfrm>
            <a:off x="581192" y="702156"/>
            <a:ext cx="11029616" cy="793269"/>
          </a:xfrm>
        </p:spPr>
        <p:txBody>
          <a:bodyPr>
            <a:normAutofit/>
          </a:bodyPr>
          <a:lstStyle/>
          <a:p>
            <a:pPr algn="ctr"/>
            <a:r>
              <a:rPr lang="en-US" sz="3000" b="1" dirty="0" err="1">
                <a:solidFill>
                  <a:srgbClr val="7030A0"/>
                </a:solidFill>
                <a:effectLst>
                  <a:outerShdw blurRad="38100" dist="38100" dir="2700000" algn="tl">
                    <a:srgbClr val="000000">
                      <a:alpha val="43137"/>
                    </a:srgbClr>
                  </a:outerShdw>
                </a:effectLst>
                <a:latin typeface="Georgia" panose="02040502050405020303" pitchFamily="18" charset="0"/>
              </a:rPr>
              <a:t>seaborn.factorplot</a:t>
            </a: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 method</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1BCAAE64-5F87-4BD7-AF2D-13B0CE080605}"/>
              </a:ext>
            </a:extLst>
          </p:cNvPr>
          <p:cNvSpPr>
            <a:spLocks noGrp="1"/>
          </p:cNvSpPr>
          <p:nvPr>
            <p:ph idx="1"/>
          </p:nvPr>
        </p:nvSpPr>
        <p:spPr>
          <a:xfrm>
            <a:off x="381000" y="1495425"/>
            <a:ext cx="11439525" cy="5124450"/>
          </a:xfrm>
        </p:spPr>
        <p:txBody>
          <a:bodyPr>
            <a:normAutofit/>
          </a:bodyPr>
          <a:lstStyle/>
          <a:p>
            <a:pPr marL="0" indent="0">
              <a:buNone/>
            </a:pPr>
            <a:r>
              <a:rPr lang="en-US" dirty="0" err="1">
                <a:latin typeface="Georgia" panose="02040502050405020303" pitchFamily="18" charset="0"/>
              </a:rPr>
              <a:t>Seaborn.factorplot</a:t>
            </a:r>
            <a:r>
              <a:rPr lang="en-US" dirty="0">
                <a:latin typeface="Georgia" panose="02040502050405020303" pitchFamily="18" charset="0"/>
              </a:rPr>
              <a:t>() method is used to draw a categorical plot onto a </a:t>
            </a:r>
            <a:r>
              <a:rPr lang="en-US" dirty="0" err="1">
                <a:latin typeface="Georgia" panose="02040502050405020303" pitchFamily="18" charset="0"/>
              </a:rPr>
              <a:t>FacetGrid</a:t>
            </a:r>
            <a:r>
              <a:rPr lang="en-US" dirty="0">
                <a:latin typeface="Georgia" panose="02040502050405020303" pitchFamily="18" charset="0"/>
              </a:rPr>
              <a:t>.</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df = </a:t>
            </a:r>
            <a:r>
              <a:rPr lang="en-IN" dirty="0" err="1">
                <a:latin typeface="Georgia" panose="02040502050405020303" pitchFamily="18" charset="0"/>
              </a:rPr>
              <a:t>pd.read_csv</a:t>
            </a:r>
            <a:r>
              <a:rPr lang="en-IN" dirty="0">
                <a:latin typeface="Georgia" panose="02040502050405020303" pitchFamily="18" charset="0"/>
              </a:rPr>
              <a:t>('Tips.csv')</a:t>
            </a:r>
          </a:p>
          <a:p>
            <a:pPr marL="0" indent="0">
              <a:buNone/>
            </a:pPr>
            <a:r>
              <a:rPr lang="en-IN" dirty="0">
                <a:latin typeface="Georgia" panose="02040502050405020303" pitchFamily="18" charset="0"/>
              </a:rPr>
              <a:t> </a:t>
            </a:r>
            <a:r>
              <a:rPr lang="en-IN" dirty="0" err="1">
                <a:latin typeface="Georgia" panose="02040502050405020303" pitchFamily="18" charset="0"/>
              </a:rPr>
              <a:t>sns.factorplot</a:t>
            </a:r>
            <a:r>
              <a:rPr lang="en-IN" dirty="0">
                <a:latin typeface="Georgia" panose="02040502050405020303" pitchFamily="18" charset="0"/>
              </a:rPr>
              <a:t>(x ='size', y ='tip', </a:t>
            </a:r>
          </a:p>
          <a:p>
            <a:pPr marL="0" indent="0">
              <a:buNone/>
            </a:pPr>
            <a:r>
              <a:rPr lang="en-IN" dirty="0">
                <a:latin typeface="Georgia" panose="02040502050405020303" pitchFamily="18" charset="0"/>
              </a:rPr>
              <a:t>               hue = 'sex', data = df)</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68279AA8-6B03-C2D4-3C36-63334E272458}"/>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B8DD2AE8-D2F2-A415-A927-B177218BC850}"/>
              </a:ext>
            </a:extLst>
          </p:cNvPr>
          <p:cNvSpPr>
            <a:spLocks noGrp="1"/>
          </p:cNvSpPr>
          <p:nvPr>
            <p:ph type="sldNum" sz="quarter" idx="12"/>
          </p:nvPr>
        </p:nvSpPr>
        <p:spPr/>
        <p:txBody>
          <a:bodyPr/>
          <a:lstStyle/>
          <a:p>
            <a:fld id="{FACB5482-D393-4E2D-8FB7-B68A06B80F1E}" type="slidenum">
              <a:rPr lang="en-IN" smtClean="0"/>
              <a:t>36</a:t>
            </a:fld>
            <a:endParaRPr lang="en-IN"/>
          </a:p>
        </p:txBody>
      </p:sp>
    </p:spTree>
    <p:extLst>
      <p:ext uri="{BB962C8B-B14F-4D97-AF65-F5344CB8AC3E}">
        <p14:creationId xmlns:p14="http://schemas.microsoft.com/office/powerpoint/2010/main" val="33539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DA4D-9FF1-4A77-B784-D2683FD228BF}"/>
              </a:ext>
            </a:extLst>
          </p:cNvPr>
          <p:cNvSpPr>
            <a:spLocks noGrp="1"/>
          </p:cNvSpPr>
          <p:nvPr>
            <p:ph type="title"/>
          </p:nvPr>
        </p:nvSpPr>
        <p:spPr>
          <a:xfrm>
            <a:off x="581192" y="702156"/>
            <a:ext cx="11029616" cy="898044"/>
          </a:xfrm>
        </p:spPr>
        <p:txBody>
          <a:bodyPr>
            <a:normAutofit/>
          </a:bodyPr>
          <a:lstStyle/>
          <a:p>
            <a:pPr algn="ctr"/>
            <a:r>
              <a:rPr lang="en-US" sz="3000" b="1" dirty="0" err="1">
                <a:solidFill>
                  <a:srgbClr val="7030A0"/>
                </a:solidFill>
                <a:effectLst>
                  <a:outerShdw blurRad="38100" dist="38100" dir="2700000" algn="tl">
                    <a:srgbClr val="000000">
                      <a:alpha val="43137"/>
                    </a:srgbClr>
                  </a:outerShdw>
                </a:effectLst>
                <a:latin typeface="Georgia" panose="02040502050405020303" pitchFamily="18" charset="0"/>
              </a:rPr>
              <a:t>seaborn.pairplot</a:t>
            </a: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059C4D47-9AC6-4628-AE06-6813F605A916}"/>
              </a:ext>
            </a:extLst>
          </p:cNvPr>
          <p:cNvSpPr>
            <a:spLocks noGrp="1"/>
          </p:cNvSpPr>
          <p:nvPr>
            <p:ph idx="1"/>
          </p:nvPr>
        </p:nvSpPr>
        <p:spPr>
          <a:xfrm>
            <a:off x="581192" y="1933575"/>
            <a:ext cx="11029615" cy="4629149"/>
          </a:xfrm>
        </p:spPr>
        <p:txBody>
          <a:bodyPr>
            <a:normAutofit fontScale="92500" lnSpcReduction="10000"/>
          </a:bodyPr>
          <a:lstStyle/>
          <a:p>
            <a:pPr>
              <a:buFont typeface="Wingdings" panose="05000000000000000000" pitchFamily="2" charset="2"/>
              <a:buChar char="Ø"/>
            </a:pPr>
            <a:r>
              <a:rPr lang="en-US" dirty="0">
                <a:latin typeface="Georgia" panose="02040502050405020303" pitchFamily="18" charset="0"/>
              </a:rPr>
              <a:t>To plot multiple pairwise bivariate distributions in a dataset, you can use the </a:t>
            </a:r>
            <a:r>
              <a:rPr lang="en-US" dirty="0" err="1">
                <a:latin typeface="Georgia" panose="02040502050405020303" pitchFamily="18" charset="0"/>
              </a:rPr>
              <a:t>pairplot</a:t>
            </a:r>
            <a:r>
              <a:rPr lang="en-US" dirty="0">
                <a:latin typeface="Georgia" panose="02040502050405020303" pitchFamily="18" charset="0"/>
              </a:rPr>
              <a:t>() function. </a:t>
            </a:r>
          </a:p>
          <a:p>
            <a:pPr>
              <a:buFont typeface="Wingdings" panose="05000000000000000000" pitchFamily="2" charset="2"/>
              <a:buChar char="Ø"/>
            </a:pPr>
            <a:r>
              <a:rPr lang="en-US" dirty="0">
                <a:latin typeface="Georgia" panose="02040502050405020303" pitchFamily="18" charset="0"/>
              </a:rPr>
              <a:t>This shows the relationship for (n, 2) combination of variable in a </a:t>
            </a:r>
            <a:r>
              <a:rPr lang="en-US" dirty="0" err="1">
                <a:latin typeface="Georgia" panose="02040502050405020303" pitchFamily="18" charset="0"/>
              </a:rPr>
              <a:t>DataFrame</a:t>
            </a:r>
            <a:r>
              <a:rPr lang="en-US" dirty="0">
                <a:latin typeface="Georgia" panose="02040502050405020303" pitchFamily="18" charset="0"/>
              </a:rPr>
              <a:t> as a matrix of plots and the diagonal plots are the univariate plots.</a:t>
            </a:r>
          </a:p>
          <a:p>
            <a:pPr marL="0" indent="0">
              <a:buNone/>
            </a:pPr>
            <a:r>
              <a:rPr lang="en-US"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seaborn</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df = </a:t>
            </a:r>
            <a:r>
              <a:rPr lang="en-IN" dirty="0" err="1">
                <a:latin typeface="Georgia" panose="02040502050405020303" pitchFamily="18" charset="0"/>
              </a:rPr>
              <a:t>seaborn.load_dataset</a:t>
            </a:r>
            <a:r>
              <a:rPr lang="en-IN" dirty="0">
                <a:latin typeface="Georgia" panose="02040502050405020303" pitchFamily="18" charset="0"/>
              </a:rPr>
              <a:t>('tips')</a:t>
            </a:r>
          </a:p>
          <a:p>
            <a:pPr marL="0" indent="0">
              <a:buNone/>
            </a:pPr>
            <a:r>
              <a:rPr lang="en-IN" dirty="0" err="1">
                <a:latin typeface="Georgia" panose="02040502050405020303" pitchFamily="18" charset="0"/>
              </a:rPr>
              <a:t>seaborn.pairplot</a:t>
            </a:r>
            <a:r>
              <a:rPr lang="en-IN" dirty="0">
                <a:latin typeface="Georgia" panose="02040502050405020303" pitchFamily="18" charset="0"/>
              </a:rPr>
              <a:t>(df, hue ='day')</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F162065E-FDCB-6D45-5936-BDAADB5020B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A7CB4FDE-C45C-15B5-03DA-E82FC605F66D}"/>
              </a:ext>
            </a:extLst>
          </p:cNvPr>
          <p:cNvSpPr>
            <a:spLocks noGrp="1"/>
          </p:cNvSpPr>
          <p:nvPr>
            <p:ph type="sldNum" sz="quarter" idx="12"/>
          </p:nvPr>
        </p:nvSpPr>
        <p:spPr/>
        <p:txBody>
          <a:bodyPr/>
          <a:lstStyle/>
          <a:p>
            <a:fld id="{FACB5482-D393-4E2D-8FB7-B68A06B80F1E}" type="slidenum">
              <a:rPr lang="en-IN" smtClean="0"/>
              <a:t>37</a:t>
            </a:fld>
            <a:endParaRPr lang="en-IN"/>
          </a:p>
        </p:txBody>
      </p:sp>
    </p:spTree>
    <p:extLst>
      <p:ext uri="{BB962C8B-B14F-4D97-AF65-F5344CB8AC3E}">
        <p14:creationId xmlns:p14="http://schemas.microsoft.com/office/powerpoint/2010/main" val="4070189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3441-8CB2-4EC8-B51E-FA68B6DD20F7}"/>
              </a:ext>
            </a:extLst>
          </p:cNvPr>
          <p:cNvSpPr>
            <a:spLocks noGrp="1"/>
          </p:cNvSpPr>
          <p:nvPr>
            <p:ph type="title"/>
          </p:nvPr>
        </p:nvSpPr>
        <p:spPr>
          <a:xfrm>
            <a:off x="581192" y="702156"/>
            <a:ext cx="11029616" cy="63134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SCIPY</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14C6828B-CC69-4FBE-88C5-52C3332B453D}"/>
              </a:ext>
            </a:extLst>
          </p:cNvPr>
          <p:cNvSpPr>
            <a:spLocks noGrp="1"/>
          </p:cNvSpPr>
          <p:nvPr>
            <p:ph idx="1"/>
          </p:nvPr>
        </p:nvSpPr>
        <p:spPr>
          <a:xfrm>
            <a:off x="171450" y="1333500"/>
            <a:ext cx="11801475" cy="5276850"/>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SciPy is a python library that is useful in solving many mathematical equations and algorithms.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designed on the top of </a:t>
            </a:r>
            <a:r>
              <a:rPr lang="en-US" dirty="0" err="1">
                <a:latin typeface="Georgia" panose="02040502050405020303" pitchFamily="18" charset="0"/>
              </a:rPr>
              <a:t>Numpy</a:t>
            </a:r>
            <a:r>
              <a:rPr lang="en-US" dirty="0">
                <a:latin typeface="Georgia" panose="02040502050405020303" pitchFamily="18" charset="0"/>
              </a:rPr>
              <a:t> library that gives more extension of finding scientific mathematical formulae like Matrix Rank, Inverse, polynomial equations, LU Decomposition, etc.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Using its high level functions will significantly reduce the complexity of the code and helps in better analyzing the data. SciPy is an interactive Python session used as a data-processing library that is made to compete with its rivalries such as MATLAB, Octave, R-</a:t>
            </a:r>
            <a:r>
              <a:rPr lang="en-US" dirty="0" err="1">
                <a:latin typeface="Georgia" panose="02040502050405020303" pitchFamily="18" charset="0"/>
              </a:rPr>
              <a:t>Lab,etc</a:t>
            </a:r>
            <a:r>
              <a:rPr lang="en-US" dirty="0">
                <a:latin typeface="Georgia" panose="02040502050405020303" pitchFamily="18" charset="0"/>
              </a:rPr>
              <a: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It has many user-friendly, efficient and easy-to-use functions that helps to solve problems like numerical integration, interpolation, optimization, linear algebra and statistics.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benefit of using SciPy library in Python while making ML models is that it also makes a strong programming language available for use in developing less complex programs and applications.</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ACA601FD-61DF-3506-7010-0039A32BB7F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41E309B-0E14-03AB-BD06-12F00303F2A0}"/>
              </a:ext>
            </a:extLst>
          </p:cNvPr>
          <p:cNvSpPr>
            <a:spLocks noGrp="1"/>
          </p:cNvSpPr>
          <p:nvPr>
            <p:ph type="sldNum" sz="quarter" idx="12"/>
          </p:nvPr>
        </p:nvSpPr>
        <p:spPr/>
        <p:txBody>
          <a:bodyPr/>
          <a:lstStyle/>
          <a:p>
            <a:fld id="{FACB5482-D393-4E2D-8FB7-B68A06B80F1E}" type="slidenum">
              <a:rPr lang="en-IN" smtClean="0"/>
              <a:t>38</a:t>
            </a:fld>
            <a:endParaRPr lang="en-IN"/>
          </a:p>
        </p:txBody>
      </p:sp>
    </p:spTree>
    <p:extLst>
      <p:ext uri="{BB962C8B-B14F-4D97-AF65-F5344CB8AC3E}">
        <p14:creationId xmlns:p14="http://schemas.microsoft.com/office/powerpoint/2010/main" val="508350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287E0-771A-4F9A-A80E-9935CF907B00}"/>
              </a:ext>
            </a:extLst>
          </p:cNvPr>
          <p:cNvSpPr>
            <a:spLocks noGrp="1"/>
          </p:cNvSpPr>
          <p:nvPr>
            <p:ph idx="1"/>
          </p:nvPr>
        </p:nvSpPr>
        <p:spPr>
          <a:xfrm>
            <a:off x="219075" y="666751"/>
            <a:ext cx="11791949" cy="5857874"/>
          </a:xfrm>
        </p:spPr>
        <p:txBody>
          <a:bodyPr>
            <a:normAutofit fontScale="85000" lnSpcReduction="20000"/>
          </a:bodyPr>
          <a:lstStyle/>
          <a:p>
            <a:pPr marL="0" indent="0">
              <a:buNone/>
            </a:pPr>
            <a:r>
              <a:rPr lang="en-IN" b="1" dirty="0">
                <a:solidFill>
                  <a:srgbClr val="00B0F0"/>
                </a:solidFill>
                <a:latin typeface="Georgia" panose="02040502050405020303" pitchFamily="18" charset="0"/>
              </a:rPr>
              <a:t>Linear Algebra</a:t>
            </a:r>
          </a:p>
          <a:p>
            <a:pPr marL="0" indent="0">
              <a:buNone/>
            </a:pPr>
            <a:r>
              <a:rPr lang="en-IN" b="1" dirty="0">
                <a:solidFill>
                  <a:srgbClr val="0070C0"/>
                </a:solidFill>
                <a:latin typeface="Georgia" panose="02040502050405020303" pitchFamily="18" charset="0"/>
              </a:rPr>
              <a:t>Determinant of a Matrix</a:t>
            </a:r>
          </a:p>
          <a:p>
            <a:pPr marL="0" indent="0">
              <a:buNone/>
            </a:pPr>
            <a:r>
              <a:rPr lang="en-US" dirty="0">
                <a:solidFill>
                  <a:schemeClr val="tx1">
                    <a:lumMod val="65000"/>
                    <a:lumOff val="35000"/>
                  </a:schemeClr>
                </a:solidFill>
                <a:latin typeface="Georgia" panose="02040502050405020303" pitchFamily="18" charset="0"/>
              </a:rPr>
              <a:t>import </a:t>
            </a:r>
            <a:r>
              <a:rPr lang="en-US" dirty="0" err="1">
                <a:solidFill>
                  <a:schemeClr val="tx1">
                    <a:lumMod val="65000"/>
                    <a:lumOff val="35000"/>
                  </a:schemeClr>
                </a:solidFill>
                <a:latin typeface="Georgia" panose="02040502050405020303" pitchFamily="18" charset="0"/>
              </a:rPr>
              <a:t>numpy</a:t>
            </a:r>
            <a:r>
              <a:rPr lang="en-US" dirty="0">
                <a:solidFill>
                  <a:schemeClr val="tx1">
                    <a:lumMod val="65000"/>
                    <a:lumOff val="35000"/>
                  </a:schemeClr>
                </a:solidFill>
                <a:latin typeface="Georgia" panose="02040502050405020303" pitchFamily="18" charset="0"/>
              </a:rPr>
              <a:t> as np</a:t>
            </a:r>
          </a:p>
          <a:p>
            <a:pPr marL="0" indent="0">
              <a:buNone/>
            </a:pPr>
            <a:r>
              <a:rPr lang="en-US" dirty="0">
                <a:solidFill>
                  <a:schemeClr val="tx1">
                    <a:lumMod val="65000"/>
                    <a:lumOff val="35000"/>
                  </a:schemeClr>
                </a:solidFill>
                <a:latin typeface="Georgia" panose="02040502050405020303" pitchFamily="18" charset="0"/>
              </a:rPr>
              <a:t>A = </a:t>
            </a:r>
            <a:r>
              <a:rPr lang="en-US" dirty="0" err="1">
                <a:solidFill>
                  <a:schemeClr val="tx1">
                    <a:lumMod val="65000"/>
                    <a:lumOff val="35000"/>
                  </a:schemeClr>
                </a:solidFill>
                <a:latin typeface="Georgia" panose="02040502050405020303" pitchFamily="18" charset="0"/>
              </a:rPr>
              <a:t>np.array</a:t>
            </a:r>
            <a:r>
              <a:rPr lang="en-US" dirty="0">
                <a:solidFill>
                  <a:schemeClr val="tx1">
                    <a:lumMod val="65000"/>
                    <a:lumOff val="35000"/>
                  </a:schemeClr>
                </a:solidFill>
                <a:latin typeface="Georgia" panose="02040502050405020303" pitchFamily="18" charset="0"/>
              </a:rPr>
              <a:t>([[1,2,3],[4,5,6],[7,8,8]])</a:t>
            </a:r>
            <a:endParaRPr lang="en-IN" dirty="0">
              <a:solidFill>
                <a:schemeClr val="tx1">
                  <a:lumMod val="65000"/>
                  <a:lumOff val="35000"/>
                </a:schemeClr>
              </a:solidFill>
              <a:latin typeface="Georgia" panose="02040502050405020303" pitchFamily="18" charset="0"/>
            </a:endParaRPr>
          </a:p>
          <a:p>
            <a:pPr marL="0" indent="0">
              <a:buNone/>
            </a:pPr>
            <a:r>
              <a:rPr lang="en-IN" dirty="0">
                <a:latin typeface="Georgia" panose="02040502050405020303" pitchFamily="18" charset="0"/>
              </a:rPr>
              <a:t>from </a:t>
            </a:r>
            <a:r>
              <a:rPr lang="en-IN" dirty="0" err="1">
                <a:latin typeface="Georgia" panose="02040502050405020303" pitchFamily="18" charset="0"/>
              </a:rPr>
              <a:t>scipy</a:t>
            </a:r>
            <a:r>
              <a:rPr lang="en-IN" dirty="0">
                <a:latin typeface="Georgia" panose="02040502050405020303" pitchFamily="18" charset="0"/>
              </a:rPr>
              <a:t> import </a:t>
            </a:r>
            <a:r>
              <a:rPr lang="en-IN" dirty="0" err="1">
                <a:latin typeface="Georgia" panose="02040502050405020303" pitchFamily="18" charset="0"/>
              </a:rPr>
              <a:t>linalg</a:t>
            </a:r>
            <a:endParaRPr lang="en-IN" dirty="0">
              <a:latin typeface="Georgia" panose="02040502050405020303" pitchFamily="18" charset="0"/>
            </a:endParaRPr>
          </a:p>
          <a:p>
            <a:pPr marL="0" indent="0">
              <a:buNone/>
            </a:pPr>
            <a:r>
              <a:rPr lang="en-IN" dirty="0" err="1">
                <a:latin typeface="Georgia" panose="02040502050405020303" pitchFamily="18" charset="0"/>
              </a:rPr>
              <a:t>linalg.det</a:t>
            </a:r>
            <a:r>
              <a:rPr lang="en-IN" dirty="0">
                <a:latin typeface="Georgia" panose="02040502050405020303" pitchFamily="18" charset="0"/>
              </a:rPr>
              <a:t>(A)</a:t>
            </a:r>
          </a:p>
          <a:p>
            <a:pPr marL="0" indent="0">
              <a:buNone/>
            </a:pPr>
            <a:r>
              <a:rPr lang="en-US" b="1" dirty="0">
                <a:solidFill>
                  <a:srgbClr val="00B0F0"/>
                </a:solidFill>
                <a:latin typeface="Georgia" panose="02040502050405020303" pitchFamily="18" charset="0"/>
              </a:rPr>
              <a:t>Compute pivoted LU decomposition of a matrix</a:t>
            </a:r>
          </a:p>
          <a:p>
            <a:pPr>
              <a:buFont typeface="Wingdings" panose="05000000000000000000" pitchFamily="2" charset="2"/>
              <a:buChar char="Ø"/>
            </a:pPr>
            <a:r>
              <a:rPr lang="en-US" dirty="0">
                <a:latin typeface="Georgia" panose="02040502050405020303" pitchFamily="18" charset="0"/>
              </a:rPr>
              <a:t>LU decomposition is a method that reduce matrix into constituent parts that helps in easier calculation of complex matrix operations. </a:t>
            </a:r>
          </a:p>
          <a:p>
            <a:pPr>
              <a:buFont typeface="Wingdings" panose="05000000000000000000" pitchFamily="2" charset="2"/>
              <a:buChar char="Ø"/>
            </a:pPr>
            <a:r>
              <a:rPr lang="en-US" dirty="0">
                <a:latin typeface="Georgia" panose="02040502050405020303" pitchFamily="18" charset="0"/>
              </a:rPr>
              <a:t>The decomposition methods are also called matrix factorization methods, are base of linear algebra in computers, even for basic operations such as solving systems of linear equations, calculating the inverse, and calculating the determinant of a matrix.</a:t>
            </a:r>
          </a:p>
          <a:p>
            <a:pPr marL="0" indent="0">
              <a:buNone/>
            </a:pPr>
            <a:r>
              <a:rPr lang="en-US" dirty="0">
                <a:latin typeface="Georgia" panose="02040502050405020303" pitchFamily="18" charset="0"/>
              </a:rPr>
              <a:t>The decomposition is:</a:t>
            </a:r>
          </a:p>
          <a:p>
            <a:pPr marL="0" indent="0">
              <a:buNone/>
            </a:pPr>
            <a:r>
              <a:rPr lang="en-US" dirty="0">
                <a:latin typeface="Georgia" panose="02040502050405020303" pitchFamily="18" charset="0"/>
              </a:rPr>
              <a:t>A = P L U</a:t>
            </a:r>
          </a:p>
          <a:p>
            <a:pPr marL="0" indent="0">
              <a:buNone/>
            </a:pPr>
            <a:r>
              <a:rPr lang="en-US" dirty="0">
                <a:latin typeface="Georgia" panose="02040502050405020303" pitchFamily="18" charset="0"/>
              </a:rPr>
              <a:t>where P is a permutation matrix, L lower triangular with unit diagonal elements, and U upper triangular.</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02D8C851-BFC2-2A27-EDFC-1C5705220B8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9344791-F897-8D92-161D-9C9A0BECB970}"/>
              </a:ext>
            </a:extLst>
          </p:cNvPr>
          <p:cNvSpPr>
            <a:spLocks noGrp="1"/>
          </p:cNvSpPr>
          <p:nvPr>
            <p:ph type="sldNum" sz="quarter" idx="12"/>
          </p:nvPr>
        </p:nvSpPr>
        <p:spPr/>
        <p:txBody>
          <a:bodyPr/>
          <a:lstStyle/>
          <a:p>
            <a:fld id="{FACB5482-D393-4E2D-8FB7-B68A06B80F1E}" type="slidenum">
              <a:rPr lang="en-IN" smtClean="0"/>
              <a:t>39</a:t>
            </a:fld>
            <a:endParaRPr lang="en-IN"/>
          </a:p>
        </p:txBody>
      </p:sp>
    </p:spTree>
    <p:extLst>
      <p:ext uri="{BB962C8B-B14F-4D97-AF65-F5344CB8AC3E}">
        <p14:creationId xmlns:p14="http://schemas.microsoft.com/office/powerpoint/2010/main" val="18373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14466-143B-43C2-B468-76A0E0E49795}"/>
              </a:ext>
            </a:extLst>
          </p:cNvPr>
          <p:cNvSpPr>
            <a:spLocks noGrp="1"/>
          </p:cNvSpPr>
          <p:nvPr>
            <p:ph idx="1"/>
          </p:nvPr>
        </p:nvSpPr>
        <p:spPr>
          <a:xfrm>
            <a:off x="125129" y="542925"/>
            <a:ext cx="11935326" cy="6315075"/>
          </a:xfrm>
        </p:spPr>
        <p:txBody>
          <a:bodyPr>
            <a:noAutofit/>
          </a:bodyPr>
          <a:lstStyle/>
          <a:p>
            <a:pPr marL="0" indent="0">
              <a:buNone/>
            </a:pPr>
            <a:r>
              <a:rPr lang="en-IN" b="1" dirty="0">
                <a:solidFill>
                  <a:srgbClr val="00B0F0"/>
                </a:solidFill>
                <a:latin typeface="Georgia" panose="02040502050405020303" pitchFamily="18" charset="0"/>
              </a:rPr>
              <a:t>Example 1: </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cars = ['AUDI', 'BMW', 'FORD','TESLA', 'JAGUAR', 'MERCEDES']</a:t>
            </a:r>
          </a:p>
          <a:p>
            <a:pPr marL="0" indent="0">
              <a:buNone/>
            </a:pPr>
            <a:r>
              <a:rPr lang="en-IN" dirty="0">
                <a:latin typeface="Georgia" panose="02040502050405020303" pitchFamily="18" charset="0"/>
              </a:rPr>
              <a:t>data = [23, 17, 35, 29, 12, 41]</a:t>
            </a:r>
          </a:p>
          <a:p>
            <a:pPr marL="0" indent="0">
              <a:buNone/>
            </a:pPr>
            <a:r>
              <a:rPr lang="en-IN" dirty="0">
                <a:latin typeface="Georgia" panose="02040502050405020303" pitchFamily="18" charset="0"/>
              </a:rPr>
              <a:t>explode = (0.1, 0.0, 0.2, 0.3, 0.0, 0.0)</a:t>
            </a:r>
          </a:p>
          <a:p>
            <a:pPr marL="0" indent="0">
              <a:buNone/>
            </a:pPr>
            <a:r>
              <a:rPr lang="en-IN" dirty="0" err="1">
                <a:latin typeface="Georgia" panose="02040502050405020303" pitchFamily="18" charset="0"/>
              </a:rPr>
              <a:t>colors</a:t>
            </a:r>
            <a:r>
              <a:rPr lang="en-IN" dirty="0">
                <a:latin typeface="Georgia" panose="02040502050405020303" pitchFamily="18" charset="0"/>
              </a:rPr>
              <a:t> = ( "orange", "cyan", "brown",          "grey", "indigo", "beige")</a:t>
            </a:r>
          </a:p>
          <a:p>
            <a:pPr marL="0" indent="0">
              <a:buNone/>
            </a:pPr>
            <a:r>
              <a:rPr lang="en-IN" dirty="0" err="1">
                <a:latin typeface="Georgia" panose="02040502050405020303" pitchFamily="18" charset="0"/>
              </a:rPr>
              <a:t>wp</a:t>
            </a:r>
            <a:r>
              <a:rPr lang="en-IN" dirty="0">
                <a:latin typeface="Georgia" panose="02040502050405020303" pitchFamily="18" charset="0"/>
              </a:rPr>
              <a:t> = { 'linewidth' : 1, '</a:t>
            </a:r>
            <a:r>
              <a:rPr lang="en-IN" dirty="0" err="1">
                <a:latin typeface="Georgia" panose="02040502050405020303" pitchFamily="18" charset="0"/>
              </a:rPr>
              <a:t>edgecolor</a:t>
            </a:r>
            <a:r>
              <a:rPr lang="en-IN" dirty="0">
                <a:latin typeface="Georgia" panose="02040502050405020303" pitchFamily="18" charset="0"/>
              </a:rPr>
              <a:t>' : "green" }</a:t>
            </a:r>
          </a:p>
          <a:p>
            <a:pPr marL="0" indent="0">
              <a:buNone/>
            </a:pPr>
            <a:r>
              <a:rPr lang="en-IN" dirty="0">
                <a:latin typeface="Georgia" panose="02040502050405020303" pitchFamily="18" charset="0"/>
              </a:rPr>
              <a:t>def </a:t>
            </a:r>
            <a:r>
              <a:rPr lang="en-IN" dirty="0" err="1">
                <a:latin typeface="Georgia" panose="02040502050405020303" pitchFamily="18" charset="0"/>
              </a:rPr>
              <a:t>func</a:t>
            </a:r>
            <a:r>
              <a:rPr lang="en-IN" dirty="0">
                <a:latin typeface="Georgia" panose="02040502050405020303" pitchFamily="18" charset="0"/>
              </a:rPr>
              <a:t>(pct, </a:t>
            </a:r>
            <a:r>
              <a:rPr lang="en-IN" dirty="0" err="1">
                <a:latin typeface="Georgia" panose="02040502050405020303" pitchFamily="18" charset="0"/>
              </a:rPr>
              <a:t>allvalues</a:t>
            </a:r>
            <a:r>
              <a:rPr lang="en-IN" dirty="0">
                <a:latin typeface="Georgia" panose="02040502050405020303" pitchFamily="18" charset="0"/>
              </a:rPr>
              <a:t>):</a:t>
            </a:r>
          </a:p>
          <a:p>
            <a:pPr marL="0" indent="0">
              <a:buNone/>
            </a:pPr>
            <a:r>
              <a:rPr lang="en-IN" dirty="0">
                <a:latin typeface="Georgia" panose="02040502050405020303" pitchFamily="18" charset="0"/>
              </a:rPr>
              <a:t>    absolute = int(pct / 100.*</a:t>
            </a:r>
            <a:r>
              <a:rPr lang="en-IN" dirty="0" err="1">
                <a:latin typeface="Georgia" panose="02040502050405020303" pitchFamily="18" charset="0"/>
              </a:rPr>
              <a:t>np.sum</a:t>
            </a:r>
            <a:r>
              <a:rPr lang="en-IN" dirty="0">
                <a:latin typeface="Georgia" panose="02040502050405020303" pitchFamily="18" charset="0"/>
              </a:rPr>
              <a:t>(</a:t>
            </a:r>
            <a:r>
              <a:rPr lang="en-IN" dirty="0" err="1">
                <a:latin typeface="Georgia" panose="02040502050405020303" pitchFamily="18" charset="0"/>
              </a:rPr>
              <a:t>allvalues</a:t>
            </a:r>
            <a:r>
              <a:rPr lang="en-IN" dirty="0">
                <a:latin typeface="Georgia" panose="02040502050405020303" pitchFamily="18" charset="0"/>
              </a:rPr>
              <a:t>))</a:t>
            </a:r>
          </a:p>
          <a:p>
            <a:pPr marL="0" indent="0">
              <a:buNone/>
            </a:pPr>
            <a:r>
              <a:rPr lang="en-IN" dirty="0">
                <a:latin typeface="Georgia" panose="02040502050405020303" pitchFamily="18" charset="0"/>
              </a:rPr>
              <a:t>    return "{:.1f}%\n({:d} g)".format(pct, absolute)</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=(10, 7))</a:t>
            </a:r>
          </a:p>
        </p:txBody>
      </p:sp>
      <p:sp>
        <p:nvSpPr>
          <p:cNvPr id="2" name="Footer Placeholder 1">
            <a:extLst>
              <a:ext uri="{FF2B5EF4-FFF2-40B4-BE49-F238E27FC236}">
                <a16:creationId xmlns:a16="http://schemas.microsoft.com/office/drawing/2014/main" id="{026117C5-0881-45AF-3A39-77689F0A96A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92AC2D3-EDAA-A456-0BCB-66B80E478D47}"/>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2689226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95E3D-12C3-442B-96C8-17817DAB24AB}"/>
              </a:ext>
            </a:extLst>
          </p:cNvPr>
          <p:cNvSpPr>
            <a:spLocks noGrp="1"/>
          </p:cNvSpPr>
          <p:nvPr>
            <p:ph idx="1"/>
          </p:nvPr>
        </p:nvSpPr>
        <p:spPr>
          <a:xfrm>
            <a:off x="419100" y="742951"/>
            <a:ext cx="11477625" cy="5743574"/>
          </a:xfrm>
        </p:spPr>
        <p:txBody>
          <a:bodyPr>
            <a:normAutofit lnSpcReduction="10000"/>
          </a:bodyPr>
          <a:lstStyle/>
          <a:p>
            <a:pPr marL="0" indent="0">
              <a:buNone/>
            </a:pPr>
            <a:r>
              <a:rPr lang="en-IN" dirty="0">
                <a:latin typeface="Georgia" panose="02040502050405020303" pitchFamily="18" charset="0"/>
              </a:rPr>
              <a:t>from </a:t>
            </a:r>
            <a:r>
              <a:rPr lang="en-IN" dirty="0" err="1">
                <a:latin typeface="Georgia" panose="02040502050405020303" pitchFamily="18" charset="0"/>
              </a:rPr>
              <a:t>scipy</a:t>
            </a:r>
            <a:r>
              <a:rPr lang="en-IN" dirty="0">
                <a:latin typeface="Georgia" panose="02040502050405020303" pitchFamily="18" charset="0"/>
              </a:rPr>
              <a:t> import </a:t>
            </a:r>
            <a:r>
              <a:rPr lang="en-IN" dirty="0" err="1">
                <a:latin typeface="Georgia" panose="02040502050405020303" pitchFamily="18" charset="0"/>
              </a:rPr>
              <a:t>linalg</a:t>
            </a:r>
            <a:endParaRPr lang="fr-FR" dirty="0">
              <a:latin typeface="Georgia" panose="02040502050405020303" pitchFamily="18" charset="0"/>
            </a:endParaRPr>
          </a:p>
          <a:p>
            <a:pPr marL="0" indent="0">
              <a:buNone/>
            </a:pPr>
            <a:r>
              <a:rPr lang="fr-FR" dirty="0">
                <a:latin typeface="Georgia" panose="02040502050405020303" pitchFamily="18" charset="0"/>
              </a:rPr>
              <a:t>P, L, U = linalg.lu(A)</a:t>
            </a:r>
          </a:p>
          <a:p>
            <a:pPr marL="0" indent="0">
              <a:buNone/>
            </a:pPr>
            <a:r>
              <a:rPr lang="fr-FR" dirty="0" err="1">
                <a:latin typeface="Georgia" panose="02040502050405020303" pitchFamily="18" charset="0"/>
              </a:rPr>
              <a:t>print</a:t>
            </a:r>
            <a:r>
              <a:rPr lang="fr-FR" dirty="0">
                <a:latin typeface="Georgia" panose="02040502050405020303" pitchFamily="18" charset="0"/>
              </a:rPr>
              <a:t>(P)</a:t>
            </a:r>
          </a:p>
          <a:p>
            <a:pPr marL="0" indent="0">
              <a:buNone/>
            </a:pPr>
            <a:r>
              <a:rPr lang="fr-FR" dirty="0" err="1">
                <a:latin typeface="Georgia" panose="02040502050405020303" pitchFamily="18" charset="0"/>
              </a:rPr>
              <a:t>print</a:t>
            </a:r>
            <a:r>
              <a:rPr lang="fr-FR" dirty="0">
                <a:latin typeface="Georgia" panose="02040502050405020303" pitchFamily="18" charset="0"/>
              </a:rPr>
              <a:t>(L)</a:t>
            </a:r>
          </a:p>
          <a:p>
            <a:pPr marL="0" indent="0">
              <a:buNone/>
            </a:pPr>
            <a:r>
              <a:rPr lang="fr-FR" dirty="0" err="1">
                <a:latin typeface="Georgia" panose="02040502050405020303" pitchFamily="18" charset="0"/>
              </a:rPr>
              <a:t>print</a:t>
            </a:r>
            <a:r>
              <a:rPr lang="fr-FR" dirty="0">
                <a:latin typeface="Georgia" panose="02040502050405020303" pitchFamily="18" charset="0"/>
              </a:rPr>
              <a:t>(U)</a:t>
            </a:r>
          </a:p>
          <a:p>
            <a:pPr marL="0" indent="0">
              <a:buNone/>
            </a:pPr>
            <a:r>
              <a:rPr lang="fr-FR" dirty="0" err="1">
                <a:latin typeface="Georgia" panose="02040502050405020303" pitchFamily="18" charset="0"/>
              </a:rPr>
              <a:t>print</a:t>
            </a:r>
            <a:r>
              <a:rPr lang="fr-FR" dirty="0">
                <a:latin typeface="Georgia" panose="02040502050405020303" pitchFamily="18" charset="0"/>
              </a:rPr>
              <a:t>(np.dot(L,U))</a:t>
            </a:r>
          </a:p>
          <a:p>
            <a:pPr marL="0" indent="0">
              <a:buNone/>
            </a:pPr>
            <a:r>
              <a:rPr lang="en-IN" b="1" dirty="0">
                <a:solidFill>
                  <a:srgbClr val="00B0F0"/>
                </a:solidFill>
                <a:latin typeface="Georgia" panose="02040502050405020303" pitchFamily="18" charset="0"/>
              </a:rPr>
              <a:t>Eigen values and eigen vectors of this matrix</a:t>
            </a:r>
          </a:p>
          <a:p>
            <a:pPr marL="0" indent="0">
              <a:buNone/>
            </a:pPr>
            <a:r>
              <a:rPr lang="en-US" dirty="0">
                <a:solidFill>
                  <a:schemeClr val="tx1">
                    <a:lumMod val="65000"/>
                    <a:lumOff val="35000"/>
                  </a:schemeClr>
                </a:solidFill>
                <a:latin typeface="Georgia" panose="02040502050405020303" pitchFamily="18" charset="0"/>
              </a:rPr>
              <a:t>import </a:t>
            </a:r>
            <a:r>
              <a:rPr lang="en-US" dirty="0" err="1">
                <a:solidFill>
                  <a:schemeClr val="tx1">
                    <a:lumMod val="65000"/>
                    <a:lumOff val="35000"/>
                  </a:schemeClr>
                </a:solidFill>
                <a:latin typeface="Georgia" panose="02040502050405020303" pitchFamily="18" charset="0"/>
              </a:rPr>
              <a:t>numpy</a:t>
            </a:r>
            <a:r>
              <a:rPr lang="en-US" dirty="0">
                <a:solidFill>
                  <a:schemeClr val="tx1">
                    <a:lumMod val="65000"/>
                    <a:lumOff val="35000"/>
                  </a:schemeClr>
                </a:solidFill>
                <a:latin typeface="Georgia" panose="02040502050405020303" pitchFamily="18" charset="0"/>
              </a:rPr>
              <a:t> as np</a:t>
            </a:r>
          </a:p>
          <a:p>
            <a:pPr marL="0" indent="0">
              <a:buNone/>
            </a:pPr>
            <a:r>
              <a:rPr lang="en-US" dirty="0">
                <a:solidFill>
                  <a:schemeClr val="tx1">
                    <a:lumMod val="65000"/>
                    <a:lumOff val="35000"/>
                  </a:schemeClr>
                </a:solidFill>
                <a:latin typeface="Georgia" panose="02040502050405020303" pitchFamily="18" charset="0"/>
              </a:rPr>
              <a:t>A = </a:t>
            </a:r>
            <a:r>
              <a:rPr lang="en-US" dirty="0" err="1">
                <a:solidFill>
                  <a:schemeClr val="tx1">
                    <a:lumMod val="65000"/>
                    <a:lumOff val="35000"/>
                  </a:schemeClr>
                </a:solidFill>
                <a:latin typeface="Georgia" panose="02040502050405020303" pitchFamily="18" charset="0"/>
              </a:rPr>
              <a:t>np.array</a:t>
            </a:r>
            <a:r>
              <a:rPr lang="en-US" dirty="0">
                <a:solidFill>
                  <a:schemeClr val="tx1">
                    <a:lumMod val="65000"/>
                    <a:lumOff val="35000"/>
                  </a:schemeClr>
                </a:solidFill>
                <a:latin typeface="Georgia" panose="02040502050405020303" pitchFamily="18" charset="0"/>
              </a:rPr>
              <a:t>([[1,2,3],[4,5,6],[7,8,8</a:t>
            </a:r>
            <a:endParaRPr lang="en-IN" dirty="0">
              <a:latin typeface="Georgia" panose="02040502050405020303" pitchFamily="18" charset="0"/>
            </a:endParaRPr>
          </a:p>
          <a:p>
            <a:pPr marL="0" indent="0">
              <a:buNone/>
            </a:pPr>
            <a:r>
              <a:rPr lang="en-IN" dirty="0" err="1">
                <a:latin typeface="Georgia" panose="02040502050405020303" pitchFamily="18" charset="0"/>
              </a:rPr>
              <a:t>eigen_values</a:t>
            </a:r>
            <a:r>
              <a:rPr lang="en-IN" dirty="0">
                <a:latin typeface="Georgia" panose="02040502050405020303" pitchFamily="18" charset="0"/>
              </a:rPr>
              <a:t>, </a:t>
            </a:r>
            <a:r>
              <a:rPr lang="en-IN" dirty="0" err="1">
                <a:latin typeface="Georgia" panose="02040502050405020303" pitchFamily="18" charset="0"/>
              </a:rPr>
              <a:t>eigen_vectors</a:t>
            </a:r>
            <a:r>
              <a:rPr lang="en-IN" dirty="0">
                <a:latin typeface="Georgia" panose="02040502050405020303" pitchFamily="18" charset="0"/>
              </a:rPr>
              <a:t> = </a:t>
            </a:r>
            <a:r>
              <a:rPr lang="en-IN" dirty="0" err="1">
                <a:latin typeface="Georgia" panose="02040502050405020303" pitchFamily="18" charset="0"/>
              </a:rPr>
              <a:t>linalg.eig</a:t>
            </a:r>
            <a:r>
              <a:rPr lang="en-IN" dirty="0">
                <a:latin typeface="Georgia" panose="02040502050405020303" pitchFamily="18" charset="0"/>
              </a:rPr>
              <a:t>(A)</a:t>
            </a:r>
          </a:p>
          <a:p>
            <a:pPr marL="0" indent="0">
              <a:buNone/>
            </a:pPr>
            <a:r>
              <a:rPr lang="en-IN" dirty="0">
                <a:latin typeface="Georgia" panose="02040502050405020303" pitchFamily="18" charset="0"/>
              </a:rPr>
              <a:t>print(</a:t>
            </a:r>
            <a:r>
              <a:rPr lang="en-IN" dirty="0" err="1">
                <a:latin typeface="Georgia" panose="02040502050405020303" pitchFamily="18" charset="0"/>
              </a:rPr>
              <a:t>eigen_values</a:t>
            </a:r>
            <a:r>
              <a:rPr lang="en-IN" dirty="0">
                <a:latin typeface="Georgia" panose="02040502050405020303" pitchFamily="18" charset="0"/>
              </a:rPr>
              <a:t>)</a:t>
            </a:r>
          </a:p>
          <a:p>
            <a:pPr marL="0" indent="0">
              <a:buNone/>
            </a:pPr>
            <a:r>
              <a:rPr lang="en-IN" dirty="0">
                <a:latin typeface="Georgia" panose="02040502050405020303" pitchFamily="18" charset="0"/>
              </a:rPr>
              <a:t>print(</a:t>
            </a:r>
            <a:r>
              <a:rPr lang="en-IN" dirty="0" err="1">
                <a:latin typeface="Georgia" panose="02040502050405020303" pitchFamily="18" charset="0"/>
              </a:rPr>
              <a:t>eigen_vectors</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772E688F-75A4-FBD7-E803-3018E7B3ABB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375361F-63DC-2115-DB3E-566CAE90B29E}"/>
              </a:ext>
            </a:extLst>
          </p:cNvPr>
          <p:cNvSpPr>
            <a:spLocks noGrp="1"/>
          </p:cNvSpPr>
          <p:nvPr>
            <p:ph type="sldNum" sz="quarter" idx="12"/>
          </p:nvPr>
        </p:nvSpPr>
        <p:spPr/>
        <p:txBody>
          <a:bodyPr/>
          <a:lstStyle/>
          <a:p>
            <a:fld id="{FACB5482-D393-4E2D-8FB7-B68A06B80F1E}" type="slidenum">
              <a:rPr lang="en-IN" smtClean="0"/>
              <a:t>40</a:t>
            </a:fld>
            <a:endParaRPr lang="en-IN"/>
          </a:p>
        </p:txBody>
      </p:sp>
    </p:spTree>
    <p:extLst>
      <p:ext uri="{BB962C8B-B14F-4D97-AF65-F5344CB8AC3E}">
        <p14:creationId xmlns:p14="http://schemas.microsoft.com/office/powerpoint/2010/main" val="937149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D3A81-0619-43AA-A8B7-A049BABB8F0C}"/>
              </a:ext>
            </a:extLst>
          </p:cNvPr>
          <p:cNvSpPr>
            <a:spLocks noGrp="1"/>
          </p:cNvSpPr>
          <p:nvPr>
            <p:ph idx="1"/>
          </p:nvPr>
        </p:nvSpPr>
        <p:spPr>
          <a:xfrm>
            <a:off x="257175" y="657225"/>
            <a:ext cx="11601449" cy="5819775"/>
          </a:xfrm>
        </p:spPr>
        <p:txBody>
          <a:bodyPr>
            <a:normAutofit fontScale="85000" lnSpcReduction="20000"/>
          </a:bodyPr>
          <a:lstStyle/>
          <a:p>
            <a:pPr marL="0" indent="0">
              <a:buNone/>
            </a:pPr>
            <a:r>
              <a:rPr lang="en-US" b="1" dirty="0">
                <a:solidFill>
                  <a:srgbClr val="00B0F0"/>
                </a:solidFill>
                <a:latin typeface="Georgia" panose="02040502050405020303" pitchFamily="18" charset="0"/>
              </a:rPr>
              <a:t>Solving systems of linear equations can also be done</a:t>
            </a:r>
          </a:p>
          <a:p>
            <a:pPr marL="0" indent="0">
              <a:buNone/>
            </a:pPr>
            <a:r>
              <a:rPr lang="en-US" dirty="0">
                <a:latin typeface="Georgia" panose="02040502050405020303" pitchFamily="18" charset="0"/>
              </a:rPr>
              <a:t>v = </a:t>
            </a:r>
            <a:r>
              <a:rPr lang="en-US" dirty="0" err="1">
                <a:latin typeface="Georgia" panose="02040502050405020303" pitchFamily="18" charset="0"/>
              </a:rPr>
              <a:t>np.array</a:t>
            </a:r>
            <a:r>
              <a:rPr lang="en-US" dirty="0">
                <a:latin typeface="Georgia" panose="02040502050405020303" pitchFamily="18" charset="0"/>
              </a:rPr>
              <a:t>([[2],[3],[5]])</a:t>
            </a:r>
          </a:p>
          <a:p>
            <a:pPr marL="0" indent="0">
              <a:buNone/>
            </a:pPr>
            <a:r>
              <a:rPr lang="en-US" dirty="0">
                <a:latin typeface="Georgia" panose="02040502050405020303" pitchFamily="18" charset="0"/>
              </a:rPr>
              <a:t>print(v)</a:t>
            </a:r>
          </a:p>
          <a:p>
            <a:pPr marL="0" indent="0">
              <a:buNone/>
            </a:pPr>
            <a:r>
              <a:rPr lang="en-US" dirty="0">
                <a:latin typeface="Georgia" panose="02040502050405020303" pitchFamily="18" charset="0"/>
              </a:rPr>
              <a:t>s = </a:t>
            </a:r>
            <a:r>
              <a:rPr lang="en-US" dirty="0" err="1">
                <a:latin typeface="Georgia" panose="02040502050405020303" pitchFamily="18" charset="0"/>
              </a:rPr>
              <a:t>linalg.solve</a:t>
            </a:r>
            <a:r>
              <a:rPr lang="en-US" dirty="0">
                <a:latin typeface="Georgia" panose="02040502050405020303" pitchFamily="18" charset="0"/>
              </a:rPr>
              <a:t>(</a:t>
            </a:r>
            <a:r>
              <a:rPr lang="en-US" dirty="0" err="1">
                <a:latin typeface="Georgia" panose="02040502050405020303" pitchFamily="18" charset="0"/>
              </a:rPr>
              <a:t>A,v</a:t>
            </a:r>
            <a:r>
              <a:rPr lang="en-US" dirty="0">
                <a:latin typeface="Georgia" panose="02040502050405020303" pitchFamily="18" charset="0"/>
              </a:rPr>
              <a:t>)</a:t>
            </a:r>
          </a:p>
          <a:p>
            <a:pPr marL="0" indent="0">
              <a:buNone/>
            </a:pPr>
            <a:r>
              <a:rPr lang="en-US" dirty="0">
                <a:latin typeface="Georgia" panose="02040502050405020303" pitchFamily="18" charset="0"/>
              </a:rPr>
              <a:t>print(s)</a:t>
            </a:r>
          </a:p>
          <a:p>
            <a:pPr marL="0" indent="0">
              <a:buNone/>
            </a:pPr>
            <a:r>
              <a:rPr lang="en-US" b="1" dirty="0">
                <a:solidFill>
                  <a:srgbClr val="00B0F0"/>
                </a:solidFill>
                <a:latin typeface="Georgia" panose="02040502050405020303" pitchFamily="18" charset="0"/>
              </a:rPr>
              <a:t>Sparse Linear Algebra</a:t>
            </a:r>
          </a:p>
          <a:p>
            <a:pPr marL="0" indent="0">
              <a:buNone/>
            </a:pPr>
            <a:r>
              <a:rPr lang="en-US" dirty="0">
                <a:latin typeface="Georgia" panose="02040502050405020303" pitchFamily="18" charset="0"/>
              </a:rPr>
              <a:t>SciPy has some routines for computing with sparse and potentially very large matrices. The necessary tools are in the submodule </a:t>
            </a:r>
            <a:r>
              <a:rPr lang="en-US" dirty="0" err="1">
                <a:latin typeface="Georgia" panose="02040502050405020303" pitchFamily="18" charset="0"/>
              </a:rPr>
              <a:t>scipy.sparse</a:t>
            </a:r>
            <a:r>
              <a:rPr lang="en-US" dirty="0">
                <a:latin typeface="Georgia" panose="02040502050405020303" pitchFamily="18" charset="0"/>
              </a:rPr>
              <a:t>.</a:t>
            </a:r>
          </a:p>
          <a:p>
            <a:pPr marL="0" indent="0">
              <a:buNone/>
            </a:pPr>
            <a:r>
              <a:rPr lang="en-US" dirty="0">
                <a:latin typeface="Georgia" panose="02040502050405020303" pitchFamily="18" charset="0"/>
              </a:rPr>
              <a:t>from </a:t>
            </a:r>
            <a:r>
              <a:rPr lang="en-US" dirty="0" err="1">
                <a:latin typeface="Georgia" panose="02040502050405020303" pitchFamily="18" charset="0"/>
              </a:rPr>
              <a:t>scipy</a:t>
            </a:r>
            <a:r>
              <a:rPr lang="en-US" dirty="0">
                <a:latin typeface="Georgia" panose="02040502050405020303" pitchFamily="18" charset="0"/>
              </a:rPr>
              <a:t> import sparse</a:t>
            </a:r>
          </a:p>
          <a:p>
            <a:pPr marL="0" indent="0">
              <a:buNone/>
            </a:pPr>
            <a:r>
              <a:rPr lang="en-US" dirty="0">
                <a:latin typeface="Georgia" panose="02040502050405020303" pitchFamily="18" charset="0"/>
              </a:rPr>
              <a:t>A = </a:t>
            </a:r>
            <a:r>
              <a:rPr lang="en-US" dirty="0" err="1">
                <a:latin typeface="Georgia" panose="02040502050405020303" pitchFamily="18" charset="0"/>
              </a:rPr>
              <a:t>sparse.lil_matrix</a:t>
            </a:r>
            <a:r>
              <a:rPr lang="en-US" dirty="0">
                <a:latin typeface="Georgia" panose="02040502050405020303" pitchFamily="18" charset="0"/>
              </a:rPr>
              <a:t>((1000, 1000))</a:t>
            </a:r>
          </a:p>
          <a:p>
            <a:pPr marL="0" indent="0">
              <a:buNone/>
            </a:pPr>
            <a:r>
              <a:rPr lang="en-US" dirty="0">
                <a:latin typeface="Georgia" panose="02040502050405020303" pitchFamily="18" charset="0"/>
              </a:rPr>
              <a:t>print(A)</a:t>
            </a:r>
          </a:p>
          <a:p>
            <a:pPr marL="0" indent="0">
              <a:buNone/>
            </a:pPr>
            <a:r>
              <a:rPr lang="en-US" dirty="0">
                <a:latin typeface="Georgia" panose="02040502050405020303" pitchFamily="18" charset="0"/>
              </a:rPr>
              <a:t>A[0,:100] = </a:t>
            </a:r>
            <a:r>
              <a:rPr lang="en-US" dirty="0" err="1">
                <a:latin typeface="Georgia" panose="02040502050405020303" pitchFamily="18" charset="0"/>
              </a:rPr>
              <a:t>np.random.rand</a:t>
            </a:r>
            <a:r>
              <a:rPr lang="en-US" dirty="0">
                <a:latin typeface="Georgia" panose="02040502050405020303" pitchFamily="18" charset="0"/>
              </a:rPr>
              <a:t>(100)</a:t>
            </a:r>
          </a:p>
          <a:p>
            <a:pPr marL="0" indent="0">
              <a:buNone/>
            </a:pPr>
            <a:r>
              <a:rPr lang="en-US" dirty="0">
                <a:latin typeface="Georgia" panose="02040502050405020303" pitchFamily="18" charset="0"/>
              </a:rPr>
              <a:t>A[1,100:200] = A[0,:100]</a:t>
            </a:r>
          </a:p>
          <a:p>
            <a:pPr marL="0" indent="0">
              <a:buNone/>
            </a:pPr>
            <a:r>
              <a:rPr lang="en-US" dirty="0" err="1">
                <a:latin typeface="Georgia" panose="02040502050405020303" pitchFamily="18" charset="0"/>
              </a:rPr>
              <a:t>A.setdiag</a:t>
            </a:r>
            <a:r>
              <a:rPr lang="en-US" dirty="0">
                <a:latin typeface="Georgia" panose="02040502050405020303" pitchFamily="18" charset="0"/>
              </a:rPr>
              <a:t>(</a:t>
            </a:r>
            <a:r>
              <a:rPr lang="en-US" dirty="0" err="1">
                <a:latin typeface="Georgia" panose="02040502050405020303" pitchFamily="18" charset="0"/>
              </a:rPr>
              <a:t>np.random.rand</a:t>
            </a:r>
            <a:r>
              <a:rPr lang="en-US" dirty="0">
                <a:latin typeface="Georgia" panose="02040502050405020303" pitchFamily="18" charset="0"/>
              </a:rPr>
              <a:t>(1000))</a:t>
            </a:r>
          </a:p>
          <a:p>
            <a:pPr marL="0" indent="0">
              <a:buNone/>
            </a:pPr>
            <a:r>
              <a:rPr lang="en-US" dirty="0">
                <a:latin typeface="Georgia" panose="02040502050405020303" pitchFamily="18" charset="0"/>
              </a:rPr>
              <a:t>print(A)</a:t>
            </a:r>
          </a:p>
        </p:txBody>
      </p:sp>
      <p:sp>
        <p:nvSpPr>
          <p:cNvPr id="2" name="Footer Placeholder 1">
            <a:extLst>
              <a:ext uri="{FF2B5EF4-FFF2-40B4-BE49-F238E27FC236}">
                <a16:creationId xmlns:a16="http://schemas.microsoft.com/office/drawing/2014/main" id="{B5897115-5BAA-8A7B-430F-A7359CA01E7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C55D8A7-AECC-6DF2-6122-8E109DCA635D}"/>
              </a:ext>
            </a:extLst>
          </p:cNvPr>
          <p:cNvSpPr>
            <a:spLocks noGrp="1"/>
          </p:cNvSpPr>
          <p:nvPr>
            <p:ph type="sldNum" sz="quarter" idx="12"/>
          </p:nvPr>
        </p:nvSpPr>
        <p:spPr/>
        <p:txBody>
          <a:bodyPr/>
          <a:lstStyle/>
          <a:p>
            <a:fld id="{FACB5482-D393-4E2D-8FB7-B68A06B80F1E}" type="slidenum">
              <a:rPr lang="en-IN" smtClean="0"/>
              <a:t>41</a:t>
            </a:fld>
            <a:endParaRPr lang="en-IN"/>
          </a:p>
        </p:txBody>
      </p:sp>
    </p:spTree>
    <p:extLst>
      <p:ext uri="{BB962C8B-B14F-4D97-AF65-F5344CB8AC3E}">
        <p14:creationId xmlns:p14="http://schemas.microsoft.com/office/powerpoint/2010/main" val="3980941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DBF0F-4F20-46D0-B7BA-E8840DF72A51}"/>
              </a:ext>
            </a:extLst>
          </p:cNvPr>
          <p:cNvSpPr>
            <a:spLocks noGrp="1"/>
          </p:cNvSpPr>
          <p:nvPr>
            <p:ph idx="1"/>
          </p:nvPr>
        </p:nvSpPr>
        <p:spPr>
          <a:xfrm>
            <a:off x="342900" y="742949"/>
            <a:ext cx="11382375" cy="5876925"/>
          </a:xfrm>
        </p:spPr>
        <p:txBody>
          <a:bodyPr>
            <a:normAutofit fontScale="77500" lnSpcReduction="20000"/>
          </a:bodyPr>
          <a:lstStyle/>
          <a:p>
            <a:pPr marL="0" indent="0">
              <a:buNone/>
            </a:pPr>
            <a:r>
              <a:rPr lang="en-IN" b="1" dirty="0">
                <a:solidFill>
                  <a:srgbClr val="00B0F0"/>
                </a:solidFill>
                <a:latin typeface="Georgia" panose="02040502050405020303" pitchFamily="18" charset="0"/>
              </a:rPr>
              <a:t>Linear Algebra for Sparse Matrices</a:t>
            </a:r>
          </a:p>
          <a:p>
            <a:pPr marL="0" indent="0">
              <a:buNone/>
            </a:pPr>
            <a:r>
              <a:rPr lang="en-IN" dirty="0">
                <a:latin typeface="Georgia" panose="02040502050405020303" pitchFamily="18" charset="0"/>
              </a:rPr>
              <a:t>from </a:t>
            </a:r>
            <a:r>
              <a:rPr lang="en-IN" dirty="0" err="1">
                <a:latin typeface="Georgia" panose="02040502050405020303" pitchFamily="18" charset="0"/>
              </a:rPr>
              <a:t>scipy.sparse</a:t>
            </a:r>
            <a:r>
              <a:rPr lang="en-IN" dirty="0">
                <a:latin typeface="Georgia" panose="02040502050405020303" pitchFamily="18" charset="0"/>
              </a:rPr>
              <a:t> import </a:t>
            </a:r>
            <a:r>
              <a:rPr lang="en-IN" dirty="0" err="1">
                <a:latin typeface="Georgia" panose="02040502050405020303" pitchFamily="18" charset="0"/>
              </a:rPr>
              <a:t>linalg</a:t>
            </a:r>
            <a:endParaRPr lang="en-IN" dirty="0">
              <a:latin typeface="Georgia" panose="02040502050405020303" pitchFamily="18" charset="0"/>
            </a:endParaRPr>
          </a:p>
          <a:p>
            <a:pPr marL="0" indent="0">
              <a:buNone/>
            </a:pPr>
            <a:r>
              <a:rPr lang="en-IN" dirty="0" err="1">
                <a:latin typeface="Georgia" panose="02040502050405020303" pitchFamily="18" charset="0"/>
              </a:rPr>
              <a:t>A.tocsr</a:t>
            </a:r>
            <a:r>
              <a:rPr lang="en-IN" dirty="0">
                <a:latin typeface="Georgia" panose="02040502050405020303" pitchFamily="18" charset="0"/>
              </a:rPr>
              <a:t>()</a:t>
            </a:r>
          </a:p>
          <a:p>
            <a:pPr marL="0" indent="0">
              <a:buNone/>
            </a:pPr>
            <a:r>
              <a:rPr lang="en-IN" dirty="0">
                <a:latin typeface="Georgia" panose="02040502050405020303" pitchFamily="18" charset="0"/>
              </a:rPr>
              <a:t>A = </a:t>
            </a:r>
            <a:r>
              <a:rPr lang="en-IN" dirty="0" err="1">
                <a:latin typeface="Georgia" panose="02040502050405020303" pitchFamily="18" charset="0"/>
              </a:rPr>
              <a:t>A.tocsr</a:t>
            </a:r>
            <a:r>
              <a:rPr lang="en-IN" dirty="0">
                <a:latin typeface="Georgia" panose="02040502050405020303" pitchFamily="18" charset="0"/>
              </a:rPr>
              <a:t>()</a:t>
            </a:r>
          </a:p>
          <a:p>
            <a:pPr marL="0" indent="0">
              <a:buNone/>
            </a:pPr>
            <a:r>
              <a:rPr lang="en-IN" dirty="0">
                <a:latin typeface="Georgia" panose="02040502050405020303" pitchFamily="18" charset="0"/>
              </a:rPr>
              <a:t>b = </a:t>
            </a:r>
            <a:r>
              <a:rPr lang="en-IN" dirty="0" err="1">
                <a:latin typeface="Georgia" panose="02040502050405020303" pitchFamily="18" charset="0"/>
              </a:rPr>
              <a:t>np.random.rand</a:t>
            </a:r>
            <a:r>
              <a:rPr lang="en-IN" dirty="0">
                <a:latin typeface="Georgia" panose="02040502050405020303" pitchFamily="18" charset="0"/>
              </a:rPr>
              <a:t>(1000)</a:t>
            </a:r>
          </a:p>
          <a:p>
            <a:pPr marL="0" indent="0">
              <a:buNone/>
            </a:pPr>
            <a:r>
              <a:rPr lang="en-IN" dirty="0" err="1">
                <a:latin typeface="Georgia" panose="02040502050405020303" pitchFamily="18" charset="0"/>
              </a:rPr>
              <a:t>ans</a:t>
            </a:r>
            <a:r>
              <a:rPr lang="en-IN" dirty="0">
                <a:latin typeface="Georgia" panose="02040502050405020303" pitchFamily="18" charset="0"/>
              </a:rPr>
              <a:t> = </a:t>
            </a:r>
            <a:r>
              <a:rPr lang="en-IN" dirty="0" err="1">
                <a:latin typeface="Georgia" panose="02040502050405020303" pitchFamily="18" charset="0"/>
              </a:rPr>
              <a:t>linalg.spsolve</a:t>
            </a:r>
            <a:r>
              <a:rPr lang="en-IN" dirty="0">
                <a:latin typeface="Georgia" panose="02040502050405020303" pitchFamily="18" charset="0"/>
              </a:rPr>
              <a:t>(A, b)</a:t>
            </a:r>
          </a:p>
          <a:p>
            <a:pPr marL="0" indent="0">
              <a:buNone/>
            </a:pPr>
            <a:r>
              <a:rPr lang="en-IN" dirty="0">
                <a:latin typeface="Georgia" panose="02040502050405020303" pitchFamily="18" charset="0"/>
              </a:rPr>
              <a:t>print(</a:t>
            </a:r>
            <a:r>
              <a:rPr lang="en-IN" dirty="0" err="1">
                <a:latin typeface="Georgia" panose="02040502050405020303" pitchFamily="18" charset="0"/>
              </a:rPr>
              <a:t>ans</a:t>
            </a:r>
            <a:r>
              <a:rPr lang="en-IN" dirty="0">
                <a:latin typeface="Georgia" panose="02040502050405020303" pitchFamily="18" charset="0"/>
              </a:rPr>
              <a:t>)</a:t>
            </a:r>
          </a:p>
          <a:p>
            <a:pPr marL="0" indent="0">
              <a:buNone/>
            </a:pPr>
            <a:r>
              <a:rPr lang="en-US" b="1" dirty="0">
                <a:solidFill>
                  <a:srgbClr val="00B0F0"/>
                </a:solidFill>
                <a:latin typeface="Georgia" panose="02040502050405020303" pitchFamily="18" charset="0"/>
              </a:rPr>
              <a:t>Integration</a:t>
            </a:r>
          </a:p>
          <a:p>
            <a:pPr>
              <a:buFont typeface="Wingdings" panose="05000000000000000000" pitchFamily="2" charset="2"/>
              <a:buChar char="Ø"/>
            </a:pPr>
            <a:r>
              <a:rPr lang="en-US" dirty="0">
                <a:latin typeface="Georgia" panose="02040502050405020303" pitchFamily="18" charset="0"/>
              </a:rPr>
              <a:t>When a function is very difficult to integrate analytically, one simply find a solution through numerical integration methods. SciPy has a capability for doing numerical integration also. </a:t>
            </a:r>
            <a:r>
              <a:rPr lang="en-US" dirty="0" err="1">
                <a:latin typeface="Georgia" panose="02040502050405020303" pitchFamily="18" charset="0"/>
              </a:rPr>
              <a:t>Scipy</a:t>
            </a:r>
            <a:r>
              <a:rPr lang="en-US" dirty="0">
                <a:latin typeface="Georgia" panose="02040502050405020303" pitchFamily="18" charset="0"/>
              </a:rPr>
              <a:t> has integration methods in </a:t>
            </a:r>
            <a:r>
              <a:rPr lang="en-US" dirty="0" err="1">
                <a:latin typeface="Georgia" panose="02040502050405020303" pitchFamily="18" charset="0"/>
              </a:rPr>
              <a:t>scipy.integrate</a:t>
            </a:r>
            <a:r>
              <a:rPr lang="en-US" dirty="0">
                <a:latin typeface="Georgia" panose="02040502050405020303" pitchFamily="18" charset="0"/>
              </a:rPr>
              <a:t> module.</a:t>
            </a:r>
          </a:p>
          <a:p>
            <a:pPr marL="0" indent="0">
              <a:buNone/>
            </a:pPr>
            <a:r>
              <a:rPr lang="en-US" dirty="0">
                <a:solidFill>
                  <a:srgbClr val="0070C0"/>
                </a:solidFill>
                <a:latin typeface="Georgia" panose="02040502050405020303" pitchFamily="18" charset="0"/>
              </a:rPr>
              <a:t>Single Integrals</a:t>
            </a:r>
          </a:p>
          <a:p>
            <a:pPr>
              <a:buFont typeface="Wingdings" panose="05000000000000000000" pitchFamily="2" charset="2"/>
              <a:buChar char="Ø"/>
            </a:pPr>
            <a:r>
              <a:rPr lang="en-US" dirty="0">
                <a:latin typeface="Georgia" panose="02040502050405020303" pitchFamily="18" charset="0"/>
              </a:rPr>
              <a:t>The Quad routine is the important function out of SciPy’s integration functions. If integration in over f(x) function where x ranges from a to b, then integral looks like this.</a:t>
            </a:r>
          </a:p>
          <a:p>
            <a:pPr>
              <a:buFont typeface="Wingdings" panose="05000000000000000000" pitchFamily="2" charset="2"/>
              <a:buChar char="Ø"/>
            </a:pPr>
            <a:r>
              <a:rPr lang="en-US" dirty="0">
                <a:latin typeface="Georgia" panose="02040502050405020303" pitchFamily="18" charset="0"/>
              </a:rPr>
              <a:t>The parameters of quad is </a:t>
            </a:r>
            <a:r>
              <a:rPr lang="en-US" dirty="0" err="1">
                <a:latin typeface="Georgia" panose="02040502050405020303" pitchFamily="18" charset="0"/>
              </a:rPr>
              <a:t>scipy.integrate.quad</a:t>
            </a:r>
            <a:r>
              <a:rPr lang="en-US" dirty="0">
                <a:latin typeface="Georgia" panose="02040502050405020303" pitchFamily="18" charset="0"/>
              </a:rPr>
              <a:t>(f, a, b), Where ‘f’ is the function to be integrated. Whereas, ‘a’ and ‘b’ are the lower and upper ranges of x limit. Let us see an example of integrating $e^{-x^2}$ over the range of 0 and 1 with respect to dx.</a:t>
            </a:r>
            <a:endParaRPr lang="en-IN" dirty="0">
              <a:latin typeface="Georgia" panose="02040502050405020303" pitchFamily="18" charset="0"/>
            </a:endParaRPr>
          </a:p>
        </p:txBody>
      </p:sp>
      <p:pic>
        <p:nvPicPr>
          <p:cNvPr id="4" name="Picture 3">
            <a:extLst>
              <a:ext uri="{FF2B5EF4-FFF2-40B4-BE49-F238E27FC236}">
                <a16:creationId xmlns:a16="http://schemas.microsoft.com/office/drawing/2014/main" id="{984DDF24-E524-4F36-8C47-48BAE0490C50}"/>
              </a:ext>
            </a:extLst>
          </p:cNvPr>
          <p:cNvPicPr>
            <a:picLocks noChangeAspect="1"/>
          </p:cNvPicPr>
          <p:nvPr/>
        </p:nvPicPr>
        <p:blipFill>
          <a:blip r:embed="rId2"/>
          <a:stretch>
            <a:fillRect/>
          </a:stretch>
        </p:blipFill>
        <p:spPr>
          <a:xfrm>
            <a:off x="8032715" y="2774916"/>
            <a:ext cx="1365320" cy="654084"/>
          </a:xfrm>
          <a:prstGeom prst="rect">
            <a:avLst/>
          </a:prstGeom>
        </p:spPr>
      </p:pic>
      <p:sp>
        <p:nvSpPr>
          <p:cNvPr id="2" name="Footer Placeholder 1">
            <a:extLst>
              <a:ext uri="{FF2B5EF4-FFF2-40B4-BE49-F238E27FC236}">
                <a16:creationId xmlns:a16="http://schemas.microsoft.com/office/drawing/2014/main" id="{82C7461C-2333-F8BC-5CF6-7E63C936331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239E4CC-6BC7-F836-5739-E0B8C0DD3158}"/>
              </a:ext>
            </a:extLst>
          </p:cNvPr>
          <p:cNvSpPr>
            <a:spLocks noGrp="1"/>
          </p:cNvSpPr>
          <p:nvPr>
            <p:ph type="sldNum" sz="quarter" idx="12"/>
          </p:nvPr>
        </p:nvSpPr>
        <p:spPr/>
        <p:txBody>
          <a:bodyPr/>
          <a:lstStyle/>
          <a:p>
            <a:fld id="{FACB5482-D393-4E2D-8FB7-B68A06B80F1E}" type="slidenum">
              <a:rPr lang="en-IN" smtClean="0"/>
              <a:t>42</a:t>
            </a:fld>
            <a:endParaRPr lang="en-IN"/>
          </a:p>
        </p:txBody>
      </p:sp>
    </p:spTree>
    <p:extLst>
      <p:ext uri="{BB962C8B-B14F-4D97-AF65-F5344CB8AC3E}">
        <p14:creationId xmlns:p14="http://schemas.microsoft.com/office/powerpoint/2010/main" val="2401478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43D3E-8560-4C33-9933-4C15A234A22F}"/>
              </a:ext>
            </a:extLst>
          </p:cNvPr>
          <p:cNvSpPr>
            <a:spLocks noGrp="1"/>
          </p:cNvSpPr>
          <p:nvPr>
            <p:ph idx="1"/>
          </p:nvPr>
        </p:nvSpPr>
        <p:spPr>
          <a:xfrm>
            <a:off x="228600" y="352425"/>
            <a:ext cx="11644312" cy="6276975"/>
          </a:xfrm>
        </p:spPr>
        <p:txBody>
          <a:bodyPr>
            <a:normAutofit fontScale="92500" lnSpcReduction="20000"/>
          </a:bodyPr>
          <a:lstStyle/>
          <a:p>
            <a:pPr marL="0" indent="0">
              <a:buNone/>
            </a:pPr>
            <a:r>
              <a:rPr lang="en-US" dirty="0">
                <a:latin typeface="Georgia" panose="02040502050405020303" pitchFamily="18" charset="0"/>
              </a:rPr>
              <a:t>We will first define the function f(x)=e^(-x^2) , this is done using a lambda expression and then use quad routine.</a:t>
            </a:r>
          </a:p>
          <a:p>
            <a:pPr marL="0" indent="0">
              <a:buNone/>
            </a:pPr>
            <a:r>
              <a:rPr lang="en-IN" dirty="0">
                <a:latin typeface="Georgia" panose="02040502050405020303" pitchFamily="18" charset="0"/>
              </a:rPr>
              <a:t>import </a:t>
            </a:r>
            <a:r>
              <a:rPr lang="en-IN" dirty="0" err="1">
                <a:latin typeface="Georgia" panose="02040502050405020303" pitchFamily="18" charset="0"/>
              </a:rPr>
              <a:t>scipy.integrate</a:t>
            </a:r>
            <a:endParaRPr lang="en-IN" dirty="0">
              <a:latin typeface="Georgia" panose="02040502050405020303" pitchFamily="18" charset="0"/>
            </a:endParaRPr>
          </a:p>
          <a:p>
            <a:pPr marL="0" indent="0">
              <a:buNone/>
            </a:pPr>
            <a:r>
              <a:rPr lang="en-IN" dirty="0">
                <a:latin typeface="Georgia" panose="02040502050405020303" pitchFamily="18" charset="0"/>
              </a:rPr>
              <a:t>f= lambda x:np.exp(-x**2)</a:t>
            </a:r>
          </a:p>
          <a:p>
            <a:pPr marL="0" indent="0">
              <a:buNone/>
            </a:pPr>
            <a:r>
              <a:rPr lang="en-IN" dirty="0" err="1">
                <a:latin typeface="Georgia" panose="02040502050405020303" pitchFamily="18" charset="0"/>
              </a:rPr>
              <a:t>i</a:t>
            </a:r>
            <a:r>
              <a:rPr lang="en-IN" dirty="0">
                <a:latin typeface="Georgia" panose="02040502050405020303" pitchFamily="18" charset="0"/>
              </a:rPr>
              <a:t> = </a:t>
            </a:r>
            <a:r>
              <a:rPr lang="en-IN" dirty="0" err="1">
                <a:latin typeface="Georgia" panose="02040502050405020303" pitchFamily="18" charset="0"/>
              </a:rPr>
              <a:t>scipy.integrate.quad</a:t>
            </a:r>
            <a:r>
              <a:rPr lang="en-IN" dirty="0">
                <a:latin typeface="Georgia" panose="02040502050405020303" pitchFamily="18" charset="0"/>
              </a:rPr>
              <a:t>(f, 0, 1)</a:t>
            </a:r>
          </a:p>
          <a:p>
            <a:pPr marL="0" indent="0">
              <a:buNone/>
            </a:pPr>
            <a:r>
              <a:rPr lang="en-IN" dirty="0">
                <a:latin typeface="Georgia" panose="02040502050405020303" pitchFamily="18" charset="0"/>
              </a:rPr>
              <a:t>print(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US" b="1" dirty="0">
                <a:solidFill>
                  <a:srgbClr val="00B0F0"/>
                </a:solidFill>
                <a:latin typeface="Georgia" panose="02040502050405020303" pitchFamily="18" charset="0"/>
              </a:rPr>
              <a:t>Double Integrals</a:t>
            </a:r>
          </a:p>
          <a:p>
            <a:pPr>
              <a:buFont typeface="Wingdings" panose="05000000000000000000" pitchFamily="2" charset="2"/>
              <a:buChar char="Ø"/>
            </a:pPr>
            <a:r>
              <a:rPr lang="en-US" dirty="0">
                <a:latin typeface="Georgia" panose="02040502050405020303" pitchFamily="18" charset="0"/>
              </a:rPr>
              <a:t>The parameters of </a:t>
            </a:r>
            <a:r>
              <a:rPr lang="en-US" dirty="0" err="1">
                <a:latin typeface="Georgia" panose="02040502050405020303" pitchFamily="18" charset="0"/>
              </a:rPr>
              <a:t>dblquad</a:t>
            </a:r>
            <a:r>
              <a:rPr lang="en-US" dirty="0">
                <a:latin typeface="Georgia" panose="02040502050405020303" pitchFamily="18" charset="0"/>
              </a:rPr>
              <a:t> function is </a:t>
            </a:r>
            <a:r>
              <a:rPr lang="en-US" dirty="0" err="1">
                <a:latin typeface="Georgia" panose="02040502050405020303" pitchFamily="18" charset="0"/>
              </a:rPr>
              <a:t>scipy.integrate.dblquad</a:t>
            </a:r>
            <a:r>
              <a:rPr lang="en-US" dirty="0">
                <a:latin typeface="Georgia" panose="02040502050405020303" pitchFamily="18" charset="0"/>
              </a:rPr>
              <a:t>(f, a, b, g, h). </a:t>
            </a:r>
          </a:p>
          <a:p>
            <a:pPr>
              <a:buFont typeface="Wingdings" panose="05000000000000000000" pitchFamily="2" charset="2"/>
              <a:buChar char="Ø"/>
            </a:pPr>
            <a:r>
              <a:rPr lang="en-US" dirty="0">
                <a:latin typeface="Georgia" panose="02040502050405020303" pitchFamily="18" charset="0"/>
              </a:rPr>
              <a:t>Where, ‘f’ is the function to be integrated, ‘a’ and ‘b’ are the lower and upper ranges of the x variable, respectively, while ‘g’ and ‘h’ are the functions that tells the lower and upper limits of y variable.</a:t>
            </a:r>
          </a:p>
          <a:p>
            <a:pPr>
              <a:buFont typeface="Wingdings" panose="05000000000000000000" pitchFamily="2" charset="2"/>
              <a:buChar char="Ø"/>
            </a:pPr>
            <a:r>
              <a:rPr lang="en-US" dirty="0">
                <a:latin typeface="Georgia" panose="02040502050405020303" pitchFamily="18" charset="0"/>
              </a:rPr>
              <a:t>As an example, let us perform the double integral of x*y^2 over x range from 0 to 2 and y ranges from 0 to 1.</a:t>
            </a:r>
          </a:p>
          <a:p>
            <a:pPr>
              <a:buFont typeface="Wingdings" panose="05000000000000000000" pitchFamily="2" charset="2"/>
              <a:buChar char="Ø"/>
            </a:pPr>
            <a:r>
              <a:rPr lang="en-US" dirty="0">
                <a:latin typeface="Georgia" panose="02040502050405020303" pitchFamily="18" charset="0"/>
              </a:rPr>
              <a:t>We define the functions f, g, and h, using the lambda expressions. Note that even if g and h are constants, as they may be in many cases, they must be defined as functions, as we have done here for the lower limit.</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62BD5C4C-E998-48B1-9EA4-7FDD66DE670F}"/>
              </a:ext>
            </a:extLst>
          </p:cNvPr>
          <p:cNvPicPr>
            <a:picLocks noChangeAspect="1"/>
          </p:cNvPicPr>
          <p:nvPr/>
        </p:nvPicPr>
        <p:blipFill>
          <a:blip r:embed="rId2"/>
          <a:stretch>
            <a:fillRect/>
          </a:stretch>
        </p:blipFill>
        <p:spPr>
          <a:xfrm>
            <a:off x="8105725" y="2060549"/>
            <a:ext cx="1924149" cy="984301"/>
          </a:xfrm>
          <a:prstGeom prst="rect">
            <a:avLst/>
          </a:prstGeom>
        </p:spPr>
      </p:pic>
      <p:sp>
        <p:nvSpPr>
          <p:cNvPr id="2" name="Footer Placeholder 1">
            <a:extLst>
              <a:ext uri="{FF2B5EF4-FFF2-40B4-BE49-F238E27FC236}">
                <a16:creationId xmlns:a16="http://schemas.microsoft.com/office/drawing/2014/main" id="{CA6599A3-B209-1C34-4FB4-E1B5E34D550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6DC3F83-A602-2E9C-D2B3-7724D20B5FF0}"/>
              </a:ext>
            </a:extLst>
          </p:cNvPr>
          <p:cNvSpPr>
            <a:spLocks noGrp="1"/>
          </p:cNvSpPr>
          <p:nvPr>
            <p:ph type="sldNum" sz="quarter" idx="12"/>
          </p:nvPr>
        </p:nvSpPr>
        <p:spPr/>
        <p:txBody>
          <a:bodyPr/>
          <a:lstStyle/>
          <a:p>
            <a:fld id="{FACB5482-D393-4E2D-8FB7-B68A06B80F1E}" type="slidenum">
              <a:rPr lang="en-IN" smtClean="0"/>
              <a:t>43</a:t>
            </a:fld>
            <a:endParaRPr lang="en-IN"/>
          </a:p>
        </p:txBody>
      </p:sp>
    </p:spTree>
    <p:extLst>
      <p:ext uri="{BB962C8B-B14F-4D97-AF65-F5344CB8AC3E}">
        <p14:creationId xmlns:p14="http://schemas.microsoft.com/office/powerpoint/2010/main" val="859349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6ABC6-92EC-4980-97FB-67D347738C2A}"/>
              </a:ext>
            </a:extLst>
          </p:cNvPr>
          <p:cNvSpPr>
            <a:spLocks noGrp="1"/>
          </p:cNvSpPr>
          <p:nvPr>
            <p:ph idx="1"/>
          </p:nvPr>
        </p:nvSpPr>
        <p:spPr>
          <a:xfrm>
            <a:off x="333376" y="657225"/>
            <a:ext cx="11325224" cy="5915025"/>
          </a:xfrm>
        </p:spPr>
        <p:txBody>
          <a:bodyPr/>
          <a:lstStyle/>
          <a:p>
            <a:pPr marL="0" indent="0">
              <a:buNone/>
            </a:pPr>
            <a:r>
              <a:rPr lang="en-IN" dirty="0">
                <a:latin typeface="Georgia" panose="02040502050405020303" pitchFamily="18" charset="0"/>
              </a:rPr>
              <a:t>from </a:t>
            </a:r>
            <a:r>
              <a:rPr lang="en-IN" dirty="0" err="1">
                <a:latin typeface="Georgia" panose="02040502050405020303" pitchFamily="18" charset="0"/>
              </a:rPr>
              <a:t>scipy</a:t>
            </a:r>
            <a:r>
              <a:rPr lang="en-IN" dirty="0">
                <a:latin typeface="Georgia" panose="02040502050405020303" pitchFamily="18" charset="0"/>
              </a:rPr>
              <a:t> import integrate</a:t>
            </a:r>
          </a:p>
          <a:p>
            <a:pPr marL="0" indent="0">
              <a:buNone/>
            </a:pPr>
            <a:r>
              <a:rPr lang="en-IN" dirty="0">
                <a:latin typeface="Georgia" panose="02040502050405020303" pitchFamily="18" charset="0"/>
              </a:rPr>
              <a:t>f = lambda y, x: x*y**2</a:t>
            </a:r>
          </a:p>
          <a:p>
            <a:pPr marL="0" indent="0">
              <a:buNone/>
            </a:pPr>
            <a:r>
              <a:rPr lang="en-IN" dirty="0" err="1">
                <a:latin typeface="Georgia" panose="02040502050405020303" pitchFamily="18" charset="0"/>
              </a:rPr>
              <a:t>i</a:t>
            </a:r>
            <a:r>
              <a:rPr lang="en-IN" dirty="0">
                <a:latin typeface="Georgia" panose="02040502050405020303" pitchFamily="18" charset="0"/>
              </a:rPr>
              <a:t> = </a:t>
            </a:r>
            <a:r>
              <a:rPr lang="en-IN" dirty="0" err="1">
                <a:latin typeface="Georgia" panose="02040502050405020303" pitchFamily="18" charset="0"/>
              </a:rPr>
              <a:t>integrate.dblquad</a:t>
            </a:r>
            <a:r>
              <a:rPr lang="en-IN" dirty="0">
                <a:latin typeface="Georgia" panose="02040502050405020303" pitchFamily="18" charset="0"/>
              </a:rPr>
              <a:t>(f, 0, 2, lambda x: 0, lambda x: 1)</a:t>
            </a:r>
          </a:p>
          <a:p>
            <a:pPr marL="0" indent="0">
              <a:buNone/>
            </a:pPr>
            <a:r>
              <a:rPr lang="en-IN" dirty="0">
                <a:latin typeface="Georgia" panose="02040502050405020303" pitchFamily="18" charset="0"/>
              </a:rPr>
              <a:t>print(</a:t>
            </a:r>
            <a:r>
              <a:rPr lang="en-IN" dirty="0" err="1">
                <a:latin typeface="Georgia" panose="02040502050405020303" pitchFamily="18" charset="0"/>
              </a:rPr>
              <a:t>i</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8350D534-56C9-4525-C404-8185EFD1A84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608C67B-20BC-91A8-CB0C-A3B6D3A95ED8}"/>
              </a:ext>
            </a:extLst>
          </p:cNvPr>
          <p:cNvSpPr>
            <a:spLocks noGrp="1"/>
          </p:cNvSpPr>
          <p:nvPr>
            <p:ph type="sldNum" sz="quarter" idx="12"/>
          </p:nvPr>
        </p:nvSpPr>
        <p:spPr/>
        <p:txBody>
          <a:bodyPr/>
          <a:lstStyle/>
          <a:p>
            <a:fld id="{FACB5482-D393-4E2D-8FB7-B68A06B80F1E}" type="slidenum">
              <a:rPr lang="en-IN" smtClean="0"/>
              <a:t>44</a:t>
            </a:fld>
            <a:endParaRPr lang="en-IN"/>
          </a:p>
        </p:txBody>
      </p:sp>
    </p:spTree>
    <p:extLst>
      <p:ext uri="{BB962C8B-B14F-4D97-AF65-F5344CB8AC3E}">
        <p14:creationId xmlns:p14="http://schemas.microsoft.com/office/powerpoint/2010/main" val="2082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85496-C89F-4062-84F7-0A52D43D1BE1}"/>
              </a:ext>
            </a:extLst>
          </p:cNvPr>
          <p:cNvSpPr>
            <a:spLocks noGrp="1"/>
          </p:cNvSpPr>
          <p:nvPr>
            <p:ph idx="1"/>
          </p:nvPr>
        </p:nvSpPr>
        <p:spPr>
          <a:xfrm>
            <a:off x="581192" y="856648"/>
            <a:ext cx="11029615" cy="5775158"/>
          </a:xfrm>
        </p:spPr>
        <p:txBody>
          <a:bodyPr>
            <a:normAutofit lnSpcReduction="10000"/>
          </a:bodyPr>
          <a:lstStyle/>
          <a:p>
            <a:pPr marL="0" indent="0">
              <a:buNone/>
            </a:pPr>
            <a:r>
              <a:rPr lang="en-IN" dirty="0">
                <a:latin typeface="Georgia" panose="02040502050405020303" pitchFamily="18" charset="0"/>
              </a:rPr>
              <a:t>wedges, texts, </a:t>
            </a:r>
            <a:r>
              <a:rPr lang="en-IN" dirty="0" err="1">
                <a:latin typeface="Georgia" panose="02040502050405020303" pitchFamily="18" charset="0"/>
              </a:rPr>
              <a:t>autotexts</a:t>
            </a:r>
            <a:r>
              <a:rPr lang="en-IN" dirty="0">
                <a:latin typeface="Georgia" panose="02040502050405020303" pitchFamily="18" charset="0"/>
              </a:rPr>
              <a:t> = </a:t>
            </a:r>
            <a:r>
              <a:rPr lang="en-IN" dirty="0" err="1">
                <a:latin typeface="Georgia" panose="02040502050405020303" pitchFamily="18" charset="0"/>
              </a:rPr>
              <a:t>ax.pie</a:t>
            </a:r>
            <a:r>
              <a:rPr lang="en-IN" dirty="0">
                <a:latin typeface="Georgia" panose="02040502050405020303" pitchFamily="18" charset="0"/>
              </a:rPr>
              <a:t>(data,   </a:t>
            </a:r>
            <a:r>
              <a:rPr lang="en-IN" dirty="0" err="1">
                <a:latin typeface="Georgia" panose="02040502050405020303" pitchFamily="18" charset="0"/>
              </a:rPr>
              <a:t>autopct</a:t>
            </a:r>
            <a:r>
              <a:rPr lang="en-IN" dirty="0">
                <a:latin typeface="Georgia" panose="02040502050405020303" pitchFamily="18" charset="0"/>
              </a:rPr>
              <a:t> = lambda pct: </a:t>
            </a:r>
            <a:r>
              <a:rPr lang="en-IN" dirty="0" err="1">
                <a:latin typeface="Georgia" panose="02040502050405020303" pitchFamily="18" charset="0"/>
              </a:rPr>
              <a:t>func</a:t>
            </a:r>
            <a:r>
              <a:rPr lang="en-IN" dirty="0">
                <a:latin typeface="Georgia" panose="02040502050405020303" pitchFamily="18" charset="0"/>
              </a:rPr>
              <a:t>(pct, data),</a:t>
            </a:r>
          </a:p>
          <a:p>
            <a:pPr marL="0" indent="0">
              <a:buNone/>
            </a:pPr>
            <a:r>
              <a:rPr lang="en-IN" dirty="0">
                <a:latin typeface="Georgia" panose="02040502050405020303" pitchFamily="18" charset="0"/>
              </a:rPr>
              <a:t>							explode = </a:t>
            </a:r>
            <a:r>
              <a:rPr lang="en-IN" dirty="0" err="1">
                <a:latin typeface="Georgia" panose="02040502050405020303" pitchFamily="18" charset="0"/>
              </a:rPr>
              <a:t>explode,labels</a:t>
            </a:r>
            <a:r>
              <a:rPr lang="en-IN" dirty="0">
                <a:latin typeface="Georgia" panose="02040502050405020303" pitchFamily="18" charset="0"/>
              </a:rPr>
              <a:t> = </a:t>
            </a:r>
            <a:r>
              <a:rPr lang="en-IN" dirty="0" err="1">
                <a:latin typeface="Georgia" panose="02040502050405020303" pitchFamily="18" charset="0"/>
              </a:rPr>
              <a:t>cars,shadow</a:t>
            </a:r>
            <a:r>
              <a:rPr lang="en-IN" dirty="0">
                <a:latin typeface="Georgia" panose="02040502050405020303" pitchFamily="18" charset="0"/>
              </a:rPr>
              <a:t> = True,</a:t>
            </a:r>
          </a:p>
          <a:p>
            <a:pPr marL="0" indent="0">
              <a:buNone/>
            </a:pPr>
            <a:r>
              <a:rPr lang="en-IN" dirty="0">
                <a:latin typeface="Georgia" panose="02040502050405020303" pitchFamily="18" charset="0"/>
              </a:rPr>
              <a:t>							</a:t>
            </a:r>
            <a:r>
              <a:rPr lang="en-IN" dirty="0" err="1">
                <a:latin typeface="Georgia" panose="02040502050405020303" pitchFamily="18" charset="0"/>
              </a:rPr>
              <a:t>colors</a:t>
            </a:r>
            <a:r>
              <a:rPr lang="en-IN" dirty="0">
                <a:latin typeface="Georgia" panose="02040502050405020303" pitchFamily="18" charset="0"/>
              </a:rPr>
              <a:t> = </a:t>
            </a:r>
            <a:r>
              <a:rPr lang="en-IN" dirty="0" err="1">
                <a:latin typeface="Georgia" panose="02040502050405020303" pitchFamily="18" charset="0"/>
              </a:rPr>
              <a:t>colors,startangle</a:t>
            </a:r>
            <a:r>
              <a:rPr lang="en-IN" dirty="0">
                <a:latin typeface="Georgia" panose="02040502050405020303" pitchFamily="18" charset="0"/>
              </a:rPr>
              <a:t> = 90,wedgeprops = </a:t>
            </a:r>
            <a:r>
              <a:rPr lang="en-IN" dirty="0" err="1">
                <a:latin typeface="Georgia" panose="02040502050405020303" pitchFamily="18" charset="0"/>
              </a:rPr>
              <a:t>wp</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textprops</a:t>
            </a:r>
            <a:r>
              <a:rPr lang="en-IN" dirty="0">
                <a:latin typeface="Georgia" panose="02040502050405020303" pitchFamily="18" charset="0"/>
              </a:rPr>
              <a:t> = </a:t>
            </a:r>
            <a:r>
              <a:rPr lang="en-IN" dirty="0" err="1">
                <a:latin typeface="Georgia" panose="02040502050405020303" pitchFamily="18" charset="0"/>
              </a:rPr>
              <a:t>dict</a:t>
            </a:r>
            <a:r>
              <a:rPr lang="en-IN" dirty="0">
                <a:latin typeface="Georgia" panose="02040502050405020303" pitchFamily="18" charset="0"/>
              </a:rPr>
              <a:t>(</a:t>
            </a:r>
            <a:r>
              <a:rPr lang="en-IN" dirty="0" err="1">
                <a:latin typeface="Georgia" panose="02040502050405020303" pitchFamily="18" charset="0"/>
              </a:rPr>
              <a:t>color</a:t>
            </a:r>
            <a:r>
              <a:rPr lang="en-IN" dirty="0">
                <a:latin typeface="Georgia" panose="02040502050405020303" pitchFamily="18" charset="0"/>
              </a:rPr>
              <a:t> ="magenta"))</a:t>
            </a:r>
          </a:p>
          <a:p>
            <a:pPr marL="0" indent="0">
              <a:buNone/>
            </a:pPr>
            <a:r>
              <a:rPr lang="en-IN" dirty="0" err="1">
                <a:latin typeface="Georgia" panose="02040502050405020303" pitchFamily="18" charset="0"/>
              </a:rPr>
              <a:t>ax.legend</a:t>
            </a:r>
            <a:r>
              <a:rPr lang="en-IN" dirty="0">
                <a:latin typeface="Georgia" panose="02040502050405020303" pitchFamily="18" charset="0"/>
              </a:rPr>
              <a:t>(wedges, </a:t>
            </a:r>
            <a:r>
              <a:rPr lang="en-IN" dirty="0" err="1">
                <a:latin typeface="Georgia" panose="02040502050405020303" pitchFamily="18" charset="0"/>
              </a:rPr>
              <a:t>cars,title</a:t>
            </a:r>
            <a:r>
              <a:rPr lang="en-IN" dirty="0">
                <a:latin typeface="Georgia" panose="02040502050405020303" pitchFamily="18" charset="0"/>
              </a:rPr>
              <a:t> ="Cars",</a:t>
            </a:r>
            <a:r>
              <a:rPr lang="en-IN" dirty="0" err="1">
                <a:latin typeface="Georgia" panose="02040502050405020303" pitchFamily="18" charset="0"/>
              </a:rPr>
              <a:t>loc</a:t>
            </a:r>
            <a:r>
              <a:rPr lang="en-IN" dirty="0">
                <a:latin typeface="Georgia" panose="02040502050405020303" pitchFamily="18" charset="0"/>
              </a:rPr>
              <a:t> ="</a:t>
            </a:r>
            <a:r>
              <a:rPr lang="en-IN" dirty="0" err="1">
                <a:latin typeface="Georgia" panose="02040502050405020303" pitchFamily="18" charset="0"/>
              </a:rPr>
              <a:t>center</a:t>
            </a:r>
            <a:r>
              <a:rPr lang="en-IN" dirty="0">
                <a:latin typeface="Georgia" panose="02040502050405020303" pitchFamily="18" charset="0"/>
              </a:rPr>
              <a:t> left",</a:t>
            </a:r>
            <a:r>
              <a:rPr lang="en-IN" dirty="0" err="1">
                <a:latin typeface="Georgia" panose="02040502050405020303" pitchFamily="18" charset="0"/>
              </a:rPr>
              <a:t>bbox_to_anchor</a:t>
            </a:r>
            <a:r>
              <a:rPr lang="en-IN" dirty="0">
                <a:latin typeface="Georgia" panose="02040502050405020303" pitchFamily="18" charset="0"/>
              </a:rPr>
              <a:t> =(1, 0, 0.5, 1))</a:t>
            </a:r>
          </a:p>
          <a:p>
            <a:pPr marL="0" indent="0">
              <a:buNone/>
            </a:pPr>
            <a:r>
              <a:rPr lang="en-IN" dirty="0" err="1">
                <a:latin typeface="Georgia" panose="02040502050405020303" pitchFamily="18" charset="0"/>
              </a:rPr>
              <a:t>plt.setp</a:t>
            </a:r>
            <a:r>
              <a:rPr lang="en-IN" dirty="0">
                <a:latin typeface="Georgia" panose="02040502050405020303" pitchFamily="18" charset="0"/>
              </a:rPr>
              <a:t>(</a:t>
            </a:r>
            <a:r>
              <a:rPr lang="en-IN" dirty="0" err="1">
                <a:latin typeface="Georgia" panose="02040502050405020303" pitchFamily="18" charset="0"/>
              </a:rPr>
              <a:t>autotexts</a:t>
            </a:r>
            <a:r>
              <a:rPr lang="en-IN" dirty="0">
                <a:latin typeface="Georgia" panose="02040502050405020303" pitchFamily="18" charset="0"/>
              </a:rPr>
              <a:t>, size = 8, weight ="bold")</a:t>
            </a:r>
          </a:p>
          <a:p>
            <a:pPr marL="0" indent="0">
              <a:buNone/>
            </a:pPr>
            <a:r>
              <a:rPr lang="en-IN" dirty="0" err="1">
                <a:latin typeface="Georgia" panose="02040502050405020303" pitchFamily="18" charset="0"/>
              </a:rPr>
              <a:t>ax.set_title</a:t>
            </a:r>
            <a:r>
              <a:rPr lang="en-IN" dirty="0">
                <a:latin typeface="Georgia" panose="02040502050405020303" pitchFamily="18" charset="0"/>
              </a:rPr>
              <a:t>("Customizing pie chart")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A18C49FA-8F8A-598E-E57F-94C3B8115CF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90A9005-CB45-CB87-2F8B-D1C02E8F9C10}"/>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255593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3FB-076A-48D0-9BAF-9DE43960EDA7}"/>
              </a:ext>
            </a:extLst>
          </p:cNvPr>
          <p:cNvSpPr>
            <a:spLocks noGrp="1"/>
          </p:cNvSpPr>
          <p:nvPr>
            <p:ph type="title"/>
          </p:nvPr>
        </p:nvSpPr>
        <p:spPr>
          <a:xfrm>
            <a:off x="581192" y="702156"/>
            <a:ext cx="11029616" cy="905263"/>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set border for wedges in Matplotlib pie chart?</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80D42700-66E0-4120-8C16-ADA32CD50D28}"/>
              </a:ext>
            </a:extLst>
          </p:cNvPr>
          <p:cNvSpPr>
            <a:spLocks noGrp="1"/>
          </p:cNvSpPr>
          <p:nvPr>
            <p:ph idx="1"/>
          </p:nvPr>
        </p:nvSpPr>
        <p:spPr>
          <a:xfrm>
            <a:off x="471638" y="1742173"/>
            <a:ext cx="11139169" cy="4851132"/>
          </a:xfrm>
        </p:spPr>
        <p:txBody>
          <a:bodyPr>
            <a:normAutofit fontScale="92500" lnSpcReduction="10000"/>
          </a:bodyPr>
          <a:lstStyle/>
          <a:p>
            <a:pPr marL="0" indent="0">
              <a:buNone/>
            </a:pPr>
            <a:r>
              <a:rPr lang="en-US" b="1" dirty="0">
                <a:solidFill>
                  <a:srgbClr val="00B0F0"/>
                </a:solidFill>
                <a:latin typeface="Georgia" panose="02040502050405020303" pitchFamily="18" charset="0"/>
              </a:rPr>
              <a:t>Example:</a:t>
            </a: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years = [2016, 2017, 2018, 2019, 2020]</a:t>
            </a:r>
          </a:p>
          <a:p>
            <a:pPr marL="0" indent="0">
              <a:buNone/>
            </a:pPr>
            <a:r>
              <a:rPr lang="en-US" dirty="0">
                <a:latin typeface="Georgia" panose="02040502050405020303" pitchFamily="18" charset="0"/>
              </a:rPr>
              <a:t>profit = [15, 19, 35, 14, 17]</a:t>
            </a:r>
          </a:p>
          <a:p>
            <a:pPr marL="0" indent="0">
              <a:buNone/>
            </a:pPr>
            <a:r>
              <a:rPr lang="en-US" dirty="0" err="1">
                <a:latin typeface="Georgia" panose="02040502050405020303" pitchFamily="18" charset="0"/>
              </a:rPr>
              <a:t>plt.pie</a:t>
            </a:r>
            <a:r>
              <a:rPr lang="en-US" dirty="0">
                <a:latin typeface="Georgia" panose="02040502050405020303" pitchFamily="18" charset="0"/>
              </a:rPr>
              <a:t>(profit, labels = years, </a:t>
            </a:r>
            <a:r>
              <a:rPr lang="en-US" dirty="0" err="1">
                <a:latin typeface="Georgia" panose="02040502050405020303" pitchFamily="18" charset="0"/>
              </a:rPr>
              <a:t>autopct</a:t>
            </a:r>
            <a:r>
              <a:rPr lang="en-US" dirty="0">
                <a:latin typeface="Georgia" panose="02040502050405020303" pitchFamily="18" charset="0"/>
              </a:rPr>
              <a:t> = '%1.1f%%',</a:t>
            </a:r>
          </a:p>
          <a:p>
            <a:pPr marL="0" indent="0">
              <a:buNone/>
            </a:pPr>
            <a:r>
              <a:rPr lang="en-US" dirty="0">
                <a:latin typeface="Georgia" panose="02040502050405020303" pitchFamily="18" charset="0"/>
              </a:rPr>
              <a:t>        </a:t>
            </a:r>
            <a:r>
              <a:rPr lang="en-US" dirty="0" err="1">
                <a:latin typeface="Georgia" panose="02040502050405020303" pitchFamily="18" charset="0"/>
              </a:rPr>
              <a:t>startangle</a:t>
            </a:r>
            <a:r>
              <a:rPr lang="en-US" dirty="0">
                <a:latin typeface="Georgia" panose="02040502050405020303" pitchFamily="18" charset="0"/>
              </a:rPr>
              <a:t> = 90, </a:t>
            </a:r>
          </a:p>
          <a:p>
            <a:pPr marL="0" indent="0">
              <a:buNone/>
            </a:pPr>
            <a:r>
              <a:rPr lang="en-US" dirty="0">
                <a:latin typeface="Georgia" panose="02040502050405020303" pitchFamily="18" charset="0"/>
              </a:rPr>
              <a:t>        </a:t>
            </a:r>
            <a:r>
              <a:rPr lang="en-US" dirty="0" err="1">
                <a:latin typeface="Georgia" panose="02040502050405020303" pitchFamily="18" charset="0"/>
              </a:rPr>
              <a:t>wedgeprops</a:t>
            </a:r>
            <a:r>
              <a:rPr lang="en-US" dirty="0">
                <a:latin typeface="Georgia" panose="02040502050405020303" pitchFamily="18" charset="0"/>
              </a:rPr>
              <a:t> = {"</a:t>
            </a:r>
            <a:r>
              <a:rPr lang="en-US" dirty="0" err="1">
                <a:latin typeface="Georgia" panose="02040502050405020303" pitchFamily="18" charset="0"/>
              </a:rPr>
              <a:t>edgecolor</a:t>
            </a:r>
            <a:r>
              <a:rPr lang="en-US" dirty="0">
                <a:latin typeface="Georgia" panose="02040502050405020303" pitchFamily="18" charset="0"/>
              </a:rPr>
              <a:t>" : "black",</a:t>
            </a:r>
          </a:p>
          <a:p>
            <a:pPr marL="0" indent="0">
              <a:buNone/>
            </a:pPr>
            <a:r>
              <a:rPr lang="en-US" dirty="0">
                <a:latin typeface="Georgia" panose="02040502050405020303" pitchFamily="18" charset="0"/>
              </a:rPr>
              <a:t>                      'linewidth': 2,</a:t>
            </a:r>
          </a:p>
          <a:p>
            <a:pPr marL="0" indent="0">
              <a:buNone/>
            </a:pPr>
            <a:r>
              <a:rPr lang="en-US" dirty="0">
                <a:latin typeface="Georgia" panose="02040502050405020303" pitchFamily="18" charset="0"/>
              </a:rPr>
              <a:t>                      '</a:t>
            </a:r>
            <a:r>
              <a:rPr lang="en-US" dirty="0" err="1">
                <a:latin typeface="Georgia" panose="02040502050405020303" pitchFamily="18" charset="0"/>
              </a:rPr>
              <a:t>antialiased</a:t>
            </a:r>
            <a:r>
              <a:rPr lang="en-US" dirty="0">
                <a:latin typeface="Georgia" panose="02040502050405020303" pitchFamily="18" charset="0"/>
              </a:rPr>
              <a:t>': True})</a:t>
            </a:r>
          </a:p>
          <a:p>
            <a:pPr marL="0" indent="0">
              <a:buNone/>
            </a:pPr>
            <a:r>
              <a:rPr lang="en-US" dirty="0">
                <a:latin typeface="Georgia" panose="02040502050405020303" pitchFamily="18" charset="0"/>
              </a:rPr>
              <a:t>  </a:t>
            </a:r>
            <a:r>
              <a:rPr lang="en-US" dirty="0" err="1">
                <a:latin typeface="Georgia" panose="02040502050405020303" pitchFamily="18" charset="0"/>
              </a:rPr>
              <a:t>plt.axis</a:t>
            </a:r>
            <a:r>
              <a:rPr lang="en-US" dirty="0">
                <a:latin typeface="Georgia" panose="02040502050405020303" pitchFamily="18" charset="0"/>
              </a:rPr>
              <a:t>('equal')</a:t>
            </a:r>
          </a:p>
          <a:p>
            <a:pPr marL="0" indent="0">
              <a:buNone/>
            </a:pPr>
            <a:r>
              <a:rPr lang="en-US" dirty="0" err="1">
                <a:latin typeface="Georgia" panose="02040502050405020303" pitchFamily="18" charset="0"/>
              </a:rPr>
              <a:t>plt.show</a:t>
            </a:r>
            <a:r>
              <a:rPr lang="en-US" dirty="0">
                <a:latin typeface="Georgia" panose="02040502050405020303" pitchFamily="18" charset="0"/>
              </a:rPr>
              <a:t>()</a:t>
            </a:r>
          </a:p>
        </p:txBody>
      </p:sp>
      <p:sp>
        <p:nvSpPr>
          <p:cNvPr id="4" name="Footer Placeholder 3">
            <a:extLst>
              <a:ext uri="{FF2B5EF4-FFF2-40B4-BE49-F238E27FC236}">
                <a16:creationId xmlns:a16="http://schemas.microsoft.com/office/drawing/2014/main" id="{C66A189E-F6B1-D4B3-A494-EC6B95236FB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86547F3-BEC5-A886-1B5F-F081FB788227}"/>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66202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1FB51-FF22-4D0E-92C1-4A040F1F8D92}"/>
              </a:ext>
            </a:extLst>
          </p:cNvPr>
          <p:cNvSpPr>
            <a:spLocks noGrp="1"/>
          </p:cNvSpPr>
          <p:nvPr>
            <p:ph idx="1"/>
          </p:nvPr>
        </p:nvSpPr>
        <p:spPr>
          <a:xfrm>
            <a:off x="394636" y="914400"/>
            <a:ext cx="11216171" cy="5794408"/>
          </a:xfrm>
        </p:spPr>
        <p:txBody>
          <a:bodyPr>
            <a:normAutofit fontScale="92500" lnSpcReduction="1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product = 'Product A', 'Product B',</a:t>
            </a:r>
          </a:p>
          <a:p>
            <a:pPr marL="0" indent="0">
              <a:buNone/>
            </a:pPr>
            <a:r>
              <a:rPr lang="en-IN" dirty="0">
                <a:latin typeface="Georgia" panose="02040502050405020303" pitchFamily="18" charset="0"/>
              </a:rPr>
              <a:t>            'Product C', 'Product D'    </a:t>
            </a:r>
          </a:p>
          <a:p>
            <a:pPr marL="0" indent="0">
              <a:buNone/>
            </a:pPr>
            <a:r>
              <a:rPr lang="en-IN" dirty="0">
                <a:latin typeface="Georgia" panose="02040502050405020303" pitchFamily="18" charset="0"/>
              </a:rPr>
              <a:t>stock = [15, 30, 35, 20]</a:t>
            </a:r>
          </a:p>
          <a:p>
            <a:pPr marL="0" indent="0">
              <a:buNone/>
            </a:pPr>
            <a:r>
              <a:rPr lang="en-IN" dirty="0">
                <a:latin typeface="Georgia" panose="02040502050405020303" pitchFamily="18" charset="0"/>
              </a:rPr>
              <a:t>explode = (0.1, 0, 0.1, 0) </a:t>
            </a:r>
          </a:p>
          <a:p>
            <a:pPr marL="0" indent="0">
              <a:buNone/>
            </a:pPr>
            <a:r>
              <a:rPr lang="en-IN" dirty="0" err="1">
                <a:latin typeface="Georgia" panose="02040502050405020303" pitchFamily="18" charset="0"/>
              </a:rPr>
              <a:t>plt.pie</a:t>
            </a:r>
            <a:r>
              <a:rPr lang="en-IN" dirty="0">
                <a:latin typeface="Georgia" panose="02040502050405020303" pitchFamily="18" charset="0"/>
              </a:rPr>
              <a:t>(stock, explode = explode,</a:t>
            </a:r>
          </a:p>
          <a:p>
            <a:pPr marL="0" indent="0">
              <a:buNone/>
            </a:pPr>
            <a:r>
              <a:rPr lang="en-IN" dirty="0">
                <a:latin typeface="Georgia" panose="02040502050405020303" pitchFamily="18" charset="0"/>
              </a:rPr>
              <a:t>        labels = product, </a:t>
            </a:r>
            <a:r>
              <a:rPr lang="en-IN" dirty="0" err="1">
                <a:latin typeface="Georgia" panose="02040502050405020303" pitchFamily="18" charset="0"/>
              </a:rPr>
              <a:t>autopct</a:t>
            </a:r>
            <a:r>
              <a:rPr lang="en-IN" dirty="0">
                <a:latin typeface="Georgia" panose="02040502050405020303" pitchFamily="18" charset="0"/>
              </a:rPr>
              <a:t> = '%1.1f%%',</a:t>
            </a:r>
          </a:p>
          <a:p>
            <a:pPr marL="0" indent="0">
              <a:buNone/>
            </a:pPr>
            <a:r>
              <a:rPr lang="en-IN" dirty="0">
                <a:latin typeface="Georgia" panose="02040502050405020303" pitchFamily="18" charset="0"/>
              </a:rPr>
              <a:t>        shadow = True, </a:t>
            </a:r>
            <a:r>
              <a:rPr lang="en-IN" dirty="0" err="1">
                <a:latin typeface="Georgia" panose="02040502050405020303" pitchFamily="18" charset="0"/>
              </a:rPr>
              <a:t>startangle</a:t>
            </a:r>
            <a:r>
              <a:rPr lang="en-IN" dirty="0">
                <a:latin typeface="Georgia" panose="02040502050405020303" pitchFamily="18" charset="0"/>
              </a:rPr>
              <a:t> = 90,</a:t>
            </a:r>
          </a:p>
          <a:p>
            <a:pPr marL="0" indent="0">
              <a:buNone/>
            </a:pPr>
            <a:r>
              <a:rPr lang="en-IN" dirty="0">
                <a:latin typeface="Georgia" panose="02040502050405020303" pitchFamily="18" charset="0"/>
              </a:rPr>
              <a:t>        </a:t>
            </a:r>
            <a:r>
              <a:rPr lang="en-IN" dirty="0" err="1">
                <a:latin typeface="Georgia" panose="02040502050405020303" pitchFamily="18" charset="0"/>
              </a:rPr>
              <a:t>wedgeprops</a:t>
            </a:r>
            <a:r>
              <a:rPr lang="en-IN" dirty="0">
                <a:latin typeface="Georgia" panose="02040502050405020303" pitchFamily="18" charset="0"/>
              </a:rPr>
              <a:t>= {"</a:t>
            </a:r>
            <a:r>
              <a:rPr lang="en-IN" dirty="0" err="1">
                <a:latin typeface="Georgia" panose="02040502050405020303" pitchFamily="18" charset="0"/>
              </a:rPr>
              <a:t>edgecolor</a:t>
            </a:r>
            <a:r>
              <a:rPr lang="en-IN" dirty="0">
                <a:latin typeface="Georgia" panose="02040502050405020303" pitchFamily="18" charset="0"/>
              </a:rPr>
              <a:t>":"black",</a:t>
            </a:r>
          </a:p>
          <a:p>
            <a:pPr marL="0" indent="0">
              <a:buNone/>
            </a:pPr>
            <a:r>
              <a:rPr lang="en-IN" dirty="0">
                <a:latin typeface="Georgia" panose="02040502050405020303" pitchFamily="18" charset="0"/>
              </a:rPr>
              <a:t>                     'linewidth': 3,</a:t>
            </a:r>
          </a:p>
          <a:p>
            <a:pPr marL="0" indent="0">
              <a:buNone/>
            </a:pPr>
            <a:r>
              <a:rPr lang="en-IN" dirty="0">
                <a:latin typeface="Georgia" panose="02040502050405020303" pitchFamily="18" charset="0"/>
              </a:rPr>
              <a:t>                     '</a:t>
            </a:r>
            <a:r>
              <a:rPr lang="en-IN" dirty="0" err="1">
                <a:latin typeface="Georgia" panose="02040502050405020303" pitchFamily="18" charset="0"/>
              </a:rPr>
              <a:t>antialiased</a:t>
            </a:r>
            <a:r>
              <a:rPr lang="en-IN" dirty="0">
                <a:latin typeface="Georgia" panose="02040502050405020303" pitchFamily="18" charset="0"/>
              </a:rPr>
              <a:t>': True})</a:t>
            </a:r>
          </a:p>
          <a:p>
            <a:pPr marL="0" indent="0">
              <a:buNone/>
            </a:pPr>
            <a:r>
              <a:rPr lang="en-IN" dirty="0">
                <a:latin typeface="Georgia" panose="02040502050405020303" pitchFamily="18" charset="0"/>
              </a:rPr>
              <a:t> </a:t>
            </a:r>
            <a:r>
              <a:rPr lang="en-IN" dirty="0" err="1">
                <a:latin typeface="Georgia" panose="02040502050405020303" pitchFamily="18" charset="0"/>
              </a:rPr>
              <a:t>plt.axis</a:t>
            </a:r>
            <a:r>
              <a:rPr lang="en-IN" dirty="0">
                <a:latin typeface="Georgia" panose="02040502050405020303" pitchFamily="18" charset="0"/>
              </a:rPr>
              <a:t>('equal')  </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3E9A6244-DBFE-3A8F-FCE5-FFCF0CB2C3B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10B7485-5016-64F1-5A82-B37257DB47EC}"/>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204000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2614F-4578-43AA-A0AF-1C30085D0BC9}"/>
              </a:ext>
            </a:extLst>
          </p:cNvPr>
          <p:cNvSpPr>
            <a:spLocks noGrp="1"/>
          </p:cNvSpPr>
          <p:nvPr>
            <p:ph idx="1"/>
          </p:nvPr>
        </p:nvSpPr>
        <p:spPr>
          <a:xfrm>
            <a:off x="394636" y="712269"/>
            <a:ext cx="11444438" cy="5919537"/>
          </a:xfrm>
        </p:spPr>
        <p:txBody>
          <a:bodyPr>
            <a:normAutofit fontScale="92500" lnSpcReduction="1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continents = ['Asia', 'Europe', 'North America',</a:t>
            </a:r>
          </a:p>
          <a:p>
            <a:pPr marL="0" indent="0">
              <a:buNone/>
            </a:pPr>
            <a:r>
              <a:rPr lang="en-IN" dirty="0">
                <a:latin typeface="Georgia" panose="02040502050405020303" pitchFamily="18" charset="0"/>
              </a:rPr>
              <a:t>              'South </a:t>
            </a:r>
            <a:r>
              <a:rPr lang="en-IN" dirty="0" err="1">
                <a:latin typeface="Georgia" panose="02040502050405020303" pitchFamily="18" charset="0"/>
              </a:rPr>
              <a:t>America','Australia</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Africa','Antarctica</a:t>
            </a:r>
            <a:r>
              <a:rPr lang="en-IN" dirty="0">
                <a:latin typeface="Georgia" panose="02040502050405020303" pitchFamily="18" charset="0"/>
              </a:rPr>
              <a:t>']</a:t>
            </a:r>
          </a:p>
          <a:p>
            <a:pPr marL="0" indent="0">
              <a:buNone/>
            </a:pPr>
            <a:r>
              <a:rPr lang="en-IN" dirty="0">
                <a:latin typeface="Georgia" panose="02040502050405020303" pitchFamily="18" charset="0"/>
              </a:rPr>
              <a:t>area = [25, 20, 15, 10,15,10,5]</a:t>
            </a:r>
          </a:p>
          <a:p>
            <a:pPr marL="0" indent="0">
              <a:buNone/>
            </a:pPr>
            <a:r>
              <a:rPr lang="en-IN" dirty="0">
                <a:latin typeface="Georgia" panose="02040502050405020303" pitchFamily="18" charset="0"/>
              </a:rPr>
              <a:t>explode = (0.1, 0, 0.1, 0,0.1,0.1,0.1) </a:t>
            </a:r>
          </a:p>
          <a:p>
            <a:pPr marL="0" indent="0">
              <a:buNone/>
            </a:pPr>
            <a:r>
              <a:rPr lang="en-IN" dirty="0" err="1">
                <a:latin typeface="Georgia" panose="02040502050405020303" pitchFamily="18" charset="0"/>
              </a:rPr>
              <a:t>plt.pie</a:t>
            </a:r>
            <a:r>
              <a:rPr lang="en-IN" dirty="0">
                <a:latin typeface="Georgia" panose="02040502050405020303" pitchFamily="18" charset="0"/>
              </a:rPr>
              <a:t>(area, explode = explode, labels = continents,</a:t>
            </a:r>
          </a:p>
          <a:p>
            <a:pPr marL="0" indent="0">
              <a:buNone/>
            </a:pPr>
            <a:r>
              <a:rPr lang="en-IN" dirty="0">
                <a:latin typeface="Georgia" panose="02040502050405020303" pitchFamily="18" charset="0"/>
              </a:rPr>
              <a:t>        </a:t>
            </a:r>
            <a:r>
              <a:rPr lang="en-IN" dirty="0" err="1">
                <a:latin typeface="Georgia" panose="02040502050405020303" pitchFamily="18" charset="0"/>
              </a:rPr>
              <a:t>autopct</a:t>
            </a:r>
            <a:r>
              <a:rPr lang="en-IN" dirty="0">
                <a:latin typeface="Georgia" panose="02040502050405020303" pitchFamily="18" charset="0"/>
              </a:rPr>
              <a:t> = '%1.1f%%',</a:t>
            </a:r>
            <a:r>
              <a:rPr lang="en-IN" dirty="0" err="1">
                <a:latin typeface="Georgia" panose="02040502050405020303" pitchFamily="18" charset="0"/>
              </a:rPr>
              <a:t>startangle</a:t>
            </a:r>
            <a:r>
              <a:rPr lang="en-IN" dirty="0">
                <a:latin typeface="Georgia" panose="02040502050405020303" pitchFamily="18" charset="0"/>
              </a:rPr>
              <a:t> = 0,</a:t>
            </a:r>
          </a:p>
          <a:p>
            <a:pPr marL="0" indent="0">
              <a:buNone/>
            </a:pPr>
            <a:r>
              <a:rPr lang="en-IN" dirty="0">
                <a:latin typeface="Georgia" panose="02040502050405020303" pitchFamily="18" charset="0"/>
              </a:rPr>
              <a:t>        </a:t>
            </a:r>
            <a:r>
              <a:rPr lang="en-IN" dirty="0" err="1">
                <a:latin typeface="Georgia" panose="02040502050405020303" pitchFamily="18" charset="0"/>
              </a:rPr>
              <a:t>wedgeprops</a:t>
            </a:r>
            <a:r>
              <a:rPr lang="en-IN" dirty="0">
                <a:latin typeface="Georgia" panose="02040502050405020303" pitchFamily="18" charset="0"/>
              </a:rPr>
              <a:t> = {"</a:t>
            </a:r>
            <a:r>
              <a:rPr lang="en-IN" dirty="0" err="1">
                <a:latin typeface="Georgia" panose="02040502050405020303" pitchFamily="18" charset="0"/>
              </a:rPr>
              <a:t>edgecolor</a:t>
            </a:r>
            <a:r>
              <a:rPr lang="en-IN" dirty="0">
                <a:latin typeface="Georgia" panose="02040502050405020303" pitchFamily="18" charset="0"/>
              </a:rPr>
              <a:t>" : "black",</a:t>
            </a:r>
          </a:p>
          <a:p>
            <a:pPr marL="0" indent="0">
              <a:buNone/>
            </a:pPr>
            <a:r>
              <a:rPr lang="en-IN" dirty="0">
                <a:latin typeface="Georgia" panose="02040502050405020303" pitchFamily="18" charset="0"/>
              </a:rPr>
              <a:t>                    'linewidth' : 2,</a:t>
            </a:r>
          </a:p>
          <a:p>
            <a:pPr marL="0" indent="0">
              <a:buNone/>
            </a:pPr>
            <a:r>
              <a:rPr lang="en-IN" dirty="0">
                <a:latin typeface="Georgia" panose="02040502050405020303" pitchFamily="18" charset="0"/>
              </a:rPr>
              <a:t>                    '</a:t>
            </a:r>
            <a:r>
              <a:rPr lang="en-IN" dirty="0" err="1">
                <a:latin typeface="Georgia" panose="02040502050405020303" pitchFamily="18" charset="0"/>
              </a:rPr>
              <a:t>antialiased</a:t>
            </a:r>
            <a:r>
              <a:rPr lang="en-IN" dirty="0">
                <a:latin typeface="Georgia" panose="02040502050405020303" pitchFamily="18" charset="0"/>
              </a:rPr>
              <a:t>': True})</a:t>
            </a:r>
          </a:p>
          <a:p>
            <a:pPr marL="0" indent="0">
              <a:buNone/>
            </a:pPr>
            <a:r>
              <a:rPr lang="en-IN" dirty="0" err="1">
                <a:latin typeface="Georgia" panose="02040502050405020303" pitchFamily="18" charset="0"/>
              </a:rPr>
              <a:t>plt.axis</a:t>
            </a:r>
            <a:r>
              <a:rPr lang="en-IN" dirty="0">
                <a:latin typeface="Georgia" panose="02040502050405020303" pitchFamily="18" charset="0"/>
              </a:rPr>
              <a:t>('equal') </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689B7242-7B62-430F-F6D0-156590806B4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424542C-34BE-F351-6476-483FBDBCA495}"/>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427964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901E1-E90C-4211-B19D-09161F2AACB2}"/>
              </a:ext>
            </a:extLst>
          </p:cNvPr>
          <p:cNvSpPr>
            <a:spLocks noGrp="1"/>
          </p:cNvSpPr>
          <p:nvPr>
            <p:ph idx="1"/>
          </p:nvPr>
        </p:nvSpPr>
        <p:spPr>
          <a:xfrm>
            <a:off x="257175" y="371475"/>
            <a:ext cx="11649075" cy="6286500"/>
          </a:xfrm>
        </p:spPr>
        <p:txBody>
          <a:bodyPr>
            <a:normAutofit fontScale="92500" lnSpcReduction="20000"/>
          </a:bodyPr>
          <a:lstStyle/>
          <a:p>
            <a:pPr marL="0" indent="0">
              <a:buNone/>
            </a:pPr>
            <a:r>
              <a:rPr lang="en-US" b="1" dirty="0">
                <a:solidFill>
                  <a:srgbClr val="00B0F0"/>
                </a:solidFill>
                <a:latin typeface="Georgia" panose="02040502050405020303" pitchFamily="18" charset="0"/>
              </a:rPr>
              <a:t>Creating Pie Chart</a:t>
            </a:r>
          </a:p>
          <a:p>
            <a:pPr marL="0" indent="0">
              <a:buNone/>
            </a:pPr>
            <a:r>
              <a:rPr lang="en-US" dirty="0">
                <a:latin typeface="Georgia" panose="02040502050405020303" pitchFamily="18" charset="0"/>
              </a:rPr>
              <a:t>Matplotlib API has pie() function in its </a:t>
            </a:r>
            <a:r>
              <a:rPr lang="en-US" dirty="0" err="1">
                <a:latin typeface="Georgia" panose="02040502050405020303" pitchFamily="18" charset="0"/>
              </a:rPr>
              <a:t>pyplot</a:t>
            </a:r>
            <a:r>
              <a:rPr lang="en-US" dirty="0">
                <a:latin typeface="Georgia" panose="02040502050405020303" pitchFamily="18" charset="0"/>
              </a:rPr>
              <a:t> module which create a pie chart representing the data in an array. </a:t>
            </a:r>
          </a:p>
          <a:p>
            <a:pPr marL="0" indent="0">
              <a:buNone/>
            </a:pPr>
            <a:r>
              <a:rPr lang="en-US" b="1" dirty="0">
                <a:solidFill>
                  <a:srgbClr val="00B0F0"/>
                </a:solidFill>
                <a:latin typeface="Georgia" panose="02040502050405020303" pitchFamily="18" charset="0"/>
              </a:rPr>
              <a:t>Syntax: </a:t>
            </a:r>
          </a:p>
          <a:p>
            <a:pPr marL="0" indent="0">
              <a:buNone/>
            </a:pPr>
            <a:r>
              <a:rPr lang="en-US" dirty="0" err="1">
                <a:latin typeface="Georgia" panose="02040502050405020303" pitchFamily="18" charset="0"/>
              </a:rPr>
              <a:t>matplotlib.pyplot.pie</a:t>
            </a:r>
            <a:r>
              <a:rPr lang="en-US" dirty="0">
                <a:latin typeface="Georgia" panose="02040502050405020303" pitchFamily="18" charset="0"/>
              </a:rPr>
              <a:t>(data, explode=None, labels=None, colors=None, </a:t>
            </a:r>
            <a:r>
              <a:rPr lang="en-US" dirty="0" err="1">
                <a:latin typeface="Georgia" panose="02040502050405020303" pitchFamily="18" charset="0"/>
              </a:rPr>
              <a:t>autopct</a:t>
            </a:r>
            <a:r>
              <a:rPr lang="en-US" dirty="0">
                <a:latin typeface="Georgia" panose="02040502050405020303" pitchFamily="18" charset="0"/>
              </a:rPr>
              <a:t>=None, shadow=False)</a:t>
            </a:r>
          </a:p>
          <a:p>
            <a:pPr marL="0" indent="0">
              <a:buNone/>
            </a:pPr>
            <a:r>
              <a:rPr lang="en-US" b="1" dirty="0">
                <a:solidFill>
                  <a:srgbClr val="00B0F0"/>
                </a:solidFill>
                <a:latin typeface="Georgia" panose="02040502050405020303" pitchFamily="18" charset="0"/>
              </a:rPr>
              <a:t>Parameters: </a:t>
            </a:r>
          </a:p>
          <a:p>
            <a:pPr>
              <a:buFont typeface="Wingdings" panose="05000000000000000000" pitchFamily="2" charset="2"/>
              <a:buChar char="Ø"/>
            </a:pPr>
            <a:r>
              <a:rPr lang="en-US" dirty="0">
                <a:latin typeface="Georgia" panose="02040502050405020303" pitchFamily="18" charset="0"/>
              </a:rPr>
              <a:t>Data represents the array of data values to be plotted, the fractional area of each slice is represented by data/sum(data). If sum(data)&lt;1, then the data values returns the fractional area directly, thus resulting pie will have empty wedge of size 1-sum(data). </a:t>
            </a:r>
          </a:p>
          <a:p>
            <a:pPr>
              <a:buFont typeface="Wingdings" panose="05000000000000000000" pitchFamily="2" charset="2"/>
              <a:buChar char="Ø"/>
            </a:pPr>
            <a:r>
              <a:rPr lang="en-US" dirty="0">
                <a:latin typeface="Georgia" panose="02040502050405020303" pitchFamily="18" charset="0"/>
              </a:rPr>
              <a:t>labels is a list of sequence of strings which sets the label of each wedge. </a:t>
            </a:r>
          </a:p>
          <a:p>
            <a:pPr>
              <a:buFont typeface="Wingdings" panose="05000000000000000000" pitchFamily="2" charset="2"/>
              <a:buChar char="Ø"/>
            </a:pPr>
            <a:r>
              <a:rPr lang="en-US" dirty="0">
                <a:latin typeface="Georgia" panose="02040502050405020303" pitchFamily="18" charset="0"/>
              </a:rPr>
              <a:t>color attribute is used to provide color to the wedges. </a:t>
            </a:r>
          </a:p>
          <a:p>
            <a:pPr>
              <a:buFont typeface="Wingdings" panose="05000000000000000000" pitchFamily="2" charset="2"/>
              <a:buChar char="Ø"/>
            </a:pPr>
            <a:r>
              <a:rPr lang="en-US" dirty="0" err="1">
                <a:latin typeface="Georgia" panose="02040502050405020303" pitchFamily="18" charset="0"/>
              </a:rPr>
              <a:t>autopct</a:t>
            </a:r>
            <a:r>
              <a:rPr lang="en-US" dirty="0">
                <a:latin typeface="Georgia" panose="02040502050405020303" pitchFamily="18" charset="0"/>
              </a:rPr>
              <a:t> is a string used to label the wedge with their numerical value. </a:t>
            </a:r>
          </a:p>
          <a:p>
            <a:pPr>
              <a:buFont typeface="Wingdings" panose="05000000000000000000" pitchFamily="2" charset="2"/>
              <a:buChar char="Ø"/>
            </a:pPr>
            <a:r>
              <a:rPr lang="en-US" dirty="0">
                <a:latin typeface="Georgia" panose="02040502050405020303" pitchFamily="18" charset="0"/>
              </a:rPr>
              <a:t>shadow is used to create shadow of wedge. </a:t>
            </a:r>
          </a:p>
          <a:p>
            <a:pPr marL="0" indent="0">
              <a:buNone/>
            </a:pPr>
            <a:r>
              <a:rPr lang="en-US" dirty="0">
                <a:latin typeface="Georgia" panose="02040502050405020303" pitchFamily="18" charset="0"/>
              </a:rPr>
              <a:t> </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3181C597-B141-CD08-3720-46A4732A3FC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E351A43-BD33-A002-CDD6-9848D016DF4D}"/>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988325947"/>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3</TotalTime>
  <Words>5414</Words>
  <Application>Microsoft Office PowerPoint</Application>
  <PresentationFormat>Widescreen</PresentationFormat>
  <Paragraphs>551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Georgia</vt:lpstr>
      <vt:lpstr>Wingdings</vt:lpstr>
      <vt:lpstr>ICT Basic Theme</vt:lpstr>
      <vt:lpstr>Piechart, Seaborn and its styles and Scipy</vt:lpstr>
      <vt:lpstr>Plot a pie chart in Python using Matplotlib</vt:lpstr>
      <vt:lpstr>Customizing Pie Chart</vt:lpstr>
      <vt:lpstr>PowerPoint Presentation</vt:lpstr>
      <vt:lpstr>PowerPoint Presentation</vt:lpstr>
      <vt:lpstr>How to set border for wedges in Matplotlib pie chart?</vt:lpstr>
      <vt:lpstr>PowerPoint Presentation</vt:lpstr>
      <vt:lpstr>PowerPoint Presentation</vt:lpstr>
      <vt:lpstr>PowerPoint Presentation</vt:lpstr>
      <vt:lpstr>PowerPoint Presentation</vt:lpstr>
      <vt:lpstr>seaborn</vt:lpstr>
      <vt:lpstr>PowerPoint Presentation</vt:lpstr>
      <vt:lpstr>PowerPoint Presentation</vt:lpstr>
      <vt:lpstr>Plotting graph using Seaborn</vt:lpstr>
      <vt:lpstr>PowerPoint Presentation</vt:lpstr>
      <vt:lpstr>PowerPoint Presentation</vt:lpstr>
      <vt:lpstr>PowerPoint Presentation</vt:lpstr>
      <vt:lpstr>PowerPoint Presentation</vt:lpstr>
      <vt:lpstr>PowerPoint Presentation</vt:lpstr>
      <vt:lpstr>PowerPoint Presentation</vt:lpstr>
      <vt:lpstr>Seaborn Figure Styles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seaborn.FacetGrid() </vt:lpstr>
      <vt:lpstr>PowerPoint Presentation</vt:lpstr>
      <vt:lpstr>PowerPoint Presentation</vt:lpstr>
      <vt:lpstr>PowerPoint Presentation</vt:lpstr>
      <vt:lpstr>seaborn.factorplot() method</vt:lpstr>
      <vt:lpstr>seaborn.pairplot()</vt:lpstr>
      <vt:lpstr>SCIPY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Piechart, Seaborn and its styles and Scipy</dc:title>
  <dc:creator>sarihaashanmugasundaram@gmail.com</dc:creator>
  <cp:lastModifiedBy>sarihaashanmugasundaram@gmail.com</cp:lastModifiedBy>
  <cp:revision>6</cp:revision>
  <dcterms:created xsi:type="dcterms:W3CDTF">2023-04-29T13:43:27Z</dcterms:created>
  <dcterms:modified xsi:type="dcterms:W3CDTF">2023-04-29T14:33:21Z</dcterms:modified>
</cp:coreProperties>
</file>