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33" autoAdjust="0"/>
    <p:restoredTop sz="94660"/>
  </p:normalViewPr>
  <p:slideViewPr>
    <p:cSldViewPr snapToGrid="0">
      <p:cViewPr varScale="1">
        <p:scale>
          <a:sx n="84" d="100"/>
          <a:sy n="84" d="100"/>
        </p:scale>
        <p:origin x="47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10/14/2024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10/14/2024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10/14/2024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10/14/2024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10/14/2024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10/14/2024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10/14/2024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10/14/2024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10/14/2024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4C913-0C32-0A52-DBEF-CB4FE9BB1FFF}"/>
              </a:ext>
            </a:extLst>
          </p:cNvPr>
          <p:cNvSpPr>
            <a:spLocks noGrp="1"/>
          </p:cNvSpPr>
          <p:nvPr>
            <p:ph type="ctrTitle"/>
          </p:nvPr>
        </p:nvSpPr>
        <p:spPr>
          <a:xfrm>
            <a:off x="1435554" y="2224439"/>
            <a:ext cx="9320892" cy="2098226"/>
          </a:xfrm>
        </p:spPr>
        <p:txBody>
          <a:bodyPr/>
          <a:lstStyle/>
          <a:p>
            <a:r>
              <a:rPr lang="en-US" sz="6000" dirty="0">
                <a:latin typeface="Segoe UI Black" panose="020B0A02040204020203" pitchFamily="34" charset="0"/>
                <a:ea typeface="Segoe UI Black" panose="020B0A02040204020203" pitchFamily="34" charset="0"/>
              </a:rPr>
              <a:t>NEWS SCRAPING </a:t>
            </a:r>
            <a:br>
              <a:rPr lang="en-US" sz="6000" dirty="0">
                <a:latin typeface="Segoe UI Black" panose="020B0A02040204020203" pitchFamily="34" charset="0"/>
                <a:ea typeface="Segoe UI Black" panose="020B0A02040204020203" pitchFamily="34" charset="0"/>
              </a:rPr>
            </a:br>
            <a:r>
              <a:rPr lang="en-US" sz="6000" dirty="0">
                <a:latin typeface="Segoe UI Black" panose="020B0A02040204020203" pitchFamily="34" charset="0"/>
                <a:ea typeface="Segoe UI Black" panose="020B0A02040204020203" pitchFamily="34" charset="0"/>
              </a:rPr>
              <a:t>From BBC NEWS</a:t>
            </a:r>
            <a:endParaRPr lang="en-IN" sz="6000" dirty="0">
              <a:latin typeface="Segoe UI Black" panose="020B0A02040204020203" pitchFamily="34" charset="0"/>
              <a:ea typeface="Segoe UI Black" panose="020B0A02040204020203" pitchFamily="34" charset="0"/>
            </a:endParaRPr>
          </a:p>
        </p:txBody>
      </p:sp>
    </p:spTree>
    <p:extLst>
      <p:ext uri="{BB962C8B-B14F-4D97-AF65-F5344CB8AC3E}">
        <p14:creationId xmlns:p14="http://schemas.microsoft.com/office/powerpoint/2010/main" val="3063039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E2584-AE1F-0983-9AAF-0E1892A58455}"/>
              </a:ext>
            </a:extLst>
          </p:cNvPr>
          <p:cNvSpPr>
            <a:spLocks noGrp="1"/>
          </p:cNvSpPr>
          <p:nvPr>
            <p:ph type="title"/>
          </p:nvPr>
        </p:nvSpPr>
        <p:spPr>
          <a:xfrm>
            <a:off x="979714" y="538843"/>
            <a:ext cx="9601200" cy="702129"/>
          </a:xfrm>
        </p:spPr>
        <p:txBody>
          <a:bodyPr>
            <a:normAutofit/>
          </a:bodyPr>
          <a:lstStyle/>
          <a:p>
            <a:r>
              <a:rPr lang="en-IN" sz="3600" b="1" dirty="0"/>
              <a:t>Project Objective:</a:t>
            </a:r>
          </a:p>
        </p:txBody>
      </p:sp>
      <p:sp>
        <p:nvSpPr>
          <p:cNvPr id="3" name="Content Placeholder 2">
            <a:extLst>
              <a:ext uri="{FF2B5EF4-FFF2-40B4-BE49-F238E27FC236}">
                <a16:creationId xmlns:a16="http://schemas.microsoft.com/office/drawing/2014/main" id="{7A6C0B03-629B-6BA0-D265-A1B7BCAE50AA}"/>
              </a:ext>
            </a:extLst>
          </p:cNvPr>
          <p:cNvSpPr>
            <a:spLocks noGrp="1"/>
          </p:cNvSpPr>
          <p:nvPr>
            <p:ph idx="1"/>
          </p:nvPr>
        </p:nvSpPr>
        <p:spPr>
          <a:xfrm>
            <a:off x="1453243" y="1240972"/>
            <a:ext cx="10205357" cy="2024743"/>
          </a:xfrm>
        </p:spPr>
        <p:txBody>
          <a:bodyPr>
            <a:normAutofit/>
          </a:bodyPr>
          <a:lstStyle/>
          <a:p>
            <a:pPr marL="0" indent="0" algn="just">
              <a:lnSpc>
                <a:spcPct val="100000"/>
              </a:lnSpc>
              <a:buNone/>
            </a:pPr>
            <a:r>
              <a:rPr lang="en-US" sz="2400" dirty="0"/>
              <a:t>The objective of this project is to scrape real-time news data from the BBC News World section using Python. The goal is to extract useful information such as headlines, categories, and timestamps from the website and store this data in a structured format (CSV).</a:t>
            </a:r>
          </a:p>
        </p:txBody>
      </p:sp>
      <p:sp>
        <p:nvSpPr>
          <p:cNvPr id="5" name="Title 1">
            <a:extLst>
              <a:ext uri="{FF2B5EF4-FFF2-40B4-BE49-F238E27FC236}">
                <a16:creationId xmlns:a16="http://schemas.microsoft.com/office/drawing/2014/main" id="{8269AC18-08E1-B740-9642-E39688B78114}"/>
              </a:ext>
            </a:extLst>
          </p:cNvPr>
          <p:cNvSpPr txBox="1">
            <a:spLocks/>
          </p:cNvSpPr>
          <p:nvPr/>
        </p:nvSpPr>
        <p:spPr>
          <a:xfrm>
            <a:off x="979714" y="3198284"/>
            <a:ext cx="9601200" cy="702129"/>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IN" sz="3600" b="1" dirty="0"/>
              <a:t>Tools and Technologies:</a:t>
            </a:r>
          </a:p>
        </p:txBody>
      </p:sp>
      <p:sp>
        <p:nvSpPr>
          <p:cNvPr id="7" name="TextBox 6">
            <a:extLst>
              <a:ext uri="{FF2B5EF4-FFF2-40B4-BE49-F238E27FC236}">
                <a16:creationId xmlns:a16="http://schemas.microsoft.com/office/drawing/2014/main" id="{7364AB41-F0C9-B881-17C7-81B70A8F1412}"/>
              </a:ext>
            </a:extLst>
          </p:cNvPr>
          <p:cNvSpPr txBox="1"/>
          <p:nvPr/>
        </p:nvSpPr>
        <p:spPr>
          <a:xfrm>
            <a:off x="1453243" y="3979941"/>
            <a:ext cx="10205356" cy="2443618"/>
          </a:xfrm>
          <a:prstGeom prst="rect">
            <a:avLst/>
          </a:prstGeom>
          <a:noFill/>
        </p:spPr>
        <p:txBody>
          <a:bodyPr wrap="square">
            <a:spAutoFit/>
          </a:bodyPr>
          <a:lstStyle/>
          <a:p>
            <a:pPr marL="342900" indent="-342900" algn="just" rtl="0" eaLnBrk="1" latinLnBrk="0" hangingPunct="1">
              <a:lnSpc>
                <a:spcPct val="94000"/>
              </a:lnSpc>
              <a:spcBef>
                <a:spcPts val="1000"/>
              </a:spcBef>
              <a:spcAft>
                <a:spcPts val="200"/>
              </a:spcAft>
              <a:buFont typeface="Arial" panose="020B0604020202020204" pitchFamily="34" charset="0"/>
              <a:buChar char="•"/>
            </a:pPr>
            <a:r>
              <a:rPr lang="en-US" sz="2400" kern="1200" baseline="0" dirty="0">
                <a:solidFill>
                  <a:srgbClr val="191B0E"/>
                </a:solidFill>
                <a:effectLst/>
                <a:ea typeface="+mn-ea"/>
                <a:cs typeface="+mn-cs"/>
              </a:rPr>
              <a:t>Python</a:t>
            </a:r>
            <a:endParaRPr lang="en-US" sz="2400" dirty="0">
              <a:solidFill>
                <a:srgbClr val="191B0E"/>
              </a:solidFill>
            </a:endParaRPr>
          </a:p>
          <a:p>
            <a:pPr marL="342900" indent="-342900" algn="just" rtl="0" eaLnBrk="1" latinLnBrk="0" hangingPunct="1">
              <a:lnSpc>
                <a:spcPct val="94000"/>
              </a:lnSpc>
              <a:spcBef>
                <a:spcPts val="1000"/>
              </a:spcBef>
              <a:spcAft>
                <a:spcPts val="200"/>
              </a:spcAft>
              <a:buFont typeface="Arial" panose="020B0604020202020204" pitchFamily="34" charset="0"/>
              <a:buChar char="•"/>
            </a:pPr>
            <a:r>
              <a:rPr lang="en-US" sz="2400" kern="1200" baseline="0" dirty="0" err="1">
                <a:solidFill>
                  <a:srgbClr val="191B0E"/>
                </a:solidFill>
                <a:effectLst/>
                <a:ea typeface="+mn-ea"/>
                <a:cs typeface="+mn-cs"/>
              </a:rPr>
              <a:t>BeautifulSoup</a:t>
            </a:r>
            <a:endParaRPr lang="en-IN" sz="2400" dirty="0">
              <a:effectLst/>
            </a:endParaRPr>
          </a:p>
          <a:p>
            <a:pPr marL="342900" indent="-342900" algn="just" rtl="0" eaLnBrk="1" latinLnBrk="0" hangingPunct="1">
              <a:lnSpc>
                <a:spcPct val="94000"/>
              </a:lnSpc>
              <a:spcBef>
                <a:spcPts val="1000"/>
              </a:spcBef>
              <a:spcAft>
                <a:spcPts val="200"/>
              </a:spcAft>
              <a:buFont typeface="Arial" panose="020B0604020202020204" pitchFamily="34" charset="0"/>
              <a:buChar char="•"/>
            </a:pPr>
            <a:r>
              <a:rPr lang="en-US" sz="2400" kern="1200" baseline="0" dirty="0">
                <a:solidFill>
                  <a:srgbClr val="191B0E"/>
                </a:solidFill>
                <a:effectLst/>
                <a:ea typeface="+mn-ea"/>
                <a:cs typeface="+mn-cs"/>
              </a:rPr>
              <a:t>Requests</a:t>
            </a:r>
          </a:p>
          <a:p>
            <a:pPr marL="342900" indent="-342900" algn="just" rtl="0" eaLnBrk="1" latinLnBrk="0" hangingPunct="1">
              <a:lnSpc>
                <a:spcPct val="94000"/>
              </a:lnSpc>
              <a:spcBef>
                <a:spcPts val="1000"/>
              </a:spcBef>
              <a:spcAft>
                <a:spcPts val="200"/>
              </a:spcAft>
              <a:buFont typeface="Arial" panose="020B0604020202020204" pitchFamily="34" charset="0"/>
              <a:buChar char="•"/>
            </a:pPr>
            <a:r>
              <a:rPr lang="en-US" sz="2400" kern="1200" baseline="0" dirty="0">
                <a:solidFill>
                  <a:srgbClr val="191B0E"/>
                </a:solidFill>
                <a:effectLst/>
                <a:ea typeface="+mn-ea"/>
                <a:cs typeface="+mn-cs"/>
              </a:rPr>
              <a:t>Pandas</a:t>
            </a:r>
            <a:endParaRPr lang="en-IN" sz="2400" dirty="0">
              <a:effectLst/>
            </a:endParaRPr>
          </a:p>
          <a:p>
            <a:pPr marL="342900" indent="-342900" algn="just" rtl="0" eaLnBrk="1" latinLnBrk="0" hangingPunct="1">
              <a:lnSpc>
                <a:spcPct val="94000"/>
              </a:lnSpc>
              <a:spcBef>
                <a:spcPts val="1000"/>
              </a:spcBef>
              <a:spcAft>
                <a:spcPts val="200"/>
              </a:spcAft>
              <a:buFont typeface="Arial" panose="020B0604020202020204" pitchFamily="34" charset="0"/>
              <a:buChar char="•"/>
            </a:pPr>
            <a:r>
              <a:rPr lang="en-US" sz="2400" kern="1200" baseline="0" dirty="0" err="1">
                <a:solidFill>
                  <a:srgbClr val="191B0E"/>
                </a:solidFill>
                <a:effectLst/>
                <a:ea typeface="+mn-ea"/>
                <a:cs typeface="+mn-cs"/>
              </a:rPr>
              <a:t>Jupyter</a:t>
            </a:r>
            <a:r>
              <a:rPr lang="en-US" sz="2400" kern="1200" baseline="0" dirty="0">
                <a:solidFill>
                  <a:srgbClr val="191B0E"/>
                </a:solidFill>
                <a:effectLst/>
                <a:ea typeface="+mn-ea"/>
                <a:cs typeface="+mn-cs"/>
              </a:rPr>
              <a:t> Notebook</a:t>
            </a:r>
            <a:endParaRPr lang="en-IN" sz="2400" dirty="0">
              <a:effectLst/>
            </a:endParaRPr>
          </a:p>
        </p:txBody>
      </p:sp>
    </p:spTree>
    <p:extLst>
      <p:ext uri="{BB962C8B-B14F-4D97-AF65-F5344CB8AC3E}">
        <p14:creationId xmlns:p14="http://schemas.microsoft.com/office/powerpoint/2010/main" val="2023947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896BC-6DBD-3908-91C6-A7B1D30D504C}"/>
              </a:ext>
            </a:extLst>
          </p:cNvPr>
          <p:cNvSpPr>
            <a:spLocks noGrp="1"/>
          </p:cNvSpPr>
          <p:nvPr>
            <p:ph type="title"/>
          </p:nvPr>
        </p:nvSpPr>
        <p:spPr>
          <a:xfrm>
            <a:off x="987552" y="301752"/>
            <a:ext cx="9601200" cy="502920"/>
          </a:xfrm>
        </p:spPr>
        <p:txBody>
          <a:bodyPr>
            <a:noAutofit/>
          </a:bodyPr>
          <a:lstStyle/>
          <a:p>
            <a:r>
              <a:rPr lang="en-IN" sz="4000" b="1" dirty="0"/>
              <a:t>Challenges Faced</a:t>
            </a:r>
          </a:p>
        </p:txBody>
      </p:sp>
      <p:sp>
        <p:nvSpPr>
          <p:cNvPr id="3" name="Content Placeholder 2">
            <a:extLst>
              <a:ext uri="{FF2B5EF4-FFF2-40B4-BE49-F238E27FC236}">
                <a16:creationId xmlns:a16="http://schemas.microsoft.com/office/drawing/2014/main" id="{0776045C-F01B-476B-9328-6597388AC5E7}"/>
              </a:ext>
            </a:extLst>
          </p:cNvPr>
          <p:cNvSpPr>
            <a:spLocks noGrp="1"/>
          </p:cNvSpPr>
          <p:nvPr>
            <p:ph idx="1"/>
          </p:nvPr>
        </p:nvSpPr>
        <p:spPr>
          <a:xfrm>
            <a:off x="1417320" y="950500"/>
            <a:ext cx="10479024" cy="3581400"/>
          </a:xfrm>
        </p:spPr>
        <p:txBody>
          <a:bodyPr>
            <a:normAutofit/>
          </a:bodyPr>
          <a:lstStyle/>
          <a:p>
            <a:pPr>
              <a:lnSpc>
                <a:spcPct val="100000"/>
              </a:lnSpc>
              <a:buFont typeface="Arial" panose="020B0604020202020204" pitchFamily="34" charset="0"/>
              <a:buChar char="•"/>
            </a:pPr>
            <a:r>
              <a:rPr lang="en-US" sz="2800" dirty="0"/>
              <a:t>Dynamic Web Content </a:t>
            </a:r>
          </a:p>
          <a:p>
            <a:pPr>
              <a:lnSpc>
                <a:spcPct val="100000"/>
              </a:lnSpc>
              <a:buFont typeface="Arial" panose="020B0604020202020204" pitchFamily="34" charset="0"/>
              <a:buChar char="•"/>
            </a:pPr>
            <a:r>
              <a:rPr lang="en-US" sz="2800" dirty="0"/>
              <a:t>Locating HTML Elements</a:t>
            </a:r>
          </a:p>
          <a:p>
            <a:pPr>
              <a:lnSpc>
                <a:spcPct val="100000"/>
              </a:lnSpc>
              <a:buFont typeface="Arial" panose="020B0604020202020204" pitchFamily="34" charset="0"/>
              <a:buChar char="•"/>
            </a:pPr>
            <a:r>
              <a:rPr lang="en-US" sz="2800" dirty="0"/>
              <a:t>Time Formatting</a:t>
            </a:r>
          </a:p>
          <a:p>
            <a:pPr>
              <a:lnSpc>
                <a:spcPct val="100000"/>
              </a:lnSpc>
              <a:buFont typeface="Arial" panose="020B0604020202020204" pitchFamily="34" charset="0"/>
              <a:buChar char="•"/>
            </a:pPr>
            <a:r>
              <a:rPr lang="en-US" sz="2800" dirty="0"/>
              <a:t>Handling Empty Data</a:t>
            </a:r>
            <a:endParaRPr lang="en-IN" sz="2800" dirty="0"/>
          </a:p>
        </p:txBody>
      </p:sp>
      <p:sp>
        <p:nvSpPr>
          <p:cNvPr id="5" name="Title 1">
            <a:extLst>
              <a:ext uri="{FF2B5EF4-FFF2-40B4-BE49-F238E27FC236}">
                <a16:creationId xmlns:a16="http://schemas.microsoft.com/office/drawing/2014/main" id="{B3847E6A-2549-E029-8FEA-A330C8DFE76B}"/>
              </a:ext>
            </a:extLst>
          </p:cNvPr>
          <p:cNvSpPr txBox="1">
            <a:spLocks/>
          </p:cNvSpPr>
          <p:nvPr/>
        </p:nvSpPr>
        <p:spPr>
          <a:xfrm>
            <a:off x="987552" y="3429000"/>
            <a:ext cx="9601200" cy="502920"/>
          </a:xfrm>
          <a:prstGeom prst="rect">
            <a:avLst/>
          </a:prstGeom>
        </p:spPr>
        <p:txBody>
          <a:bodyPr vert="horz" lIns="91440" tIns="45720" rIns="91440" bIns="45720" rtlCol="0" anchor="t">
            <a:no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IN" sz="4000" b="1" dirty="0"/>
              <a:t>Learning Outcome</a:t>
            </a:r>
          </a:p>
        </p:txBody>
      </p:sp>
      <p:sp>
        <p:nvSpPr>
          <p:cNvPr id="8" name="TextBox 7">
            <a:extLst>
              <a:ext uri="{FF2B5EF4-FFF2-40B4-BE49-F238E27FC236}">
                <a16:creationId xmlns:a16="http://schemas.microsoft.com/office/drawing/2014/main" id="{56134F5B-96E4-D683-D6EB-419DF6B0A09B}"/>
              </a:ext>
            </a:extLst>
          </p:cNvPr>
          <p:cNvSpPr txBox="1"/>
          <p:nvPr/>
        </p:nvSpPr>
        <p:spPr>
          <a:xfrm>
            <a:off x="1417320" y="4116800"/>
            <a:ext cx="10479024" cy="1569660"/>
          </a:xfrm>
          <a:prstGeom prst="rect">
            <a:avLst/>
          </a:prstGeom>
          <a:noFill/>
        </p:spPr>
        <p:txBody>
          <a:bodyPr wrap="square">
            <a:spAutoFit/>
          </a:bodyPr>
          <a:lstStyle/>
          <a:p>
            <a:r>
              <a:rPr lang="en-US" sz="2400" dirty="0"/>
              <a:t>Gained hands-on experience in web scraping using Python. Learned how to extract structured data from websites, handle HTML content with </a:t>
            </a:r>
            <a:r>
              <a:rPr lang="en-US" sz="2400" dirty="0" err="1"/>
              <a:t>BeautifulSoup</a:t>
            </a:r>
            <a:r>
              <a:rPr lang="en-US" sz="2400" dirty="0"/>
              <a:t>, and process the data using Pandas. Additionally, we practiced converting relative timestamps to a standard date format.</a:t>
            </a:r>
            <a:endParaRPr lang="en-IN" sz="2400" dirty="0"/>
          </a:p>
        </p:txBody>
      </p:sp>
    </p:spTree>
    <p:extLst>
      <p:ext uri="{BB962C8B-B14F-4D97-AF65-F5344CB8AC3E}">
        <p14:creationId xmlns:p14="http://schemas.microsoft.com/office/powerpoint/2010/main" val="665539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C9E97-0EC2-631A-F7FB-513865D6ACDF}"/>
              </a:ext>
            </a:extLst>
          </p:cNvPr>
          <p:cNvSpPr>
            <a:spLocks noGrp="1"/>
          </p:cNvSpPr>
          <p:nvPr>
            <p:ph type="title"/>
          </p:nvPr>
        </p:nvSpPr>
        <p:spPr>
          <a:xfrm>
            <a:off x="868680" y="265176"/>
            <a:ext cx="9601200" cy="612648"/>
          </a:xfrm>
        </p:spPr>
        <p:txBody>
          <a:bodyPr>
            <a:normAutofit/>
          </a:bodyPr>
          <a:lstStyle/>
          <a:p>
            <a:r>
              <a:rPr lang="en-IN" sz="3600" b="1" dirty="0"/>
              <a:t>Code Snippet:</a:t>
            </a:r>
          </a:p>
        </p:txBody>
      </p:sp>
      <p:sp>
        <p:nvSpPr>
          <p:cNvPr id="3" name="Content Placeholder 2">
            <a:extLst>
              <a:ext uri="{FF2B5EF4-FFF2-40B4-BE49-F238E27FC236}">
                <a16:creationId xmlns:a16="http://schemas.microsoft.com/office/drawing/2014/main" id="{40EC1C4D-13CA-FE52-000C-753D04CEC42E}"/>
              </a:ext>
            </a:extLst>
          </p:cNvPr>
          <p:cNvSpPr>
            <a:spLocks noGrp="1"/>
          </p:cNvSpPr>
          <p:nvPr>
            <p:ph idx="1"/>
          </p:nvPr>
        </p:nvSpPr>
        <p:spPr>
          <a:xfrm>
            <a:off x="1722120" y="1002042"/>
            <a:ext cx="10250424" cy="2862072"/>
          </a:xfrm>
        </p:spPr>
        <p:txBody>
          <a:bodyPr>
            <a:normAutofit/>
          </a:bodyPr>
          <a:lstStyle/>
          <a:p>
            <a:pPr marL="0" indent="0">
              <a:buNone/>
            </a:pPr>
            <a:r>
              <a:rPr lang="en-IN" sz="1800" dirty="0" err="1"/>
              <a:t>url</a:t>
            </a:r>
            <a:r>
              <a:rPr lang="en-IN" sz="1800" dirty="0"/>
              <a:t> = "https://www.bbc.com/news/world"</a:t>
            </a:r>
          </a:p>
          <a:p>
            <a:pPr marL="0" indent="0">
              <a:buNone/>
            </a:pPr>
            <a:r>
              <a:rPr lang="en-IN" sz="1800" dirty="0"/>
              <a:t>response = </a:t>
            </a:r>
            <a:r>
              <a:rPr lang="en-IN" sz="1800" dirty="0" err="1"/>
              <a:t>requests.get</a:t>
            </a:r>
            <a:r>
              <a:rPr lang="en-IN" sz="1800" dirty="0"/>
              <a:t>(</a:t>
            </a:r>
            <a:r>
              <a:rPr lang="en-IN" sz="1800" dirty="0" err="1"/>
              <a:t>url</a:t>
            </a:r>
            <a:r>
              <a:rPr lang="en-IN" sz="1800" dirty="0"/>
              <a:t>)</a:t>
            </a:r>
          </a:p>
          <a:p>
            <a:pPr marL="0" indent="0">
              <a:buNone/>
            </a:pPr>
            <a:r>
              <a:rPr lang="en-IN" sz="1800" dirty="0"/>
              <a:t>soup = </a:t>
            </a:r>
            <a:r>
              <a:rPr lang="en-IN" sz="1800" dirty="0" err="1"/>
              <a:t>BeautifulSoup</a:t>
            </a:r>
            <a:r>
              <a:rPr lang="en-IN" sz="1800" dirty="0"/>
              <a:t>(</a:t>
            </a:r>
            <a:r>
              <a:rPr lang="en-IN" sz="1800" dirty="0" err="1"/>
              <a:t>response.text</a:t>
            </a:r>
            <a:r>
              <a:rPr lang="en-IN" sz="1800" dirty="0"/>
              <a:t>, '</a:t>
            </a:r>
            <a:r>
              <a:rPr lang="en-IN" sz="1800" dirty="0" err="1"/>
              <a:t>html.parser</a:t>
            </a:r>
            <a:r>
              <a:rPr lang="en-IN" sz="1800" dirty="0"/>
              <a:t>')</a:t>
            </a:r>
          </a:p>
          <a:p>
            <a:pPr marL="0" indent="0">
              <a:buNone/>
            </a:pPr>
            <a:r>
              <a:rPr lang="en-IN" sz="1800" dirty="0"/>
              <a:t>headlines = [</a:t>
            </a:r>
            <a:r>
              <a:rPr lang="en-IN" sz="1800" dirty="0" err="1"/>
              <a:t>h.text.strip</a:t>
            </a:r>
            <a:r>
              <a:rPr lang="en-IN" sz="1800" dirty="0"/>
              <a:t>() for h in </a:t>
            </a:r>
            <a:r>
              <a:rPr lang="en-IN" sz="1800" dirty="0" err="1"/>
              <a:t>soup.find_all</a:t>
            </a:r>
            <a:r>
              <a:rPr lang="en-IN" sz="1800" dirty="0"/>
              <a:t>('h2', {'data-</a:t>
            </a:r>
            <a:r>
              <a:rPr lang="en-IN" sz="1800" dirty="0" err="1"/>
              <a:t>testid</a:t>
            </a:r>
            <a:r>
              <a:rPr lang="en-IN" sz="1800" dirty="0"/>
              <a:t>': 'card-headline'})]</a:t>
            </a:r>
          </a:p>
          <a:p>
            <a:pPr marL="0" indent="0">
              <a:buNone/>
            </a:pPr>
            <a:r>
              <a:rPr lang="en-IN" sz="1800" dirty="0"/>
              <a:t>categories = [</a:t>
            </a:r>
            <a:r>
              <a:rPr lang="en-IN" sz="1800" dirty="0" err="1"/>
              <a:t>c.text.strip</a:t>
            </a:r>
            <a:r>
              <a:rPr lang="en-IN" sz="1800" dirty="0"/>
              <a:t>() for c in </a:t>
            </a:r>
            <a:r>
              <a:rPr lang="en-IN" sz="1800" dirty="0" err="1"/>
              <a:t>soup.find_all</a:t>
            </a:r>
            <a:r>
              <a:rPr lang="en-IN" sz="1800" dirty="0"/>
              <a:t>('span', {'data-</a:t>
            </a:r>
            <a:r>
              <a:rPr lang="en-IN" sz="1800" dirty="0" err="1"/>
              <a:t>testid</a:t>
            </a:r>
            <a:r>
              <a:rPr lang="en-IN" sz="1800" dirty="0"/>
              <a:t>': 'card-metadata-tag'})]</a:t>
            </a:r>
          </a:p>
          <a:p>
            <a:pPr marL="0" indent="0">
              <a:buNone/>
            </a:pPr>
            <a:r>
              <a:rPr lang="en-IN" sz="1800" dirty="0"/>
              <a:t>timestamps = [</a:t>
            </a:r>
            <a:r>
              <a:rPr lang="en-IN" sz="1800" dirty="0" err="1"/>
              <a:t>t.text.strip</a:t>
            </a:r>
            <a:r>
              <a:rPr lang="en-IN" sz="1800" dirty="0"/>
              <a:t>() for t in </a:t>
            </a:r>
            <a:r>
              <a:rPr lang="en-IN" sz="1800" dirty="0" err="1"/>
              <a:t>soup.find_all</a:t>
            </a:r>
            <a:r>
              <a:rPr lang="en-IN" sz="1800" dirty="0"/>
              <a:t>('span', {'data-</a:t>
            </a:r>
            <a:r>
              <a:rPr lang="en-IN" sz="1800" dirty="0" err="1"/>
              <a:t>testid</a:t>
            </a:r>
            <a:r>
              <a:rPr lang="en-IN" sz="1800" dirty="0"/>
              <a:t>': 'card-metadata-</a:t>
            </a:r>
            <a:r>
              <a:rPr lang="en-IN" sz="1800" dirty="0" err="1"/>
              <a:t>lastupdated</a:t>
            </a:r>
            <a:r>
              <a:rPr lang="en-IN" sz="1800" dirty="0"/>
              <a:t>'})]</a:t>
            </a:r>
          </a:p>
        </p:txBody>
      </p:sp>
      <p:sp>
        <p:nvSpPr>
          <p:cNvPr id="4" name="Title 1">
            <a:extLst>
              <a:ext uri="{FF2B5EF4-FFF2-40B4-BE49-F238E27FC236}">
                <a16:creationId xmlns:a16="http://schemas.microsoft.com/office/drawing/2014/main" id="{492F7994-8FA0-02A0-31CE-8BCEC77E4D94}"/>
              </a:ext>
            </a:extLst>
          </p:cNvPr>
          <p:cNvSpPr txBox="1">
            <a:spLocks/>
          </p:cNvSpPr>
          <p:nvPr/>
        </p:nvSpPr>
        <p:spPr>
          <a:xfrm>
            <a:off x="868680" y="3796760"/>
            <a:ext cx="9601200" cy="612648"/>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IN" sz="3600" b="1" dirty="0"/>
              <a:t>Conclusion: </a:t>
            </a:r>
          </a:p>
        </p:txBody>
      </p:sp>
      <p:sp>
        <p:nvSpPr>
          <p:cNvPr id="10" name="TextBox 9">
            <a:extLst>
              <a:ext uri="{FF2B5EF4-FFF2-40B4-BE49-F238E27FC236}">
                <a16:creationId xmlns:a16="http://schemas.microsoft.com/office/drawing/2014/main" id="{79ED1F84-BB4F-ADF1-ACFB-F449CFEBDF88}"/>
              </a:ext>
            </a:extLst>
          </p:cNvPr>
          <p:cNvSpPr txBox="1"/>
          <p:nvPr/>
        </p:nvSpPr>
        <p:spPr>
          <a:xfrm>
            <a:off x="1565910" y="4409408"/>
            <a:ext cx="10056114" cy="1446550"/>
          </a:xfrm>
          <a:prstGeom prst="rect">
            <a:avLst/>
          </a:prstGeom>
          <a:noFill/>
        </p:spPr>
        <p:txBody>
          <a:bodyPr wrap="square">
            <a:spAutoFit/>
          </a:bodyPr>
          <a:lstStyle/>
          <a:p>
            <a:r>
              <a:rPr lang="en-US" sz="2200" dirty="0"/>
              <a:t>This project highlights how web scraping with Python can efficiently gather and structure data from websites. By using libraries like </a:t>
            </a:r>
            <a:r>
              <a:rPr lang="en-US" sz="2200" b="1" dirty="0" err="1"/>
              <a:t>BeautifulSoup</a:t>
            </a:r>
            <a:r>
              <a:rPr lang="en-US" sz="2200" dirty="0"/>
              <a:t> and </a:t>
            </a:r>
            <a:r>
              <a:rPr lang="en-US" sz="2200" b="1" dirty="0"/>
              <a:t>Pandas</a:t>
            </a:r>
            <a:r>
              <a:rPr lang="en-US" sz="2200" dirty="0"/>
              <a:t>, we can automate the extraction and storage of information, making it useful for analysis.</a:t>
            </a:r>
            <a:endParaRPr lang="en-IN" sz="2200" dirty="0"/>
          </a:p>
        </p:txBody>
      </p:sp>
    </p:spTree>
    <p:extLst>
      <p:ext uri="{BB962C8B-B14F-4D97-AF65-F5344CB8AC3E}">
        <p14:creationId xmlns:p14="http://schemas.microsoft.com/office/powerpoint/2010/main" val="3655348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4590B-A8CA-11EF-7D0F-203ACCC751BB}"/>
              </a:ext>
            </a:extLst>
          </p:cNvPr>
          <p:cNvSpPr>
            <a:spLocks noGrp="1"/>
          </p:cNvSpPr>
          <p:nvPr>
            <p:ph type="title"/>
          </p:nvPr>
        </p:nvSpPr>
        <p:spPr>
          <a:xfrm>
            <a:off x="2066544" y="2871216"/>
            <a:ext cx="9601200" cy="1485900"/>
          </a:xfrm>
        </p:spPr>
        <p:txBody>
          <a:bodyPr>
            <a:normAutofit/>
          </a:bodyPr>
          <a:lstStyle/>
          <a:p>
            <a:r>
              <a:rPr lang="en-IN" sz="8000" dirty="0"/>
              <a:t>THANK YOU…</a:t>
            </a:r>
          </a:p>
        </p:txBody>
      </p:sp>
    </p:spTree>
    <p:extLst>
      <p:ext uri="{BB962C8B-B14F-4D97-AF65-F5344CB8AC3E}">
        <p14:creationId xmlns:p14="http://schemas.microsoft.com/office/powerpoint/2010/main" val="306018628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{6C70273E-ECB7-4942-922E-412D08B5DECE}tf10001105</Template>
  <TotalTime>167</TotalTime>
  <Words>286</Words>
  <Application>Microsoft Office PowerPoint</Application>
  <PresentationFormat>Widescreen</PresentationFormat>
  <Paragraphs>26</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Franklin Gothic Book</vt:lpstr>
      <vt:lpstr>Segoe UI Black</vt:lpstr>
      <vt:lpstr>Crop</vt:lpstr>
      <vt:lpstr>NEWS SCRAPING  From BBC NEWS</vt:lpstr>
      <vt:lpstr>Project Objective:</vt:lpstr>
      <vt:lpstr>Challenges Faced</vt:lpstr>
      <vt:lpstr>Code Snippet: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Gunanka N K</dc:creator>
  <cp:lastModifiedBy>Gunanka N K</cp:lastModifiedBy>
  <cp:revision>4</cp:revision>
  <dcterms:created xsi:type="dcterms:W3CDTF">2024-10-11T06:36:55Z</dcterms:created>
  <dcterms:modified xsi:type="dcterms:W3CDTF">2024-10-14T15:05:26Z</dcterms:modified>
</cp:coreProperties>
</file>