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naheim"/>
      <p:regular r:id="rId18"/>
    </p:embeddedFont>
    <p:embeddedFont>
      <p:font typeface="Barlow Condensed ExtraBold"/>
      <p:bold r:id="rId19"/>
      <p:boldItalic r:id="rId20"/>
    </p:embeddedFont>
    <p:embeddedFont>
      <p:font typeface="Overpass Mono"/>
      <p:regular r:id="rId21"/>
      <p:bold r:id="rId22"/>
    </p:embeddedFont>
    <p:embeddedFont>
      <p:font typeface="Barl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CondensedExtraBold-boldItalic.fntdata"/><Relationship Id="rId22" Type="http://schemas.openxmlformats.org/officeDocument/2006/relationships/font" Target="fonts/OverpassMono-bold.fntdata"/><Relationship Id="rId21" Type="http://schemas.openxmlformats.org/officeDocument/2006/relationships/font" Target="fonts/OverpassMono-regular.fntdata"/><Relationship Id="rId24" Type="http://schemas.openxmlformats.org/officeDocument/2006/relationships/font" Target="fonts/Barlow-bold.fntdata"/><Relationship Id="rId23"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boldItalic.fntdata"/><Relationship Id="rId25" Type="http://schemas.openxmlformats.org/officeDocument/2006/relationships/font" Target="fonts/Barlow-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BarlowCondensedExtraBold-bold.fntdata"/><Relationship Id="rId18" Type="http://schemas.openxmlformats.org/officeDocument/2006/relationships/font" Target="fonts/Anahei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4cd9b6f2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4cd9b6f2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4cd9b6f25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4cd9b6f25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4cd9b6f25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4cd9b6f25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d4cbd36da_4_3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d4cbd36da_4_3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cbfc29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cbfc29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b872573b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b872573b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4cbfc299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4cbfc299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4cd9b6f2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4cd9b6f2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4cd9b6f25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4cd9b6f25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4cbfc299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4cbfc299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132150" y="1696400"/>
            <a:ext cx="88797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6200"/>
              <a:t>PROQRAMLAŞDIRMA</a:t>
            </a:r>
            <a:endParaRPr sz="6200"/>
          </a:p>
          <a:p>
            <a:pPr indent="0" lvl="0" marL="0" rtl="0" algn="l">
              <a:spcBef>
                <a:spcPts val="0"/>
              </a:spcBef>
              <a:spcAft>
                <a:spcPts val="0"/>
              </a:spcAft>
              <a:buNone/>
            </a:pPr>
            <a:r>
              <a:t/>
            </a:r>
            <a:endParaRPr/>
          </a:p>
        </p:txBody>
      </p:sp>
      <p:sp>
        <p:nvSpPr>
          <p:cNvPr id="331" name="Google Shape;331;p25"/>
          <p:cNvSpPr txBox="1"/>
          <p:nvPr>
            <p:ph idx="1" type="subTitle"/>
          </p:nvPr>
        </p:nvSpPr>
        <p:spPr>
          <a:xfrm>
            <a:off x="495750" y="3606800"/>
            <a:ext cx="35883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dk2"/>
                </a:solidFill>
              </a:rPr>
              <a:t>BY Gunash Mammadova</a:t>
            </a:r>
            <a:endParaRPr sz="2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4"/>
          <p:cNvSpPr txBox="1"/>
          <p:nvPr>
            <p:ph idx="6" type="title"/>
          </p:nvPr>
        </p:nvSpPr>
        <p:spPr>
          <a:xfrm>
            <a:off x="720000" y="540000"/>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Logic programming paradigm</a:t>
            </a:r>
            <a:endParaRPr sz="3200"/>
          </a:p>
        </p:txBody>
      </p:sp>
      <p:sp>
        <p:nvSpPr>
          <p:cNvPr id="441" name="Google Shape;441;p34"/>
          <p:cNvSpPr txBox="1"/>
          <p:nvPr/>
        </p:nvSpPr>
        <p:spPr>
          <a:xfrm>
            <a:off x="1016325" y="1797125"/>
            <a:ext cx="32844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rPr>
              <a:t>Məntiqi proqramlaşdırma paradigması  tənqidi düşüncə  üçün həlledici strategiya qəbul edir. Vəziyyətlə bağlı müxtəlif ardıcıl cəhdlər edilir, tamamilə məlum olan reallıqlar ortaya qoyulur.</a:t>
            </a:r>
            <a:r>
              <a:rPr lang="en">
                <a:solidFill>
                  <a:schemeClr val="lt1"/>
                </a:solidFill>
                <a:latin typeface="Anaheim"/>
                <a:ea typeface="Anaheim"/>
                <a:cs typeface="Anaheim"/>
                <a:sym typeface="Anaheim"/>
              </a:rPr>
              <a:t> </a:t>
            </a:r>
            <a:endParaRPr>
              <a:solidFill>
                <a:schemeClr val="lt1"/>
              </a:solidFill>
              <a:latin typeface="Anaheim"/>
              <a:ea typeface="Anaheim"/>
              <a:cs typeface="Anaheim"/>
              <a:sym typeface="Anaheim"/>
            </a:endParaRPr>
          </a:p>
        </p:txBody>
      </p:sp>
      <p:pic>
        <p:nvPicPr>
          <p:cNvPr id="442" name="Google Shape;442;p34"/>
          <p:cNvPicPr preferRelativeResize="0"/>
          <p:nvPr/>
        </p:nvPicPr>
        <p:blipFill>
          <a:blip r:embed="rId3">
            <a:alphaModFix/>
          </a:blip>
          <a:stretch>
            <a:fillRect/>
          </a:stretch>
        </p:blipFill>
        <p:spPr>
          <a:xfrm>
            <a:off x="5791700" y="1134650"/>
            <a:ext cx="2835414" cy="362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5"/>
          <p:cNvSpPr txBox="1"/>
          <p:nvPr>
            <p:ph idx="6" type="title"/>
          </p:nvPr>
        </p:nvSpPr>
        <p:spPr>
          <a:xfrm>
            <a:off x="782225" y="541350"/>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Functional Programming</a:t>
            </a:r>
            <a:endParaRPr sz="2400"/>
          </a:p>
          <a:p>
            <a:pPr indent="0" lvl="0" marL="0" rtl="0" algn="ctr">
              <a:spcBef>
                <a:spcPts val="0"/>
              </a:spcBef>
              <a:spcAft>
                <a:spcPts val="0"/>
              </a:spcAft>
              <a:buNone/>
            </a:pPr>
            <a:r>
              <a:t/>
            </a:r>
            <a:endParaRPr>
              <a:solidFill>
                <a:srgbClr val="FFFFFF"/>
              </a:solidFill>
            </a:endParaRPr>
          </a:p>
        </p:txBody>
      </p:sp>
      <p:sp>
        <p:nvSpPr>
          <p:cNvPr id="448" name="Google Shape;448;p35"/>
          <p:cNvSpPr txBox="1"/>
          <p:nvPr/>
        </p:nvSpPr>
        <p:spPr>
          <a:xfrm>
            <a:off x="955475" y="1789800"/>
            <a:ext cx="34209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rPr>
              <a:t>Funksional  paradigmadan istifadə edərək yazılan  proqramlar riyazi funksiyalar kimi davranmaq üçün nəzərdə tutulmuş funksiyalardan, kod bloklarından istifadə edir. </a:t>
            </a:r>
            <a:endParaRPr sz="1600">
              <a:solidFill>
                <a:schemeClr val="lt1"/>
              </a:solidFill>
            </a:endParaRPr>
          </a:p>
        </p:txBody>
      </p:sp>
      <p:pic>
        <p:nvPicPr>
          <p:cNvPr id="449" name="Google Shape;449;p35"/>
          <p:cNvPicPr preferRelativeResize="0"/>
          <p:nvPr/>
        </p:nvPicPr>
        <p:blipFill>
          <a:blip r:embed="rId3">
            <a:alphaModFix/>
          </a:blip>
          <a:stretch>
            <a:fillRect/>
          </a:stretch>
        </p:blipFill>
        <p:spPr>
          <a:xfrm>
            <a:off x="5881787" y="541350"/>
            <a:ext cx="2826987" cy="406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6"/>
          <p:cNvSpPr txBox="1"/>
          <p:nvPr>
            <p:ph idx="6" type="title"/>
          </p:nvPr>
        </p:nvSpPr>
        <p:spPr>
          <a:xfrm>
            <a:off x="363600" y="540000"/>
            <a:ext cx="47538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Database Processing Approach</a:t>
            </a:r>
            <a:endParaRPr sz="2400"/>
          </a:p>
          <a:p>
            <a:pPr indent="0" lvl="0" marL="0" rtl="0" algn="ctr">
              <a:spcBef>
                <a:spcPts val="0"/>
              </a:spcBef>
              <a:spcAft>
                <a:spcPts val="0"/>
              </a:spcAft>
              <a:buNone/>
            </a:pPr>
            <a:r>
              <a:t/>
            </a:r>
            <a:endParaRPr>
              <a:solidFill>
                <a:srgbClr val="FFFFFF"/>
              </a:solidFill>
            </a:endParaRPr>
          </a:p>
        </p:txBody>
      </p:sp>
      <p:sp>
        <p:nvSpPr>
          <p:cNvPr id="455" name="Google Shape;455;p36"/>
          <p:cNvSpPr txBox="1"/>
          <p:nvPr/>
        </p:nvSpPr>
        <p:spPr>
          <a:xfrm>
            <a:off x="720000" y="1797125"/>
            <a:ext cx="33186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1"/>
                </a:solidFill>
              </a:rPr>
              <a:t>Bu proqramlaşdırma metodologiyası verilənlərə, onların hərəkətinə və sorğulanmasına əsaslanır. Proqram ifadələri bir sıra addımların kodlaşdırılmasından daha çox verilənlərlə müəyyən edilir.</a:t>
            </a:r>
            <a:endParaRPr b="1" sz="1500">
              <a:solidFill>
                <a:schemeClr val="lt1"/>
              </a:solidFill>
            </a:endParaRPr>
          </a:p>
        </p:txBody>
      </p:sp>
      <p:pic>
        <p:nvPicPr>
          <p:cNvPr id="456" name="Google Shape;456;p36"/>
          <p:cNvPicPr preferRelativeResize="0"/>
          <p:nvPr/>
        </p:nvPicPr>
        <p:blipFill>
          <a:blip r:embed="rId3">
            <a:alphaModFix/>
          </a:blip>
          <a:stretch>
            <a:fillRect/>
          </a:stretch>
        </p:blipFill>
        <p:spPr>
          <a:xfrm>
            <a:off x="4771675" y="245538"/>
            <a:ext cx="4128825" cy="4652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type="title"/>
          </p:nvPr>
        </p:nvSpPr>
        <p:spPr>
          <a:xfrm>
            <a:off x="1846700" y="2001600"/>
            <a:ext cx="7297500" cy="19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100"/>
              <a:t>THANKS FOR WATCHİNG...</a:t>
            </a:r>
            <a:endParaRPr sz="4100"/>
          </a:p>
        </p:txBody>
      </p:sp>
      <p:sp>
        <p:nvSpPr>
          <p:cNvPr id="462" name="Google Shape;462;p37"/>
          <p:cNvSpPr/>
          <p:nvPr/>
        </p:nvSpPr>
        <p:spPr>
          <a:xfrm>
            <a:off x="2577950" y="3110900"/>
            <a:ext cx="4015500" cy="1028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6"/>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37" name="Google Shape;337;p26"/>
          <p:cNvSpPr txBox="1"/>
          <p:nvPr>
            <p:ph idx="1" type="body"/>
          </p:nvPr>
        </p:nvSpPr>
        <p:spPr>
          <a:xfrm>
            <a:off x="609500" y="1973025"/>
            <a:ext cx="4447200" cy="27492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b="1" lang="en" sz="1800">
                <a:solidFill>
                  <a:srgbClr val="F8F9FA"/>
                </a:solidFill>
                <a:highlight>
                  <a:schemeClr val="dk1"/>
                </a:highlight>
                <a:latin typeface="Times New Roman"/>
                <a:ea typeface="Times New Roman"/>
                <a:cs typeface="Times New Roman"/>
                <a:sym typeface="Times New Roman"/>
              </a:rPr>
              <a:t>Proqramlaşdırma maşınlara proqramın necə yerinə yetirilməsini təsvir edən bir sıra təlimatların verilməsi prosesidir. </a:t>
            </a:r>
            <a:r>
              <a:rPr b="1" lang="en" sz="1800">
                <a:solidFill>
                  <a:srgbClr val="FFFFFF"/>
                </a:solidFill>
                <a:highlight>
                  <a:schemeClr val="dk1"/>
                </a:highlight>
                <a:latin typeface="Times New Roman"/>
                <a:ea typeface="Times New Roman"/>
                <a:cs typeface="Times New Roman"/>
                <a:sym typeface="Times New Roman"/>
              </a:rPr>
              <a:t>Proqramçılar kodu yazmaq üçün proqramlaşdırma dillərindən istifadə edir. </a:t>
            </a:r>
            <a:endParaRPr b="1" sz="1800">
              <a:solidFill>
                <a:srgbClr val="FFFFFF"/>
              </a:solidFill>
              <a:highlight>
                <a:schemeClr val="dk1"/>
              </a:highlight>
              <a:latin typeface="Times New Roman"/>
              <a:ea typeface="Times New Roman"/>
              <a:cs typeface="Times New Roman"/>
              <a:sym typeface="Times New Roman"/>
            </a:endParaRPr>
          </a:p>
          <a:p>
            <a:pPr indent="0" lvl="0" marL="0" marR="38100" rtl="0" algn="l">
              <a:lnSpc>
                <a:spcPct val="128571"/>
              </a:lnSpc>
              <a:spcBef>
                <a:spcPts val="0"/>
              </a:spcBef>
              <a:spcAft>
                <a:spcPts val="0"/>
              </a:spcAft>
              <a:buNone/>
            </a:pPr>
            <a:r>
              <a:rPr b="1" lang="en" sz="1800">
                <a:solidFill>
                  <a:srgbClr val="FFFFFF"/>
                </a:solidFill>
                <a:highlight>
                  <a:schemeClr val="dk1"/>
                </a:highlight>
                <a:latin typeface="Times New Roman"/>
                <a:ea typeface="Times New Roman"/>
                <a:cs typeface="Times New Roman"/>
                <a:sym typeface="Times New Roman"/>
              </a:rPr>
              <a:t>C/C++  C#  Java  Javascript  Python  …</a:t>
            </a:r>
            <a:endParaRPr b="1" sz="1800">
              <a:solidFill>
                <a:srgbClr val="FFFFFF"/>
              </a:solidFill>
              <a:highlight>
                <a:schemeClr val="dk1"/>
              </a:highlight>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F8F9FA"/>
              </a:solidFill>
              <a:highlight>
                <a:schemeClr val="dk1"/>
              </a:highlight>
            </a:endParaRPr>
          </a:p>
        </p:txBody>
      </p:sp>
      <p:sp>
        <p:nvSpPr>
          <p:cNvPr id="338" name="Google Shape;338;p26"/>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txBox="1"/>
          <p:nvPr>
            <p:ph idx="4294967295" type="title"/>
          </p:nvPr>
        </p:nvSpPr>
        <p:spPr>
          <a:xfrm>
            <a:off x="473175" y="1049650"/>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PROQRAMLAŞDIRMA NƏDİR?</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txBox="1"/>
          <p:nvPr>
            <p:ph type="ctrTitle"/>
          </p:nvPr>
        </p:nvSpPr>
        <p:spPr>
          <a:xfrm>
            <a:off x="1524475" y="681675"/>
            <a:ext cx="7487400" cy="17601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3400"/>
              <a:t>P</a:t>
            </a:r>
            <a:r>
              <a:rPr lang="en" sz="3400"/>
              <a:t>roqramlaşdırma paradigmaları</a:t>
            </a:r>
            <a:endParaRPr sz="3400"/>
          </a:p>
          <a:p>
            <a:pPr indent="0" lvl="0" marL="0" rtl="0" algn="l">
              <a:spcBef>
                <a:spcPts val="0"/>
              </a:spcBef>
              <a:spcAft>
                <a:spcPts val="0"/>
              </a:spcAft>
              <a:buNone/>
            </a:pPr>
            <a:r>
              <a:t/>
            </a:r>
            <a:endParaRPr/>
          </a:p>
        </p:txBody>
      </p:sp>
      <p:sp>
        <p:nvSpPr>
          <p:cNvPr id="345" name="Google Shape;345;p27"/>
          <p:cNvSpPr txBox="1"/>
          <p:nvPr/>
        </p:nvSpPr>
        <p:spPr>
          <a:xfrm>
            <a:off x="520550" y="1958225"/>
            <a:ext cx="7820700" cy="225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lt1"/>
                </a:solidFill>
                <a:latin typeface="Overpass Mono"/>
                <a:ea typeface="Overpass Mono"/>
                <a:cs typeface="Overpass Mono"/>
                <a:sym typeface="Overpass Mono"/>
              </a:rPr>
              <a:t>Proqramlaşdırma paradigması hansısa problemi həll etmək üçün müəyyən proqramlaşdırma dilində yazdığımız proqramların aid olduğu bir yol, yanaşma, üslubdur.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idx="7" type="title"/>
          </p:nvPr>
        </p:nvSpPr>
        <p:spPr>
          <a:xfrm>
            <a:off x="223100" y="144875"/>
            <a:ext cx="8598000" cy="136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Proqramlaşdırma paradigmalarını   iki əsas kateqoriyaya bölmək olar:</a:t>
            </a:r>
            <a:endParaRPr/>
          </a:p>
        </p:txBody>
      </p:sp>
      <p:sp>
        <p:nvSpPr>
          <p:cNvPr id="351" name="Google Shape;351;p28"/>
          <p:cNvSpPr/>
          <p:nvPr/>
        </p:nvSpPr>
        <p:spPr>
          <a:xfrm flipH="1">
            <a:off x="7827505" y="15251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flipH="1">
            <a:off x="1111426" y="33459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flipH="1">
            <a:off x="1005914" y="18219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7661103" y="33459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flipH="1">
            <a:off x="7658070" y="18219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flipH="1">
            <a:off x="560861" y="21196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7858974" y="30482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8174626" y="33459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7873725" y="36436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flipH="1">
            <a:off x="652336" y="30491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flipH="1">
            <a:off x="438108" y="33459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flipH="1">
            <a:off x="801156" y="36436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flipH="1">
            <a:off x="438160" y="15251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flipH="1">
            <a:off x="707004" y="18223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flipH="1">
            <a:off x="7994851" y="1821950"/>
            <a:ext cx="703049"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flipH="1">
            <a:off x="7854461" y="21196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txBox="1"/>
          <p:nvPr/>
        </p:nvSpPr>
        <p:spPr>
          <a:xfrm>
            <a:off x="1592988" y="1550538"/>
            <a:ext cx="5613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Anaheim"/>
                <a:ea typeface="Anaheim"/>
                <a:cs typeface="Anaheim"/>
                <a:sym typeface="Anaheim"/>
              </a:rPr>
              <a:t>İmperativ proqramlaşdırma paradigması</a:t>
            </a:r>
            <a:endParaRPr b="1" sz="2500">
              <a:solidFill>
                <a:schemeClr val="lt1"/>
              </a:solidFill>
              <a:latin typeface="Anaheim"/>
              <a:ea typeface="Anaheim"/>
              <a:cs typeface="Anaheim"/>
              <a:sym typeface="Anaheim"/>
            </a:endParaRPr>
          </a:p>
        </p:txBody>
      </p:sp>
      <p:sp>
        <p:nvSpPr>
          <p:cNvPr id="368" name="Google Shape;368;p28"/>
          <p:cNvSpPr txBox="1"/>
          <p:nvPr/>
        </p:nvSpPr>
        <p:spPr>
          <a:xfrm>
            <a:off x="1564763" y="3151125"/>
            <a:ext cx="5709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1"/>
                </a:solidFill>
                <a:latin typeface="Anaheim"/>
                <a:ea typeface="Anaheim"/>
                <a:cs typeface="Anaheim"/>
                <a:sym typeface="Anaheim"/>
              </a:rPr>
              <a:t>Deklarati</a:t>
            </a:r>
            <a:r>
              <a:rPr b="1" lang="en" sz="2500">
                <a:solidFill>
                  <a:schemeClr val="lt1"/>
                </a:solidFill>
                <a:latin typeface="Anaheim"/>
                <a:ea typeface="Anaheim"/>
                <a:cs typeface="Anaheim"/>
                <a:sym typeface="Anaheim"/>
              </a:rPr>
              <a:t>v proqramlaşdırma paradigması</a:t>
            </a:r>
            <a:endParaRPr b="1" sz="2500">
              <a:solidFill>
                <a:schemeClr val="lt1"/>
              </a:solidFill>
              <a:latin typeface="Anaheim"/>
              <a:ea typeface="Anaheim"/>
              <a:cs typeface="Anaheim"/>
              <a:sym typeface="Anaheim"/>
            </a:endParaRPr>
          </a:p>
        </p:txBody>
      </p:sp>
      <p:sp>
        <p:nvSpPr>
          <p:cNvPr id="369" name="Google Shape;369;p28"/>
          <p:cNvSpPr txBox="1"/>
          <p:nvPr/>
        </p:nvSpPr>
        <p:spPr>
          <a:xfrm>
            <a:off x="1669200" y="2156100"/>
            <a:ext cx="6068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Anaheim"/>
                <a:ea typeface="Anaheim"/>
                <a:cs typeface="Anaheim"/>
                <a:sym typeface="Anaheim"/>
              </a:rPr>
              <a:t>İmperativ proqramlaşdırma proqramın vəziyyətini dəyişdirərək, addım-addım yazaraq yerinə yetirir. </a:t>
            </a:r>
            <a:endParaRPr sz="1700">
              <a:solidFill>
                <a:srgbClr val="FFFFFF"/>
              </a:solidFill>
              <a:latin typeface="Anaheim"/>
              <a:ea typeface="Anaheim"/>
              <a:cs typeface="Anaheim"/>
              <a:sym typeface="Anaheim"/>
            </a:endParaRPr>
          </a:p>
          <a:p>
            <a:pPr indent="0" lvl="0" marL="0" rtl="0" algn="l">
              <a:spcBef>
                <a:spcPts val="0"/>
              </a:spcBef>
              <a:spcAft>
                <a:spcPts val="0"/>
              </a:spcAft>
              <a:buNone/>
            </a:pPr>
            <a:r>
              <a:rPr lang="en" sz="1700">
                <a:solidFill>
                  <a:srgbClr val="FFFFFF"/>
                </a:solidFill>
                <a:latin typeface="Anaheim"/>
                <a:ea typeface="Anaheim"/>
                <a:cs typeface="Anaheim"/>
                <a:sym typeface="Anaheim"/>
              </a:rPr>
              <a:t>C  Fortran  Basic  Java  C++ …</a:t>
            </a:r>
            <a:endParaRPr sz="1700">
              <a:solidFill>
                <a:srgbClr val="FFFFFF"/>
              </a:solidFill>
              <a:latin typeface="Anaheim"/>
              <a:ea typeface="Anaheim"/>
              <a:cs typeface="Anaheim"/>
              <a:sym typeface="Anaheim"/>
            </a:endParaRPr>
          </a:p>
        </p:txBody>
      </p:sp>
      <p:sp>
        <p:nvSpPr>
          <p:cNvPr id="370" name="Google Shape;370;p28"/>
          <p:cNvSpPr txBox="1"/>
          <p:nvPr/>
        </p:nvSpPr>
        <p:spPr>
          <a:xfrm>
            <a:off x="1699201" y="3719875"/>
            <a:ext cx="61284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FFFF"/>
                </a:solidFill>
                <a:latin typeface="Anaheim"/>
                <a:ea typeface="Anaheim"/>
                <a:cs typeface="Anaheim"/>
                <a:sym typeface="Anaheim"/>
              </a:rPr>
              <a:t>Deklarativ proqramlaşdırma komputer proqramlarının strukturunu və elementlərini qurmaq üslubudur. O idarəetmə axını təsvir etmədən hesablamannın məntiqini ifadə edir. Bu isə kodun daha effektiv və qısa olmasına xətanın daha asan bərpasına kömək edir.</a:t>
            </a:r>
            <a:endParaRPr sz="1700">
              <a:solidFill>
                <a:srgbClr val="FFFFFF"/>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9"/>
          <p:cNvSpPr txBox="1"/>
          <p:nvPr>
            <p:ph idx="6" type="title"/>
          </p:nvPr>
        </p:nvSpPr>
        <p:spPr>
          <a:xfrm>
            <a:off x="1278000" y="7634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İmperativ proqramlaşdırma paradigması</a:t>
            </a:r>
            <a:endParaRPr/>
          </a:p>
        </p:txBody>
      </p:sp>
      <p:grpSp>
        <p:nvGrpSpPr>
          <p:cNvPr id="376" name="Google Shape;376;p29"/>
          <p:cNvGrpSpPr/>
          <p:nvPr/>
        </p:nvGrpSpPr>
        <p:grpSpPr>
          <a:xfrm>
            <a:off x="3743021" y="2570529"/>
            <a:ext cx="2175292" cy="2572929"/>
            <a:chOff x="3851848" y="2570562"/>
            <a:chExt cx="1440305" cy="2572929"/>
          </a:xfrm>
        </p:grpSpPr>
        <p:sp>
          <p:nvSpPr>
            <p:cNvPr id="377" name="Google Shape;377;p29"/>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9"/>
          <p:cNvGrpSpPr/>
          <p:nvPr/>
        </p:nvGrpSpPr>
        <p:grpSpPr>
          <a:xfrm>
            <a:off x="942040" y="2570529"/>
            <a:ext cx="2503519" cy="2572929"/>
            <a:chOff x="1349436" y="2570562"/>
            <a:chExt cx="1798893" cy="2572929"/>
          </a:xfrm>
        </p:grpSpPr>
        <p:sp>
          <p:nvSpPr>
            <p:cNvPr id="381" name="Google Shape;381;p29"/>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9"/>
          <p:cNvGrpSpPr/>
          <p:nvPr/>
        </p:nvGrpSpPr>
        <p:grpSpPr>
          <a:xfrm>
            <a:off x="5995782" y="2570529"/>
            <a:ext cx="2428325" cy="2572929"/>
            <a:chOff x="5995705" y="2570562"/>
            <a:chExt cx="1798893" cy="2572929"/>
          </a:xfrm>
        </p:grpSpPr>
        <p:sp>
          <p:nvSpPr>
            <p:cNvPr id="386" name="Google Shape;386;p29"/>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29"/>
          <p:cNvSpPr txBox="1"/>
          <p:nvPr>
            <p:ph idx="8" type="ctrTitle"/>
          </p:nvPr>
        </p:nvSpPr>
        <p:spPr>
          <a:xfrm flipH="1">
            <a:off x="871300" y="2891225"/>
            <a:ext cx="2175300" cy="975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solidFill>
                  <a:schemeClr val="dk1"/>
                </a:solidFill>
              </a:rPr>
              <a:t>Procedural Programming Paradigm</a:t>
            </a:r>
            <a:endParaRPr>
              <a:solidFill>
                <a:schemeClr val="dk1"/>
              </a:solidFill>
            </a:endParaRPr>
          </a:p>
        </p:txBody>
      </p:sp>
      <p:sp>
        <p:nvSpPr>
          <p:cNvPr id="391" name="Google Shape;391;p29"/>
          <p:cNvSpPr txBox="1"/>
          <p:nvPr>
            <p:ph idx="8" type="ctrTitle"/>
          </p:nvPr>
        </p:nvSpPr>
        <p:spPr>
          <a:xfrm flipH="1">
            <a:off x="3743013" y="2783350"/>
            <a:ext cx="2175300" cy="975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solidFill>
                  <a:schemeClr val="dk1"/>
                </a:solidFill>
              </a:rPr>
              <a:t>Object Oriented Programming </a:t>
            </a:r>
            <a:endParaRPr>
              <a:solidFill>
                <a:schemeClr val="dk1"/>
              </a:solidFill>
            </a:endParaRPr>
          </a:p>
        </p:txBody>
      </p:sp>
      <p:sp>
        <p:nvSpPr>
          <p:cNvPr id="392" name="Google Shape;392;p29"/>
          <p:cNvSpPr txBox="1"/>
          <p:nvPr>
            <p:ph idx="8" type="ctrTitle"/>
          </p:nvPr>
        </p:nvSpPr>
        <p:spPr>
          <a:xfrm flipH="1">
            <a:off x="6443550" y="2836600"/>
            <a:ext cx="2175300" cy="975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solidFill>
                  <a:schemeClr val="dk1"/>
                </a:solidFill>
              </a:rPr>
              <a:t>Parallel Processing Approach</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Procedural Programming Paradigm</a:t>
            </a:r>
            <a:endParaRPr sz="2400"/>
          </a:p>
          <a:p>
            <a:pPr indent="0" lvl="0" marL="0" rtl="0" algn="ctr">
              <a:spcBef>
                <a:spcPts val="0"/>
              </a:spcBef>
              <a:spcAft>
                <a:spcPts val="0"/>
              </a:spcAft>
              <a:buNone/>
            </a:pPr>
            <a:r>
              <a:t/>
            </a:r>
            <a:endParaRPr>
              <a:solidFill>
                <a:srgbClr val="FFFFFF"/>
              </a:solidFill>
            </a:endParaRPr>
          </a:p>
        </p:txBody>
      </p:sp>
      <p:pic>
        <p:nvPicPr>
          <p:cNvPr id="398" name="Google Shape;398;p30"/>
          <p:cNvPicPr preferRelativeResize="0"/>
          <p:nvPr/>
        </p:nvPicPr>
        <p:blipFill>
          <a:blip r:embed="rId3">
            <a:alphaModFix/>
          </a:blip>
          <a:stretch>
            <a:fillRect/>
          </a:stretch>
        </p:blipFill>
        <p:spPr>
          <a:xfrm>
            <a:off x="5112400" y="1287350"/>
            <a:ext cx="3571875" cy="3371850"/>
          </a:xfrm>
          <a:prstGeom prst="rect">
            <a:avLst/>
          </a:prstGeom>
          <a:noFill/>
          <a:ln>
            <a:noFill/>
          </a:ln>
        </p:spPr>
      </p:pic>
      <p:sp>
        <p:nvSpPr>
          <p:cNvPr id="399" name="Google Shape;399;p30"/>
          <p:cNvSpPr txBox="1"/>
          <p:nvPr/>
        </p:nvSpPr>
        <p:spPr>
          <a:xfrm>
            <a:off x="879975" y="1115450"/>
            <a:ext cx="38421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1"/>
                </a:solidFill>
              </a:rPr>
              <a:t>Prosedur proqramlaşdırma paradıgması  rutinlər və ya funksiya adlanan prosedur çağırışları ilə məşğul olur. Funksiyalar müəyyən bir nəticəni əldə etmək üçün yerinə yetirilməli olan bir sıra hesablama əmrlərini ehtiva edir. Bu komputer proqramının izlənməsi üçün addım-addım təlimatların siyahısı olan bir prosedur kimidir.</a:t>
            </a:r>
            <a:endParaRPr b="1" sz="1500">
              <a:solidFill>
                <a:schemeClr val="lt1"/>
              </a:solidFill>
            </a:endParaRPr>
          </a:p>
          <a:p>
            <a:pPr indent="0" lvl="0" marL="0" rtl="0" algn="l">
              <a:lnSpc>
                <a:spcPct val="115000"/>
              </a:lnSpc>
              <a:spcBef>
                <a:spcPts val="0"/>
              </a:spcBef>
              <a:spcAft>
                <a:spcPts val="0"/>
              </a:spcAft>
              <a:buNone/>
            </a:pPr>
            <a:r>
              <a:rPr b="1" lang="en" sz="1500">
                <a:solidFill>
                  <a:schemeClr val="lt1"/>
                </a:solidFill>
              </a:rPr>
              <a:t>Prosedur proqramlaşdırma dillərinə BASİC, C, Paskal, ALGOL, FORTRAN misal göstərmək olar.</a:t>
            </a:r>
            <a:endParaRPr b="1"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Object-oriented</a:t>
            </a:r>
            <a:r>
              <a:rPr lang="en" sz="2400"/>
              <a:t> Programming</a:t>
            </a:r>
            <a:endParaRPr sz="2400"/>
          </a:p>
          <a:p>
            <a:pPr indent="0" lvl="0" marL="0" rtl="0" algn="ctr">
              <a:spcBef>
                <a:spcPts val="0"/>
              </a:spcBef>
              <a:spcAft>
                <a:spcPts val="0"/>
              </a:spcAft>
              <a:buNone/>
            </a:pPr>
            <a:r>
              <a:t/>
            </a:r>
            <a:endParaRPr>
              <a:solidFill>
                <a:srgbClr val="FFFFFF"/>
              </a:solidFill>
            </a:endParaRPr>
          </a:p>
        </p:txBody>
      </p:sp>
      <p:pic>
        <p:nvPicPr>
          <p:cNvPr id="405" name="Google Shape;405;p31"/>
          <p:cNvPicPr preferRelativeResize="0"/>
          <p:nvPr/>
        </p:nvPicPr>
        <p:blipFill>
          <a:blip r:embed="rId3">
            <a:alphaModFix/>
          </a:blip>
          <a:stretch>
            <a:fillRect/>
          </a:stretch>
        </p:blipFill>
        <p:spPr>
          <a:xfrm>
            <a:off x="5376625" y="1202225"/>
            <a:ext cx="3358950" cy="3398575"/>
          </a:xfrm>
          <a:prstGeom prst="rect">
            <a:avLst/>
          </a:prstGeom>
          <a:noFill/>
          <a:ln>
            <a:noFill/>
          </a:ln>
        </p:spPr>
      </p:pic>
      <p:sp>
        <p:nvSpPr>
          <p:cNvPr id="406" name="Google Shape;406;p31"/>
          <p:cNvSpPr txBox="1"/>
          <p:nvPr/>
        </p:nvSpPr>
        <p:spPr>
          <a:xfrm>
            <a:off x="830400" y="1295400"/>
            <a:ext cx="38421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lt1"/>
                </a:solidFill>
              </a:rPr>
              <a:t>Obyekt yönümlü proqramlaşdırma paradigması obyekt anlayışına əsaslanır. Obyekt atributları və prosedurlar metodlar kimi tanınan sahələr şəklində məlumatları ehtiva edir. Obyekt yönümlü proqramlaşdırma dillərinə Java, C++, C#, PHP, PYthon misal göstərmək olar.</a:t>
            </a:r>
            <a:endParaRPr b="1" sz="1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idx="6" type="title"/>
          </p:nvPr>
        </p:nvSpPr>
        <p:spPr>
          <a:xfrm>
            <a:off x="1278000" y="540000"/>
            <a:ext cx="65880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Parallel Processing Approach</a:t>
            </a:r>
            <a:endParaRPr sz="2400"/>
          </a:p>
          <a:p>
            <a:pPr indent="0" lvl="0" marL="0" rtl="0" algn="ctr">
              <a:spcBef>
                <a:spcPts val="0"/>
              </a:spcBef>
              <a:spcAft>
                <a:spcPts val="0"/>
              </a:spcAft>
              <a:buNone/>
            </a:pPr>
            <a:r>
              <a:t/>
            </a:r>
            <a:endParaRPr>
              <a:solidFill>
                <a:srgbClr val="FFFFFF"/>
              </a:solidFill>
            </a:endParaRPr>
          </a:p>
        </p:txBody>
      </p:sp>
      <p:sp>
        <p:nvSpPr>
          <p:cNvPr id="412" name="Google Shape;412;p32"/>
          <p:cNvSpPr txBox="1"/>
          <p:nvPr/>
        </p:nvSpPr>
        <p:spPr>
          <a:xfrm>
            <a:off x="495750" y="1613050"/>
            <a:ext cx="3048900" cy="227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lt1"/>
                </a:solidFill>
              </a:rPr>
              <a:t>Parallel</a:t>
            </a:r>
            <a:r>
              <a:rPr b="1" lang="en" sz="1500">
                <a:solidFill>
                  <a:schemeClr val="lt1"/>
                </a:solidFill>
              </a:rPr>
              <a:t> proqramlaşdırma paradigması  problemi və ya tapşırığı çoxsaylı prosessorlar arasında paylanmış hissələrə bölür. Bu parçalar eyni vaxtda problem üzərində işləyir. Problemi həll etmək üçün  ümumi sərf olunan vaxt azalır.</a:t>
            </a:r>
            <a:endParaRPr b="1" sz="1500">
              <a:solidFill>
                <a:schemeClr val="lt1"/>
              </a:solidFill>
            </a:endParaRPr>
          </a:p>
        </p:txBody>
      </p:sp>
      <p:pic>
        <p:nvPicPr>
          <p:cNvPr id="413" name="Google Shape;413;p32"/>
          <p:cNvPicPr preferRelativeResize="0"/>
          <p:nvPr/>
        </p:nvPicPr>
        <p:blipFill>
          <a:blip r:embed="rId3">
            <a:alphaModFix/>
          </a:blip>
          <a:stretch>
            <a:fillRect/>
          </a:stretch>
        </p:blipFill>
        <p:spPr>
          <a:xfrm>
            <a:off x="3809575" y="1598800"/>
            <a:ext cx="5033300" cy="2655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3"/>
          <p:cNvSpPr txBox="1"/>
          <p:nvPr>
            <p:ph idx="6" type="title"/>
          </p:nvPr>
        </p:nvSpPr>
        <p:spPr>
          <a:xfrm>
            <a:off x="1278000" y="8749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Deklara</a:t>
            </a:r>
            <a:r>
              <a:rPr lang="en"/>
              <a:t>tiv proqramlaşdırma paradigması</a:t>
            </a:r>
            <a:endParaRPr/>
          </a:p>
        </p:txBody>
      </p:sp>
      <p:grpSp>
        <p:nvGrpSpPr>
          <p:cNvPr id="419" name="Google Shape;419;p33"/>
          <p:cNvGrpSpPr/>
          <p:nvPr/>
        </p:nvGrpSpPr>
        <p:grpSpPr>
          <a:xfrm>
            <a:off x="3743021" y="2570529"/>
            <a:ext cx="2175292" cy="2572929"/>
            <a:chOff x="3851848" y="2570562"/>
            <a:chExt cx="1440305" cy="2572929"/>
          </a:xfrm>
        </p:grpSpPr>
        <p:sp>
          <p:nvSpPr>
            <p:cNvPr id="420" name="Google Shape;420;p33"/>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33"/>
          <p:cNvGrpSpPr/>
          <p:nvPr/>
        </p:nvGrpSpPr>
        <p:grpSpPr>
          <a:xfrm>
            <a:off x="942040" y="2570529"/>
            <a:ext cx="2503519" cy="2572929"/>
            <a:chOff x="1349436" y="2570562"/>
            <a:chExt cx="1798893" cy="2572929"/>
          </a:xfrm>
        </p:grpSpPr>
        <p:sp>
          <p:nvSpPr>
            <p:cNvPr id="424" name="Google Shape;424;p33"/>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3"/>
          <p:cNvGrpSpPr/>
          <p:nvPr/>
        </p:nvGrpSpPr>
        <p:grpSpPr>
          <a:xfrm>
            <a:off x="5995782" y="2570529"/>
            <a:ext cx="2428325" cy="2572929"/>
            <a:chOff x="5995705" y="2570562"/>
            <a:chExt cx="1798893" cy="2572929"/>
          </a:xfrm>
        </p:grpSpPr>
        <p:sp>
          <p:nvSpPr>
            <p:cNvPr id="429" name="Google Shape;429;p33"/>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33"/>
          <p:cNvSpPr txBox="1"/>
          <p:nvPr>
            <p:ph idx="8" type="ctrTitle"/>
          </p:nvPr>
        </p:nvSpPr>
        <p:spPr>
          <a:xfrm flipH="1">
            <a:off x="871300" y="2891225"/>
            <a:ext cx="2175300" cy="975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solidFill>
                  <a:schemeClr val="dk1"/>
                </a:solidFill>
              </a:rPr>
              <a:t>Logic</a:t>
            </a:r>
            <a:r>
              <a:rPr lang="en">
                <a:solidFill>
                  <a:schemeClr val="dk1"/>
                </a:solidFill>
              </a:rPr>
              <a:t> Programming Paradigm</a:t>
            </a:r>
            <a:endParaRPr>
              <a:solidFill>
                <a:schemeClr val="dk1"/>
              </a:solidFill>
            </a:endParaRPr>
          </a:p>
        </p:txBody>
      </p:sp>
      <p:sp>
        <p:nvSpPr>
          <p:cNvPr id="434" name="Google Shape;434;p33"/>
          <p:cNvSpPr txBox="1"/>
          <p:nvPr>
            <p:ph idx="8" type="ctrTitle"/>
          </p:nvPr>
        </p:nvSpPr>
        <p:spPr>
          <a:xfrm flipH="1">
            <a:off x="3743013" y="2783350"/>
            <a:ext cx="2175300" cy="975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solidFill>
                  <a:schemeClr val="dk1"/>
                </a:solidFill>
              </a:rPr>
              <a:t>Functional</a:t>
            </a:r>
            <a:r>
              <a:rPr lang="en">
                <a:solidFill>
                  <a:schemeClr val="dk1"/>
                </a:solidFill>
              </a:rPr>
              <a:t> Programming </a:t>
            </a:r>
            <a:endParaRPr>
              <a:solidFill>
                <a:schemeClr val="dk1"/>
              </a:solidFill>
            </a:endParaRPr>
          </a:p>
        </p:txBody>
      </p:sp>
      <p:sp>
        <p:nvSpPr>
          <p:cNvPr id="435" name="Google Shape;435;p33"/>
          <p:cNvSpPr txBox="1"/>
          <p:nvPr>
            <p:ph idx="8" type="ctrTitle"/>
          </p:nvPr>
        </p:nvSpPr>
        <p:spPr>
          <a:xfrm flipH="1">
            <a:off x="6443550" y="2836600"/>
            <a:ext cx="2175300" cy="975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solidFill>
                  <a:schemeClr val="dk1"/>
                </a:solidFill>
              </a:rPr>
              <a:t>Database</a:t>
            </a:r>
            <a:r>
              <a:rPr lang="en">
                <a:solidFill>
                  <a:schemeClr val="dk1"/>
                </a:solidFill>
              </a:rPr>
              <a:t> Processing Approach</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