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5" r:id="rId8"/>
    <p:sldId id="266" r:id="rId9"/>
    <p:sldId id="267" r:id="rId10"/>
    <p:sldId id="262" r:id="rId11"/>
    <p:sldId id="268"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9EBBDF-90B0-9027-7FFF-935AFB7082DD}" v="212" dt="2024-03-31T23:52:37.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6" autoAdjust="0"/>
    <p:restoredTop sz="94660"/>
  </p:normalViewPr>
  <p:slideViewPr>
    <p:cSldViewPr snapToGrid="0">
      <p:cViewPr varScale="1">
        <p:scale>
          <a:sx n="82" d="100"/>
          <a:sy n="82" d="100"/>
        </p:scale>
        <p:origin x="4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274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31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47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8024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7568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53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920537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474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6262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417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21458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315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31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880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03397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Tree>
    <p:extLst>
      <p:ext uri="{BB962C8B-B14F-4D97-AF65-F5344CB8AC3E}">
        <p14:creationId xmlns:p14="http://schemas.microsoft.com/office/powerpoint/2010/main" val="104174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5719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dpi.com/1999-4893/16/2/88" TargetMode="External"/><Relationship Id="rId2" Type="http://schemas.openxmlformats.org/officeDocument/2006/relationships/hyperlink" Target="https://www.ncbi.nlm.nih.gov/pmc/articles/PMC10258084/" TargetMode="External"/><Relationship Id="rId1" Type="http://schemas.openxmlformats.org/officeDocument/2006/relationships/slideLayout" Target="../slideLayouts/slideLayout2.xml"/><Relationship Id="rId5" Type="http://schemas.openxmlformats.org/officeDocument/2006/relationships/hyperlink" Target="https://www.kaggle.com/datasets/rishidamarla/heart-disease-prediction/code" TargetMode="External"/><Relationship Id="rId4" Type="http://schemas.openxmlformats.org/officeDocument/2006/relationships/hyperlink" Target="https://iopscience.iop.org/article/10.1088/1757-899X/1022/1/012072/pdf"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rojectpro.io/article/a-comprehensive-guide-to-ensemble-learning-methods/43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rojectpro.io/article/introduction-to-convolutional-neural-networks-algorithm-architecture/560" TargetMode="External"/><Relationship Id="rId2" Type="http://schemas.openxmlformats.org/officeDocument/2006/relationships/hyperlink" Target="https://www.projectpro.io/projects/data-science-projects/deep-learning-projects" TargetMode="External"/><Relationship Id="rId1" Type="http://schemas.openxmlformats.org/officeDocument/2006/relationships/slideLayout" Target="../slideLayouts/slideLayout2.xml"/><Relationship Id="rId4" Type="http://schemas.openxmlformats.org/officeDocument/2006/relationships/hyperlink" Target="https://www.projectpro.io/article/probabilistic-models-in-machine-learning/7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174" y="1551403"/>
            <a:ext cx="7766936" cy="1646302"/>
          </a:xfrm>
        </p:spPr>
        <p:txBody>
          <a:bodyPr/>
          <a:lstStyle/>
          <a:p>
            <a:r>
              <a:rPr lang="en-US" dirty="0">
                <a:latin typeface="Copperplate Gothic Light" pitchFamily="34" charset="0"/>
              </a:rPr>
              <a:t>Heart disease prediction </a:t>
            </a:r>
            <a:br>
              <a:rPr lang="en-US" dirty="0">
                <a:latin typeface="Copperplate Gothic Light" pitchFamily="34" charset="0"/>
              </a:rPr>
            </a:br>
            <a:r>
              <a:rPr lang="en-US" dirty="0">
                <a:latin typeface="Copperplate Gothic Light" pitchFamily="34" charset="0"/>
              </a:rPr>
              <a:t>project</a:t>
            </a:r>
          </a:p>
        </p:txBody>
      </p:sp>
      <p:sp>
        <p:nvSpPr>
          <p:cNvPr id="3" name="Subtitle 2"/>
          <p:cNvSpPr>
            <a:spLocks noGrp="1"/>
          </p:cNvSpPr>
          <p:nvPr>
            <p:ph type="subTitle" idx="1"/>
          </p:nvPr>
        </p:nvSpPr>
        <p:spPr>
          <a:xfrm>
            <a:off x="1507067" y="4050833"/>
            <a:ext cx="7766936" cy="1657615"/>
          </a:xfrm>
        </p:spPr>
        <p:txBody>
          <a:bodyPr vert="horz" lIns="91440" tIns="45720" rIns="91440" bIns="45720" rtlCol="0" anchor="t">
            <a:noAutofit/>
          </a:bodyPr>
          <a:lstStyle/>
          <a:p>
            <a:r>
              <a:rPr lang="en-US" sz="2000" b="1" dirty="0">
                <a:solidFill>
                  <a:schemeClr val="tx1"/>
                </a:solidFill>
              </a:rPr>
              <a:t>done by;</a:t>
            </a:r>
          </a:p>
          <a:p>
            <a:r>
              <a:rPr lang="en-US" sz="2000" b="1" dirty="0" err="1">
                <a:solidFill>
                  <a:schemeClr val="tx1"/>
                </a:solidFill>
              </a:rPr>
              <a:t>Gunaa.m</a:t>
            </a:r>
            <a:endParaRPr lang="en-US" sz="2000" b="1" dirty="0">
              <a:solidFill>
                <a:schemeClr val="tx1"/>
              </a:solidFill>
            </a:endParaRPr>
          </a:p>
          <a:p>
            <a:r>
              <a:rPr lang="en-US" sz="2000" b="1" dirty="0">
                <a:solidFill>
                  <a:schemeClr val="tx1"/>
                </a:solidFill>
              </a:rPr>
              <a:t>Reg.no.912321104007</a:t>
            </a:r>
          </a:p>
          <a:p>
            <a:r>
              <a:rPr lang="en-US" sz="2000" b="1" dirty="0">
                <a:solidFill>
                  <a:schemeClr val="tx1"/>
                </a:solidFill>
              </a:rPr>
              <a:t>Sacs </a:t>
            </a:r>
            <a:r>
              <a:rPr lang="en-US" sz="2000" b="1" dirty="0" err="1">
                <a:solidFill>
                  <a:schemeClr val="tx1"/>
                </a:solidFill>
              </a:rPr>
              <a:t>mavmm</a:t>
            </a:r>
            <a:r>
              <a:rPr lang="en-US" sz="2000" b="1" dirty="0">
                <a:solidFill>
                  <a:schemeClr val="tx1"/>
                </a:solidFill>
              </a:rPr>
              <a:t> engineering </a:t>
            </a:r>
            <a:r>
              <a:rPr lang="en-US" sz="2000" b="1" dirty="0" err="1">
                <a:solidFill>
                  <a:schemeClr val="tx1"/>
                </a:solidFill>
              </a:rPr>
              <a:t>college,madurai</a:t>
            </a:r>
            <a:endParaRPr lang="en-US" sz="2000" b="1" dirty="0">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tx1"/>
                </a:solidFill>
                <a:latin typeface="Copperplate Gothic Bold" pitchFamily="34" charset="0"/>
              </a:rPr>
              <a:t>conclusion</a:t>
            </a:r>
          </a:p>
        </p:txBody>
      </p:sp>
      <p:sp>
        <p:nvSpPr>
          <p:cNvPr id="3" name="Content Placeholder 2"/>
          <p:cNvSpPr>
            <a:spLocks noGrp="1"/>
          </p:cNvSpPr>
          <p:nvPr>
            <p:ph idx="1"/>
          </p:nvPr>
        </p:nvSpPr>
        <p:spPr>
          <a:xfrm>
            <a:off x="624461" y="1488613"/>
            <a:ext cx="8596668" cy="3880773"/>
          </a:xfrm>
        </p:spPr>
        <p:txBody>
          <a:bodyPr/>
          <a:lstStyle/>
          <a:p>
            <a:pPr marL="0" indent="0" algn="just">
              <a:buNone/>
            </a:pPr>
            <a:r>
              <a:rPr lang="en-US" b="0" i="0" dirty="0">
                <a:solidFill>
                  <a:schemeClr val="tx1"/>
                </a:solidFill>
                <a:effectLst/>
                <a:latin typeface="Söhne"/>
              </a:rPr>
              <a:t>                 Predicting heart disease is a crucial endeavor that holds immense significance in healthcare. Through the utilization of advanced technologies, machine learning algorithms, and comprehensive datasets, significant strides have been made in the field of heart disease prediction. The development and refinement of predictive models have empowered healthcare professionals with valuable tools to assess the risk factors associated with heart disease, enabling early intervention and personalized treatment </a:t>
            </a:r>
            <a:r>
              <a:rPr lang="en-US" b="0" i="0" dirty="0" err="1">
                <a:solidFill>
                  <a:schemeClr val="tx1"/>
                </a:solidFill>
                <a:effectLst/>
                <a:latin typeface="Söhne"/>
              </a:rPr>
              <a:t>strategies.However</a:t>
            </a:r>
            <a:r>
              <a:rPr lang="en-US" b="0" i="0" dirty="0">
                <a:solidFill>
                  <a:schemeClr val="tx1"/>
                </a:solidFill>
                <a:effectLst/>
                <a:latin typeface="Söhne"/>
              </a:rPr>
              <a:t>, while these predictive models demonstrate promising accuracy and efficiency, it's imperative to acknowledge their limitations and the need for ongoing refinement and validation. Incorporating a multidisciplinary approach, encompassing medical expertise, technological advancements, and continuous data analysis, is essential to enhance the reliability and applicability of heart disease prediction models</a:t>
            </a:r>
          </a:p>
          <a:p>
            <a:endParaRPr lang="en-US" dirty="0"/>
          </a:p>
        </p:txBody>
      </p:sp>
    </p:spTree>
    <p:extLst>
      <p:ext uri="{BB962C8B-B14F-4D97-AF65-F5344CB8AC3E}">
        <p14:creationId xmlns:p14="http://schemas.microsoft.com/office/powerpoint/2010/main" val="298000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74A1-67EA-C8B1-A394-F7098234EBBB}"/>
              </a:ext>
            </a:extLst>
          </p:cNvPr>
          <p:cNvSpPr>
            <a:spLocks noGrp="1"/>
          </p:cNvSpPr>
          <p:nvPr>
            <p:ph type="title"/>
          </p:nvPr>
        </p:nvSpPr>
        <p:spPr>
          <a:xfrm>
            <a:off x="537375" y="450979"/>
            <a:ext cx="8494658" cy="817984"/>
          </a:xfrm>
        </p:spPr>
        <p:txBody>
          <a:bodyPr/>
          <a:lstStyle/>
          <a:p>
            <a:r>
              <a:rPr lang="en-US" dirty="0">
                <a:solidFill>
                  <a:schemeClr val="tx1"/>
                </a:solidFill>
                <a:latin typeface="Copperplate Gothic Bold" panose="020E0705020206020404" pitchFamily="34" charset="0"/>
              </a:rPr>
              <a:t>REFERENCE</a:t>
            </a:r>
            <a:endParaRPr lang="en-IN" dirty="0">
              <a:solidFill>
                <a:schemeClr val="tx1"/>
              </a:solidFill>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3D6D453C-D5FE-503E-B13D-73346A66B901}"/>
              </a:ext>
            </a:extLst>
          </p:cNvPr>
          <p:cNvSpPr>
            <a:spLocks noGrp="1"/>
          </p:cNvSpPr>
          <p:nvPr>
            <p:ph idx="1"/>
          </p:nvPr>
        </p:nvSpPr>
        <p:spPr>
          <a:xfrm>
            <a:off x="537375" y="1722050"/>
            <a:ext cx="8596668" cy="3880773"/>
          </a:xfrm>
        </p:spPr>
        <p:txBody>
          <a:bodyPr/>
          <a:lstStyle/>
          <a:p>
            <a:r>
              <a:rPr lang="en-IN" dirty="0">
                <a:hlinkClick r:id="rId2"/>
              </a:rPr>
              <a:t>https://www.ncbi.nlm.nih.gov/pmc/articles/PMC10258084/</a:t>
            </a:r>
            <a:endParaRPr lang="en-IN" dirty="0"/>
          </a:p>
          <a:p>
            <a:endParaRPr lang="en-IN" dirty="0"/>
          </a:p>
          <a:p>
            <a:r>
              <a:rPr lang="en-IN" dirty="0">
                <a:hlinkClick r:id="rId3"/>
              </a:rPr>
              <a:t>https://www.mdpi.com/1999-4893/16/2/88</a:t>
            </a:r>
            <a:endParaRPr lang="en-IN" dirty="0"/>
          </a:p>
          <a:p>
            <a:endParaRPr lang="en-IN" dirty="0"/>
          </a:p>
          <a:p>
            <a:r>
              <a:rPr lang="en-IN" dirty="0">
                <a:hlinkClick r:id="rId4"/>
              </a:rPr>
              <a:t>https://iopscience.iop.org/article/10.1088/1757-899X/1022/1/012072/pdf</a:t>
            </a:r>
            <a:endParaRPr lang="en-IN" dirty="0"/>
          </a:p>
          <a:p>
            <a:endParaRPr lang="en-IN" dirty="0"/>
          </a:p>
          <a:p>
            <a:pPr marL="0" indent="0">
              <a:buNone/>
            </a:pPr>
            <a:r>
              <a:rPr lang="en-IN" dirty="0"/>
              <a:t>DATASET:</a:t>
            </a:r>
          </a:p>
          <a:p>
            <a:pPr>
              <a:buFont typeface="Wingdings" panose="05000000000000000000" pitchFamily="2" charset="2"/>
              <a:buChar char="Ø"/>
            </a:pPr>
            <a:r>
              <a:rPr lang="en-IN" dirty="0">
                <a:hlinkClick r:id="rId5"/>
              </a:rPr>
              <a:t>https://www.kaggle.com/datasets/rishidamarla/heart-disease-prediction/code</a:t>
            </a:r>
            <a:endParaRPr lang="en-IN" dirty="0"/>
          </a:p>
        </p:txBody>
      </p:sp>
    </p:spTree>
    <p:extLst>
      <p:ext uri="{BB962C8B-B14F-4D97-AF65-F5344CB8AC3E}">
        <p14:creationId xmlns:p14="http://schemas.microsoft.com/office/powerpoint/2010/main" val="111528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latin typeface="Copperplate Gothic Bold" pitchFamily="34" charset="0"/>
              </a:rPr>
              <a:t>result</a:t>
            </a:r>
          </a:p>
        </p:txBody>
      </p:sp>
      <p:pic>
        <p:nvPicPr>
          <p:cNvPr id="5" name="Content Placeholder 4">
            <a:extLst>
              <a:ext uri="{FF2B5EF4-FFF2-40B4-BE49-F238E27FC236}">
                <a16:creationId xmlns:a16="http://schemas.microsoft.com/office/drawing/2014/main" id="{55252958-2CA5-EE01-FFBA-586AB10C8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019" y="1710531"/>
            <a:ext cx="6618822" cy="4136764"/>
          </a:xfrm>
        </p:spPr>
      </p:pic>
    </p:spTree>
    <p:extLst>
      <p:ext uri="{BB962C8B-B14F-4D97-AF65-F5344CB8AC3E}">
        <p14:creationId xmlns:p14="http://schemas.microsoft.com/office/powerpoint/2010/main" val="266911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4DBEDB0-938C-EB1C-E161-72FF1647BE53}"/>
              </a:ext>
            </a:extLst>
          </p:cNvPr>
          <p:cNvSpPr>
            <a:spLocks noGrp="1"/>
          </p:cNvSpPr>
          <p:nvPr>
            <p:ph idx="1"/>
          </p:nvPr>
        </p:nvSpPr>
        <p:spPr>
          <a:xfrm>
            <a:off x="2935343" y="2440507"/>
            <a:ext cx="8596668" cy="3880773"/>
          </a:xfrm>
        </p:spPr>
        <p:txBody>
          <a:bodyPr>
            <a:normAutofit/>
          </a:bodyPr>
          <a:lstStyle/>
          <a:p>
            <a:pPr marL="0" indent="0">
              <a:buNone/>
            </a:pPr>
            <a:r>
              <a:rPr lang="en-US" sz="4500" dirty="0">
                <a:latin typeface="Copperplate Gothic Bold" panose="020E0705020206020404" pitchFamily="34" charset="0"/>
              </a:rPr>
              <a:t>THANK YOU</a:t>
            </a:r>
            <a:endParaRPr lang="en-IN" sz="4500" dirty="0">
              <a:latin typeface="Copperplate Gothic Bold" panose="020E0705020206020404" pitchFamily="34" charset="0"/>
            </a:endParaRPr>
          </a:p>
        </p:txBody>
      </p:sp>
    </p:spTree>
    <p:extLst>
      <p:ext uri="{BB962C8B-B14F-4D97-AF65-F5344CB8AC3E}">
        <p14:creationId xmlns:p14="http://schemas.microsoft.com/office/powerpoint/2010/main" val="361291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8F6A-0551-F361-F22F-56BD1118504E}"/>
              </a:ext>
            </a:extLst>
          </p:cNvPr>
          <p:cNvSpPr>
            <a:spLocks noGrp="1"/>
          </p:cNvSpPr>
          <p:nvPr>
            <p:ph type="title"/>
          </p:nvPr>
        </p:nvSpPr>
        <p:spPr>
          <a:xfrm>
            <a:off x="490721" y="460310"/>
            <a:ext cx="8596668" cy="13208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PROJECT OUTLINE</a:t>
            </a:r>
          </a:p>
        </p:txBody>
      </p:sp>
      <p:sp>
        <p:nvSpPr>
          <p:cNvPr id="3" name="Content Placeholder 2">
            <a:extLst>
              <a:ext uri="{FF2B5EF4-FFF2-40B4-BE49-F238E27FC236}">
                <a16:creationId xmlns:a16="http://schemas.microsoft.com/office/drawing/2014/main" id="{982DF827-6446-9852-4BBB-A8A9DE0B6D71}"/>
              </a:ext>
            </a:extLst>
          </p:cNvPr>
          <p:cNvSpPr>
            <a:spLocks noGrp="1"/>
          </p:cNvSpPr>
          <p:nvPr>
            <p:ph idx="1"/>
          </p:nvPr>
        </p:nvSpPr>
        <p:spPr>
          <a:xfrm>
            <a:off x="1539976" y="1484853"/>
            <a:ext cx="8596668" cy="3880773"/>
          </a:xfrm>
        </p:spPr>
        <p:txBody>
          <a:bodyPr vert="horz" lIns="91440" tIns="45720" rIns="91440" bIns="45720" rtlCol="0" anchor="t">
            <a:normAutofit/>
          </a:bodyPr>
          <a:lstStyle/>
          <a:p>
            <a:r>
              <a:rPr lang="en-US" sz="2000" dirty="0">
                <a:solidFill>
                  <a:schemeClr val="tx1"/>
                </a:solidFill>
                <a:latin typeface="Consolas"/>
              </a:rPr>
              <a:t>Problem statement</a:t>
            </a:r>
          </a:p>
          <a:p>
            <a:r>
              <a:rPr lang="en-US" sz="2000" dirty="0">
                <a:solidFill>
                  <a:schemeClr val="tx1"/>
                </a:solidFill>
                <a:latin typeface="Consolas"/>
              </a:rPr>
              <a:t>Proposed system/solution</a:t>
            </a:r>
          </a:p>
          <a:p>
            <a:r>
              <a:rPr lang="en-US" sz="2000" dirty="0">
                <a:solidFill>
                  <a:schemeClr val="tx1"/>
                </a:solidFill>
                <a:latin typeface="Consolas"/>
              </a:rPr>
              <a:t>System development approach</a:t>
            </a:r>
          </a:p>
          <a:p>
            <a:r>
              <a:rPr lang="en-US" sz="2000" dirty="0">
                <a:solidFill>
                  <a:schemeClr val="tx1"/>
                </a:solidFill>
                <a:latin typeface="Consolas"/>
              </a:rPr>
              <a:t>Algorithm and deployment</a:t>
            </a:r>
          </a:p>
          <a:p>
            <a:r>
              <a:rPr lang="en-US" sz="2000" dirty="0">
                <a:solidFill>
                  <a:schemeClr val="tx1"/>
                </a:solidFill>
                <a:latin typeface="Consolas"/>
              </a:rPr>
              <a:t>Result</a:t>
            </a:r>
          </a:p>
          <a:p>
            <a:r>
              <a:rPr lang="en-US" sz="2000" dirty="0">
                <a:solidFill>
                  <a:schemeClr val="tx1"/>
                </a:solidFill>
                <a:latin typeface="Consolas"/>
              </a:rPr>
              <a:t>conclusion</a:t>
            </a:r>
          </a:p>
        </p:txBody>
      </p:sp>
    </p:spTree>
    <p:extLst>
      <p:ext uri="{BB962C8B-B14F-4D97-AF65-F5344CB8AC3E}">
        <p14:creationId xmlns:p14="http://schemas.microsoft.com/office/powerpoint/2010/main" val="108660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94AF-365B-CF26-C1D2-BF64014EF528}"/>
              </a:ext>
            </a:extLst>
          </p:cNvPr>
          <p:cNvSpPr>
            <a:spLocks noGrp="1"/>
          </p:cNvSpPr>
          <p:nvPr>
            <p:ph type="title"/>
          </p:nvPr>
        </p:nvSpPr>
        <p:spPr>
          <a:xfrm>
            <a:off x="199292" y="164123"/>
            <a:ext cx="8596668" cy="1320800"/>
          </a:xfrm>
        </p:spPr>
        <p:txBody>
          <a:bodyPr>
            <a:normAutofit/>
          </a:bodyPr>
          <a:lstStyle/>
          <a:p>
            <a:r>
              <a:rPr lang="en-US" sz="2400" dirty="0">
                <a:solidFill>
                  <a:schemeClr val="tx1"/>
                </a:solidFill>
                <a:latin typeface="Copperplate Gothic Bold" pitchFamily="34" charset="0"/>
              </a:rPr>
              <a:t>Problem statement</a:t>
            </a:r>
          </a:p>
        </p:txBody>
      </p:sp>
      <p:sp>
        <p:nvSpPr>
          <p:cNvPr id="3" name="Content Placeholder 2">
            <a:extLst>
              <a:ext uri="{FF2B5EF4-FFF2-40B4-BE49-F238E27FC236}">
                <a16:creationId xmlns:a16="http://schemas.microsoft.com/office/drawing/2014/main" id="{79F1D34B-8136-DB90-664B-023B0C7241FC}"/>
              </a:ext>
            </a:extLst>
          </p:cNvPr>
          <p:cNvSpPr>
            <a:spLocks noGrp="1"/>
          </p:cNvSpPr>
          <p:nvPr>
            <p:ph idx="1"/>
          </p:nvPr>
        </p:nvSpPr>
        <p:spPr>
          <a:xfrm>
            <a:off x="524934" y="660034"/>
            <a:ext cx="8596668" cy="5049103"/>
          </a:xfrm>
        </p:spPr>
        <p:txBody>
          <a:bodyPr/>
          <a:lstStyle/>
          <a:p>
            <a:r>
              <a:rPr lang="en-US" dirty="0"/>
              <a:t>The major challenge in heart disease is its detection. There are instruments available which can predict heart disease but either they are expensive or are not efficient to calculate chance of heart disease in </a:t>
            </a:r>
            <a:r>
              <a:rPr lang="en-US" dirty="0" err="1"/>
              <a:t>human.Early</a:t>
            </a:r>
            <a:r>
              <a:rPr lang="en-US" dirty="0"/>
              <a:t> detection of cardiac diseases can decrease the mortality rate and overall complications. However, it is not possible to monitor patients every day in all cases accurately and consultation of a patient for 24 hours by a doctor is not available since it requires more sapience, time and expertise. Since we have a good amount of data in today’s world, we can use various machine learning algorithms to analyze the data for hidden patterns. The hidden patterns can be used for health diagnosis in medicinal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047" y="3598986"/>
            <a:ext cx="6705600" cy="2790092"/>
          </a:xfrm>
          <a:prstGeom prst="rect">
            <a:avLst/>
          </a:prstGeom>
        </p:spPr>
      </p:pic>
    </p:spTree>
    <p:extLst>
      <p:ext uri="{BB962C8B-B14F-4D97-AF65-F5344CB8AC3E}">
        <p14:creationId xmlns:p14="http://schemas.microsoft.com/office/powerpoint/2010/main" val="348303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3D28-B790-C9EB-1921-56A0432168ED}"/>
              </a:ext>
            </a:extLst>
          </p:cNvPr>
          <p:cNvSpPr>
            <a:spLocks noGrp="1"/>
          </p:cNvSpPr>
          <p:nvPr>
            <p:ph type="title"/>
          </p:nvPr>
        </p:nvSpPr>
        <p:spPr>
          <a:xfrm>
            <a:off x="606996" y="574431"/>
            <a:ext cx="8596668" cy="1320800"/>
          </a:xfrm>
        </p:spPr>
        <p:txBody>
          <a:bodyPr>
            <a:normAutofit/>
          </a:bodyPr>
          <a:lstStyle/>
          <a:p>
            <a:r>
              <a:rPr lang="en-US" sz="2400" dirty="0">
                <a:solidFill>
                  <a:schemeClr val="tx1"/>
                </a:solidFill>
                <a:latin typeface="Copperplate Gothic Bold" pitchFamily="34" charset="0"/>
              </a:rPr>
              <a:t>Proposed system/solution</a:t>
            </a:r>
          </a:p>
        </p:txBody>
      </p:sp>
      <p:sp>
        <p:nvSpPr>
          <p:cNvPr id="3" name="Content Placeholder 2">
            <a:extLst>
              <a:ext uri="{FF2B5EF4-FFF2-40B4-BE49-F238E27FC236}">
                <a16:creationId xmlns:a16="http://schemas.microsoft.com/office/drawing/2014/main" id="{A5CC6E6F-97C7-7F17-CA9D-87D9F556B0F3}"/>
              </a:ext>
            </a:extLst>
          </p:cNvPr>
          <p:cNvSpPr>
            <a:spLocks noGrp="1"/>
          </p:cNvSpPr>
          <p:nvPr>
            <p:ph idx="1"/>
          </p:nvPr>
        </p:nvSpPr>
        <p:spPr>
          <a:xfrm>
            <a:off x="1040750" y="1679942"/>
            <a:ext cx="8596668" cy="3880773"/>
          </a:xfrm>
        </p:spPr>
        <p:txBody>
          <a:bodyPr/>
          <a:lstStyle/>
          <a:p>
            <a:r>
              <a:rPr lang="en-US" dirty="0"/>
              <a:t>section depicts the overview of the proposed system and illustrates all of the components, techniques and tools are used for developing the entire system. To develop an intelligent and </a:t>
            </a:r>
            <a:r>
              <a:rPr lang="en-US" dirty="0" err="1"/>
              <a:t>userfriendly</a:t>
            </a:r>
            <a:r>
              <a:rPr lang="en-US" dirty="0"/>
              <a:t> heart disease prediction system, an efficient software tool is needed in order to train huge datasets and compare multiple machine learning algorithms. After choosing the robust algorithm with best accuracy and performance measures, it will be implemented on the development of the smart phone-based application for detecting and predicting heart disease risk level. Hardware components like </a:t>
            </a:r>
            <a:r>
              <a:rPr lang="en-US" dirty="0" err="1"/>
              <a:t>Arduino</a:t>
            </a:r>
            <a:r>
              <a:rPr lang="en-US" dirty="0"/>
              <a:t>/Raspberry Pi, different biomedical sensors, display monitor, buzzer etc. are needed to build the continuous patient monitoring system. </a:t>
            </a:r>
          </a:p>
          <a:p>
            <a:pPr marL="0" indent="0">
              <a:buNone/>
            </a:pPr>
            <a:endParaRPr lang="en-US" dirty="0"/>
          </a:p>
        </p:txBody>
      </p:sp>
    </p:spTree>
    <p:extLst>
      <p:ext uri="{BB962C8B-B14F-4D97-AF65-F5344CB8AC3E}">
        <p14:creationId xmlns:p14="http://schemas.microsoft.com/office/powerpoint/2010/main" val="20930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2A10-BB7E-BBF5-708C-D491413643A8}"/>
              </a:ext>
            </a:extLst>
          </p:cNvPr>
          <p:cNvSpPr>
            <a:spLocks noGrp="1"/>
          </p:cNvSpPr>
          <p:nvPr>
            <p:ph type="title"/>
          </p:nvPr>
        </p:nvSpPr>
        <p:spPr>
          <a:xfrm>
            <a:off x="0" y="314569"/>
            <a:ext cx="8596668" cy="1320800"/>
          </a:xfrm>
        </p:spPr>
        <p:txBody>
          <a:bodyPr>
            <a:normAutofit/>
          </a:bodyPr>
          <a:lstStyle/>
          <a:p>
            <a:r>
              <a:rPr lang="en-US" sz="2400" dirty="0">
                <a:solidFill>
                  <a:schemeClr val="tx1"/>
                </a:solidFill>
                <a:latin typeface="Copperplate Gothic Bold" pitchFamily="34" charset="0"/>
              </a:rPr>
              <a:t>Proposed system/solution:(</a:t>
            </a:r>
            <a:r>
              <a:rPr lang="en-US" sz="2400" dirty="0" err="1">
                <a:solidFill>
                  <a:schemeClr val="tx1"/>
                </a:solidFill>
                <a:latin typeface="Copperplate Gothic Bold" pitchFamily="34" charset="0"/>
              </a:rPr>
              <a:t>contd</a:t>
            </a:r>
            <a:r>
              <a:rPr lang="en-US" sz="2400" dirty="0">
                <a:solidFill>
                  <a:schemeClr val="tx1"/>
                </a:solidFill>
                <a:latin typeface="Copperplate Gothic Bold" pitchFamily="34" charset="0"/>
              </a:rPr>
              <a:t>…)</a:t>
            </a:r>
            <a:endParaRPr lang="en-US" sz="24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861" y="2508738"/>
            <a:ext cx="5556739" cy="3173380"/>
          </a:xfrm>
        </p:spPr>
      </p:pic>
      <p:sp>
        <p:nvSpPr>
          <p:cNvPr id="7" name="Rectangle 6"/>
          <p:cNvSpPr/>
          <p:nvPr/>
        </p:nvSpPr>
        <p:spPr>
          <a:xfrm>
            <a:off x="1910861" y="1035205"/>
            <a:ext cx="6096000" cy="1200329"/>
          </a:xfrm>
          <a:prstGeom prst="rect">
            <a:avLst/>
          </a:prstGeom>
        </p:spPr>
        <p:txBody>
          <a:bodyPr>
            <a:spAutoFit/>
          </a:bodyPr>
          <a:lstStyle/>
          <a:p>
            <a:r>
              <a:rPr lang="en-US" dirty="0"/>
              <a:t>The below figure shows the process flow diagram or proposed work. First we collected the Cleveland Heart Disease Database from UCI website then preprocessed the dataset and select 16 important features. </a:t>
            </a:r>
          </a:p>
        </p:txBody>
      </p:sp>
    </p:spTree>
    <p:extLst>
      <p:ext uri="{BB962C8B-B14F-4D97-AF65-F5344CB8AC3E}">
        <p14:creationId xmlns:p14="http://schemas.microsoft.com/office/powerpoint/2010/main" val="2617323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30A6-82C4-4EF4-A89D-932DEE7A4103}"/>
              </a:ext>
            </a:extLst>
          </p:cNvPr>
          <p:cNvSpPr>
            <a:spLocks noGrp="1"/>
          </p:cNvSpPr>
          <p:nvPr>
            <p:ph type="title"/>
          </p:nvPr>
        </p:nvSpPr>
        <p:spPr>
          <a:xfrm>
            <a:off x="349088" y="457200"/>
            <a:ext cx="8596668" cy="1320800"/>
          </a:xfrm>
        </p:spPr>
        <p:txBody>
          <a:bodyPr/>
          <a:lstStyle/>
          <a:p>
            <a:r>
              <a:rPr lang="en-US" sz="2400" dirty="0">
                <a:solidFill>
                  <a:schemeClr val="tx1"/>
                </a:solidFill>
                <a:latin typeface="Copperplate Gothic Bold" pitchFamily="34" charset="0"/>
              </a:rPr>
              <a:t>System development approach</a:t>
            </a:r>
            <a:br>
              <a:rPr lang="en-US" dirty="0">
                <a:solidFill>
                  <a:schemeClr val="tx1"/>
                </a:solidFill>
                <a:latin typeface="Consolas"/>
              </a:rPr>
            </a:br>
            <a:endParaRPr lang="en-US" dirty="0"/>
          </a:p>
        </p:txBody>
      </p:sp>
      <p:sp>
        <p:nvSpPr>
          <p:cNvPr id="3" name="Content Placeholder 2">
            <a:extLst>
              <a:ext uri="{FF2B5EF4-FFF2-40B4-BE49-F238E27FC236}">
                <a16:creationId xmlns:a16="http://schemas.microsoft.com/office/drawing/2014/main" id="{0DBB6200-8DD8-CB19-2087-E444A4859935}"/>
              </a:ext>
            </a:extLst>
          </p:cNvPr>
          <p:cNvSpPr>
            <a:spLocks noGrp="1"/>
          </p:cNvSpPr>
          <p:nvPr>
            <p:ph idx="1"/>
          </p:nvPr>
        </p:nvSpPr>
        <p:spPr>
          <a:xfrm>
            <a:off x="1005580" y="1222743"/>
            <a:ext cx="8596668" cy="3880773"/>
          </a:xfrm>
        </p:spPr>
        <p:txBody>
          <a:bodyPr/>
          <a:lstStyle/>
          <a:p>
            <a:r>
              <a:rPr lang="en-US" dirty="0"/>
              <a:t>Different algorithms of machine learning such as logistic regression and KNN to predict and classify the patient with heart disease. A quite Helpful approach was used to regulate how the model can be used to improve the accuracy of prediction of Heart Attack in any individual.</a:t>
            </a:r>
          </a:p>
          <a:p>
            <a:r>
              <a:rPr lang="en-US" dirty="0"/>
              <a:t>We proposed general disease prediction based on symptoms of the patient. For the disease prediction, we use K-Nearest Neighbor (KNN) and Convolutional neural network (CNN) machine learning algorithm for accurate prediction of disease. For disease prediction required disease symptoms dataset.</a:t>
            </a:r>
          </a:p>
        </p:txBody>
      </p:sp>
    </p:spTree>
    <p:extLst>
      <p:ext uri="{BB962C8B-B14F-4D97-AF65-F5344CB8AC3E}">
        <p14:creationId xmlns:p14="http://schemas.microsoft.com/office/powerpoint/2010/main" val="377732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068" y="376334"/>
            <a:ext cx="8596668" cy="1320800"/>
          </a:xfrm>
        </p:spPr>
        <p:txBody>
          <a:bodyPr>
            <a:normAutofit/>
          </a:bodyPr>
          <a:lstStyle/>
          <a:p>
            <a:r>
              <a:rPr lang="en-US" sz="2800" dirty="0">
                <a:solidFill>
                  <a:schemeClr val="tx1"/>
                </a:solidFill>
                <a:latin typeface="Copperplate Gothic Bold" pitchFamily="34" charset="0"/>
              </a:rPr>
              <a:t>Algorithm and </a:t>
            </a:r>
            <a:r>
              <a:rPr lang="en-US" sz="2800" dirty="0" err="1">
                <a:solidFill>
                  <a:schemeClr val="tx1"/>
                </a:solidFill>
                <a:latin typeface="Copperplate Gothic Bold" pitchFamily="34" charset="0"/>
              </a:rPr>
              <a:t>depolyment</a:t>
            </a:r>
            <a:endParaRPr lang="en-US" sz="2800" dirty="0">
              <a:solidFill>
                <a:schemeClr val="tx1"/>
              </a:solidFill>
              <a:latin typeface="Copperplate Gothic Bold" pitchFamily="34" charset="0"/>
            </a:endParaRPr>
          </a:p>
        </p:txBody>
      </p:sp>
      <p:sp>
        <p:nvSpPr>
          <p:cNvPr id="3" name="Content Placeholder 2"/>
          <p:cNvSpPr>
            <a:spLocks noGrp="1"/>
          </p:cNvSpPr>
          <p:nvPr>
            <p:ph idx="1"/>
          </p:nvPr>
        </p:nvSpPr>
        <p:spPr>
          <a:xfrm>
            <a:off x="630441" y="1257912"/>
            <a:ext cx="8596668" cy="4732580"/>
          </a:xfrm>
        </p:spPr>
        <p:txBody>
          <a:bodyPr>
            <a:normAutofit/>
          </a:bodyPr>
          <a:lstStyle/>
          <a:p>
            <a:r>
              <a:rPr lang="en-US" dirty="0"/>
              <a:t>The algorithms used in building the given model are Logistic regression, Random Forest Classifier and KNN [22]. The accuracy of our model is 87.5%. Use of more training data ensures the higher chances of the model to accurately predict whether the given person has a heart disease or not .</a:t>
            </a:r>
          </a:p>
          <a:p>
            <a:r>
              <a:rPr lang="en-US" sz="2000" b="1" dirty="0">
                <a:solidFill>
                  <a:schemeClr val="tx1"/>
                </a:solidFill>
              </a:rPr>
              <a:t>1. Random Forest Classifier</a:t>
            </a:r>
            <a:endParaRPr lang="en-US" sz="2000" dirty="0">
              <a:solidFill>
                <a:schemeClr val="tx1"/>
              </a:solidFill>
            </a:endParaRPr>
          </a:p>
          <a:p>
            <a:r>
              <a:rPr lang="en-US" dirty="0"/>
              <a:t>The random forest algorithm provides flexibility and robustness for classification tasks using tabular data, which few other standard models can. Given its simplicity and versatility, the random forest classifier is widely used for fraud detection, loan risk prediction, and predicting heart diseases.</a:t>
            </a:r>
          </a:p>
          <a:p>
            <a:r>
              <a:rPr lang="en-US" dirty="0"/>
              <a:t>With the </a:t>
            </a:r>
            <a:r>
              <a:rPr lang="en-US" dirty="0">
                <a:hlinkClick r:id="rId2" tooltip="ensemble learning"/>
              </a:rPr>
              <a:t>ensemble learning</a:t>
            </a:r>
            <a:r>
              <a:rPr lang="en-US" dirty="0"/>
              <a:t> theorem, the random forest classifier combines results from several decision trees and optimizes training. It aims to utilize different subsets and find the best combinations to increase the dataset’s predictive accuracy. The first step is building, optimizing, mixing, and matching several decision trees. Next, it uses these trees for prediction and ensembles their results to yield the final output prediction.</a:t>
            </a:r>
          </a:p>
          <a:p>
            <a:endParaRPr lang="en-US" dirty="0"/>
          </a:p>
        </p:txBody>
      </p:sp>
    </p:spTree>
    <p:extLst>
      <p:ext uri="{BB962C8B-B14F-4D97-AF65-F5344CB8AC3E}">
        <p14:creationId xmlns:p14="http://schemas.microsoft.com/office/powerpoint/2010/main" val="340013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4" y="0"/>
            <a:ext cx="8596668" cy="1320800"/>
          </a:xfrm>
        </p:spPr>
        <p:txBody>
          <a:bodyPr>
            <a:normAutofit/>
          </a:bodyPr>
          <a:lstStyle/>
          <a:p>
            <a:r>
              <a:rPr lang="en-US" sz="2800" dirty="0">
                <a:solidFill>
                  <a:schemeClr val="tx1"/>
                </a:solidFill>
                <a:latin typeface="Copperplate Gothic Bold" panose="020E0705020206020404" pitchFamily="34" charset="0"/>
                <a:cs typeface="Times New Roman" panose="02020603050405020304" pitchFamily="18" charset="0"/>
              </a:rPr>
              <a:t>ALGORITHM AND DEPLOYMENT(CONTD…)</a:t>
            </a:r>
          </a:p>
        </p:txBody>
      </p:sp>
      <p:sp>
        <p:nvSpPr>
          <p:cNvPr id="3" name="Content Placeholder 2"/>
          <p:cNvSpPr>
            <a:spLocks noGrp="1"/>
          </p:cNvSpPr>
          <p:nvPr>
            <p:ph idx="1"/>
          </p:nvPr>
        </p:nvSpPr>
        <p:spPr>
          <a:xfrm>
            <a:off x="466318" y="718650"/>
            <a:ext cx="8596668" cy="5975227"/>
          </a:xfrm>
        </p:spPr>
        <p:txBody>
          <a:bodyPr>
            <a:normAutofit fontScale="92500" lnSpcReduction="10000"/>
          </a:bodyPr>
          <a:lstStyle/>
          <a:p>
            <a:r>
              <a:rPr lang="en-US" b="1" dirty="0"/>
              <a:t>2. K-Nearest Neighbors</a:t>
            </a:r>
            <a:endParaRPr lang="en-US" dirty="0"/>
          </a:p>
          <a:p>
            <a:r>
              <a:rPr lang="en-US" dirty="0"/>
              <a:t>As the name says, a k neighbors classifier takes a data point and finds k other data points nearest to it in the vector space. In a supervised fashion, KNN creates clusters of the data samples having the same target value. Whenever a new value needs to be classified, it uses a distance metric to assign it to one of the classes. For heart disease detection, there are only two classes that KNN needs to build. Thus, it is pretty robust and efficient for this task. Euclidean distance is one of the popular distance metrics used by KNN, but there are many more available. However, the metric choice also impacts the classifier's speed For larger datasets, KNN is already relatively slower than its contemporaries.</a:t>
            </a:r>
          </a:p>
          <a:p>
            <a:r>
              <a:rPr lang="en-US" b="1" dirty="0"/>
              <a:t>3. Decision Tree classifier</a:t>
            </a:r>
            <a:endParaRPr lang="en-US" dirty="0"/>
          </a:p>
          <a:p>
            <a:r>
              <a:rPr lang="en-US" dirty="0"/>
              <a:t>Decision Trees are the individual models that make a random forest after </a:t>
            </a:r>
            <a:r>
              <a:rPr lang="en-US" dirty="0" err="1"/>
              <a:t>ensembling</a:t>
            </a:r>
            <a:r>
              <a:rPr lang="en-US" dirty="0"/>
              <a:t>. Each decision tree classifier uses the dataset's attributes to create a tree. As shown in the image below, the branches end up in the leaves that are made up of target values. Using visual components and an information gain index, the tree identifies the leading features of the labels of each class. Thus, the branches are created that maximize the information gained in each split and lead up to the leaf node of that class. Decision trees are fast and robust for disease prediction if the dataset has powerful features for a simple use-case.</a:t>
            </a:r>
          </a:p>
          <a:p>
            <a:br>
              <a:rPr lang="en-US" dirty="0"/>
            </a:br>
            <a:endParaRPr lang="en-US" dirty="0"/>
          </a:p>
        </p:txBody>
      </p:sp>
    </p:spTree>
    <p:extLst>
      <p:ext uri="{BB962C8B-B14F-4D97-AF65-F5344CB8AC3E}">
        <p14:creationId xmlns:p14="http://schemas.microsoft.com/office/powerpoint/2010/main" val="319232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a:solidFill>
                  <a:schemeClr val="bg1"/>
                </a:solidFill>
              </a:rPr>
              <a:t>.</a:t>
            </a:r>
          </a:p>
        </p:txBody>
      </p:sp>
      <p:sp>
        <p:nvSpPr>
          <p:cNvPr id="3" name="Content Placeholder 2"/>
          <p:cNvSpPr>
            <a:spLocks noGrp="1"/>
          </p:cNvSpPr>
          <p:nvPr>
            <p:ph idx="1"/>
          </p:nvPr>
        </p:nvSpPr>
        <p:spPr>
          <a:xfrm>
            <a:off x="677334" y="996223"/>
            <a:ext cx="8596668" cy="5588365"/>
          </a:xfrm>
        </p:spPr>
        <p:txBody>
          <a:bodyPr>
            <a:normAutofit/>
          </a:bodyPr>
          <a:lstStyle/>
          <a:p>
            <a:pPr marL="0" indent="0">
              <a:buNone/>
            </a:pPr>
            <a:r>
              <a:rPr lang="en-US" b="1" dirty="0"/>
              <a:t>4. Artificial Neural Networks</a:t>
            </a:r>
            <a:br>
              <a:rPr lang="en-US" b="1" dirty="0"/>
            </a:br>
            <a:endParaRPr lang="en-US" dirty="0"/>
          </a:p>
          <a:p>
            <a:r>
              <a:rPr lang="en-US" dirty="0"/>
              <a:t>An ANN is perhaps the most popular machine learning model in today's AI landscape, given its wide </a:t>
            </a:r>
            <a:r>
              <a:rPr lang="en-US" dirty="0">
                <a:hlinkClick r:id="rId2" tooltip="applications in deep learning"/>
              </a:rPr>
              <a:t>applications in deep learning</a:t>
            </a:r>
            <a:r>
              <a:rPr lang="en-US" dirty="0"/>
              <a:t> in the form of </a:t>
            </a:r>
            <a:r>
              <a:rPr lang="en-US" dirty="0">
                <a:hlinkClick r:id="rId3" tooltip="convolutional neural networks"/>
              </a:rPr>
              <a:t>convolutional neural networks</a:t>
            </a:r>
            <a:r>
              <a:rPr lang="en-US" dirty="0"/>
              <a:t>. However, a normal ANN comprised of a handful of linear nodes can perform comparable to the best standard ML models. The architecture of a standard ANN is shown in the figure below. As we can see, the hidden layer is the most crucial part of an ANN, and is made up of several linear nodes.</a:t>
            </a:r>
            <a:br>
              <a:rPr lang="en-US" dirty="0"/>
            </a:br>
            <a:r>
              <a:rPr lang="en-US" dirty="0"/>
              <a:t>You can wrap several hidden layers in between the input and the output layer to increase the complexity and, thus, the learning ability of the model. Adding more nodes to a layer and more layers to the network would allow the model to learn more non-linear and complex relationships between the categorical variables and input features.</a:t>
            </a:r>
          </a:p>
          <a:p>
            <a:r>
              <a:rPr lang="en-US" dirty="0"/>
              <a:t>This ability makes the network very capable of capturing relationships between the various biological and personal markers that are already independently affecting the </a:t>
            </a:r>
            <a:r>
              <a:rPr lang="en-US" dirty="0">
                <a:hlinkClick r:id="rId4" tooltip="probability"/>
              </a:rPr>
              <a:t>probability</a:t>
            </a:r>
            <a:r>
              <a:rPr lang="en-US" dirty="0"/>
              <a:t> of the presence of heart disease.</a:t>
            </a:r>
          </a:p>
          <a:p>
            <a:endParaRPr lang="en-US" dirty="0"/>
          </a:p>
        </p:txBody>
      </p:sp>
      <p:sp>
        <p:nvSpPr>
          <p:cNvPr id="5" name="TextBox 4">
            <a:extLst>
              <a:ext uri="{FF2B5EF4-FFF2-40B4-BE49-F238E27FC236}">
                <a16:creationId xmlns:a16="http://schemas.microsoft.com/office/drawing/2014/main" id="{CE315E87-F5B5-5302-083F-E84780F88559}"/>
              </a:ext>
            </a:extLst>
          </p:cNvPr>
          <p:cNvSpPr txBox="1"/>
          <p:nvPr/>
        </p:nvSpPr>
        <p:spPr>
          <a:xfrm>
            <a:off x="93306" y="194302"/>
            <a:ext cx="9180696" cy="523220"/>
          </a:xfrm>
          <a:prstGeom prst="rect">
            <a:avLst/>
          </a:prstGeom>
          <a:noFill/>
        </p:spPr>
        <p:txBody>
          <a:bodyPr wrap="square" rtlCol="0">
            <a:spAutoFit/>
          </a:bodyPr>
          <a:lstStyle/>
          <a:p>
            <a:r>
              <a:rPr lang="en-US" sz="2800" b="1" dirty="0">
                <a:latin typeface="Copperplate Gothic Bold" panose="020E0705020206020404" pitchFamily="34" charset="0"/>
                <a:cs typeface="Times New Roman" panose="02020603050405020304" pitchFamily="18" charset="0"/>
              </a:rPr>
              <a:t>ALGORITHM AND DEPLOYMENT(CONTD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588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1277</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Consolas</vt:lpstr>
      <vt:lpstr>Copperplate Gothic Bold</vt:lpstr>
      <vt:lpstr>Copperplate Gothic Light</vt:lpstr>
      <vt:lpstr>Söhne</vt:lpstr>
      <vt:lpstr>Times New Roman</vt:lpstr>
      <vt:lpstr>Trebuchet MS</vt:lpstr>
      <vt:lpstr>Wingdings</vt:lpstr>
      <vt:lpstr>Wingdings 3</vt:lpstr>
      <vt:lpstr>Facet</vt:lpstr>
      <vt:lpstr>Heart disease prediction  project</vt:lpstr>
      <vt:lpstr>PROJECT OUTLINE</vt:lpstr>
      <vt:lpstr>Problem statement</vt:lpstr>
      <vt:lpstr>Proposed system/solution</vt:lpstr>
      <vt:lpstr>Proposed system/solution:(contd…)</vt:lpstr>
      <vt:lpstr>System development approach </vt:lpstr>
      <vt:lpstr>Algorithm and depolyment</vt:lpstr>
      <vt:lpstr>ALGORITHM AND DEPLOYMENT(CONTD…)</vt:lpstr>
      <vt:lpstr>.</vt:lpstr>
      <vt:lpstr>conclusion</vt:lpstr>
      <vt:lpstr>REFERENCE</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Aswin Raj</dc:creator>
  <cp:lastModifiedBy>Abhishek B</cp:lastModifiedBy>
  <cp:revision>81</cp:revision>
  <dcterms:created xsi:type="dcterms:W3CDTF">2024-03-31T23:43:13Z</dcterms:created>
  <dcterms:modified xsi:type="dcterms:W3CDTF">2024-04-05T16:45:55Z</dcterms:modified>
</cp:coreProperties>
</file>