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370"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EA8426-7BEF-4147-A526-4FA4550C8794}" type="datetimeFigureOut">
              <a:rPr lang="en-IN" smtClean="0"/>
              <a:t>13-08-2024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5AAFBC-310D-4193-8119-BA003E6AD83A}" type="slidenum">
              <a:rPr lang="en-IN" smtClean="0"/>
              <a:t>‹#›</a:t>
            </a:fld>
            <a:endParaRPr lang="en-IN"/>
          </a:p>
        </p:txBody>
      </p:sp>
    </p:spTree>
    <p:extLst>
      <p:ext uri="{BB962C8B-B14F-4D97-AF65-F5344CB8AC3E}">
        <p14:creationId xmlns:p14="http://schemas.microsoft.com/office/powerpoint/2010/main" val="143122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5AAFBC-310D-4193-8119-BA003E6AD83A}" type="slidenum">
              <a:rPr lang="en-IN" smtClean="0"/>
              <a:t>6</a:t>
            </a:fld>
            <a:endParaRPr lang="en-IN"/>
          </a:p>
        </p:txBody>
      </p:sp>
    </p:spTree>
    <p:extLst>
      <p:ext uri="{BB962C8B-B14F-4D97-AF65-F5344CB8AC3E}">
        <p14:creationId xmlns:p14="http://schemas.microsoft.com/office/powerpoint/2010/main" val="714067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5AAFBC-310D-4193-8119-BA003E6AD83A}" type="slidenum">
              <a:rPr lang="en-IN" smtClean="0"/>
              <a:t>7</a:t>
            </a:fld>
            <a:endParaRPr lang="en-IN"/>
          </a:p>
        </p:txBody>
      </p:sp>
    </p:spTree>
    <p:extLst>
      <p:ext uri="{BB962C8B-B14F-4D97-AF65-F5344CB8AC3E}">
        <p14:creationId xmlns:p14="http://schemas.microsoft.com/office/powerpoint/2010/main" val="1088858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5AAFBC-310D-4193-8119-BA003E6AD83A}" type="slidenum">
              <a:rPr lang="en-IN" smtClean="0"/>
              <a:t>8</a:t>
            </a:fld>
            <a:endParaRPr lang="en-IN"/>
          </a:p>
        </p:txBody>
      </p:sp>
    </p:spTree>
    <p:extLst>
      <p:ext uri="{BB962C8B-B14F-4D97-AF65-F5344CB8AC3E}">
        <p14:creationId xmlns:p14="http://schemas.microsoft.com/office/powerpoint/2010/main" val="3974451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5AAFBC-310D-4193-8119-BA003E6AD83A}" type="slidenum">
              <a:rPr lang="en-IN" smtClean="0"/>
              <a:t>10</a:t>
            </a:fld>
            <a:endParaRPr lang="en-IN"/>
          </a:p>
        </p:txBody>
      </p:sp>
    </p:spTree>
    <p:extLst>
      <p:ext uri="{BB962C8B-B14F-4D97-AF65-F5344CB8AC3E}">
        <p14:creationId xmlns:p14="http://schemas.microsoft.com/office/powerpoint/2010/main" val="2661572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AE033-C97B-4387-840D-DF063AAE45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FDCF45-B092-40F8-B251-D3A6C800C6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AE3E4C-9492-4CA2-9AEB-F17C11D359BB}"/>
              </a:ext>
            </a:extLst>
          </p:cNvPr>
          <p:cNvSpPr>
            <a:spLocks noGrp="1"/>
          </p:cNvSpPr>
          <p:nvPr>
            <p:ph type="dt" sz="half" idx="10"/>
          </p:nvPr>
        </p:nvSpPr>
        <p:spPr/>
        <p:txBody>
          <a:bodyPr/>
          <a:lstStyle/>
          <a:p>
            <a:fld id="{CBB6B566-62BB-4882-91E9-E427D5500A18}" type="datetimeFigureOut">
              <a:rPr lang="en-IN" smtClean="0"/>
              <a:t>13-08-2024</a:t>
            </a:fld>
            <a:endParaRPr lang="en-IN"/>
          </a:p>
        </p:txBody>
      </p:sp>
      <p:sp>
        <p:nvSpPr>
          <p:cNvPr id="5" name="Footer Placeholder 4">
            <a:extLst>
              <a:ext uri="{FF2B5EF4-FFF2-40B4-BE49-F238E27FC236}">
                <a16:creationId xmlns:a16="http://schemas.microsoft.com/office/drawing/2014/main" id="{ACEA3C2D-8541-4C1D-86CE-D4471D9880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11008E-55E9-48FA-9888-65B9AAE91825}"/>
              </a:ext>
            </a:extLst>
          </p:cNvPr>
          <p:cNvSpPr>
            <a:spLocks noGrp="1"/>
          </p:cNvSpPr>
          <p:nvPr>
            <p:ph type="sldNum" sz="quarter" idx="12"/>
          </p:nvPr>
        </p:nvSpPr>
        <p:spPr/>
        <p:txBody>
          <a:bodyPr/>
          <a:lstStyle/>
          <a:p>
            <a:fld id="{69102AE8-F7A9-496A-AED3-EAB5C770FC7C}" type="slidenum">
              <a:rPr lang="en-IN" smtClean="0"/>
              <a:t>‹#›</a:t>
            </a:fld>
            <a:endParaRPr lang="en-IN"/>
          </a:p>
        </p:txBody>
      </p:sp>
    </p:spTree>
    <p:extLst>
      <p:ext uri="{BB962C8B-B14F-4D97-AF65-F5344CB8AC3E}">
        <p14:creationId xmlns:p14="http://schemas.microsoft.com/office/powerpoint/2010/main" val="2470363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5C168-D77D-4E2E-A57B-FE83FF8735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768FEB-7A11-4C4C-A5C4-78133CB5AA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5D3A99-86C4-4931-80F8-823F07AE23FD}"/>
              </a:ext>
            </a:extLst>
          </p:cNvPr>
          <p:cNvSpPr>
            <a:spLocks noGrp="1"/>
          </p:cNvSpPr>
          <p:nvPr>
            <p:ph type="dt" sz="half" idx="10"/>
          </p:nvPr>
        </p:nvSpPr>
        <p:spPr/>
        <p:txBody>
          <a:bodyPr/>
          <a:lstStyle/>
          <a:p>
            <a:fld id="{CBB6B566-62BB-4882-91E9-E427D5500A18}" type="datetimeFigureOut">
              <a:rPr lang="en-IN" smtClean="0"/>
              <a:t>13-08-2024</a:t>
            </a:fld>
            <a:endParaRPr lang="en-IN"/>
          </a:p>
        </p:txBody>
      </p:sp>
      <p:sp>
        <p:nvSpPr>
          <p:cNvPr id="5" name="Footer Placeholder 4">
            <a:extLst>
              <a:ext uri="{FF2B5EF4-FFF2-40B4-BE49-F238E27FC236}">
                <a16:creationId xmlns:a16="http://schemas.microsoft.com/office/drawing/2014/main" id="{771D9FCE-A504-4FA3-82B7-DF4E3B284D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A80C9C-E27B-422D-BADE-8D4F881B61FD}"/>
              </a:ext>
            </a:extLst>
          </p:cNvPr>
          <p:cNvSpPr>
            <a:spLocks noGrp="1"/>
          </p:cNvSpPr>
          <p:nvPr>
            <p:ph type="sldNum" sz="quarter" idx="12"/>
          </p:nvPr>
        </p:nvSpPr>
        <p:spPr/>
        <p:txBody>
          <a:bodyPr/>
          <a:lstStyle/>
          <a:p>
            <a:fld id="{69102AE8-F7A9-496A-AED3-EAB5C770FC7C}" type="slidenum">
              <a:rPr lang="en-IN" smtClean="0"/>
              <a:t>‹#›</a:t>
            </a:fld>
            <a:endParaRPr lang="en-IN"/>
          </a:p>
        </p:txBody>
      </p:sp>
    </p:spTree>
    <p:extLst>
      <p:ext uri="{BB962C8B-B14F-4D97-AF65-F5344CB8AC3E}">
        <p14:creationId xmlns:p14="http://schemas.microsoft.com/office/powerpoint/2010/main" val="373448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5F535C-A1F9-4BF2-B67D-CB64E29C61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A3C244-7E6F-4904-9B24-B4CD34430A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F83CE8-6DD9-4852-A3ED-6D19A6653895}"/>
              </a:ext>
            </a:extLst>
          </p:cNvPr>
          <p:cNvSpPr>
            <a:spLocks noGrp="1"/>
          </p:cNvSpPr>
          <p:nvPr>
            <p:ph type="dt" sz="half" idx="10"/>
          </p:nvPr>
        </p:nvSpPr>
        <p:spPr/>
        <p:txBody>
          <a:bodyPr/>
          <a:lstStyle/>
          <a:p>
            <a:fld id="{CBB6B566-62BB-4882-91E9-E427D5500A18}" type="datetimeFigureOut">
              <a:rPr lang="en-IN" smtClean="0"/>
              <a:t>13-08-2024</a:t>
            </a:fld>
            <a:endParaRPr lang="en-IN"/>
          </a:p>
        </p:txBody>
      </p:sp>
      <p:sp>
        <p:nvSpPr>
          <p:cNvPr id="5" name="Footer Placeholder 4">
            <a:extLst>
              <a:ext uri="{FF2B5EF4-FFF2-40B4-BE49-F238E27FC236}">
                <a16:creationId xmlns:a16="http://schemas.microsoft.com/office/drawing/2014/main" id="{A46CAB17-F16F-448B-AC74-1EC0B2D467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7CC13E-5573-44F3-AA03-E75E179A18F1}"/>
              </a:ext>
            </a:extLst>
          </p:cNvPr>
          <p:cNvSpPr>
            <a:spLocks noGrp="1"/>
          </p:cNvSpPr>
          <p:nvPr>
            <p:ph type="sldNum" sz="quarter" idx="12"/>
          </p:nvPr>
        </p:nvSpPr>
        <p:spPr/>
        <p:txBody>
          <a:bodyPr/>
          <a:lstStyle/>
          <a:p>
            <a:fld id="{69102AE8-F7A9-496A-AED3-EAB5C770FC7C}" type="slidenum">
              <a:rPr lang="en-IN" smtClean="0"/>
              <a:t>‹#›</a:t>
            </a:fld>
            <a:endParaRPr lang="en-IN"/>
          </a:p>
        </p:txBody>
      </p:sp>
    </p:spTree>
    <p:extLst>
      <p:ext uri="{BB962C8B-B14F-4D97-AF65-F5344CB8AC3E}">
        <p14:creationId xmlns:p14="http://schemas.microsoft.com/office/powerpoint/2010/main" val="1265203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78901-393B-413C-8F9C-7843F9202E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9122CA-5997-4AD4-B02D-5805E9C5D4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C2D02F-3E16-4C9D-87DF-DC1AB3297A60}"/>
              </a:ext>
            </a:extLst>
          </p:cNvPr>
          <p:cNvSpPr>
            <a:spLocks noGrp="1"/>
          </p:cNvSpPr>
          <p:nvPr>
            <p:ph type="dt" sz="half" idx="10"/>
          </p:nvPr>
        </p:nvSpPr>
        <p:spPr/>
        <p:txBody>
          <a:bodyPr/>
          <a:lstStyle/>
          <a:p>
            <a:fld id="{CBB6B566-62BB-4882-91E9-E427D5500A18}" type="datetimeFigureOut">
              <a:rPr lang="en-IN" smtClean="0"/>
              <a:t>13-08-2024</a:t>
            </a:fld>
            <a:endParaRPr lang="en-IN"/>
          </a:p>
        </p:txBody>
      </p:sp>
      <p:sp>
        <p:nvSpPr>
          <p:cNvPr id="5" name="Footer Placeholder 4">
            <a:extLst>
              <a:ext uri="{FF2B5EF4-FFF2-40B4-BE49-F238E27FC236}">
                <a16:creationId xmlns:a16="http://schemas.microsoft.com/office/drawing/2014/main" id="{87660E06-1DF5-4C89-8387-E114645217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01F716-B522-45E7-8B71-26AD9F9C6561}"/>
              </a:ext>
            </a:extLst>
          </p:cNvPr>
          <p:cNvSpPr>
            <a:spLocks noGrp="1"/>
          </p:cNvSpPr>
          <p:nvPr>
            <p:ph type="sldNum" sz="quarter" idx="12"/>
          </p:nvPr>
        </p:nvSpPr>
        <p:spPr/>
        <p:txBody>
          <a:bodyPr/>
          <a:lstStyle/>
          <a:p>
            <a:fld id="{69102AE8-F7A9-496A-AED3-EAB5C770FC7C}" type="slidenum">
              <a:rPr lang="en-IN" smtClean="0"/>
              <a:t>‹#›</a:t>
            </a:fld>
            <a:endParaRPr lang="en-IN"/>
          </a:p>
        </p:txBody>
      </p:sp>
    </p:spTree>
    <p:extLst>
      <p:ext uri="{BB962C8B-B14F-4D97-AF65-F5344CB8AC3E}">
        <p14:creationId xmlns:p14="http://schemas.microsoft.com/office/powerpoint/2010/main" val="48171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E98A2-3C0C-40FB-AF21-2F0D81567B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FAE273-294F-4075-87C5-BA5E20D42E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89B6CE-C302-4CD2-8C0C-3CA840C00495}"/>
              </a:ext>
            </a:extLst>
          </p:cNvPr>
          <p:cNvSpPr>
            <a:spLocks noGrp="1"/>
          </p:cNvSpPr>
          <p:nvPr>
            <p:ph type="dt" sz="half" idx="10"/>
          </p:nvPr>
        </p:nvSpPr>
        <p:spPr/>
        <p:txBody>
          <a:bodyPr/>
          <a:lstStyle/>
          <a:p>
            <a:fld id="{CBB6B566-62BB-4882-91E9-E427D5500A18}" type="datetimeFigureOut">
              <a:rPr lang="en-IN" smtClean="0"/>
              <a:t>13-08-2024</a:t>
            </a:fld>
            <a:endParaRPr lang="en-IN"/>
          </a:p>
        </p:txBody>
      </p:sp>
      <p:sp>
        <p:nvSpPr>
          <p:cNvPr id="5" name="Footer Placeholder 4">
            <a:extLst>
              <a:ext uri="{FF2B5EF4-FFF2-40B4-BE49-F238E27FC236}">
                <a16:creationId xmlns:a16="http://schemas.microsoft.com/office/drawing/2014/main" id="{8747DBE3-FADC-480E-9442-5A4231B069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ED1F64-3DD2-4C82-85AD-2A85B3C54D16}"/>
              </a:ext>
            </a:extLst>
          </p:cNvPr>
          <p:cNvSpPr>
            <a:spLocks noGrp="1"/>
          </p:cNvSpPr>
          <p:nvPr>
            <p:ph type="sldNum" sz="quarter" idx="12"/>
          </p:nvPr>
        </p:nvSpPr>
        <p:spPr/>
        <p:txBody>
          <a:bodyPr/>
          <a:lstStyle/>
          <a:p>
            <a:fld id="{69102AE8-F7A9-496A-AED3-EAB5C770FC7C}" type="slidenum">
              <a:rPr lang="en-IN" smtClean="0"/>
              <a:t>‹#›</a:t>
            </a:fld>
            <a:endParaRPr lang="en-IN"/>
          </a:p>
        </p:txBody>
      </p:sp>
    </p:spTree>
    <p:extLst>
      <p:ext uri="{BB962C8B-B14F-4D97-AF65-F5344CB8AC3E}">
        <p14:creationId xmlns:p14="http://schemas.microsoft.com/office/powerpoint/2010/main" val="680713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C374-EFB4-491F-9655-30C3415F1E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35A12A-FE66-460B-AD6B-D52BF3E546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F4B707-DB46-4E03-9C44-EC9972AF2F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F18375-A405-46DE-B30D-18C85520EDAA}"/>
              </a:ext>
            </a:extLst>
          </p:cNvPr>
          <p:cNvSpPr>
            <a:spLocks noGrp="1"/>
          </p:cNvSpPr>
          <p:nvPr>
            <p:ph type="dt" sz="half" idx="10"/>
          </p:nvPr>
        </p:nvSpPr>
        <p:spPr/>
        <p:txBody>
          <a:bodyPr/>
          <a:lstStyle/>
          <a:p>
            <a:fld id="{CBB6B566-62BB-4882-91E9-E427D5500A18}" type="datetimeFigureOut">
              <a:rPr lang="en-IN" smtClean="0"/>
              <a:t>13-08-2024</a:t>
            </a:fld>
            <a:endParaRPr lang="en-IN"/>
          </a:p>
        </p:txBody>
      </p:sp>
      <p:sp>
        <p:nvSpPr>
          <p:cNvPr id="6" name="Footer Placeholder 5">
            <a:extLst>
              <a:ext uri="{FF2B5EF4-FFF2-40B4-BE49-F238E27FC236}">
                <a16:creationId xmlns:a16="http://schemas.microsoft.com/office/drawing/2014/main" id="{4946FFE3-7261-4DE3-BC12-381B8D50AF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C96A20-D173-410A-B69E-9B1FF49A7CDE}"/>
              </a:ext>
            </a:extLst>
          </p:cNvPr>
          <p:cNvSpPr>
            <a:spLocks noGrp="1"/>
          </p:cNvSpPr>
          <p:nvPr>
            <p:ph type="sldNum" sz="quarter" idx="12"/>
          </p:nvPr>
        </p:nvSpPr>
        <p:spPr/>
        <p:txBody>
          <a:bodyPr/>
          <a:lstStyle/>
          <a:p>
            <a:fld id="{69102AE8-F7A9-496A-AED3-EAB5C770FC7C}" type="slidenum">
              <a:rPr lang="en-IN" smtClean="0"/>
              <a:t>‹#›</a:t>
            </a:fld>
            <a:endParaRPr lang="en-IN"/>
          </a:p>
        </p:txBody>
      </p:sp>
    </p:spTree>
    <p:extLst>
      <p:ext uri="{BB962C8B-B14F-4D97-AF65-F5344CB8AC3E}">
        <p14:creationId xmlns:p14="http://schemas.microsoft.com/office/powerpoint/2010/main" val="1336057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D5A9-CAC9-4D08-B36E-DE83B8561B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553115-9878-40CD-9E17-D58CA5A14A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C9E968-157B-4195-A65E-AB8F25A3DC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E00B24-5424-4CDD-92C6-87F1EAA03E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6D492C-8207-40B0-B530-08ED630723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DC0B15-2A1F-4DA4-B68A-D5029D45A3A3}"/>
              </a:ext>
            </a:extLst>
          </p:cNvPr>
          <p:cNvSpPr>
            <a:spLocks noGrp="1"/>
          </p:cNvSpPr>
          <p:nvPr>
            <p:ph type="dt" sz="half" idx="10"/>
          </p:nvPr>
        </p:nvSpPr>
        <p:spPr/>
        <p:txBody>
          <a:bodyPr/>
          <a:lstStyle/>
          <a:p>
            <a:fld id="{CBB6B566-62BB-4882-91E9-E427D5500A18}" type="datetimeFigureOut">
              <a:rPr lang="en-IN" smtClean="0"/>
              <a:t>13-08-2024</a:t>
            </a:fld>
            <a:endParaRPr lang="en-IN"/>
          </a:p>
        </p:txBody>
      </p:sp>
      <p:sp>
        <p:nvSpPr>
          <p:cNvPr id="8" name="Footer Placeholder 7">
            <a:extLst>
              <a:ext uri="{FF2B5EF4-FFF2-40B4-BE49-F238E27FC236}">
                <a16:creationId xmlns:a16="http://schemas.microsoft.com/office/drawing/2014/main" id="{0D6FC028-D2BC-4B76-910D-52B01D8973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C498877-B6AE-4AF6-920D-BF07BE0B115A}"/>
              </a:ext>
            </a:extLst>
          </p:cNvPr>
          <p:cNvSpPr>
            <a:spLocks noGrp="1"/>
          </p:cNvSpPr>
          <p:nvPr>
            <p:ph type="sldNum" sz="quarter" idx="12"/>
          </p:nvPr>
        </p:nvSpPr>
        <p:spPr/>
        <p:txBody>
          <a:bodyPr/>
          <a:lstStyle/>
          <a:p>
            <a:fld id="{69102AE8-F7A9-496A-AED3-EAB5C770FC7C}" type="slidenum">
              <a:rPr lang="en-IN" smtClean="0"/>
              <a:t>‹#›</a:t>
            </a:fld>
            <a:endParaRPr lang="en-IN"/>
          </a:p>
        </p:txBody>
      </p:sp>
    </p:spTree>
    <p:extLst>
      <p:ext uri="{BB962C8B-B14F-4D97-AF65-F5344CB8AC3E}">
        <p14:creationId xmlns:p14="http://schemas.microsoft.com/office/powerpoint/2010/main" val="4174932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96554-44BA-4674-AFD0-7E9EE915ED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0A2E389-104A-4EF1-89B7-94C9ED8B018A}"/>
              </a:ext>
            </a:extLst>
          </p:cNvPr>
          <p:cNvSpPr>
            <a:spLocks noGrp="1"/>
          </p:cNvSpPr>
          <p:nvPr>
            <p:ph type="dt" sz="half" idx="10"/>
          </p:nvPr>
        </p:nvSpPr>
        <p:spPr/>
        <p:txBody>
          <a:bodyPr/>
          <a:lstStyle/>
          <a:p>
            <a:fld id="{CBB6B566-62BB-4882-91E9-E427D5500A18}" type="datetimeFigureOut">
              <a:rPr lang="en-IN" smtClean="0"/>
              <a:t>13-08-2024</a:t>
            </a:fld>
            <a:endParaRPr lang="en-IN"/>
          </a:p>
        </p:txBody>
      </p:sp>
      <p:sp>
        <p:nvSpPr>
          <p:cNvPr id="4" name="Footer Placeholder 3">
            <a:extLst>
              <a:ext uri="{FF2B5EF4-FFF2-40B4-BE49-F238E27FC236}">
                <a16:creationId xmlns:a16="http://schemas.microsoft.com/office/drawing/2014/main" id="{835FCEE0-D9E5-46A7-9305-6C05057949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F0F8D5-3839-492B-B76A-C576CA95CE4B}"/>
              </a:ext>
            </a:extLst>
          </p:cNvPr>
          <p:cNvSpPr>
            <a:spLocks noGrp="1"/>
          </p:cNvSpPr>
          <p:nvPr>
            <p:ph type="sldNum" sz="quarter" idx="12"/>
          </p:nvPr>
        </p:nvSpPr>
        <p:spPr/>
        <p:txBody>
          <a:bodyPr/>
          <a:lstStyle/>
          <a:p>
            <a:fld id="{69102AE8-F7A9-496A-AED3-EAB5C770FC7C}" type="slidenum">
              <a:rPr lang="en-IN" smtClean="0"/>
              <a:t>‹#›</a:t>
            </a:fld>
            <a:endParaRPr lang="en-IN"/>
          </a:p>
        </p:txBody>
      </p:sp>
    </p:spTree>
    <p:extLst>
      <p:ext uri="{BB962C8B-B14F-4D97-AF65-F5344CB8AC3E}">
        <p14:creationId xmlns:p14="http://schemas.microsoft.com/office/powerpoint/2010/main" val="426321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8E8259-D1F6-48DF-B20A-15C525A97C52}"/>
              </a:ext>
            </a:extLst>
          </p:cNvPr>
          <p:cNvSpPr>
            <a:spLocks noGrp="1"/>
          </p:cNvSpPr>
          <p:nvPr>
            <p:ph type="dt" sz="half" idx="10"/>
          </p:nvPr>
        </p:nvSpPr>
        <p:spPr/>
        <p:txBody>
          <a:bodyPr/>
          <a:lstStyle/>
          <a:p>
            <a:fld id="{CBB6B566-62BB-4882-91E9-E427D5500A18}" type="datetimeFigureOut">
              <a:rPr lang="en-IN" smtClean="0"/>
              <a:t>13-08-2024</a:t>
            </a:fld>
            <a:endParaRPr lang="en-IN"/>
          </a:p>
        </p:txBody>
      </p:sp>
      <p:sp>
        <p:nvSpPr>
          <p:cNvPr id="3" name="Footer Placeholder 2">
            <a:extLst>
              <a:ext uri="{FF2B5EF4-FFF2-40B4-BE49-F238E27FC236}">
                <a16:creationId xmlns:a16="http://schemas.microsoft.com/office/drawing/2014/main" id="{9FE98066-67C2-45DD-A554-251958E81E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C0967C-5AFD-430C-B40D-CFDAD9E84AB6}"/>
              </a:ext>
            </a:extLst>
          </p:cNvPr>
          <p:cNvSpPr>
            <a:spLocks noGrp="1"/>
          </p:cNvSpPr>
          <p:nvPr>
            <p:ph type="sldNum" sz="quarter" idx="12"/>
          </p:nvPr>
        </p:nvSpPr>
        <p:spPr/>
        <p:txBody>
          <a:bodyPr/>
          <a:lstStyle/>
          <a:p>
            <a:fld id="{69102AE8-F7A9-496A-AED3-EAB5C770FC7C}" type="slidenum">
              <a:rPr lang="en-IN" smtClean="0"/>
              <a:t>‹#›</a:t>
            </a:fld>
            <a:endParaRPr lang="en-IN"/>
          </a:p>
        </p:txBody>
      </p:sp>
    </p:spTree>
    <p:extLst>
      <p:ext uri="{BB962C8B-B14F-4D97-AF65-F5344CB8AC3E}">
        <p14:creationId xmlns:p14="http://schemas.microsoft.com/office/powerpoint/2010/main" val="300220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45ED-7AA2-4EED-9C66-AEC6F4E331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34B36B-8D62-43B4-897E-4BF3FF618B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7B8705-67DB-457A-9B1B-CECB36E7F1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436CEB-97CE-46ED-B33D-183B1FEE96B5}"/>
              </a:ext>
            </a:extLst>
          </p:cNvPr>
          <p:cNvSpPr>
            <a:spLocks noGrp="1"/>
          </p:cNvSpPr>
          <p:nvPr>
            <p:ph type="dt" sz="half" idx="10"/>
          </p:nvPr>
        </p:nvSpPr>
        <p:spPr/>
        <p:txBody>
          <a:bodyPr/>
          <a:lstStyle/>
          <a:p>
            <a:fld id="{CBB6B566-62BB-4882-91E9-E427D5500A18}" type="datetimeFigureOut">
              <a:rPr lang="en-IN" smtClean="0"/>
              <a:t>13-08-2024</a:t>
            </a:fld>
            <a:endParaRPr lang="en-IN"/>
          </a:p>
        </p:txBody>
      </p:sp>
      <p:sp>
        <p:nvSpPr>
          <p:cNvPr id="6" name="Footer Placeholder 5">
            <a:extLst>
              <a:ext uri="{FF2B5EF4-FFF2-40B4-BE49-F238E27FC236}">
                <a16:creationId xmlns:a16="http://schemas.microsoft.com/office/drawing/2014/main" id="{790B99DD-417A-4303-9AA6-47DCD1D89B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21A801-70A3-4D46-ADC8-F2F67D4A8AD4}"/>
              </a:ext>
            </a:extLst>
          </p:cNvPr>
          <p:cNvSpPr>
            <a:spLocks noGrp="1"/>
          </p:cNvSpPr>
          <p:nvPr>
            <p:ph type="sldNum" sz="quarter" idx="12"/>
          </p:nvPr>
        </p:nvSpPr>
        <p:spPr/>
        <p:txBody>
          <a:bodyPr/>
          <a:lstStyle/>
          <a:p>
            <a:fld id="{69102AE8-F7A9-496A-AED3-EAB5C770FC7C}" type="slidenum">
              <a:rPr lang="en-IN" smtClean="0"/>
              <a:t>‹#›</a:t>
            </a:fld>
            <a:endParaRPr lang="en-IN"/>
          </a:p>
        </p:txBody>
      </p:sp>
    </p:spTree>
    <p:extLst>
      <p:ext uri="{BB962C8B-B14F-4D97-AF65-F5344CB8AC3E}">
        <p14:creationId xmlns:p14="http://schemas.microsoft.com/office/powerpoint/2010/main" val="1100002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4E8F4-D5DD-42E1-B174-66D3D87BC9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8423F8-5C87-4B19-94A3-5539B3D36D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254C25-1FC4-469B-92EA-04533CE7FF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D7128-C97A-4C6F-8D1A-AFACF844FD35}"/>
              </a:ext>
            </a:extLst>
          </p:cNvPr>
          <p:cNvSpPr>
            <a:spLocks noGrp="1"/>
          </p:cNvSpPr>
          <p:nvPr>
            <p:ph type="dt" sz="half" idx="10"/>
          </p:nvPr>
        </p:nvSpPr>
        <p:spPr/>
        <p:txBody>
          <a:bodyPr/>
          <a:lstStyle/>
          <a:p>
            <a:fld id="{CBB6B566-62BB-4882-91E9-E427D5500A18}" type="datetimeFigureOut">
              <a:rPr lang="en-IN" smtClean="0"/>
              <a:t>13-08-2024</a:t>
            </a:fld>
            <a:endParaRPr lang="en-IN"/>
          </a:p>
        </p:txBody>
      </p:sp>
      <p:sp>
        <p:nvSpPr>
          <p:cNvPr id="6" name="Footer Placeholder 5">
            <a:extLst>
              <a:ext uri="{FF2B5EF4-FFF2-40B4-BE49-F238E27FC236}">
                <a16:creationId xmlns:a16="http://schemas.microsoft.com/office/drawing/2014/main" id="{24379A4E-4496-4022-8BD0-B4BA6369F0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42AC95-858D-49EC-9BF3-16B4CB486C93}"/>
              </a:ext>
            </a:extLst>
          </p:cNvPr>
          <p:cNvSpPr>
            <a:spLocks noGrp="1"/>
          </p:cNvSpPr>
          <p:nvPr>
            <p:ph type="sldNum" sz="quarter" idx="12"/>
          </p:nvPr>
        </p:nvSpPr>
        <p:spPr/>
        <p:txBody>
          <a:bodyPr/>
          <a:lstStyle/>
          <a:p>
            <a:fld id="{69102AE8-F7A9-496A-AED3-EAB5C770FC7C}" type="slidenum">
              <a:rPr lang="en-IN" smtClean="0"/>
              <a:t>‹#›</a:t>
            </a:fld>
            <a:endParaRPr lang="en-IN"/>
          </a:p>
        </p:txBody>
      </p:sp>
    </p:spTree>
    <p:extLst>
      <p:ext uri="{BB962C8B-B14F-4D97-AF65-F5344CB8AC3E}">
        <p14:creationId xmlns:p14="http://schemas.microsoft.com/office/powerpoint/2010/main" val="429065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1AB266-29C4-4A55-8A63-487582DF03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490692-C8DC-4ADF-A324-C9C6FBB522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CDF6B3-440E-4F06-97E8-E8AFD8291A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6B566-62BB-4882-91E9-E427D5500A18}" type="datetimeFigureOut">
              <a:rPr lang="en-IN" smtClean="0"/>
              <a:t>13-08-2024</a:t>
            </a:fld>
            <a:endParaRPr lang="en-IN"/>
          </a:p>
        </p:txBody>
      </p:sp>
      <p:sp>
        <p:nvSpPr>
          <p:cNvPr id="5" name="Footer Placeholder 4">
            <a:extLst>
              <a:ext uri="{FF2B5EF4-FFF2-40B4-BE49-F238E27FC236}">
                <a16:creationId xmlns:a16="http://schemas.microsoft.com/office/drawing/2014/main" id="{D689A265-DD2D-4763-A715-C484997207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B5099D6-04C5-43AE-AE8A-AC20C009B1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2AE8-F7A9-496A-AED3-EAB5C770FC7C}" type="slidenum">
              <a:rPr lang="en-IN" smtClean="0"/>
              <a:t>‹#›</a:t>
            </a:fld>
            <a:endParaRPr lang="en-IN"/>
          </a:p>
        </p:txBody>
      </p:sp>
    </p:spTree>
    <p:extLst>
      <p:ext uri="{BB962C8B-B14F-4D97-AF65-F5344CB8AC3E}">
        <p14:creationId xmlns:p14="http://schemas.microsoft.com/office/powerpoint/2010/main" val="2438088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B1C81E-410A-4EF1-8975-10418B87798A}"/>
              </a:ext>
            </a:extLst>
          </p:cNvPr>
          <p:cNvSpPr txBox="1"/>
          <p:nvPr/>
        </p:nvSpPr>
        <p:spPr>
          <a:xfrm>
            <a:off x="3724100" y="91441"/>
            <a:ext cx="4871259" cy="369332"/>
          </a:xfrm>
          <a:prstGeom prst="rect">
            <a:avLst/>
          </a:prstGeom>
          <a:noFill/>
        </p:spPr>
        <p:txBody>
          <a:bodyPr wrap="square" rtlCol="0">
            <a:spAutoFit/>
          </a:bodyPr>
          <a:lstStyle/>
          <a:p>
            <a:pPr algn="ctr"/>
            <a:r>
              <a:rPr lang="en-IN" b="1" dirty="0">
                <a:solidFill>
                  <a:srgbClr val="002060"/>
                </a:solidFill>
                <a:latin typeface="Segoe UI" panose="020B0502040204020203" pitchFamily="34" charset="0"/>
                <a:cs typeface="Segoe UI" panose="020B0502040204020203" pitchFamily="34" charset="0"/>
              </a:rPr>
              <a:t>SQL AND TABLEAU PORTFOLIO PROJECT</a:t>
            </a:r>
          </a:p>
        </p:txBody>
      </p:sp>
      <p:sp>
        <p:nvSpPr>
          <p:cNvPr id="5" name="TextBox 4">
            <a:extLst>
              <a:ext uri="{FF2B5EF4-FFF2-40B4-BE49-F238E27FC236}">
                <a16:creationId xmlns:a16="http://schemas.microsoft.com/office/drawing/2014/main" id="{913D6182-C075-4589-A28D-A429FA22E675}"/>
              </a:ext>
            </a:extLst>
          </p:cNvPr>
          <p:cNvSpPr txBox="1"/>
          <p:nvPr/>
        </p:nvSpPr>
        <p:spPr>
          <a:xfrm>
            <a:off x="214745" y="939338"/>
            <a:ext cx="11762509" cy="5309467"/>
          </a:xfrm>
          <a:prstGeom prst="rect">
            <a:avLst/>
          </a:prstGeom>
          <a:noFill/>
        </p:spPr>
        <p:txBody>
          <a:bodyPr wrap="square" rtlCol="0">
            <a:spAutoFit/>
          </a:bodyPr>
          <a:lstStyle/>
          <a:p>
            <a:r>
              <a:rPr lang="en-IN" u="sng" dirty="0">
                <a:solidFill>
                  <a:schemeClr val="accent2"/>
                </a:solidFill>
              </a:rPr>
              <a:t>Problem Statement</a:t>
            </a:r>
          </a:p>
          <a:p>
            <a:endParaRPr lang="en-IN" u="sng" dirty="0">
              <a:solidFill>
                <a:schemeClr val="accent2"/>
              </a:solidFill>
            </a:endParaRPr>
          </a:p>
          <a:p>
            <a:r>
              <a:rPr lang="en-IN" u="sng" dirty="0"/>
              <a:t>Dashboard 1: Summary</a:t>
            </a:r>
          </a:p>
          <a:p>
            <a:endParaRPr lang="en-IN" dirty="0"/>
          </a:p>
          <a:p>
            <a:pPr>
              <a:lnSpc>
                <a:spcPct val="150000"/>
              </a:lnSpc>
            </a:pPr>
            <a:r>
              <a:rPr lang="en-IN" sz="1600" b="1" dirty="0">
                <a:solidFill>
                  <a:schemeClr val="accent4">
                    <a:lumMod val="75000"/>
                  </a:schemeClr>
                </a:solidFill>
                <a:latin typeface="Segoe UI" panose="020B0502040204020203" pitchFamily="34" charset="0"/>
                <a:ea typeface="Microsoft YaHei UI" panose="020B0503020204020204" pitchFamily="34" charset="-122"/>
                <a:cs typeface="Segoe UI" panose="020B0502040204020203" pitchFamily="34" charset="0"/>
              </a:rPr>
              <a:t>1.Total loan application: </a:t>
            </a:r>
          </a:p>
          <a:p>
            <a:pPr>
              <a:lnSpc>
                <a:spcPct val="150000"/>
              </a:lnSpc>
            </a:pPr>
            <a:r>
              <a:rPr lang="en-IN" sz="1600" b="1" dirty="0">
                <a:solidFill>
                  <a:schemeClr val="accent4">
                    <a:lumMod val="75000"/>
                  </a:schemeClr>
                </a:solidFill>
                <a:latin typeface="Segoe UI" panose="020B0502040204020203" pitchFamily="34" charset="0"/>
                <a:ea typeface="Microsoft YaHei UI" panose="020B0503020204020204" pitchFamily="34" charset="-122"/>
                <a:cs typeface="Segoe UI" panose="020B0502040204020203" pitchFamily="34" charset="0"/>
              </a:rPr>
              <a:t>   </a:t>
            </a:r>
            <a:r>
              <a:rPr lang="en-IN" sz="1200" dirty="0">
                <a:latin typeface="Segoe UI Semibold" panose="020B0702040204020203" pitchFamily="34" charset="0"/>
                <a:cs typeface="Segoe UI Semibold" panose="020B0702040204020203" pitchFamily="34" charset="0"/>
              </a:rPr>
              <a:t>We need to calculate the total number of loan applications received during a specified period additionally ,it is essential</a:t>
            </a:r>
          </a:p>
          <a:p>
            <a:pPr>
              <a:lnSpc>
                <a:spcPct val="150000"/>
              </a:lnSpc>
            </a:pPr>
            <a:r>
              <a:rPr lang="en-IN" sz="1200" dirty="0">
                <a:latin typeface="Segoe UI Semibold" panose="020B0702040204020203" pitchFamily="34" charset="0"/>
                <a:cs typeface="Segoe UI Semibold" panose="020B0702040204020203" pitchFamily="34" charset="0"/>
              </a:rPr>
              <a:t>     to monitor the Month-to-date(MTD) loan applications and track changes month-over-month(MOM).</a:t>
            </a:r>
          </a:p>
          <a:p>
            <a:pPr>
              <a:lnSpc>
                <a:spcPct val="150000"/>
              </a:lnSpc>
            </a:pPr>
            <a:r>
              <a:rPr lang="en-IN" sz="1400" b="1" dirty="0">
                <a:solidFill>
                  <a:schemeClr val="accent4">
                    <a:lumMod val="75000"/>
                  </a:schemeClr>
                </a:solidFill>
                <a:latin typeface="Segoe UI" panose="020B0502040204020203" pitchFamily="34" charset="0"/>
                <a:ea typeface="Microsoft YaHei UI" panose="020B0503020204020204" pitchFamily="34" charset="-122"/>
                <a:cs typeface="Segoe UI" panose="020B0502040204020203" pitchFamily="34" charset="0"/>
              </a:rPr>
              <a:t>2.Total funded amount: </a:t>
            </a:r>
          </a:p>
          <a:p>
            <a:pPr>
              <a:lnSpc>
                <a:spcPct val="150000"/>
              </a:lnSpc>
            </a:pPr>
            <a:r>
              <a:rPr lang="en-IN" sz="1400" b="1" dirty="0">
                <a:solidFill>
                  <a:srgbClr val="0070C0"/>
                </a:solidFill>
                <a:latin typeface="Segoe UI" panose="020B0502040204020203" pitchFamily="34" charset="0"/>
                <a:ea typeface="Microsoft YaHei UI" panose="020B0503020204020204" pitchFamily="34" charset="-122"/>
                <a:cs typeface="Segoe UI" panose="020B0502040204020203" pitchFamily="34" charset="0"/>
              </a:rPr>
              <a:t>   </a:t>
            </a:r>
            <a:r>
              <a:rPr lang="en-IN" sz="1200" dirty="0">
                <a:latin typeface="Segoe UI Semibold" panose="020B0702040204020203" pitchFamily="34" charset="0"/>
                <a:cs typeface="Segoe UI Semibold" panose="020B0702040204020203" pitchFamily="34" charset="0"/>
              </a:rPr>
              <a:t>Understanding the total amount of fund disbursed as loan is crucial .we also want to keep an eye on the MTD Total funded amount and analyse the </a:t>
            </a:r>
          </a:p>
          <a:p>
            <a:pPr>
              <a:lnSpc>
                <a:spcPct val="150000"/>
              </a:lnSpc>
            </a:pPr>
            <a:r>
              <a:rPr lang="en-IN" sz="1200" dirty="0">
                <a:latin typeface="Segoe UI Semibold" panose="020B0702040204020203" pitchFamily="34" charset="0"/>
                <a:cs typeface="Segoe UI Semibold" panose="020B0702040204020203" pitchFamily="34" charset="0"/>
              </a:rPr>
              <a:t>    Month-over-Month changes in this metric</a:t>
            </a:r>
          </a:p>
          <a:p>
            <a:pPr>
              <a:lnSpc>
                <a:spcPct val="150000"/>
              </a:lnSpc>
            </a:pPr>
            <a:r>
              <a:rPr lang="en-IN" sz="1600" b="1" dirty="0">
                <a:solidFill>
                  <a:schemeClr val="accent4">
                    <a:lumMod val="75000"/>
                  </a:schemeClr>
                </a:solidFill>
                <a:latin typeface="Segoe UI" panose="020B0502040204020203" pitchFamily="34" charset="0"/>
                <a:ea typeface="Microsoft YaHei UI" panose="020B0503020204020204" pitchFamily="34" charset="-122"/>
                <a:cs typeface="Segoe UI" panose="020B0502040204020203" pitchFamily="34" charset="0"/>
              </a:rPr>
              <a:t>3.Total amount Received: </a:t>
            </a:r>
          </a:p>
          <a:p>
            <a:pPr>
              <a:lnSpc>
                <a:spcPct val="150000"/>
              </a:lnSpc>
            </a:pPr>
            <a:r>
              <a:rPr lang="en-IN" sz="1600" b="1" dirty="0">
                <a:solidFill>
                  <a:srgbClr val="C00000"/>
                </a:solidFill>
                <a:latin typeface="Segoe UI" panose="020B0502040204020203" pitchFamily="34" charset="0"/>
                <a:ea typeface="Microsoft YaHei UI" panose="020B0503020204020204" pitchFamily="34" charset="-122"/>
                <a:cs typeface="Segoe UI" panose="020B0502040204020203" pitchFamily="34" charset="0"/>
              </a:rPr>
              <a:t>   </a:t>
            </a:r>
            <a:r>
              <a:rPr lang="en-IN" sz="1200" dirty="0">
                <a:latin typeface="Segoe UI Semibold" panose="020B0702040204020203" pitchFamily="34" charset="0"/>
                <a:cs typeface="Segoe UI Semibold" panose="020B0702040204020203" pitchFamily="34" charset="0"/>
              </a:rPr>
              <a:t>We should analyse the Month-to-date(MTD) total amount received and month-over-month(MOM)changes</a:t>
            </a:r>
          </a:p>
          <a:p>
            <a:pPr>
              <a:lnSpc>
                <a:spcPct val="150000"/>
              </a:lnSpc>
            </a:pPr>
            <a:r>
              <a:rPr lang="en-IN" sz="1600" b="1" dirty="0">
                <a:solidFill>
                  <a:schemeClr val="accent4">
                    <a:lumMod val="75000"/>
                  </a:schemeClr>
                </a:solidFill>
                <a:latin typeface="Segoe UI" panose="020B0502040204020203" pitchFamily="34" charset="0"/>
                <a:ea typeface="Microsoft YaHei UI" panose="020B0503020204020204" pitchFamily="34" charset="-122"/>
                <a:cs typeface="Segoe UI" panose="020B0502040204020203" pitchFamily="34" charset="0"/>
              </a:rPr>
              <a:t>4.Average Interest Rate: </a:t>
            </a:r>
          </a:p>
          <a:p>
            <a:pPr>
              <a:lnSpc>
                <a:spcPct val="150000"/>
              </a:lnSpc>
            </a:pPr>
            <a:r>
              <a:rPr lang="en-IN" sz="1600" b="1" dirty="0">
                <a:solidFill>
                  <a:srgbClr val="0070C0"/>
                </a:solidFill>
                <a:latin typeface="Segoe UI" panose="020B0502040204020203" pitchFamily="34" charset="0"/>
                <a:ea typeface="Microsoft YaHei UI" panose="020B0503020204020204" pitchFamily="34" charset="-122"/>
                <a:cs typeface="Segoe UI" panose="020B0502040204020203" pitchFamily="34" charset="0"/>
              </a:rPr>
              <a:t>   </a:t>
            </a:r>
            <a:r>
              <a:rPr lang="en-IN" sz="1200" dirty="0">
                <a:latin typeface="Segoe UI Semibold" panose="020B0702040204020203" pitchFamily="34" charset="0"/>
                <a:ea typeface="Microsoft YaHei UI" panose="020B0503020204020204" pitchFamily="34" charset="-122"/>
                <a:cs typeface="Segoe UI Semibold" panose="020B0702040204020203" pitchFamily="34" charset="0"/>
              </a:rPr>
              <a:t>Calculating the average interest rate across all loans, MTD, and monitoring the Month-over-month(MOM) variations in interest rate.</a:t>
            </a:r>
          </a:p>
          <a:p>
            <a:pPr>
              <a:lnSpc>
                <a:spcPct val="150000"/>
              </a:lnSpc>
            </a:pPr>
            <a:r>
              <a:rPr lang="en-IN" sz="1600" b="1" dirty="0">
                <a:solidFill>
                  <a:schemeClr val="accent4">
                    <a:lumMod val="75000"/>
                  </a:schemeClr>
                </a:solidFill>
                <a:latin typeface="Segoe UI" panose="020B0502040204020203" pitchFamily="34" charset="0"/>
                <a:ea typeface="Microsoft YaHei UI" panose="020B0503020204020204" pitchFamily="34" charset="-122"/>
                <a:cs typeface="Segoe UI" panose="020B0502040204020203" pitchFamily="34" charset="0"/>
              </a:rPr>
              <a:t>5.Average Debt-to-income ratio(DTI):</a:t>
            </a:r>
          </a:p>
          <a:p>
            <a:pPr>
              <a:lnSpc>
                <a:spcPct val="150000"/>
              </a:lnSpc>
            </a:pPr>
            <a:r>
              <a:rPr lang="en-IN" sz="1600" b="1" dirty="0">
                <a:solidFill>
                  <a:srgbClr val="0070C0"/>
                </a:solidFill>
                <a:latin typeface="Segoe UI" panose="020B0502040204020203" pitchFamily="34" charset="0"/>
                <a:ea typeface="Microsoft YaHei UI" panose="020B0503020204020204" pitchFamily="34" charset="-122"/>
                <a:cs typeface="Segoe UI" panose="020B0502040204020203" pitchFamily="34" charset="0"/>
              </a:rPr>
              <a:t>   </a:t>
            </a:r>
            <a:r>
              <a:rPr lang="en-IN" sz="1200" dirty="0">
                <a:latin typeface="Segoe UI Semibold" panose="020B0702040204020203" pitchFamily="34" charset="0"/>
                <a:ea typeface="Microsoft YaHei UI" panose="020B0503020204020204" pitchFamily="34" charset="-122"/>
                <a:cs typeface="Segoe UI Semibold" panose="020B0702040204020203" pitchFamily="34" charset="0"/>
              </a:rPr>
              <a:t>We need to calculate the average DTI for all loans, MTD and track Month-over-Month(MOM)function.</a:t>
            </a:r>
          </a:p>
        </p:txBody>
      </p:sp>
    </p:spTree>
    <p:extLst>
      <p:ext uri="{BB962C8B-B14F-4D97-AF65-F5344CB8AC3E}">
        <p14:creationId xmlns:p14="http://schemas.microsoft.com/office/powerpoint/2010/main" val="1719099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E677FB-AF4E-4E09-B4F3-0C22D1FDAD62}"/>
              </a:ext>
            </a:extLst>
          </p:cNvPr>
          <p:cNvPicPr>
            <a:picLocks noChangeAspect="1"/>
          </p:cNvPicPr>
          <p:nvPr/>
        </p:nvPicPr>
        <p:blipFill rotWithShape="1">
          <a:blip r:embed="rId3">
            <a:extLst>
              <a:ext uri="{28A0092B-C50C-407E-A947-70E740481C1C}">
                <a14:useLocalDpi xmlns:a14="http://schemas.microsoft.com/office/drawing/2010/main" val="0"/>
              </a:ext>
            </a:extLst>
          </a:blip>
          <a:srcRect b="6296"/>
          <a:stretch/>
        </p:blipFill>
        <p:spPr>
          <a:xfrm>
            <a:off x="0" y="-135468"/>
            <a:ext cx="12192000" cy="6993467"/>
          </a:xfrm>
          <a:prstGeom prst="rect">
            <a:avLst/>
          </a:prstGeom>
        </p:spPr>
      </p:pic>
    </p:spTree>
    <p:extLst>
      <p:ext uri="{BB962C8B-B14F-4D97-AF65-F5344CB8AC3E}">
        <p14:creationId xmlns:p14="http://schemas.microsoft.com/office/powerpoint/2010/main" val="401237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414E0D-CC42-4231-AD07-428F9B318AD4}"/>
              </a:ext>
            </a:extLst>
          </p:cNvPr>
          <p:cNvSpPr txBox="1"/>
          <p:nvPr/>
        </p:nvSpPr>
        <p:spPr>
          <a:xfrm>
            <a:off x="144087" y="216130"/>
            <a:ext cx="11903825" cy="6065378"/>
          </a:xfrm>
          <a:prstGeom prst="rect">
            <a:avLst/>
          </a:prstGeom>
          <a:noFill/>
        </p:spPr>
        <p:txBody>
          <a:bodyPr wrap="square" rtlCol="0">
            <a:spAutoFit/>
          </a:bodyPr>
          <a:lstStyle/>
          <a:p>
            <a:r>
              <a:rPr lang="en-IN" b="1" dirty="0">
                <a:solidFill>
                  <a:schemeClr val="accent4">
                    <a:lumMod val="75000"/>
                  </a:schemeClr>
                </a:solidFill>
                <a:latin typeface="Segoe UI" panose="020B0502040204020203" pitchFamily="34" charset="0"/>
                <a:ea typeface="Microsoft YaHei UI" panose="020B0503020204020204" pitchFamily="34" charset="-122"/>
                <a:cs typeface="Segoe UI" panose="020B0502040204020203" pitchFamily="34" charset="0"/>
              </a:rPr>
              <a:t>Good loan vs Bad loan KPI’s</a:t>
            </a:r>
          </a:p>
          <a:p>
            <a:endParaRPr lang="en-IN" b="1" dirty="0">
              <a:solidFill>
                <a:schemeClr val="accent4">
                  <a:lumMod val="75000"/>
                </a:schemeClr>
              </a:solidFill>
              <a:latin typeface="Segoe UI" panose="020B0502040204020203" pitchFamily="34" charset="0"/>
              <a:ea typeface="Microsoft YaHei UI" panose="020B0503020204020204" pitchFamily="34" charset="-122"/>
              <a:cs typeface="Segoe UI" panose="020B0502040204020203" pitchFamily="34" charset="0"/>
            </a:endParaRPr>
          </a:p>
          <a:p>
            <a:r>
              <a:rPr lang="en-IN" sz="1600" b="1" dirty="0">
                <a:solidFill>
                  <a:schemeClr val="accent1"/>
                </a:solidFill>
                <a:latin typeface="Segoe UI" panose="020B0502040204020203" pitchFamily="34" charset="0"/>
                <a:ea typeface="Microsoft YaHei UI" panose="020B0503020204020204" pitchFamily="34" charset="-122"/>
                <a:cs typeface="Segoe UI" panose="020B0502040204020203" pitchFamily="34" charset="0"/>
              </a:rPr>
              <a:t>Good loan:                                                                                                             Bad loan:</a:t>
            </a:r>
          </a:p>
          <a:p>
            <a:pPr>
              <a:lnSpc>
                <a:spcPct val="250000"/>
              </a:lnSpc>
            </a:pPr>
            <a:r>
              <a:rPr lang="en-IN" sz="1400" b="1" dirty="0">
                <a:latin typeface="Segoe UI Semibold" panose="020B0702040204020203" pitchFamily="34" charset="0"/>
                <a:ea typeface="Microsoft YaHei UI" panose="020B0503020204020204" pitchFamily="34" charset="-122"/>
                <a:cs typeface="Segoe UI Semibold" panose="020B0702040204020203" pitchFamily="34" charset="0"/>
              </a:rPr>
              <a:t>1.Good loan application Percentage                                                                                       1.Bad loan application Percentage</a:t>
            </a:r>
          </a:p>
          <a:p>
            <a:pPr>
              <a:lnSpc>
                <a:spcPct val="250000"/>
              </a:lnSpc>
            </a:pPr>
            <a:r>
              <a:rPr lang="en-IN" sz="1400" b="1" dirty="0">
                <a:latin typeface="Segoe UI Semibold" panose="020B0702040204020203" pitchFamily="34" charset="0"/>
                <a:ea typeface="Microsoft YaHei UI" panose="020B0503020204020204" pitchFamily="34" charset="-122"/>
                <a:cs typeface="Segoe UI Semibold" panose="020B0702040204020203" pitchFamily="34" charset="0"/>
              </a:rPr>
              <a:t>2.Good loan application                                                                                                         2.Bad loan application</a:t>
            </a:r>
          </a:p>
          <a:p>
            <a:pPr>
              <a:lnSpc>
                <a:spcPct val="250000"/>
              </a:lnSpc>
            </a:pPr>
            <a:r>
              <a:rPr lang="en-IN" sz="1400" b="1" dirty="0">
                <a:latin typeface="Segoe UI Semibold" panose="020B0702040204020203" pitchFamily="34" charset="0"/>
                <a:ea typeface="Microsoft YaHei UI" panose="020B0503020204020204" pitchFamily="34" charset="-122"/>
                <a:cs typeface="Segoe UI Semibold" panose="020B0702040204020203" pitchFamily="34" charset="0"/>
              </a:rPr>
              <a:t>3.Good loan funded amount                                                                                                  3.Bad loan funded amount</a:t>
            </a:r>
          </a:p>
          <a:p>
            <a:pPr>
              <a:lnSpc>
                <a:spcPct val="250000"/>
              </a:lnSpc>
            </a:pPr>
            <a:r>
              <a:rPr lang="en-IN" sz="1400" b="1" dirty="0">
                <a:latin typeface="Segoe UI Semibold" panose="020B0702040204020203" pitchFamily="34" charset="0"/>
                <a:ea typeface="Microsoft YaHei UI" panose="020B0503020204020204" pitchFamily="34" charset="-122"/>
                <a:cs typeface="Segoe UI Semibold" panose="020B0702040204020203" pitchFamily="34" charset="0"/>
              </a:rPr>
              <a:t>4.Good loan total received amount                                                                                       4.Bad loan total received amount</a:t>
            </a:r>
          </a:p>
          <a:p>
            <a:pPr>
              <a:lnSpc>
                <a:spcPct val="200000"/>
              </a:lnSpc>
            </a:pPr>
            <a:r>
              <a:rPr lang="en-IN" b="1" dirty="0">
                <a:solidFill>
                  <a:schemeClr val="accent4">
                    <a:lumMod val="75000"/>
                  </a:schemeClr>
                </a:solidFill>
                <a:latin typeface="Segoe UI" panose="020B0502040204020203" pitchFamily="34" charset="0"/>
                <a:ea typeface="Microsoft YaHei UI" panose="020B0503020204020204" pitchFamily="34" charset="-122"/>
                <a:cs typeface="Segoe UI" panose="020B0502040204020203" pitchFamily="34" charset="0"/>
              </a:rPr>
              <a:t>Loan status Grid View:</a:t>
            </a:r>
          </a:p>
          <a:p>
            <a:pPr>
              <a:lnSpc>
                <a:spcPct val="300000"/>
              </a:lnSpc>
            </a:pPr>
            <a:r>
              <a:rPr lang="en-IN" sz="1400" b="1" dirty="0">
                <a:latin typeface="Segoe UI Semibold" panose="020B0702040204020203" pitchFamily="34" charset="0"/>
                <a:ea typeface="Microsoft YaHei UI" panose="020B0503020204020204" pitchFamily="34" charset="-122"/>
                <a:cs typeface="Segoe UI Semibold" panose="020B0702040204020203" pitchFamily="34" charset="0"/>
              </a:rPr>
              <a:t>In order to gain a comprehensive overview of our lending operations and monitor the performance of loans , we aim to create a grid view report categorized by “loan status ”.By providing insights into metrics such as “Total loan applications”, ”Total funded amount”, “Total amount Received” </a:t>
            </a:r>
          </a:p>
          <a:p>
            <a:pPr>
              <a:lnSpc>
                <a:spcPct val="300000"/>
              </a:lnSpc>
            </a:pPr>
            <a:r>
              <a:rPr lang="en-IN" sz="1400" b="1" dirty="0">
                <a:latin typeface="Segoe UI Semibold" panose="020B0702040204020203" pitchFamily="34" charset="0"/>
                <a:ea typeface="Microsoft YaHei UI" panose="020B0503020204020204" pitchFamily="34" charset="-122"/>
                <a:cs typeface="Segoe UI Semibold" panose="020B0702040204020203" pitchFamily="34" charset="0"/>
              </a:rPr>
              <a:t>“Month-to-date funded amount” ,”MTD amount received”, “Average interest rate”, and “Average DTI rate”,. This grid view will empower us to make data driven decisions and assess the health of our loan portfolio.</a:t>
            </a:r>
          </a:p>
        </p:txBody>
      </p:sp>
    </p:spTree>
    <p:extLst>
      <p:ext uri="{BB962C8B-B14F-4D97-AF65-F5344CB8AC3E}">
        <p14:creationId xmlns:p14="http://schemas.microsoft.com/office/powerpoint/2010/main" val="1682511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3CBA6B-13D2-4106-B422-B87414E0E0B6}"/>
              </a:ext>
            </a:extLst>
          </p:cNvPr>
          <p:cNvSpPr txBox="1"/>
          <p:nvPr/>
        </p:nvSpPr>
        <p:spPr>
          <a:xfrm>
            <a:off x="81742" y="58188"/>
            <a:ext cx="12028516" cy="6401753"/>
          </a:xfrm>
          <a:prstGeom prst="rect">
            <a:avLst/>
          </a:prstGeom>
          <a:noFill/>
        </p:spPr>
        <p:txBody>
          <a:bodyPr wrap="square" rtlCol="0">
            <a:spAutoFit/>
          </a:bodyPr>
          <a:lstStyle/>
          <a:p>
            <a:r>
              <a:rPr lang="en-IN" u="sng" dirty="0"/>
              <a:t>Dashboard 2: Overview</a:t>
            </a:r>
          </a:p>
          <a:p>
            <a:endParaRPr lang="en-IN" b="1" u="sng" dirty="0">
              <a:solidFill>
                <a:schemeClr val="accent4">
                  <a:lumMod val="75000"/>
                </a:schemeClr>
              </a:solidFill>
              <a:latin typeface="Segoe UI" panose="020B0502040204020203" pitchFamily="34" charset="0"/>
              <a:cs typeface="Segoe UI" panose="020B0502040204020203" pitchFamily="34" charset="0"/>
            </a:endParaRPr>
          </a:p>
          <a:p>
            <a:r>
              <a:rPr lang="en-IN" b="1" dirty="0">
                <a:solidFill>
                  <a:srgbClr val="0070C0"/>
                </a:solidFill>
                <a:latin typeface="Segoe UI" panose="020B0502040204020203" pitchFamily="34" charset="0"/>
                <a:cs typeface="Segoe UI" panose="020B0502040204020203" pitchFamily="34" charset="0"/>
              </a:rPr>
              <a:t>CHARTS</a:t>
            </a:r>
            <a:r>
              <a:rPr lang="en-IN" sz="2400" b="1" dirty="0">
                <a:solidFill>
                  <a:srgbClr val="0070C0"/>
                </a:solidFill>
                <a:latin typeface="Segoe UI" panose="020B0502040204020203" pitchFamily="34" charset="0"/>
                <a:cs typeface="Segoe UI" panose="020B0502040204020203" pitchFamily="34" charset="0"/>
              </a:rPr>
              <a:t>:</a:t>
            </a:r>
          </a:p>
          <a:p>
            <a:endParaRPr lang="en-IN" b="1" u="sng" dirty="0">
              <a:solidFill>
                <a:schemeClr val="accent5"/>
              </a:solidFill>
              <a:latin typeface="Segoe UI" panose="020B0502040204020203" pitchFamily="34" charset="0"/>
              <a:cs typeface="Segoe UI" panose="020B0502040204020203" pitchFamily="34" charset="0"/>
            </a:endParaRPr>
          </a:p>
          <a:p>
            <a:pPr>
              <a:lnSpc>
                <a:spcPct val="150000"/>
              </a:lnSpc>
            </a:pPr>
            <a:r>
              <a:rPr lang="en-IN" sz="1600" b="1" dirty="0">
                <a:solidFill>
                  <a:schemeClr val="accent4">
                    <a:lumMod val="75000"/>
                  </a:schemeClr>
                </a:solidFill>
                <a:latin typeface="Segoe UI" panose="020B0502040204020203" pitchFamily="34" charset="0"/>
                <a:cs typeface="Segoe UI" panose="020B0502040204020203" pitchFamily="34" charset="0"/>
              </a:rPr>
              <a:t>1.Monthly trends by issue date(Line chart):</a:t>
            </a:r>
          </a:p>
          <a:p>
            <a:pPr>
              <a:lnSpc>
                <a:spcPct val="150000"/>
              </a:lnSpc>
            </a:pPr>
            <a:r>
              <a:rPr lang="en-IN" sz="1600" b="1" dirty="0">
                <a:solidFill>
                  <a:schemeClr val="accent4">
                    <a:lumMod val="75000"/>
                  </a:schemeClr>
                </a:solidFill>
                <a:latin typeface="Segoe UI" panose="020B0502040204020203" pitchFamily="34" charset="0"/>
                <a:cs typeface="Segoe UI" panose="020B0502040204020203" pitchFamily="34" charset="0"/>
              </a:rPr>
              <a:t>   </a:t>
            </a:r>
            <a:r>
              <a:rPr lang="en-IN" sz="1400" b="1" dirty="0">
                <a:latin typeface="Segoe UI Semibold" panose="020B0702040204020203" pitchFamily="34" charset="0"/>
                <a:cs typeface="Segoe UI Semibold" panose="020B0702040204020203" pitchFamily="34" charset="0"/>
              </a:rPr>
              <a:t>To identify seasonality and long term trends in lending activities.</a:t>
            </a:r>
          </a:p>
          <a:p>
            <a:pPr>
              <a:lnSpc>
                <a:spcPct val="150000"/>
              </a:lnSpc>
            </a:pPr>
            <a:r>
              <a:rPr lang="en-IN" sz="1600" b="1" dirty="0">
                <a:solidFill>
                  <a:schemeClr val="accent4">
                    <a:lumMod val="75000"/>
                  </a:schemeClr>
                </a:solidFill>
                <a:latin typeface="Segoe UI" panose="020B0502040204020203" pitchFamily="34" charset="0"/>
                <a:cs typeface="Segoe UI" panose="020B0502040204020203" pitchFamily="34" charset="0"/>
              </a:rPr>
              <a:t>2.Regional analysis by state(Filled map):</a:t>
            </a:r>
          </a:p>
          <a:p>
            <a:pPr>
              <a:lnSpc>
                <a:spcPct val="150000"/>
              </a:lnSpc>
            </a:pPr>
            <a:r>
              <a:rPr lang="en-IN" sz="1600" b="1" dirty="0">
                <a:solidFill>
                  <a:schemeClr val="accent4">
                    <a:lumMod val="75000"/>
                  </a:schemeClr>
                </a:solidFill>
                <a:latin typeface="Segoe UI" panose="020B0502040204020203" pitchFamily="34" charset="0"/>
                <a:cs typeface="Segoe UI" panose="020B0502040204020203" pitchFamily="34" charset="0"/>
              </a:rPr>
              <a:t>   </a:t>
            </a:r>
            <a:r>
              <a:rPr lang="en-IN" sz="1400" b="1" dirty="0">
                <a:latin typeface="Segoe UI Semibold" panose="020B0702040204020203" pitchFamily="34" charset="0"/>
                <a:cs typeface="Segoe UI Semibold" panose="020B0702040204020203" pitchFamily="34" charset="0"/>
              </a:rPr>
              <a:t>To identify the regionals with significant lending activity and assess regional disparities.</a:t>
            </a:r>
          </a:p>
          <a:p>
            <a:pPr>
              <a:lnSpc>
                <a:spcPct val="150000"/>
              </a:lnSpc>
            </a:pPr>
            <a:r>
              <a:rPr lang="en-IN" sz="1600" b="1" dirty="0">
                <a:solidFill>
                  <a:schemeClr val="accent4">
                    <a:lumMod val="75000"/>
                  </a:schemeClr>
                </a:solidFill>
                <a:latin typeface="Segoe UI" panose="020B0502040204020203" pitchFamily="34" charset="0"/>
                <a:cs typeface="Segoe UI" panose="020B0502040204020203" pitchFamily="34" charset="0"/>
              </a:rPr>
              <a:t>3.Loan term analysis(Donut chart):</a:t>
            </a:r>
          </a:p>
          <a:p>
            <a:pPr>
              <a:lnSpc>
                <a:spcPct val="150000"/>
              </a:lnSpc>
            </a:pPr>
            <a:r>
              <a:rPr lang="en-IN" sz="1400" b="1" dirty="0">
                <a:latin typeface="Segoe UI Semibold" panose="020B0702040204020203" pitchFamily="34" charset="0"/>
                <a:cs typeface="Segoe UI Semibold" panose="020B0702040204020203" pitchFamily="34" charset="0"/>
              </a:rPr>
              <a:t>   To allow the client to understand the distribution of loan across various term length.</a:t>
            </a:r>
          </a:p>
          <a:p>
            <a:pPr>
              <a:lnSpc>
                <a:spcPct val="150000"/>
              </a:lnSpc>
            </a:pPr>
            <a:r>
              <a:rPr lang="en-IN" sz="1600" b="1" dirty="0">
                <a:solidFill>
                  <a:schemeClr val="accent4">
                    <a:lumMod val="75000"/>
                  </a:schemeClr>
                </a:solidFill>
                <a:latin typeface="Segoe UI" panose="020B0502040204020203" pitchFamily="34" charset="0"/>
                <a:cs typeface="Segoe UI" panose="020B0502040204020203" pitchFamily="34" charset="0"/>
              </a:rPr>
              <a:t>4.Employee length analysis(Bar Chart):</a:t>
            </a:r>
          </a:p>
          <a:p>
            <a:pPr>
              <a:lnSpc>
                <a:spcPct val="150000"/>
              </a:lnSpc>
            </a:pPr>
            <a:r>
              <a:rPr lang="en-IN" sz="1400" b="1" dirty="0">
                <a:latin typeface="Segoe UI Semibold" panose="020B0702040204020203" pitchFamily="34" charset="0"/>
                <a:cs typeface="Segoe UI Semibold" panose="020B0702040204020203" pitchFamily="34" charset="0"/>
              </a:rPr>
              <a:t>   How lending metrics are distributed among borrowers with a different employment length , helping us access the impact of employment</a:t>
            </a:r>
          </a:p>
          <a:p>
            <a:pPr>
              <a:lnSpc>
                <a:spcPct val="150000"/>
              </a:lnSpc>
            </a:pPr>
            <a:r>
              <a:rPr lang="en-IN" sz="1400" b="1" dirty="0">
                <a:latin typeface="Segoe UI Semibold" panose="020B0702040204020203" pitchFamily="34" charset="0"/>
                <a:cs typeface="Segoe UI Semibold" panose="020B0702040204020203" pitchFamily="34" charset="0"/>
              </a:rPr>
              <a:t>   history on loan application</a:t>
            </a:r>
          </a:p>
          <a:p>
            <a:pPr>
              <a:lnSpc>
                <a:spcPct val="150000"/>
              </a:lnSpc>
            </a:pPr>
            <a:r>
              <a:rPr lang="en-IN" sz="1600" b="1" dirty="0">
                <a:solidFill>
                  <a:schemeClr val="accent4">
                    <a:lumMod val="75000"/>
                  </a:schemeClr>
                </a:solidFill>
                <a:latin typeface="Segoe UI" panose="020B0502040204020203" pitchFamily="34" charset="0"/>
                <a:cs typeface="Segoe UI" panose="020B0502040204020203" pitchFamily="34" charset="0"/>
              </a:rPr>
              <a:t>5.Loan Purpose breakdown(Bar chart):</a:t>
            </a:r>
          </a:p>
          <a:p>
            <a:pPr>
              <a:lnSpc>
                <a:spcPct val="150000"/>
              </a:lnSpc>
            </a:pPr>
            <a:r>
              <a:rPr lang="en-IN" sz="1400" b="1" dirty="0">
                <a:latin typeface="Segoe UI Semibold" panose="020B0702040204020203" pitchFamily="34" charset="0"/>
                <a:cs typeface="Segoe UI Semibold" panose="020B0702040204020203" pitchFamily="34" charset="0"/>
              </a:rPr>
              <a:t>   Will provide a visual breakdown of loan metrics based on the stated purpose of loan , aiding in the understanding of the primary reasons       </a:t>
            </a:r>
          </a:p>
          <a:p>
            <a:pPr>
              <a:lnSpc>
                <a:spcPct val="150000"/>
              </a:lnSpc>
            </a:pPr>
            <a:r>
              <a:rPr lang="en-IN" sz="1400" b="1" dirty="0">
                <a:latin typeface="Segoe UI Semibold" panose="020B0702040204020203" pitchFamily="34" charset="0"/>
                <a:cs typeface="Segoe UI Semibold" panose="020B0702040204020203" pitchFamily="34" charset="0"/>
              </a:rPr>
              <a:t>   borrowers seek financing</a:t>
            </a:r>
          </a:p>
          <a:p>
            <a:pPr>
              <a:lnSpc>
                <a:spcPct val="150000"/>
              </a:lnSpc>
            </a:pPr>
            <a:r>
              <a:rPr lang="en-IN" sz="1600" b="1" dirty="0">
                <a:solidFill>
                  <a:schemeClr val="accent4">
                    <a:lumMod val="75000"/>
                  </a:schemeClr>
                </a:solidFill>
                <a:latin typeface="Segoe UI" panose="020B0502040204020203" pitchFamily="34" charset="0"/>
                <a:cs typeface="Segoe UI" panose="020B0502040204020203" pitchFamily="34" charset="0"/>
              </a:rPr>
              <a:t>6.Home ownership analysis( Tree Map): </a:t>
            </a:r>
          </a:p>
          <a:p>
            <a:pPr>
              <a:lnSpc>
                <a:spcPct val="150000"/>
              </a:lnSpc>
            </a:pPr>
            <a:r>
              <a:rPr lang="en-IN" sz="1400" b="1" dirty="0">
                <a:latin typeface="Segoe UI Semibold" panose="020B0702040204020203" pitchFamily="34" charset="0"/>
                <a:cs typeface="Segoe UI Semibold" panose="020B0702040204020203" pitchFamily="34" charset="0"/>
              </a:rPr>
              <a:t>   For a hierarchical view of how home ownership impacts loan application and disbursements.</a:t>
            </a:r>
          </a:p>
          <a:p>
            <a:endParaRPr lang="en-IN" sz="1400" b="1"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559232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F352BA-17BA-4CD5-85FE-C0B67BC5CE29}"/>
              </a:ext>
            </a:extLst>
          </p:cNvPr>
          <p:cNvSpPr txBox="1"/>
          <p:nvPr/>
        </p:nvSpPr>
        <p:spPr>
          <a:xfrm>
            <a:off x="507076" y="897775"/>
            <a:ext cx="11114117" cy="3216586"/>
          </a:xfrm>
          <a:prstGeom prst="rect">
            <a:avLst/>
          </a:prstGeom>
          <a:noFill/>
        </p:spPr>
        <p:txBody>
          <a:bodyPr wrap="square" rtlCol="0">
            <a:spAutoFit/>
          </a:bodyPr>
          <a:lstStyle/>
          <a:p>
            <a:r>
              <a:rPr lang="en-IN" u="sng" dirty="0"/>
              <a:t>Dashboard 3: Details</a:t>
            </a:r>
          </a:p>
          <a:p>
            <a:endParaRPr lang="en-IN" dirty="0"/>
          </a:p>
          <a:p>
            <a:endParaRPr lang="en-IN" b="1" dirty="0">
              <a:solidFill>
                <a:srgbClr val="00B0F0"/>
              </a:solidFill>
              <a:latin typeface="Segoe UI" panose="020B0502040204020203" pitchFamily="34" charset="0"/>
              <a:cs typeface="Segoe UI" panose="020B0502040204020203" pitchFamily="34" charset="0"/>
            </a:endParaRPr>
          </a:p>
          <a:p>
            <a:r>
              <a:rPr lang="en-IN" b="1" dirty="0">
                <a:solidFill>
                  <a:srgbClr val="0070C0"/>
                </a:solidFill>
                <a:latin typeface="Segoe UI" panose="020B0502040204020203" pitchFamily="34" charset="0"/>
                <a:cs typeface="Segoe UI" panose="020B0502040204020203" pitchFamily="34" charset="0"/>
              </a:rPr>
              <a:t>GRID</a:t>
            </a:r>
            <a:r>
              <a:rPr lang="en-IN" sz="2000" b="1" dirty="0">
                <a:solidFill>
                  <a:srgbClr val="0070C0"/>
                </a:solidFill>
                <a:latin typeface="Segoe UI" panose="020B0502040204020203" pitchFamily="34" charset="0"/>
                <a:cs typeface="Segoe UI" panose="020B0502040204020203" pitchFamily="34" charset="0"/>
              </a:rPr>
              <a:t>:</a:t>
            </a:r>
          </a:p>
          <a:p>
            <a:endParaRPr lang="en-IN" b="1" dirty="0">
              <a:solidFill>
                <a:srgbClr val="00B0F0"/>
              </a:solidFill>
              <a:latin typeface="Segoe UI" panose="020B0502040204020203" pitchFamily="34" charset="0"/>
              <a:cs typeface="Segoe UI" panose="020B0502040204020203" pitchFamily="34" charset="0"/>
            </a:endParaRPr>
          </a:p>
          <a:p>
            <a:pPr>
              <a:lnSpc>
                <a:spcPct val="250000"/>
              </a:lnSpc>
            </a:pPr>
            <a:r>
              <a:rPr lang="en-IN" sz="1600" b="1" dirty="0">
                <a:latin typeface="Segoe UI Semibold" panose="020B0702040204020203" pitchFamily="34" charset="0"/>
                <a:cs typeface="Segoe UI Semibold" panose="020B0702040204020203" pitchFamily="34" charset="0"/>
              </a:rPr>
              <a:t>Need for a Comprehensive ‘Details Dashboard” that provides a consolidated view of all the essential</a:t>
            </a:r>
          </a:p>
          <a:p>
            <a:pPr>
              <a:lnSpc>
                <a:spcPct val="250000"/>
              </a:lnSpc>
            </a:pPr>
            <a:r>
              <a:rPr lang="en-IN" sz="1600" b="1" dirty="0">
                <a:latin typeface="Segoe UI Semibold" panose="020B0702040204020203" pitchFamily="34" charset="0"/>
                <a:cs typeface="Segoe UI Semibold" panose="020B0702040204020203" pitchFamily="34" charset="0"/>
              </a:rPr>
              <a:t>Information within our loan data. This Details dashboard aims to offer a holistic snapshot of key loan related metrics and data points , enabling uses to access critical information efficiently.</a:t>
            </a:r>
          </a:p>
        </p:txBody>
      </p:sp>
    </p:spTree>
    <p:extLst>
      <p:ext uri="{BB962C8B-B14F-4D97-AF65-F5344CB8AC3E}">
        <p14:creationId xmlns:p14="http://schemas.microsoft.com/office/powerpoint/2010/main" val="127063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7B443F-67FC-4452-9EB5-7A685F1DFC22}"/>
              </a:ext>
            </a:extLst>
          </p:cNvPr>
          <p:cNvSpPr txBox="1"/>
          <p:nvPr/>
        </p:nvSpPr>
        <p:spPr>
          <a:xfrm>
            <a:off x="0" y="0"/>
            <a:ext cx="12192000" cy="830997"/>
          </a:xfrm>
          <a:prstGeom prst="rect">
            <a:avLst/>
          </a:prstGeom>
          <a:noFill/>
        </p:spPr>
        <p:txBody>
          <a:bodyPr wrap="square" rtlCol="0">
            <a:spAutoFit/>
          </a:bodyPr>
          <a:lstStyle/>
          <a:p>
            <a:r>
              <a:rPr lang="en-IN" b="1" dirty="0">
                <a:solidFill>
                  <a:schemeClr val="accent4">
                    <a:lumMod val="75000"/>
                  </a:schemeClr>
                </a:solidFill>
                <a:latin typeface="Segoe UI" panose="020B0502040204020203" pitchFamily="34" charset="0"/>
                <a:cs typeface="Segoe UI" panose="020B0502040204020203" pitchFamily="34" charset="0"/>
              </a:rPr>
              <a:t>Functionalities we will learn</a:t>
            </a:r>
          </a:p>
          <a:p>
            <a:endParaRPr lang="en-IN" b="1" dirty="0">
              <a:solidFill>
                <a:schemeClr val="accent4">
                  <a:lumMod val="75000"/>
                </a:schemeClr>
              </a:solidFill>
              <a:latin typeface="Segoe UI" panose="020B0502040204020203" pitchFamily="34" charset="0"/>
              <a:cs typeface="Segoe UI" panose="020B0502040204020203" pitchFamily="34" charset="0"/>
            </a:endParaRPr>
          </a:p>
          <a:p>
            <a:endParaRPr lang="en-IN" sz="1200" b="1" dirty="0">
              <a:latin typeface="Segoe UI Semibold" panose="020B0702040204020203" pitchFamily="34" charset="0"/>
              <a:cs typeface="Segoe UI Semibold" panose="020B0702040204020203" pitchFamily="34" charset="0"/>
            </a:endParaRPr>
          </a:p>
        </p:txBody>
      </p:sp>
      <p:sp>
        <p:nvSpPr>
          <p:cNvPr id="4" name="TextBox 3">
            <a:extLst>
              <a:ext uri="{FF2B5EF4-FFF2-40B4-BE49-F238E27FC236}">
                <a16:creationId xmlns:a16="http://schemas.microsoft.com/office/drawing/2014/main" id="{9E54507B-9349-41C9-BE38-D229CE6271FD}"/>
              </a:ext>
            </a:extLst>
          </p:cNvPr>
          <p:cNvSpPr txBox="1"/>
          <p:nvPr/>
        </p:nvSpPr>
        <p:spPr>
          <a:xfrm>
            <a:off x="2219499" y="506664"/>
            <a:ext cx="3108960" cy="6084614"/>
          </a:xfrm>
          <a:prstGeom prst="rect">
            <a:avLst/>
          </a:prstGeom>
          <a:noFill/>
        </p:spPr>
        <p:txBody>
          <a:bodyPr wrap="square" rtlCol="0">
            <a:spAutoFit/>
          </a:bodyPr>
          <a:lstStyle/>
          <a:p>
            <a:r>
              <a:rPr lang="en-IN" sz="1400" b="1" dirty="0">
                <a:solidFill>
                  <a:schemeClr val="accent2"/>
                </a:solidFill>
                <a:latin typeface="Segoe UI" panose="020B0502040204020203" pitchFamily="34" charset="0"/>
                <a:cs typeface="Segoe UI" panose="020B0502040204020203" pitchFamily="34" charset="0"/>
              </a:rPr>
              <a:t>SQL-MS SQL SERVER</a:t>
            </a:r>
          </a:p>
          <a:p>
            <a:pPr marL="285750" indent="-285750">
              <a:lnSpc>
                <a:spcPct val="150000"/>
              </a:lnSpc>
              <a:buFont typeface="Wingdings" panose="05000000000000000000" pitchFamily="2" charset="2"/>
              <a:buChar char="Ø"/>
            </a:pPr>
            <a:r>
              <a:rPr lang="en-IN" sz="1400" dirty="0">
                <a:latin typeface="Segoe UI Semibold" panose="020B0702040204020203" pitchFamily="34" charset="0"/>
                <a:cs typeface="Segoe UI Semibold" panose="020B0702040204020203" pitchFamily="34" charset="0"/>
              </a:rPr>
              <a:t>Creating Database</a:t>
            </a:r>
          </a:p>
          <a:p>
            <a:pPr marL="285750" indent="-285750">
              <a:lnSpc>
                <a:spcPct val="150000"/>
              </a:lnSpc>
              <a:buFont typeface="Wingdings" panose="05000000000000000000" pitchFamily="2" charset="2"/>
              <a:buChar char="Ø"/>
            </a:pPr>
            <a:r>
              <a:rPr lang="en-IN" sz="1400" dirty="0">
                <a:latin typeface="Segoe UI Semibold" panose="020B0702040204020203" pitchFamily="34" charset="0"/>
                <a:cs typeface="Segoe UI Semibold" panose="020B0702040204020203" pitchFamily="34" charset="0"/>
              </a:rPr>
              <a:t>Creating Table</a:t>
            </a:r>
          </a:p>
          <a:p>
            <a:pPr marL="285750" indent="-285750">
              <a:lnSpc>
                <a:spcPct val="150000"/>
              </a:lnSpc>
              <a:buFont typeface="Wingdings" panose="05000000000000000000" pitchFamily="2" charset="2"/>
              <a:buChar char="Ø"/>
            </a:pPr>
            <a:r>
              <a:rPr lang="en-IN" sz="1400" dirty="0">
                <a:latin typeface="Segoe UI Semibold" panose="020B0702040204020203" pitchFamily="34" charset="0"/>
                <a:cs typeface="Segoe UI Semibold" panose="020B0702040204020203" pitchFamily="34" charset="0"/>
              </a:rPr>
              <a:t>Select</a:t>
            </a:r>
          </a:p>
          <a:p>
            <a:pPr marL="285750" indent="-285750">
              <a:lnSpc>
                <a:spcPct val="150000"/>
              </a:lnSpc>
              <a:buFont typeface="Wingdings" panose="05000000000000000000" pitchFamily="2" charset="2"/>
              <a:buChar char="Ø"/>
            </a:pPr>
            <a:r>
              <a:rPr lang="en-IN" sz="1400" dirty="0">
                <a:latin typeface="Segoe UI Semibold" panose="020B0702040204020203" pitchFamily="34" charset="0"/>
                <a:cs typeface="Segoe UI Semibold" panose="020B0702040204020203" pitchFamily="34" charset="0"/>
              </a:rPr>
              <a:t>Date name</a:t>
            </a:r>
          </a:p>
          <a:p>
            <a:pPr marL="285750" indent="-285750">
              <a:lnSpc>
                <a:spcPct val="150000"/>
              </a:lnSpc>
              <a:buFont typeface="Wingdings" panose="05000000000000000000" pitchFamily="2" charset="2"/>
              <a:buChar char="Ø"/>
            </a:pPr>
            <a:r>
              <a:rPr lang="en-IN" sz="1400" dirty="0">
                <a:latin typeface="Segoe UI Semibold" panose="020B0702040204020203" pitchFamily="34" charset="0"/>
                <a:cs typeface="Segoe UI Semibold" panose="020B0702040204020203" pitchFamily="34" charset="0"/>
              </a:rPr>
              <a:t>Date part</a:t>
            </a:r>
          </a:p>
          <a:p>
            <a:pPr marL="285750" indent="-285750">
              <a:lnSpc>
                <a:spcPct val="150000"/>
              </a:lnSpc>
              <a:buFont typeface="Wingdings" panose="05000000000000000000" pitchFamily="2" charset="2"/>
              <a:buChar char="Ø"/>
            </a:pPr>
            <a:r>
              <a:rPr lang="en-IN" sz="1400" dirty="0">
                <a:latin typeface="Segoe UI Semibold" panose="020B0702040204020203" pitchFamily="34" charset="0"/>
                <a:cs typeface="Segoe UI Semibold" panose="020B0702040204020203" pitchFamily="34" charset="0"/>
              </a:rPr>
              <a:t>Cast</a:t>
            </a:r>
          </a:p>
          <a:p>
            <a:pPr marL="285750" indent="-285750">
              <a:lnSpc>
                <a:spcPct val="150000"/>
              </a:lnSpc>
              <a:buFont typeface="Wingdings" panose="05000000000000000000" pitchFamily="2" charset="2"/>
              <a:buChar char="Ø"/>
            </a:pPr>
            <a:r>
              <a:rPr lang="en-IN" sz="1400" dirty="0">
                <a:latin typeface="Segoe UI Semibold" panose="020B0702040204020203" pitchFamily="34" charset="0"/>
                <a:cs typeface="Segoe UI Semibold" panose="020B0702040204020203" pitchFamily="34" charset="0"/>
              </a:rPr>
              <a:t>Decimal</a:t>
            </a:r>
          </a:p>
          <a:p>
            <a:pPr marL="285750" indent="-285750">
              <a:lnSpc>
                <a:spcPct val="150000"/>
              </a:lnSpc>
              <a:buFont typeface="Wingdings" panose="05000000000000000000" pitchFamily="2" charset="2"/>
              <a:buChar char="Ø"/>
            </a:pPr>
            <a:r>
              <a:rPr lang="en-IN" sz="1400" dirty="0">
                <a:latin typeface="Segoe UI Semibold" panose="020B0702040204020203" pitchFamily="34" charset="0"/>
                <a:cs typeface="Segoe UI Semibold" panose="020B0702040204020203" pitchFamily="34" charset="0"/>
              </a:rPr>
              <a:t>Month</a:t>
            </a:r>
          </a:p>
          <a:p>
            <a:pPr marL="285750" indent="-285750">
              <a:lnSpc>
                <a:spcPct val="150000"/>
              </a:lnSpc>
              <a:buFont typeface="Wingdings" panose="05000000000000000000" pitchFamily="2" charset="2"/>
              <a:buChar char="Ø"/>
            </a:pPr>
            <a:r>
              <a:rPr lang="en-IN" sz="1400" dirty="0">
                <a:latin typeface="Segoe UI Semibold" panose="020B0702040204020203" pitchFamily="34" charset="0"/>
                <a:cs typeface="Segoe UI Semibold" panose="020B0702040204020203" pitchFamily="34" charset="0"/>
              </a:rPr>
              <a:t>Hour</a:t>
            </a:r>
          </a:p>
          <a:p>
            <a:pPr marL="285750" indent="-285750">
              <a:lnSpc>
                <a:spcPct val="150000"/>
              </a:lnSpc>
              <a:buFont typeface="Wingdings" panose="05000000000000000000" pitchFamily="2" charset="2"/>
              <a:buChar char="Ø"/>
            </a:pPr>
            <a:r>
              <a:rPr lang="en-IN" sz="1400" dirty="0">
                <a:latin typeface="Segoe UI Semibold" panose="020B0702040204020203" pitchFamily="34" charset="0"/>
                <a:cs typeface="Segoe UI Semibold" panose="020B0702040204020203" pitchFamily="34" charset="0"/>
              </a:rPr>
              <a:t>Quarter</a:t>
            </a:r>
          </a:p>
          <a:p>
            <a:pPr marL="285750" indent="-285750">
              <a:lnSpc>
                <a:spcPct val="150000"/>
              </a:lnSpc>
              <a:buFont typeface="Wingdings" panose="05000000000000000000" pitchFamily="2" charset="2"/>
              <a:buChar char="Ø"/>
            </a:pPr>
            <a:r>
              <a:rPr lang="en-IN" sz="1400" dirty="0">
                <a:latin typeface="Segoe UI Semibold" panose="020B0702040204020203" pitchFamily="34" charset="0"/>
                <a:cs typeface="Segoe UI Semibold" panose="020B0702040204020203" pitchFamily="34" charset="0"/>
              </a:rPr>
              <a:t>Day</a:t>
            </a:r>
          </a:p>
          <a:p>
            <a:pPr marL="285750" indent="-285750">
              <a:lnSpc>
                <a:spcPct val="150000"/>
              </a:lnSpc>
              <a:buFont typeface="Wingdings" panose="05000000000000000000" pitchFamily="2" charset="2"/>
              <a:buChar char="Ø"/>
            </a:pPr>
            <a:r>
              <a:rPr lang="en-IN" sz="1400" dirty="0">
                <a:latin typeface="Segoe UI Semibold" panose="020B0702040204020203" pitchFamily="34" charset="0"/>
                <a:cs typeface="Segoe UI Semibold" panose="020B0702040204020203" pitchFamily="34" charset="0"/>
              </a:rPr>
              <a:t>Group by</a:t>
            </a:r>
          </a:p>
          <a:p>
            <a:pPr marL="285750" indent="-285750">
              <a:lnSpc>
                <a:spcPct val="150000"/>
              </a:lnSpc>
              <a:buFont typeface="Wingdings" panose="05000000000000000000" pitchFamily="2" charset="2"/>
              <a:buChar char="Ø"/>
            </a:pPr>
            <a:r>
              <a:rPr lang="en-IN" sz="1400" dirty="0">
                <a:latin typeface="Segoe UI Semibold" panose="020B0702040204020203" pitchFamily="34" charset="0"/>
                <a:cs typeface="Segoe UI Semibold" panose="020B0702040204020203" pitchFamily="34" charset="0"/>
              </a:rPr>
              <a:t>Order by</a:t>
            </a:r>
          </a:p>
          <a:p>
            <a:pPr marL="285750" indent="-285750">
              <a:lnSpc>
                <a:spcPct val="150000"/>
              </a:lnSpc>
              <a:buFont typeface="Wingdings" panose="05000000000000000000" pitchFamily="2" charset="2"/>
              <a:buChar char="Ø"/>
            </a:pPr>
            <a:r>
              <a:rPr lang="en-IN" sz="1400" dirty="0">
                <a:latin typeface="Segoe UI Semibold" panose="020B0702040204020203" pitchFamily="34" charset="0"/>
                <a:cs typeface="Segoe UI Semibold" panose="020B0702040204020203" pitchFamily="34" charset="0"/>
              </a:rPr>
              <a:t>Limit</a:t>
            </a:r>
          </a:p>
          <a:p>
            <a:pPr marL="285750" indent="-285750">
              <a:lnSpc>
                <a:spcPct val="150000"/>
              </a:lnSpc>
              <a:buFont typeface="Wingdings" panose="05000000000000000000" pitchFamily="2" charset="2"/>
              <a:buChar char="Ø"/>
            </a:pPr>
            <a:r>
              <a:rPr lang="en-IN" sz="1400" dirty="0">
                <a:latin typeface="Segoe UI Semibold" panose="020B0702040204020203" pitchFamily="34" charset="0"/>
                <a:cs typeface="Segoe UI Semibold" panose="020B0702040204020203" pitchFamily="34" charset="0"/>
              </a:rPr>
              <a:t>Count</a:t>
            </a:r>
          </a:p>
          <a:p>
            <a:pPr marL="285750" indent="-285750">
              <a:lnSpc>
                <a:spcPct val="150000"/>
              </a:lnSpc>
              <a:buFont typeface="Wingdings" panose="05000000000000000000" pitchFamily="2" charset="2"/>
              <a:buChar char="Ø"/>
            </a:pPr>
            <a:r>
              <a:rPr lang="en-IN" sz="1400" dirty="0">
                <a:latin typeface="Segoe UI Semibold" panose="020B0702040204020203" pitchFamily="34" charset="0"/>
                <a:cs typeface="Segoe UI Semibold" panose="020B0702040204020203" pitchFamily="34" charset="0"/>
              </a:rPr>
              <a:t>Distinct</a:t>
            </a:r>
          </a:p>
          <a:p>
            <a:pPr marL="285750" indent="-285750">
              <a:lnSpc>
                <a:spcPct val="150000"/>
              </a:lnSpc>
              <a:buFont typeface="Wingdings" panose="05000000000000000000" pitchFamily="2" charset="2"/>
              <a:buChar char="Ø"/>
            </a:pPr>
            <a:r>
              <a:rPr lang="en-IN" sz="1400" dirty="0">
                <a:latin typeface="Segoe UI Semibold" panose="020B0702040204020203" pitchFamily="34" charset="0"/>
                <a:cs typeface="Segoe UI Semibold" panose="020B0702040204020203" pitchFamily="34" charset="0"/>
              </a:rPr>
              <a:t>CTE</a:t>
            </a:r>
          </a:p>
          <a:p>
            <a:pPr marL="285750" indent="-285750">
              <a:lnSpc>
                <a:spcPct val="150000"/>
              </a:lnSpc>
              <a:buFont typeface="Wingdings" panose="05000000000000000000" pitchFamily="2" charset="2"/>
              <a:buChar char="Ø"/>
            </a:pPr>
            <a:r>
              <a:rPr lang="en-IN" sz="1400" dirty="0">
                <a:latin typeface="Segoe UI Semibold" panose="020B0702040204020203" pitchFamily="34" charset="0"/>
                <a:cs typeface="Segoe UI Semibold" panose="020B0702040204020203" pitchFamily="34" charset="0"/>
              </a:rPr>
              <a:t>Partition</a:t>
            </a:r>
          </a:p>
        </p:txBody>
      </p:sp>
      <p:sp>
        <p:nvSpPr>
          <p:cNvPr id="5" name="TextBox 4">
            <a:extLst>
              <a:ext uri="{FF2B5EF4-FFF2-40B4-BE49-F238E27FC236}">
                <a16:creationId xmlns:a16="http://schemas.microsoft.com/office/drawing/2014/main" id="{F87E09F1-8EDC-4773-B85F-6A9864D50AE0}"/>
              </a:ext>
            </a:extLst>
          </p:cNvPr>
          <p:cNvSpPr txBox="1"/>
          <p:nvPr/>
        </p:nvSpPr>
        <p:spPr>
          <a:xfrm>
            <a:off x="6708371" y="506664"/>
            <a:ext cx="2909455" cy="6971139"/>
          </a:xfrm>
          <a:prstGeom prst="rect">
            <a:avLst/>
          </a:prstGeom>
          <a:noFill/>
        </p:spPr>
        <p:txBody>
          <a:bodyPr wrap="square" rtlCol="0">
            <a:spAutoFit/>
          </a:bodyPr>
          <a:lstStyle/>
          <a:p>
            <a:r>
              <a:rPr lang="en-IN" sz="1600" b="1" dirty="0">
                <a:solidFill>
                  <a:schemeClr val="accent2"/>
                </a:solidFill>
                <a:latin typeface="Segoe UI" panose="020B0502040204020203" pitchFamily="34" charset="0"/>
                <a:cs typeface="Segoe UI" panose="020B0502040204020203" pitchFamily="34" charset="0"/>
              </a:rPr>
              <a:t>Tableau</a:t>
            </a:r>
          </a:p>
          <a:p>
            <a:pPr marL="285750" indent="-285750">
              <a:lnSpc>
                <a:spcPct val="150000"/>
              </a:lnSpc>
              <a:buFont typeface="Wingdings" panose="05000000000000000000" pitchFamily="2" charset="2"/>
              <a:buChar char="Ø"/>
            </a:pPr>
            <a:r>
              <a:rPr lang="en-IN" sz="1400" b="1" dirty="0">
                <a:latin typeface="Segoe UI Semibold" panose="020B0702040204020203" pitchFamily="34" charset="0"/>
                <a:cs typeface="Segoe UI Semibold" panose="020B0702040204020203" pitchFamily="34" charset="0"/>
              </a:rPr>
              <a:t>Connecting to SQL server</a:t>
            </a:r>
          </a:p>
          <a:p>
            <a:pPr marL="285750" indent="-285750">
              <a:lnSpc>
                <a:spcPct val="150000"/>
              </a:lnSpc>
              <a:buFont typeface="Wingdings" panose="05000000000000000000" pitchFamily="2" charset="2"/>
              <a:buChar char="Ø"/>
            </a:pPr>
            <a:r>
              <a:rPr lang="en-IN" sz="1400" b="1" dirty="0">
                <a:latin typeface="Segoe UI Semibold" panose="020B0702040204020203" pitchFamily="34" charset="0"/>
                <a:cs typeface="Segoe UI Semibold" panose="020B0702040204020203" pitchFamily="34" charset="0"/>
              </a:rPr>
              <a:t>Data Cleaning</a:t>
            </a:r>
          </a:p>
          <a:p>
            <a:pPr marL="285750" indent="-285750">
              <a:lnSpc>
                <a:spcPct val="150000"/>
              </a:lnSpc>
              <a:buFont typeface="Wingdings" panose="05000000000000000000" pitchFamily="2" charset="2"/>
              <a:buChar char="Ø"/>
            </a:pPr>
            <a:r>
              <a:rPr lang="en-IN" sz="1400" b="1" dirty="0">
                <a:latin typeface="Segoe UI Semibold" panose="020B0702040204020203" pitchFamily="34" charset="0"/>
                <a:cs typeface="Segoe UI Semibold" panose="020B0702040204020203" pitchFamily="34" charset="0"/>
              </a:rPr>
              <a:t>Data Modelling</a:t>
            </a:r>
          </a:p>
          <a:p>
            <a:pPr marL="285750" indent="-285750">
              <a:lnSpc>
                <a:spcPct val="150000"/>
              </a:lnSpc>
              <a:buFont typeface="Wingdings" panose="05000000000000000000" pitchFamily="2" charset="2"/>
              <a:buChar char="Ø"/>
            </a:pPr>
            <a:r>
              <a:rPr lang="en-IN" sz="1400" b="1" dirty="0">
                <a:latin typeface="Segoe UI Semibold" panose="020B0702040204020203" pitchFamily="34" charset="0"/>
                <a:cs typeface="Segoe UI Semibold" panose="020B0702040204020203" pitchFamily="34" charset="0"/>
              </a:rPr>
              <a:t>Data Processing</a:t>
            </a:r>
          </a:p>
          <a:p>
            <a:pPr marL="285750" indent="-285750">
              <a:lnSpc>
                <a:spcPct val="150000"/>
              </a:lnSpc>
              <a:buFont typeface="Wingdings" panose="05000000000000000000" pitchFamily="2" charset="2"/>
              <a:buChar char="Ø"/>
            </a:pPr>
            <a:r>
              <a:rPr lang="en-IN" sz="1400" b="1" dirty="0">
                <a:latin typeface="Segoe UI Semibold" panose="020B0702040204020203" pitchFamily="34" charset="0"/>
                <a:cs typeface="Segoe UI Semibold" panose="020B0702040204020203" pitchFamily="34" charset="0"/>
              </a:rPr>
              <a:t>Power Query</a:t>
            </a:r>
          </a:p>
          <a:p>
            <a:pPr marL="285750" indent="-285750">
              <a:lnSpc>
                <a:spcPct val="150000"/>
              </a:lnSpc>
              <a:buFont typeface="Wingdings" panose="05000000000000000000" pitchFamily="2" charset="2"/>
              <a:buChar char="Ø"/>
            </a:pPr>
            <a:r>
              <a:rPr lang="en-IN" sz="1400" b="1" dirty="0">
                <a:latin typeface="Segoe UI Semibold" panose="020B0702040204020203" pitchFamily="34" charset="0"/>
                <a:cs typeface="Segoe UI Semibold" panose="020B0702040204020203" pitchFamily="34" charset="0"/>
              </a:rPr>
              <a:t>Data Tables</a:t>
            </a:r>
          </a:p>
          <a:p>
            <a:pPr marL="285750" indent="-285750">
              <a:lnSpc>
                <a:spcPct val="150000"/>
              </a:lnSpc>
              <a:buFont typeface="Wingdings" panose="05000000000000000000" pitchFamily="2" charset="2"/>
              <a:buChar char="Ø"/>
            </a:pPr>
            <a:r>
              <a:rPr lang="en-IN" sz="1400" b="1" dirty="0">
                <a:latin typeface="Segoe UI Semibold" panose="020B0702040204020203" pitchFamily="34" charset="0"/>
                <a:cs typeface="Segoe UI Semibold" panose="020B0702040204020203" pitchFamily="34" charset="0"/>
              </a:rPr>
              <a:t>Time Intelligence function</a:t>
            </a:r>
          </a:p>
          <a:p>
            <a:pPr marL="285750" indent="-285750">
              <a:lnSpc>
                <a:spcPct val="150000"/>
              </a:lnSpc>
              <a:buFont typeface="Wingdings" panose="05000000000000000000" pitchFamily="2" charset="2"/>
              <a:buChar char="Ø"/>
            </a:pPr>
            <a:r>
              <a:rPr lang="en-IN" sz="1400" b="1" dirty="0">
                <a:latin typeface="Segoe UI Semibold" panose="020B0702040204020203" pitchFamily="34" charset="0"/>
                <a:cs typeface="Segoe UI Semibold" panose="020B0702040204020203" pitchFamily="34" charset="0"/>
              </a:rPr>
              <a:t>DAX</a:t>
            </a:r>
          </a:p>
          <a:p>
            <a:pPr marL="285750" indent="-285750">
              <a:lnSpc>
                <a:spcPct val="150000"/>
              </a:lnSpc>
              <a:buFont typeface="Wingdings" panose="05000000000000000000" pitchFamily="2" charset="2"/>
              <a:buChar char="Ø"/>
            </a:pPr>
            <a:r>
              <a:rPr lang="en-IN" sz="1400" b="1" dirty="0">
                <a:latin typeface="Segoe UI Semibold" panose="020B0702040204020203" pitchFamily="34" charset="0"/>
                <a:cs typeface="Segoe UI Semibold" panose="020B0702040204020203" pitchFamily="34" charset="0"/>
              </a:rPr>
              <a:t>Date function</a:t>
            </a:r>
          </a:p>
          <a:p>
            <a:pPr marL="285750" indent="-285750">
              <a:lnSpc>
                <a:spcPct val="150000"/>
              </a:lnSpc>
              <a:buFont typeface="Wingdings" panose="05000000000000000000" pitchFamily="2" charset="2"/>
              <a:buChar char="Ø"/>
            </a:pPr>
            <a:r>
              <a:rPr lang="en-IN" sz="1400" b="1" dirty="0">
                <a:latin typeface="Segoe UI Semibold" panose="020B0702040204020203" pitchFamily="34" charset="0"/>
                <a:cs typeface="Segoe UI Semibold" panose="020B0702040204020203" pitchFamily="34" charset="0"/>
              </a:rPr>
              <a:t>Text  function</a:t>
            </a:r>
          </a:p>
          <a:p>
            <a:pPr marL="285750" indent="-285750">
              <a:lnSpc>
                <a:spcPct val="150000"/>
              </a:lnSpc>
              <a:buFont typeface="Wingdings" panose="05000000000000000000" pitchFamily="2" charset="2"/>
              <a:buChar char="Ø"/>
            </a:pPr>
            <a:r>
              <a:rPr lang="en-IN" sz="1400" b="1" dirty="0">
                <a:latin typeface="Segoe UI Semibold" panose="020B0702040204020203" pitchFamily="34" charset="0"/>
                <a:cs typeface="Segoe UI Semibold" panose="020B0702040204020203" pitchFamily="34" charset="0"/>
              </a:rPr>
              <a:t>Filter Function</a:t>
            </a:r>
          </a:p>
          <a:p>
            <a:pPr marL="285750" indent="-285750">
              <a:lnSpc>
                <a:spcPct val="150000"/>
              </a:lnSpc>
              <a:buFont typeface="Wingdings" panose="05000000000000000000" pitchFamily="2" charset="2"/>
              <a:buChar char="Ø"/>
            </a:pPr>
            <a:r>
              <a:rPr lang="en-IN" sz="1400" b="1" dirty="0">
                <a:latin typeface="Segoe UI Semibold" panose="020B0702040204020203" pitchFamily="34" charset="0"/>
                <a:cs typeface="Segoe UI Semibold" panose="020B0702040204020203" pitchFamily="34" charset="0"/>
              </a:rPr>
              <a:t>Calculate</a:t>
            </a:r>
          </a:p>
          <a:p>
            <a:pPr marL="285750" indent="-285750">
              <a:lnSpc>
                <a:spcPct val="150000"/>
              </a:lnSpc>
              <a:buFont typeface="Wingdings" panose="05000000000000000000" pitchFamily="2" charset="2"/>
              <a:buChar char="Ø"/>
            </a:pPr>
            <a:r>
              <a:rPr lang="en-IN" sz="1400" b="1" dirty="0">
                <a:latin typeface="Segoe UI Semibold" panose="020B0702040204020203" pitchFamily="34" charset="0"/>
                <a:cs typeface="Segoe UI Semibold" panose="020B0702040204020203" pitchFamily="34" charset="0"/>
              </a:rPr>
              <a:t>SUM/SUMX</a:t>
            </a:r>
          </a:p>
          <a:p>
            <a:pPr marL="285750" indent="-285750">
              <a:lnSpc>
                <a:spcPct val="150000"/>
              </a:lnSpc>
              <a:buFont typeface="Wingdings" panose="05000000000000000000" pitchFamily="2" charset="2"/>
              <a:buChar char="Ø"/>
            </a:pPr>
            <a:r>
              <a:rPr lang="en-IN" sz="1400" b="1" dirty="0">
                <a:latin typeface="Segoe UI Semibold" panose="020B0702040204020203" pitchFamily="34" charset="0"/>
                <a:cs typeface="Segoe UI Semibold" panose="020B0702040204020203" pitchFamily="34" charset="0"/>
              </a:rPr>
              <a:t>Creating KPI</a:t>
            </a:r>
          </a:p>
          <a:p>
            <a:pPr marL="285750" indent="-285750">
              <a:lnSpc>
                <a:spcPct val="150000"/>
              </a:lnSpc>
              <a:buFont typeface="Wingdings" panose="05000000000000000000" pitchFamily="2" charset="2"/>
              <a:buChar char="Ø"/>
            </a:pPr>
            <a:r>
              <a:rPr lang="en-IN" sz="1400" b="1" dirty="0">
                <a:latin typeface="Segoe UI Semibold" panose="020B0702040204020203" pitchFamily="34" charset="0"/>
                <a:cs typeface="Segoe UI Semibold" panose="020B0702040204020203" pitchFamily="34" charset="0"/>
              </a:rPr>
              <a:t>New card visual</a:t>
            </a:r>
          </a:p>
          <a:p>
            <a:pPr marL="285750" indent="-285750">
              <a:lnSpc>
                <a:spcPct val="150000"/>
              </a:lnSpc>
              <a:buFont typeface="Wingdings" panose="05000000000000000000" pitchFamily="2" charset="2"/>
              <a:buChar char="Ø"/>
            </a:pPr>
            <a:r>
              <a:rPr lang="en-IN" sz="1400" b="1" dirty="0">
                <a:latin typeface="Segoe UI Semibold" panose="020B0702040204020203" pitchFamily="34" charset="0"/>
                <a:cs typeface="Segoe UI Semibold" panose="020B0702040204020203" pitchFamily="34" charset="0"/>
              </a:rPr>
              <a:t>Creating Charts</a:t>
            </a:r>
          </a:p>
          <a:p>
            <a:pPr marL="285750" indent="-285750">
              <a:lnSpc>
                <a:spcPct val="150000"/>
              </a:lnSpc>
              <a:buFont typeface="Wingdings" panose="05000000000000000000" pitchFamily="2" charset="2"/>
              <a:buChar char="Ø"/>
            </a:pPr>
            <a:r>
              <a:rPr lang="en-IN" sz="1400" b="1" dirty="0">
                <a:latin typeface="Segoe UI Semibold" panose="020B0702040204020203" pitchFamily="34" charset="0"/>
                <a:cs typeface="Segoe UI Semibold" panose="020B0702040204020203" pitchFamily="34" charset="0"/>
              </a:rPr>
              <a:t>Formatting visuals</a:t>
            </a:r>
          </a:p>
          <a:p>
            <a:pPr marL="285750" indent="-285750">
              <a:lnSpc>
                <a:spcPct val="150000"/>
              </a:lnSpc>
              <a:buFont typeface="Wingdings" panose="05000000000000000000" pitchFamily="2" charset="2"/>
              <a:buChar char="Ø"/>
            </a:pPr>
            <a:r>
              <a:rPr lang="en-IN" sz="1400" b="1" dirty="0">
                <a:latin typeface="Segoe UI Semibold" panose="020B0702040204020203" pitchFamily="34" charset="0"/>
                <a:cs typeface="Segoe UI Semibold" panose="020B0702040204020203" pitchFamily="34" charset="0"/>
              </a:rPr>
              <a:t>Creating functions</a:t>
            </a:r>
          </a:p>
          <a:p>
            <a:pPr marL="285750" indent="-285750">
              <a:lnSpc>
                <a:spcPct val="150000"/>
              </a:lnSpc>
              <a:buFont typeface="Wingdings" panose="05000000000000000000" pitchFamily="2" charset="2"/>
              <a:buChar char="Ø"/>
            </a:pPr>
            <a:r>
              <a:rPr lang="en-IN" sz="1400" b="1" dirty="0">
                <a:latin typeface="Segoe UI Semibold" panose="020B0702040204020203" pitchFamily="34" charset="0"/>
                <a:cs typeface="Segoe UI Semibold" panose="020B0702040204020203" pitchFamily="34" charset="0"/>
              </a:rPr>
              <a:t>Navigation</a:t>
            </a:r>
          </a:p>
          <a:p>
            <a:endParaRPr lang="en-IN" sz="1600" b="1" dirty="0">
              <a:solidFill>
                <a:schemeClr val="accent2"/>
              </a:solidFill>
              <a:latin typeface="Segoe UI" panose="020B0502040204020203" pitchFamily="34" charset="0"/>
              <a:cs typeface="Segoe UI" panose="020B0502040204020203" pitchFamily="34" charset="0"/>
            </a:endParaRPr>
          </a:p>
          <a:p>
            <a:endParaRPr lang="en-IN" sz="1600" b="1" dirty="0">
              <a:solidFill>
                <a:schemeClr val="accent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2121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20EAA9-FFE8-485D-9A26-3BD1585E303A}"/>
              </a:ext>
            </a:extLst>
          </p:cNvPr>
          <p:cNvSpPr txBox="1"/>
          <p:nvPr/>
        </p:nvSpPr>
        <p:spPr>
          <a:xfrm>
            <a:off x="157942" y="66502"/>
            <a:ext cx="2527069" cy="307777"/>
          </a:xfrm>
          <a:prstGeom prst="rect">
            <a:avLst/>
          </a:prstGeom>
          <a:noFill/>
        </p:spPr>
        <p:txBody>
          <a:bodyPr wrap="square" rtlCol="0">
            <a:spAutoFit/>
          </a:bodyPr>
          <a:lstStyle/>
          <a:p>
            <a:r>
              <a:rPr lang="en-IN" sz="1400" b="1" dirty="0">
                <a:solidFill>
                  <a:schemeClr val="accent4">
                    <a:lumMod val="75000"/>
                  </a:schemeClr>
                </a:solidFill>
                <a:latin typeface="Segoe UI" panose="020B0502040204020203" pitchFamily="34" charset="0"/>
                <a:cs typeface="Segoe UI" panose="020B0502040204020203" pitchFamily="34" charset="0"/>
              </a:rPr>
              <a:t>Dashboard 1 Queries:</a:t>
            </a:r>
          </a:p>
        </p:txBody>
      </p:sp>
      <p:pic>
        <p:nvPicPr>
          <p:cNvPr id="4" name="Picture 3">
            <a:extLst>
              <a:ext uri="{FF2B5EF4-FFF2-40B4-BE49-F238E27FC236}">
                <a16:creationId xmlns:a16="http://schemas.microsoft.com/office/drawing/2014/main" id="{F7D0B014-C0D5-4C83-BEE1-F7378593C7DB}"/>
              </a:ext>
            </a:extLst>
          </p:cNvPr>
          <p:cNvPicPr>
            <a:picLocks noChangeAspect="1"/>
          </p:cNvPicPr>
          <p:nvPr/>
        </p:nvPicPr>
        <p:blipFill rotWithShape="1">
          <a:blip r:embed="rId3">
            <a:extLst>
              <a:ext uri="{28A0092B-C50C-407E-A947-70E740481C1C}">
                <a14:useLocalDpi xmlns:a14="http://schemas.microsoft.com/office/drawing/2010/main" val="0"/>
              </a:ext>
            </a:extLst>
          </a:blip>
          <a:srcRect l="571" r="32351" b="13504"/>
          <a:stretch/>
        </p:blipFill>
        <p:spPr>
          <a:xfrm>
            <a:off x="66502" y="391316"/>
            <a:ext cx="5122718" cy="6208952"/>
          </a:xfrm>
          <a:prstGeom prst="rect">
            <a:avLst/>
          </a:prstGeom>
        </p:spPr>
      </p:pic>
      <p:pic>
        <p:nvPicPr>
          <p:cNvPr id="6" name="Picture 5">
            <a:extLst>
              <a:ext uri="{FF2B5EF4-FFF2-40B4-BE49-F238E27FC236}">
                <a16:creationId xmlns:a16="http://schemas.microsoft.com/office/drawing/2014/main" id="{E209ED84-73BD-48A7-8D3F-AEE1FF127DF9}"/>
              </a:ext>
            </a:extLst>
          </p:cNvPr>
          <p:cNvPicPr>
            <a:picLocks noChangeAspect="1"/>
          </p:cNvPicPr>
          <p:nvPr/>
        </p:nvPicPr>
        <p:blipFill rotWithShape="1">
          <a:blip r:embed="rId4">
            <a:extLst>
              <a:ext uri="{28A0092B-C50C-407E-A947-70E740481C1C}">
                <a14:useLocalDpi xmlns:a14="http://schemas.microsoft.com/office/drawing/2010/main" val="0"/>
              </a:ext>
            </a:extLst>
          </a:blip>
          <a:srcRect l="24324" t="14916" r="30106" b="12330"/>
          <a:stretch/>
        </p:blipFill>
        <p:spPr>
          <a:xfrm>
            <a:off x="5189220" y="412828"/>
            <a:ext cx="3451860" cy="6070894"/>
          </a:xfrm>
          <a:prstGeom prst="rect">
            <a:avLst/>
          </a:prstGeom>
        </p:spPr>
      </p:pic>
      <p:pic>
        <p:nvPicPr>
          <p:cNvPr id="8" name="Picture 7">
            <a:extLst>
              <a:ext uri="{FF2B5EF4-FFF2-40B4-BE49-F238E27FC236}">
                <a16:creationId xmlns:a16="http://schemas.microsoft.com/office/drawing/2014/main" id="{CE7ECBBA-59F6-4D8E-81C0-BEB1E3B81D34}"/>
              </a:ext>
            </a:extLst>
          </p:cNvPr>
          <p:cNvPicPr>
            <a:picLocks noChangeAspect="1"/>
          </p:cNvPicPr>
          <p:nvPr/>
        </p:nvPicPr>
        <p:blipFill rotWithShape="1">
          <a:blip r:embed="rId5">
            <a:extLst>
              <a:ext uri="{28A0092B-C50C-407E-A947-70E740481C1C}">
                <a14:useLocalDpi xmlns:a14="http://schemas.microsoft.com/office/drawing/2010/main" val="0"/>
              </a:ext>
            </a:extLst>
          </a:blip>
          <a:srcRect l="25187" t="15119" r="37205" b="22103"/>
          <a:stretch/>
        </p:blipFill>
        <p:spPr>
          <a:xfrm>
            <a:off x="8587740" y="374278"/>
            <a:ext cx="3680460" cy="6109444"/>
          </a:xfrm>
          <a:prstGeom prst="rect">
            <a:avLst/>
          </a:prstGeom>
        </p:spPr>
      </p:pic>
    </p:spTree>
    <p:extLst>
      <p:ext uri="{BB962C8B-B14F-4D97-AF65-F5344CB8AC3E}">
        <p14:creationId xmlns:p14="http://schemas.microsoft.com/office/powerpoint/2010/main" val="558869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BC184F-955E-458B-8482-0FB950FB1A35}"/>
              </a:ext>
            </a:extLst>
          </p:cNvPr>
          <p:cNvSpPr txBox="1"/>
          <p:nvPr/>
        </p:nvSpPr>
        <p:spPr>
          <a:xfrm>
            <a:off x="129540" y="106680"/>
            <a:ext cx="2316480" cy="307777"/>
          </a:xfrm>
          <a:prstGeom prst="rect">
            <a:avLst/>
          </a:prstGeom>
          <a:noFill/>
        </p:spPr>
        <p:txBody>
          <a:bodyPr wrap="square" rtlCol="0">
            <a:spAutoFit/>
          </a:bodyPr>
          <a:lstStyle/>
          <a:p>
            <a:r>
              <a:rPr lang="en-IN" sz="1400" b="1" dirty="0">
                <a:solidFill>
                  <a:schemeClr val="accent4">
                    <a:lumMod val="75000"/>
                  </a:schemeClr>
                </a:solidFill>
                <a:latin typeface="Segoe UI" panose="020B0502040204020203" pitchFamily="34" charset="0"/>
                <a:cs typeface="Segoe UI" panose="020B0502040204020203" pitchFamily="34" charset="0"/>
              </a:rPr>
              <a:t>Dashboard 2 Queries:</a:t>
            </a:r>
          </a:p>
        </p:txBody>
      </p:sp>
      <p:pic>
        <p:nvPicPr>
          <p:cNvPr id="4" name="Picture 3">
            <a:extLst>
              <a:ext uri="{FF2B5EF4-FFF2-40B4-BE49-F238E27FC236}">
                <a16:creationId xmlns:a16="http://schemas.microsoft.com/office/drawing/2014/main" id="{BA402AF2-09E4-4169-8D48-E26FE7121EF3}"/>
              </a:ext>
            </a:extLst>
          </p:cNvPr>
          <p:cNvPicPr>
            <a:picLocks noChangeAspect="1"/>
          </p:cNvPicPr>
          <p:nvPr/>
        </p:nvPicPr>
        <p:blipFill rotWithShape="1">
          <a:blip r:embed="rId3">
            <a:extLst>
              <a:ext uri="{28A0092B-C50C-407E-A947-70E740481C1C}">
                <a14:useLocalDpi xmlns:a14="http://schemas.microsoft.com/office/drawing/2010/main" val="0"/>
              </a:ext>
            </a:extLst>
          </a:blip>
          <a:srcRect r="33125" b="15667"/>
          <a:stretch/>
        </p:blipFill>
        <p:spPr>
          <a:xfrm>
            <a:off x="129540" y="537210"/>
            <a:ext cx="6568440" cy="5962650"/>
          </a:xfrm>
          <a:prstGeom prst="rect">
            <a:avLst/>
          </a:prstGeom>
        </p:spPr>
      </p:pic>
      <p:pic>
        <p:nvPicPr>
          <p:cNvPr id="6" name="Picture 5">
            <a:extLst>
              <a:ext uri="{FF2B5EF4-FFF2-40B4-BE49-F238E27FC236}">
                <a16:creationId xmlns:a16="http://schemas.microsoft.com/office/drawing/2014/main" id="{1FF198CD-CD3A-4AEC-8B37-48F08D8852EE}"/>
              </a:ext>
            </a:extLst>
          </p:cNvPr>
          <p:cNvPicPr>
            <a:picLocks noChangeAspect="1"/>
          </p:cNvPicPr>
          <p:nvPr/>
        </p:nvPicPr>
        <p:blipFill rotWithShape="1">
          <a:blip r:embed="rId4">
            <a:extLst>
              <a:ext uri="{28A0092B-C50C-407E-A947-70E740481C1C}">
                <a14:useLocalDpi xmlns:a14="http://schemas.microsoft.com/office/drawing/2010/main" val="0"/>
              </a:ext>
            </a:extLst>
          </a:blip>
          <a:srcRect l="23625" t="17276" r="35563" b="12843"/>
          <a:stretch/>
        </p:blipFill>
        <p:spPr>
          <a:xfrm>
            <a:off x="6697980" y="537210"/>
            <a:ext cx="4975860" cy="6320790"/>
          </a:xfrm>
          <a:prstGeom prst="rect">
            <a:avLst/>
          </a:prstGeom>
        </p:spPr>
      </p:pic>
    </p:spTree>
    <p:extLst>
      <p:ext uri="{BB962C8B-B14F-4D97-AF65-F5344CB8AC3E}">
        <p14:creationId xmlns:p14="http://schemas.microsoft.com/office/powerpoint/2010/main" val="3778419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C8BDF6-8D0B-499A-A75C-C7E4246ED871}"/>
              </a:ext>
            </a:extLst>
          </p:cNvPr>
          <p:cNvPicPr>
            <a:picLocks noChangeAspect="1"/>
          </p:cNvPicPr>
          <p:nvPr/>
        </p:nvPicPr>
        <p:blipFill rotWithShape="1">
          <a:blip r:embed="rId3">
            <a:extLst>
              <a:ext uri="{28A0092B-C50C-407E-A947-70E740481C1C}">
                <a14:useLocalDpi xmlns:a14="http://schemas.microsoft.com/office/drawing/2010/main" val="0"/>
              </a:ext>
            </a:extLst>
          </a:blip>
          <a:srcRect b="7015"/>
          <a:stretch/>
        </p:blipFill>
        <p:spPr>
          <a:xfrm>
            <a:off x="0" y="0"/>
            <a:ext cx="12192000" cy="6934200"/>
          </a:xfrm>
          <a:prstGeom prst="rect">
            <a:avLst/>
          </a:prstGeom>
        </p:spPr>
      </p:pic>
    </p:spTree>
    <p:extLst>
      <p:ext uri="{BB962C8B-B14F-4D97-AF65-F5344CB8AC3E}">
        <p14:creationId xmlns:p14="http://schemas.microsoft.com/office/powerpoint/2010/main" val="2745577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149EDF-43C9-48B9-B77F-945125965924}"/>
              </a:ext>
            </a:extLst>
          </p:cNvPr>
          <p:cNvPicPr>
            <a:picLocks noChangeAspect="1"/>
          </p:cNvPicPr>
          <p:nvPr/>
        </p:nvPicPr>
        <p:blipFill rotWithShape="1">
          <a:blip r:embed="rId2">
            <a:extLst>
              <a:ext uri="{28A0092B-C50C-407E-A947-70E740481C1C}">
                <a14:useLocalDpi xmlns:a14="http://schemas.microsoft.com/office/drawing/2010/main" val="0"/>
              </a:ext>
            </a:extLst>
          </a:blip>
          <a:srcRect b="8024"/>
          <a:stretch/>
        </p:blipFill>
        <p:spPr>
          <a:xfrm>
            <a:off x="0" y="-135467"/>
            <a:ext cx="12192000" cy="6993467"/>
          </a:xfrm>
          <a:prstGeom prst="rect">
            <a:avLst/>
          </a:prstGeom>
        </p:spPr>
      </p:pic>
    </p:spTree>
    <p:extLst>
      <p:ext uri="{BB962C8B-B14F-4D97-AF65-F5344CB8AC3E}">
        <p14:creationId xmlns:p14="http://schemas.microsoft.com/office/powerpoint/2010/main" val="1915190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653</Words>
  <Application>Microsoft Office PowerPoint</Application>
  <PresentationFormat>Widescreen</PresentationFormat>
  <Paragraphs>98</Paragraphs>
  <Slides>10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Segoe UI</vt:lpstr>
      <vt:lpstr>Segoe UI Semibold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Gunasekaran D</dc:creator>
  <cp:lastModifiedBy>Gunasekaran D</cp:lastModifiedBy>
  <cp:revision>21</cp:revision>
  <dcterms:created xsi:type="dcterms:W3CDTF">2024-04-09T06:57:16Z</dcterms:created>
  <dcterms:modified xsi:type="dcterms:W3CDTF">2024-08-13T05:01:45Z</dcterms:modified>
</cp:coreProperties>
</file>