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6" r:id="rId2"/>
    <p:sldId id="257" r:id="rId3"/>
    <p:sldId id="309" r:id="rId4"/>
    <p:sldId id="303" r:id="rId5"/>
    <p:sldId id="264" r:id="rId6"/>
    <p:sldId id="262" r:id="rId7"/>
    <p:sldId id="266" r:id="rId8"/>
    <p:sldId id="267" r:id="rId9"/>
    <p:sldId id="268" r:id="rId10"/>
    <p:sldId id="265" r:id="rId11"/>
    <p:sldId id="272" r:id="rId12"/>
    <p:sldId id="269" r:id="rId13"/>
    <p:sldId id="337" r:id="rId14"/>
    <p:sldId id="280" r:id="rId15"/>
    <p:sldId id="310" r:id="rId16"/>
    <p:sldId id="261" r:id="rId17"/>
    <p:sldId id="338" r:id="rId18"/>
    <p:sldId id="342" r:id="rId19"/>
    <p:sldId id="286" r:id="rId20"/>
    <p:sldId id="283" r:id="rId21"/>
    <p:sldId id="260" r:id="rId22"/>
    <p:sldId id="273" r:id="rId23"/>
    <p:sldId id="274" r:id="rId24"/>
    <p:sldId id="339" r:id="rId25"/>
    <p:sldId id="340" r:id="rId26"/>
    <p:sldId id="320" r:id="rId27"/>
    <p:sldId id="321" r:id="rId28"/>
    <p:sldId id="343" r:id="rId29"/>
    <p:sldId id="344" r:id="rId30"/>
    <p:sldId id="345" r:id="rId31"/>
    <p:sldId id="27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YED SHOAIB" initials="SS" lastIdx="1" clrIdx="0">
    <p:extLst>
      <p:ext uri="{19B8F6BF-5375-455C-9EA6-DF929625EA0E}">
        <p15:presenceInfo xmlns:p15="http://schemas.microsoft.com/office/powerpoint/2012/main" userId="S::201710100881@presidencyuniversity.in::41487520-abf3-44aa-9f57-acb90cb2621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23" autoAdjust="0"/>
    <p:restoredTop sz="94660"/>
  </p:normalViewPr>
  <p:slideViewPr>
    <p:cSldViewPr snapToGrid="0">
      <p:cViewPr varScale="1">
        <p:scale>
          <a:sx n="69" d="100"/>
          <a:sy n="69" d="100"/>
        </p:scale>
        <p:origin x="96" y="4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78EBE-98B6-4AD9-A1B8-1921F67C89D6}" type="datetimeFigureOut">
              <a:rPr lang="en-IN" smtClean="0"/>
              <a:t>28-03-2023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81C542-9B4E-4A6E-A28E-4670BB0E11B5}" type="slidenum">
              <a:rPr lang="en-IN" smtClean="0"/>
              <a:t>‹#›</a:t>
            </a:fld>
            <a:endParaRPr lang="en-IN"/>
          </a:p>
        </p:txBody>
      </p:sp>
    </p:spTree>
    <p:extLst>
      <p:ext uri="{BB962C8B-B14F-4D97-AF65-F5344CB8AC3E}">
        <p14:creationId xmlns:p14="http://schemas.microsoft.com/office/powerpoint/2010/main" val="10712127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350B06-B074-48FC-8CFD-53D2CD8FB95F}" type="slidenum">
              <a:rPr lang="en-US" smtClean="0"/>
              <a:t>19</a:t>
            </a:fld>
            <a:endParaRPr lang="en-US"/>
          </a:p>
        </p:txBody>
      </p:sp>
    </p:spTree>
    <p:extLst>
      <p:ext uri="{BB962C8B-B14F-4D97-AF65-F5344CB8AC3E}">
        <p14:creationId xmlns:p14="http://schemas.microsoft.com/office/powerpoint/2010/main" val="12845968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78F80-081F-045F-66F7-3DC4FE05F7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2E23730-81DB-C0FB-879C-C1828E2D11E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A2E044A-B2F2-8809-9989-12F93ECA3EBB}"/>
              </a:ext>
            </a:extLst>
          </p:cNvPr>
          <p:cNvSpPr>
            <a:spLocks noGrp="1"/>
          </p:cNvSpPr>
          <p:nvPr>
            <p:ph type="dt" sz="half" idx="10"/>
          </p:nvPr>
        </p:nvSpPr>
        <p:spPr/>
        <p:txBody>
          <a:bodyPr/>
          <a:lstStyle/>
          <a:p>
            <a:fld id="{73257274-231A-487F-8FFA-4E4428BE089B}" type="datetimeFigureOut">
              <a:rPr lang="en-IN" smtClean="0"/>
              <a:t>28-03-2023</a:t>
            </a:fld>
            <a:endParaRPr lang="en-IN"/>
          </a:p>
        </p:txBody>
      </p:sp>
      <p:sp>
        <p:nvSpPr>
          <p:cNvPr id="5" name="Footer Placeholder 4">
            <a:extLst>
              <a:ext uri="{FF2B5EF4-FFF2-40B4-BE49-F238E27FC236}">
                <a16:creationId xmlns:a16="http://schemas.microsoft.com/office/drawing/2014/main" id="{CA5E6B55-F5B0-DA64-3600-B7781CB159B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8470D6-F570-0625-5B66-E7D76DD66F5E}"/>
              </a:ext>
            </a:extLst>
          </p:cNvPr>
          <p:cNvSpPr>
            <a:spLocks noGrp="1"/>
          </p:cNvSpPr>
          <p:nvPr>
            <p:ph type="sldNum" sz="quarter" idx="12"/>
          </p:nvPr>
        </p:nvSpPr>
        <p:spPr/>
        <p:txBody>
          <a:bodyPr/>
          <a:lstStyle/>
          <a:p>
            <a:fld id="{BB5B3C01-239E-4BB8-9289-09097E571FE7}" type="slidenum">
              <a:rPr lang="en-IN" smtClean="0"/>
              <a:t>‹#›</a:t>
            </a:fld>
            <a:endParaRPr lang="en-IN"/>
          </a:p>
        </p:txBody>
      </p:sp>
    </p:spTree>
    <p:extLst>
      <p:ext uri="{BB962C8B-B14F-4D97-AF65-F5344CB8AC3E}">
        <p14:creationId xmlns:p14="http://schemas.microsoft.com/office/powerpoint/2010/main" val="25152482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DE821-84B8-5FC4-A611-7B1D7C95A99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58B0BD2-D08C-A3A4-D8C0-B6474AE88C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AFE20-64BF-6B64-639F-53453E311130}"/>
              </a:ext>
            </a:extLst>
          </p:cNvPr>
          <p:cNvSpPr>
            <a:spLocks noGrp="1"/>
          </p:cNvSpPr>
          <p:nvPr>
            <p:ph type="dt" sz="half" idx="10"/>
          </p:nvPr>
        </p:nvSpPr>
        <p:spPr/>
        <p:txBody>
          <a:bodyPr/>
          <a:lstStyle/>
          <a:p>
            <a:fld id="{73257274-231A-487F-8FFA-4E4428BE089B}" type="datetimeFigureOut">
              <a:rPr lang="en-IN" smtClean="0"/>
              <a:t>28-03-2023</a:t>
            </a:fld>
            <a:endParaRPr lang="en-IN"/>
          </a:p>
        </p:txBody>
      </p:sp>
      <p:sp>
        <p:nvSpPr>
          <p:cNvPr id="5" name="Footer Placeholder 4">
            <a:extLst>
              <a:ext uri="{FF2B5EF4-FFF2-40B4-BE49-F238E27FC236}">
                <a16:creationId xmlns:a16="http://schemas.microsoft.com/office/drawing/2014/main" id="{DBAFD26F-EB80-42A0-1D85-99C7C9E6950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C65BEF-A577-1FA8-8E27-DDC1D82453D2}"/>
              </a:ext>
            </a:extLst>
          </p:cNvPr>
          <p:cNvSpPr>
            <a:spLocks noGrp="1"/>
          </p:cNvSpPr>
          <p:nvPr>
            <p:ph type="sldNum" sz="quarter" idx="12"/>
          </p:nvPr>
        </p:nvSpPr>
        <p:spPr/>
        <p:txBody>
          <a:bodyPr/>
          <a:lstStyle/>
          <a:p>
            <a:fld id="{BB5B3C01-239E-4BB8-9289-09097E571FE7}" type="slidenum">
              <a:rPr lang="en-IN" smtClean="0"/>
              <a:t>‹#›</a:t>
            </a:fld>
            <a:endParaRPr lang="en-IN"/>
          </a:p>
        </p:txBody>
      </p:sp>
    </p:spTree>
    <p:extLst>
      <p:ext uri="{BB962C8B-B14F-4D97-AF65-F5344CB8AC3E}">
        <p14:creationId xmlns:p14="http://schemas.microsoft.com/office/powerpoint/2010/main" val="76142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B8ED69-62D4-3D31-1D9A-F48F3557A13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933CDEA-F79D-C967-E2F1-1FBA1C43533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DED79C-4990-FDD9-F2ED-1D7FF3E02E69}"/>
              </a:ext>
            </a:extLst>
          </p:cNvPr>
          <p:cNvSpPr>
            <a:spLocks noGrp="1"/>
          </p:cNvSpPr>
          <p:nvPr>
            <p:ph type="dt" sz="half" idx="10"/>
          </p:nvPr>
        </p:nvSpPr>
        <p:spPr/>
        <p:txBody>
          <a:bodyPr/>
          <a:lstStyle/>
          <a:p>
            <a:fld id="{73257274-231A-487F-8FFA-4E4428BE089B}" type="datetimeFigureOut">
              <a:rPr lang="en-IN" smtClean="0"/>
              <a:t>28-03-2023</a:t>
            </a:fld>
            <a:endParaRPr lang="en-IN"/>
          </a:p>
        </p:txBody>
      </p:sp>
      <p:sp>
        <p:nvSpPr>
          <p:cNvPr id="5" name="Footer Placeholder 4">
            <a:extLst>
              <a:ext uri="{FF2B5EF4-FFF2-40B4-BE49-F238E27FC236}">
                <a16:creationId xmlns:a16="http://schemas.microsoft.com/office/drawing/2014/main" id="{4A445DDE-9EA3-CABA-5003-EB50EB43A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BBE2C5-3153-622F-0B0A-929CE0179A15}"/>
              </a:ext>
            </a:extLst>
          </p:cNvPr>
          <p:cNvSpPr>
            <a:spLocks noGrp="1"/>
          </p:cNvSpPr>
          <p:nvPr>
            <p:ph type="sldNum" sz="quarter" idx="12"/>
          </p:nvPr>
        </p:nvSpPr>
        <p:spPr/>
        <p:txBody>
          <a:bodyPr/>
          <a:lstStyle/>
          <a:p>
            <a:fld id="{BB5B3C01-239E-4BB8-9289-09097E571FE7}" type="slidenum">
              <a:rPr lang="en-IN" smtClean="0"/>
              <a:t>‹#›</a:t>
            </a:fld>
            <a:endParaRPr lang="en-IN"/>
          </a:p>
        </p:txBody>
      </p:sp>
    </p:spTree>
    <p:extLst>
      <p:ext uri="{BB962C8B-B14F-4D97-AF65-F5344CB8AC3E}">
        <p14:creationId xmlns:p14="http://schemas.microsoft.com/office/powerpoint/2010/main" val="20647169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10D4B-AA91-25F8-B19E-E6F14B6D2FE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8666121-6916-06A0-F268-AAE54029CF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F43ACC1-8561-B7C7-3F8C-AE0DB63F103F}"/>
              </a:ext>
            </a:extLst>
          </p:cNvPr>
          <p:cNvSpPr>
            <a:spLocks noGrp="1"/>
          </p:cNvSpPr>
          <p:nvPr>
            <p:ph type="dt" sz="half" idx="10"/>
          </p:nvPr>
        </p:nvSpPr>
        <p:spPr/>
        <p:txBody>
          <a:bodyPr/>
          <a:lstStyle/>
          <a:p>
            <a:fld id="{73257274-231A-487F-8FFA-4E4428BE089B}" type="datetimeFigureOut">
              <a:rPr lang="en-IN" smtClean="0"/>
              <a:t>28-03-2023</a:t>
            </a:fld>
            <a:endParaRPr lang="en-IN"/>
          </a:p>
        </p:txBody>
      </p:sp>
      <p:sp>
        <p:nvSpPr>
          <p:cNvPr id="5" name="Footer Placeholder 4">
            <a:extLst>
              <a:ext uri="{FF2B5EF4-FFF2-40B4-BE49-F238E27FC236}">
                <a16:creationId xmlns:a16="http://schemas.microsoft.com/office/drawing/2014/main" id="{6ACEB45B-C5B0-1076-4F59-DAD77F82DDA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93384D-699E-6D1A-DCAE-00605E4DD84D}"/>
              </a:ext>
            </a:extLst>
          </p:cNvPr>
          <p:cNvSpPr>
            <a:spLocks noGrp="1"/>
          </p:cNvSpPr>
          <p:nvPr>
            <p:ph type="sldNum" sz="quarter" idx="12"/>
          </p:nvPr>
        </p:nvSpPr>
        <p:spPr/>
        <p:txBody>
          <a:bodyPr/>
          <a:lstStyle/>
          <a:p>
            <a:fld id="{BB5B3C01-239E-4BB8-9289-09097E571FE7}" type="slidenum">
              <a:rPr lang="en-IN" smtClean="0"/>
              <a:t>‹#›</a:t>
            </a:fld>
            <a:endParaRPr lang="en-IN"/>
          </a:p>
        </p:txBody>
      </p:sp>
    </p:spTree>
    <p:extLst>
      <p:ext uri="{BB962C8B-B14F-4D97-AF65-F5344CB8AC3E}">
        <p14:creationId xmlns:p14="http://schemas.microsoft.com/office/powerpoint/2010/main" val="1419983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222FF-00AD-EC8E-38B3-59615D2D373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E6F3AA-F33F-AF6F-B671-72D21510C1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1F94CE5-0538-FBCA-7EBF-FECC15B33BBF}"/>
              </a:ext>
            </a:extLst>
          </p:cNvPr>
          <p:cNvSpPr>
            <a:spLocks noGrp="1"/>
          </p:cNvSpPr>
          <p:nvPr>
            <p:ph type="dt" sz="half" idx="10"/>
          </p:nvPr>
        </p:nvSpPr>
        <p:spPr/>
        <p:txBody>
          <a:bodyPr/>
          <a:lstStyle/>
          <a:p>
            <a:fld id="{73257274-231A-487F-8FFA-4E4428BE089B}" type="datetimeFigureOut">
              <a:rPr lang="en-IN" smtClean="0"/>
              <a:t>28-03-2023</a:t>
            </a:fld>
            <a:endParaRPr lang="en-IN"/>
          </a:p>
        </p:txBody>
      </p:sp>
      <p:sp>
        <p:nvSpPr>
          <p:cNvPr id="5" name="Footer Placeholder 4">
            <a:extLst>
              <a:ext uri="{FF2B5EF4-FFF2-40B4-BE49-F238E27FC236}">
                <a16:creationId xmlns:a16="http://schemas.microsoft.com/office/drawing/2014/main" id="{F2EC3BFD-4B51-628A-0B4F-C2B8D914DE5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983C59-4495-F5EB-9DDD-6388F4DB1E86}"/>
              </a:ext>
            </a:extLst>
          </p:cNvPr>
          <p:cNvSpPr>
            <a:spLocks noGrp="1"/>
          </p:cNvSpPr>
          <p:nvPr>
            <p:ph type="sldNum" sz="quarter" idx="12"/>
          </p:nvPr>
        </p:nvSpPr>
        <p:spPr/>
        <p:txBody>
          <a:bodyPr/>
          <a:lstStyle/>
          <a:p>
            <a:fld id="{BB5B3C01-239E-4BB8-9289-09097E571FE7}" type="slidenum">
              <a:rPr lang="en-IN" smtClean="0"/>
              <a:t>‹#›</a:t>
            </a:fld>
            <a:endParaRPr lang="en-IN"/>
          </a:p>
        </p:txBody>
      </p:sp>
    </p:spTree>
    <p:extLst>
      <p:ext uri="{BB962C8B-B14F-4D97-AF65-F5344CB8AC3E}">
        <p14:creationId xmlns:p14="http://schemas.microsoft.com/office/powerpoint/2010/main" val="1500214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D7A4-F5EB-C619-2C6C-174AA875A94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9FC776-FA13-23FA-C0C8-BC0C8510161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50CEDB5-19F5-9793-F2C2-BF15E928E5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78936B3-1FD0-60FF-D3AE-75B0C5ED720D}"/>
              </a:ext>
            </a:extLst>
          </p:cNvPr>
          <p:cNvSpPr>
            <a:spLocks noGrp="1"/>
          </p:cNvSpPr>
          <p:nvPr>
            <p:ph type="dt" sz="half" idx="10"/>
          </p:nvPr>
        </p:nvSpPr>
        <p:spPr/>
        <p:txBody>
          <a:bodyPr/>
          <a:lstStyle/>
          <a:p>
            <a:fld id="{73257274-231A-487F-8FFA-4E4428BE089B}" type="datetimeFigureOut">
              <a:rPr lang="en-IN" smtClean="0"/>
              <a:t>28-03-2023</a:t>
            </a:fld>
            <a:endParaRPr lang="en-IN"/>
          </a:p>
        </p:txBody>
      </p:sp>
      <p:sp>
        <p:nvSpPr>
          <p:cNvPr id="6" name="Footer Placeholder 5">
            <a:extLst>
              <a:ext uri="{FF2B5EF4-FFF2-40B4-BE49-F238E27FC236}">
                <a16:creationId xmlns:a16="http://schemas.microsoft.com/office/drawing/2014/main" id="{74C5B3AA-AA57-1767-DD14-3133E13B49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78F13E-F793-B9D9-1D4B-D0CD4D7F7B67}"/>
              </a:ext>
            </a:extLst>
          </p:cNvPr>
          <p:cNvSpPr>
            <a:spLocks noGrp="1"/>
          </p:cNvSpPr>
          <p:nvPr>
            <p:ph type="sldNum" sz="quarter" idx="12"/>
          </p:nvPr>
        </p:nvSpPr>
        <p:spPr/>
        <p:txBody>
          <a:bodyPr/>
          <a:lstStyle/>
          <a:p>
            <a:fld id="{BB5B3C01-239E-4BB8-9289-09097E571FE7}" type="slidenum">
              <a:rPr lang="en-IN" smtClean="0"/>
              <a:t>‹#›</a:t>
            </a:fld>
            <a:endParaRPr lang="en-IN"/>
          </a:p>
        </p:txBody>
      </p:sp>
    </p:spTree>
    <p:extLst>
      <p:ext uri="{BB962C8B-B14F-4D97-AF65-F5344CB8AC3E}">
        <p14:creationId xmlns:p14="http://schemas.microsoft.com/office/powerpoint/2010/main" val="3104556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F6F9A-932E-C76A-09EC-41982DF6C2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BEB0A5-E153-48CE-0F66-7D397FDD05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AEEED9-EE11-FB63-9180-D66CF842227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95261FD-1B89-87BA-C1EB-792833EFC41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AA2082B-810D-E532-84B8-57742ADE17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A28C8D7-5C34-5119-CF62-E9D25123FFA0}"/>
              </a:ext>
            </a:extLst>
          </p:cNvPr>
          <p:cNvSpPr>
            <a:spLocks noGrp="1"/>
          </p:cNvSpPr>
          <p:nvPr>
            <p:ph type="dt" sz="half" idx="10"/>
          </p:nvPr>
        </p:nvSpPr>
        <p:spPr/>
        <p:txBody>
          <a:bodyPr/>
          <a:lstStyle/>
          <a:p>
            <a:fld id="{73257274-231A-487F-8FFA-4E4428BE089B}" type="datetimeFigureOut">
              <a:rPr lang="en-IN" smtClean="0"/>
              <a:t>28-03-2023</a:t>
            </a:fld>
            <a:endParaRPr lang="en-IN"/>
          </a:p>
        </p:txBody>
      </p:sp>
      <p:sp>
        <p:nvSpPr>
          <p:cNvPr id="8" name="Footer Placeholder 7">
            <a:extLst>
              <a:ext uri="{FF2B5EF4-FFF2-40B4-BE49-F238E27FC236}">
                <a16:creationId xmlns:a16="http://schemas.microsoft.com/office/drawing/2014/main" id="{1DD25202-49CD-C73B-CD2E-6C4F7460C5E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7A3CB8D-F013-D1A6-6D1B-2F8E775D2F7B}"/>
              </a:ext>
            </a:extLst>
          </p:cNvPr>
          <p:cNvSpPr>
            <a:spLocks noGrp="1"/>
          </p:cNvSpPr>
          <p:nvPr>
            <p:ph type="sldNum" sz="quarter" idx="12"/>
          </p:nvPr>
        </p:nvSpPr>
        <p:spPr/>
        <p:txBody>
          <a:bodyPr/>
          <a:lstStyle/>
          <a:p>
            <a:fld id="{BB5B3C01-239E-4BB8-9289-09097E571FE7}" type="slidenum">
              <a:rPr lang="en-IN" smtClean="0"/>
              <a:t>‹#›</a:t>
            </a:fld>
            <a:endParaRPr lang="en-IN"/>
          </a:p>
        </p:txBody>
      </p:sp>
    </p:spTree>
    <p:extLst>
      <p:ext uri="{BB962C8B-B14F-4D97-AF65-F5344CB8AC3E}">
        <p14:creationId xmlns:p14="http://schemas.microsoft.com/office/powerpoint/2010/main" val="3378683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19E00-EC30-C9BC-98AE-B8C94E96092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30EE09E-0ADF-D4DE-8D24-38592072EB81}"/>
              </a:ext>
            </a:extLst>
          </p:cNvPr>
          <p:cNvSpPr>
            <a:spLocks noGrp="1"/>
          </p:cNvSpPr>
          <p:nvPr>
            <p:ph type="dt" sz="half" idx="10"/>
          </p:nvPr>
        </p:nvSpPr>
        <p:spPr/>
        <p:txBody>
          <a:bodyPr/>
          <a:lstStyle/>
          <a:p>
            <a:fld id="{73257274-231A-487F-8FFA-4E4428BE089B}" type="datetimeFigureOut">
              <a:rPr lang="en-IN" smtClean="0"/>
              <a:t>28-03-2023</a:t>
            </a:fld>
            <a:endParaRPr lang="en-IN"/>
          </a:p>
        </p:txBody>
      </p:sp>
      <p:sp>
        <p:nvSpPr>
          <p:cNvPr id="4" name="Footer Placeholder 3">
            <a:extLst>
              <a:ext uri="{FF2B5EF4-FFF2-40B4-BE49-F238E27FC236}">
                <a16:creationId xmlns:a16="http://schemas.microsoft.com/office/drawing/2014/main" id="{B04427E6-E28F-D918-E790-F4FB0AC32B4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422B603-9C09-DD51-4EE8-DC0859FED6E5}"/>
              </a:ext>
            </a:extLst>
          </p:cNvPr>
          <p:cNvSpPr>
            <a:spLocks noGrp="1"/>
          </p:cNvSpPr>
          <p:nvPr>
            <p:ph type="sldNum" sz="quarter" idx="12"/>
          </p:nvPr>
        </p:nvSpPr>
        <p:spPr/>
        <p:txBody>
          <a:bodyPr/>
          <a:lstStyle/>
          <a:p>
            <a:fld id="{BB5B3C01-239E-4BB8-9289-09097E571FE7}" type="slidenum">
              <a:rPr lang="en-IN" smtClean="0"/>
              <a:t>‹#›</a:t>
            </a:fld>
            <a:endParaRPr lang="en-IN"/>
          </a:p>
        </p:txBody>
      </p:sp>
    </p:spTree>
    <p:extLst>
      <p:ext uri="{BB962C8B-B14F-4D97-AF65-F5344CB8AC3E}">
        <p14:creationId xmlns:p14="http://schemas.microsoft.com/office/powerpoint/2010/main" val="1465502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DEB553-A8D9-B813-F985-15E7328B15FF}"/>
              </a:ext>
            </a:extLst>
          </p:cNvPr>
          <p:cNvSpPr>
            <a:spLocks noGrp="1"/>
          </p:cNvSpPr>
          <p:nvPr>
            <p:ph type="dt" sz="half" idx="10"/>
          </p:nvPr>
        </p:nvSpPr>
        <p:spPr/>
        <p:txBody>
          <a:bodyPr/>
          <a:lstStyle/>
          <a:p>
            <a:fld id="{73257274-231A-487F-8FFA-4E4428BE089B}" type="datetimeFigureOut">
              <a:rPr lang="en-IN" smtClean="0"/>
              <a:t>28-03-2023</a:t>
            </a:fld>
            <a:endParaRPr lang="en-IN"/>
          </a:p>
        </p:txBody>
      </p:sp>
      <p:sp>
        <p:nvSpPr>
          <p:cNvPr id="3" name="Footer Placeholder 2">
            <a:extLst>
              <a:ext uri="{FF2B5EF4-FFF2-40B4-BE49-F238E27FC236}">
                <a16:creationId xmlns:a16="http://schemas.microsoft.com/office/drawing/2014/main" id="{C7B094D5-E419-9EDB-114C-75B49D458FB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4D991C08-8DD8-1198-7ECE-D427BEE5CC9B}"/>
              </a:ext>
            </a:extLst>
          </p:cNvPr>
          <p:cNvSpPr>
            <a:spLocks noGrp="1"/>
          </p:cNvSpPr>
          <p:nvPr>
            <p:ph type="sldNum" sz="quarter" idx="12"/>
          </p:nvPr>
        </p:nvSpPr>
        <p:spPr/>
        <p:txBody>
          <a:bodyPr/>
          <a:lstStyle/>
          <a:p>
            <a:fld id="{BB5B3C01-239E-4BB8-9289-09097E571FE7}" type="slidenum">
              <a:rPr lang="en-IN" smtClean="0"/>
              <a:t>‹#›</a:t>
            </a:fld>
            <a:endParaRPr lang="en-IN"/>
          </a:p>
        </p:txBody>
      </p:sp>
    </p:spTree>
    <p:extLst>
      <p:ext uri="{BB962C8B-B14F-4D97-AF65-F5344CB8AC3E}">
        <p14:creationId xmlns:p14="http://schemas.microsoft.com/office/powerpoint/2010/main" val="2034940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CE86D-672D-24DE-A2F5-451D0FCD9E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A53F732-FD2E-A9AA-5F01-E936B30124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2915FC4-51B9-92F4-ECBE-8C13592764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5AA136-BC81-45A9-3E49-BFE22E7D90AB}"/>
              </a:ext>
            </a:extLst>
          </p:cNvPr>
          <p:cNvSpPr>
            <a:spLocks noGrp="1"/>
          </p:cNvSpPr>
          <p:nvPr>
            <p:ph type="dt" sz="half" idx="10"/>
          </p:nvPr>
        </p:nvSpPr>
        <p:spPr/>
        <p:txBody>
          <a:bodyPr/>
          <a:lstStyle/>
          <a:p>
            <a:fld id="{73257274-231A-487F-8FFA-4E4428BE089B}" type="datetimeFigureOut">
              <a:rPr lang="en-IN" smtClean="0"/>
              <a:t>28-03-2023</a:t>
            </a:fld>
            <a:endParaRPr lang="en-IN"/>
          </a:p>
        </p:txBody>
      </p:sp>
      <p:sp>
        <p:nvSpPr>
          <p:cNvPr id="6" name="Footer Placeholder 5">
            <a:extLst>
              <a:ext uri="{FF2B5EF4-FFF2-40B4-BE49-F238E27FC236}">
                <a16:creationId xmlns:a16="http://schemas.microsoft.com/office/drawing/2014/main" id="{800B607A-3EC3-87CA-5BFD-9362BC9292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2568CF4-C384-F13C-80BD-F636C62D0D64}"/>
              </a:ext>
            </a:extLst>
          </p:cNvPr>
          <p:cNvSpPr>
            <a:spLocks noGrp="1"/>
          </p:cNvSpPr>
          <p:nvPr>
            <p:ph type="sldNum" sz="quarter" idx="12"/>
          </p:nvPr>
        </p:nvSpPr>
        <p:spPr/>
        <p:txBody>
          <a:bodyPr/>
          <a:lstStyle/>
          <a:p>
            <a:fld id="{BB5B3C01-239E-4BB8-9289-09097E571FE7}" type="slidenum">
              <a:rPr lang="en-IN" smtClean="0"/>
              <a:t>‹#›</a:t>
            </a:fld>
            <a:endParaRPr lang="en-IN"/>
          </a:p>
        </p:txBody>
      </p:sp>
    </p:spTree>
    <p:extLst>
      <p:ext uri="{BB962C8B-B14F-4D97-AF65-F5344CB8AC3E}">
        <p14:creationId xmlns:p14="http://schemas.microsoft.com/office/powerpoint/2010/main" val="1908481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42AFB-D608-B48F-5DAE-AC29CE9F72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63B48BE-0821-8EA8-CA45-9C01D29962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2344F0E-99FA-F1A6-0C94-45C43CB3A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E3396D-841E-2E40-2A5B-B2233A997ECE}"/>
              </a:ext>
            </a:extLst>
          </p:cNvPr>
          <p:cNvSpPr>
            <a:spLocks noGrp="1"/>
          </p:cNvSpPr>
          <p:nvPr>
            <p:ph type="dt" sz="half" idx="10"/>
          </p:nvPr>
        </p:nvSpPr>
        <p:spPr/>
        <p:txBody>
          <a:bodyPr/>
          <a:lstStyle/>
          <a:p>
            <a:fld id="{73257274-231A-487F-8FFA-4E4428BE089B}" type="datetimeFigureOut">
              <a:rPr lang="en-IN" smtClean="0"/>
              <a:t>28-03-2023</a:t>
            </a:fld>
            <a:endParaRPr lang="en-IN"/>
          </a:p>
        </p:txBody>
      </p:sp>
      <p:sp>
        <p:nvSpPr>
          <p:cNvPr id="6" name="Footer Placeholder 5">
            <a:extLst>
              <a:ext uri="{FF2B5EF4-FFF2-40B4-BE49-F238E27FC236}">
                <a16:creationId xmlns:a16="http://schemas.microsoft.com/office/drawing/2014/main" id="{DC1B8EA8-3340-704C-3B57-8D7B562E2E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F075B6C-6FB8-EC37-A0D1-AF878049C6DA}"/>
              </a:ext>
            </a:extLst>
          </p:cNvPr>
          <p:cNvSpPr>
            <a:spLocks noGrp="1"/>
          </p:cNvSpPr>
          <p:nvPr>
            <p:ph type="sldNum" sz="quarter" idx="12"/>
          </p:nvPr>
        </p:nvSpPr>
        <p:spPr/>
        <p:txBody>
          <a:bodyPr/>
          <a:lstStyle/>
          <a:p>
            <a:fld id="{BB5B3C01-239E-4BB8-9289-09097E571FE7}" type="slidenum">
              <a:rPr lang="en-IN" smtClean="0"/>
              <a:t>‹#›</a:t>
            </a:fld>
            <a:endParaRPr lang="en-IN"/>
          </a:p>
        </p:txBody>
      </p:sp>
    </p:spTree>
    <p:extLst>
      <p:ext uri="{BB962C8B-B14F-4D97-AF65-F5344CB8AC3E}">
        <p14:creationId xmlns:p14="http://schemas.microsoft.com/office/powerpoint/2010/main" val="41919560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845967-1FD4-6EFA-F200-32766928560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205DF1D-F2DB-0AA2-6C0C-4C9B0BB0DD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2B1A57-5656-27EE-9DDA-9392C5020E5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257274-231A-487F-8FFA-4E4428BE089B}" type="datetimeFigureOut">
              <a:rPr lang="en-IN" smtClean="0"/>
              <a:t>28-03-2023</a:t>
            </a:fld>
            <a:endParaRPr lang="en-IN"/>
          </a:p>
        </p:txBody>
      </p:sp>
      <p:sp>
        <p:nvSpPr>
          <p:cNvPr id="5" name="Footer Placeholder 4">
            <a:extLst>
              <a:ext uri="{FF2B5EF4-FFF2-40B4-BE49-F238E27FC236}">
                <a16:creationId xmlns:a16="http://schemas.microsoft.com/office/drawing/2014/main" id="{20404165-A7E9-1575-4CAB-EC90D53EEC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19B2313-0484-AFC8-CF47-833FACDA13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B5B3C01-239E-4BB8-9289-09097E571FE7}" type="slidenum">
              <a:rPr lang="en-IN" smtClean="0"/>
              <a:t>‹#›</a:t>
            </a:fld>
            <a:endParaRPr lang="en-IN"/>
          </a:p>
        </p:txBody>
      </p:sp>
    </p:spTree>
    <p:extLst>
      <p:ext uri="{BB962C8B-B14F-4D97-AF65-F5344CB8AC3E}">
        <p14:creationId xmlns:p14="http://schemas.microsoft.com/office/powerpoint/2010/main" val="2072264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jpeg"/></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3052D-89BC-1FCC-7504-2346CCCD7EA9}"/>
              </a:ext>
            </a:extLst>
          </p:cNvPr>
          <p:cNvSpPr>
            <a:spLocks noGrp="1"/>
          </p:cNvSpPr>
          <p:nvPr>
            <p:ph type="ctrTitle"/>
          </p:nvPr>
        </p:nvSpPr>
        <p:spPr/>
        <p:txBody>
          <a:bodyPr>
            <a:normAutofit fontScale="90000"/>
          </a:bodyPr>
          <a:lstStyle/>
          <a:p>
            <a:r>
              <a:rPr lang="en-US" b="1" i="0" dirty="0">
                <a:effectLst/>
                <a:latin typeface="Times New Roman" panose="02020603050405020304" pitchFamily="18" charset="0"/>
                <a:cs typeface="Times New Roman" panose="02020603050405020304" pitchFamily="18" charset="0"/>
              </a:rPr>
              <a:t>Identifying Insurance Claim Frauds Detection using Machine Learning Technique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052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6739-557E-CEE4-36EC-CB775D32A285}"/>
              </a:ext>
            </a:extLst>
          </p:cNvPr>
          <p:cNvSpPr>
            <a:spLocks noGrp="1"/>
          </p:cNvSpPr>
          <p:nvPr>
            <p:ph type="title"/>
          </p:nvPr>
        </p:nvSpPr>
        <p:spPr>
          <a:xfrm>
            <a:off x="838200" y="171162"/>
            <a:ext cx="10515600" cy="1131166"/>
          </a:xfrm>
        </p:spPr>
        <p:txBody>
          <a:bodyPr/>
          <a:lstStyle/>
          <a:p>
            <a:r>
              <a:rPr lang="en-IN" b="1" dirty="0">
                <a:latin typeface="Times New Roman" panose="02020603050405020304" pitchFamily="18" charset="0"/>
                <a:cs typeface="Times New Roman" panose="02020603050405020304" pitchFamily="18" charset="0"/>
              </a:rPr>
              <a:t>EXISTING WORK</a:t>
            </a:r>
          </a:p>
        </p:txBody>
      </p:sp>
      <p:sp>
        <p:nvSpPr>
          <p:cNvPr id="3" name="Content Placeholder 2">
            <a:extLst>
              <a:ext uri="{FF2B5EF4-FFF2-40B4-BE49-F238E27FC236}">
                <a16:creationId xmlns:a16="http://schemas.microsoft.com/office/drawing/2014/main" id="{DB78B1C9-7B6E-D963-4DBC-8A6117DCC4C3}"/>
              </a:ext>
            </a:extLst>
          </p:cNvPr>
          <p:cNvSpPr>
            <a:spLocks noGrp="1"/>
          </p:cNvSpPr>
          <p:nvPr>
            <p:ph idx="1"/>
          </p:nvPr>
        </p:nvSpPr>
        <p:spPr>
          <a:xfrm>
            <a:off x="540327" y="1302327"/>
            <a:ext cx="11145982" cy="5140037"/>
          </a:xfrm>
        </p:spPr>
        <p:txBody>
          <a:bodyPr>
            <a:normAutofit fontScale="92500" lnSpcReduction="10000"/>
          </a:bodyPr>
          <a:lstStyle/>
          <a:p>
            <a:pPr algn="just">
              <a:lnSpc>
                <a:spcPct val="150000"/>
              </a:lnSpc>
              <a:spcAft>
                <a:spcPts val="1500"/>
              </a:spcAft>
            </a:pPr>
            <a:r>
              <a:rPr lang="en-US" sz="2400" dirty="0">
                <a:latin typeface="Times" panose="02020603050405020304" pitchFamily="18" charset="0"/>
                <a:cs typeface="Times" panose="02020603050405020304" pitchFamily="18" charset="0"/>
              </a:rPr>
              <a:t>People are trending to invest in such kinds of insurance, which helps the scam artist to cheat them. Insurance fraud is a prohibited act either by the client or vendor of the insurance contract. Insurance fraud from the client side is encountered in the form of overestimated claims and post-dated policies etc.</a:t>
            </a:r>
          </a:p>
          <a:p>
            <a:pPr algn="just">
              <a:lnSpc>
                <a:spcPct val="150000"/>
              </a:lnSpc>
              <a:spcAft>
                <a:spcPts val="1500"/>
              </a:spcAft>
            </a:pPr>
            <a:r>
              <a:rPr lang="en-US" sz="2400" dirty="0">
                <a:latin typeface="Times" panose="02020603050405020304" pitchFamily="18" charset="0"/>
                <a:cs typeface="Times" panose="02020603050405020304" pitchFamily="18" charset="0"/>
              </a:rPr>
              <a:t> Data  processing  a  neighborhood  of  machine learning has advanced considerably within the current years. Data  mining  focuses  at analyzing  the whole data  obtained.</a:t>
            </a:r>
          </a:p>
          <a:p>
            <a:pPr algn="just">
              <a:lnSpc>
                <a:spcPct val="150000"/>
              </a:lnSpc>
              <a:spcAft>
                <a:spcPts val="1500"/>
              </a:spcAft>
            </a:pPr>
            <a:r>
              <a:rPr lang="en-US" sz="2400" dirty="0">
                <a:effectLst/>
                <a:latin typeface="Times" panose="02020603050405020304" pitchFamily="18" charset="0"/>
                <a:ea typeface="Calibri" panose="020F0502020204030204" pitchFamily="34" charset="0"/>
                <a:cs typeface="Times" panose="02020603050405020304" pitchFamily="18" charset="0"/>
              </a:rPr>
              <a:t>On the contrary, within the different of getting the knowledge for world understanding is within the processing  applications  like  machine  learning,  it  uses  the knowledge  to  locate  patterns in information and  improvise the  program  actions. </a:t>
            </a:r>
            <a:endParaRPr lang="en-IN" sz="24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42226889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F2DB7-D371-39A8-7F1F-8CC7C42F738D}"/>
              </a:ext>
            </a:extLst>
          </p:cNvPr>
          <p:cNvSpPr>
            <a:spLocks noGrp="1"/>
          </p:cNvSpPr>
          <p:nvPr>
            <p:ph type="title"/>
          </p:nvPr>
        </p:nvSpPr>
        <p:spPr>
          <a:xfrm>
            <a:off x="671946" y="212725"/>
            <a:ext cx="10515600" cy="396875"/>
          </a:xfrm>
        </p:spPr>
        <p:txBody>
          <a:bodyPr>
            <a:normAutofit fontScale="90000"/>
          </a:bodyPr>
          <a:lstStyle/>
          <a:p>
            <a:r>
              <a:rPr lang="en-US" b="1" dirty="0">
                <a:latin typeface="Times" panose="02020603050405020304" pitchFamily="18" charset="0"/>
                <a:cs typeface="Times" panose="02020603050405020304" pitchFamily="18" charset="0"/>
              </a:rPr>
              <a:t>EXISTING BLOCK ARCHITECTURE</a:t>
            </a:r>
            <a:endParaRPr lang="en-IN" b="1" dirty="0">
              <a:latin typeface="Times" panose="02020603050405020304" pitchFamily="18" charset="0"/>
              <a:cs typeface="Times" panose="02020603050405020304" pitchFamily="18" charset="0"/>
            </a:endParaRPr>
          </a:p>
        </p:txBody>
      </p:sp>
      <p:pic>
        <p:nvPicPr>
          <p:cNvPr id="5" name="Picture 4">
            <a:extLst>
              <a:ext uri="{FF2B5EF4-FFF2-40B4-BE49-F238E27FC236}">
                <a16:creationId xmlns:a16="http://schemas.microsoft.com/office/drawing/2014/main" id="{BD9A6F93-B1E9-923B-FED2-420AC319D91B}"/>
              </a:ext>
            </a:extLst>
          </p:cNvPr>
          <p:cNvPicPr>
            <a:picLocks noChangeAspect="1"/>
          </p:cNvPicPr>
          <p:nvPr/>
        </p:nvPicPr>
        <p:blipFill>
          <a:blip r:embed="rId2"/>
          <a:stretch>
            <a:fillRect/>
          </a:stretch>
        </p:blipFill>
        <p:spPr>
          <a:xfrm>
            <a:off x="1454727" y="1773382"/>
            <a:ext cx="8534399" cy="4031673"/>
          </a:xfrm>
          <a:prstGeom prst="rect">
            <a:avLst/>
          </a:prstGeom>
        </p:spPr>
      </p:pic>
    </p:spTree>
    <p:extLst>
      <p:ext uri="{BB962C8B-B14F-4D97-AF65-F5344CB8AC3E}">
        <p14:creationId xmlns:p14="http://schemas.microsoft.com/office/powerpoint/2010/main" val="3148199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6739-557E-CEE4-36EC-CB775D32A285}"/>
              </a:ext>
            </a:extLst>
          </p:cNvPr>
          <p:cNvSpPr>
            <a:spLocks noGrp="1"/>
          </p:cNvSpPr>
          <p:nvPr>
            <p:ph type="title"/>
          </p:nvPr>
        </p:nvSpPr>
        <p:spPr>
          <a:xfrm>
            <a:off x="838200" y="171162"/>
            <a:ext cx="10515600" cy="1131166"/>
          </a:xfrm>
        </p:spPr>
        <p:txBody>
          <a:bodyPr/>
          <a:lstStyle/>
          <a:p>
            <a:r>
              <a:rPr lang="en-IN" b="1" dirty="0">
                <a:latin typeface="Times New Roman" panose="02020603050405020304" pitchFamily="18" charset="0"/>
                <a:cs typeface="Times New Roman" panose="02020603050405020304" pitchFamily="18" charset="0"/>
              </a:rPr>
              <a:t>PROPOSED WORK</a:t>
            </a:r>
          </a:p>
        </p:txBody>
      </p:sp>
      <p:sp>
        <p:nvSpPr>
          <p:cNvPr id="3" name="Content Placeholder 2">
            <a:extLst>
              <a:ext uri="{FF2B5EF4-FFF2-40B4-BE49-F238E27FC236}">
                <a16:creationId xmlns:a16="http://schemas.microsoft.com/office/drawing/2014/main" id="{DB78B1C9-7B6E-D963-4DBC-8A6117DCC4C3}"/>
              </a:ext>
            </a:extLst>
          </p:cNvPr>
          <p:cNvSpPr>
            <a:spLocks noGrp="1"/>
          </p:cNvSpPr>
          <p:nvPr>
            <p:ph idx="1"/>
          </p:nvPr>
        </p:nvSpPr>
        <p:spPr>
          <a:xfrm>
            <a:off x="595745" y="1302327"/>
            <a:ext cx="10758055" cy="5384511"/>
          </a:xfrm>
        </p:spPr>
        <p:txBody>
          <a:bodyPr>
            <a:normAutofit/>
          </a:bodyPr>
          <a:lstStyle/>
          <a:p>
            <a:pPr algn="just">
              <a:lnSpc>
                <a:spcPct val="150000"/>
              </a:lnSpc>
              <a:spcAft>
                <a:spcPts val="1500"/>
              </a:spcAft>
            </a:pPr>
            <a:r>
              <a:rPr lang="en-US" sz="1800" b="0" i="0" dirty="0">
                <a:effectLst/>
                <a:latin typeface="Times" panose="02020603050405020304" pitchFamily="18" charset="0"/>
                <a:cs typeface="Times" panose="02020603050405020304" pitchFamily="18" charset="0"/>
              </a:rPr>
              <a:t>The dataset is gathered and cleaned before several models are tried on it. Several features of the model are engineered and evaluated again based on the original model performance. </a:t>
            </a:r>
            <a:endParaRPr lang="en-US" sz="1800" dirty="0">
              <a:latin typeface="Times" panose="02020603050405020304" pitchFamily="18" charset="0"/>
              <a:cs typeface="Times" panose="02020603050405020304" pitchFamily="18" charset="0"/>
            </a:endParaRPr>
          </a:p>
          <a:p>
            <a:pPr algn="just">
              <a:lnSpc>
                <a:spcPct val="150000"/>
              </a:lnSpc>
              <a:spcAft>
                <a:spcPts val="1500"/>
              </a:spcAft>
            </a:pPr>
            <a:r>
              <a:rPr lang="en-US" sz="1800" b="0" i="0" dirty="0">
                <a:effectLst/>
                <a:latin typeface="Times" panose="02020603050405020304" pitchFamily="18" charset="0"/>
                <a:cs typeface="Times" panose="02020603050405020304" pitchFamily="18" charset="0"/>
              </a:rPr>
              <a:t>Once all the options have been created, the model is created and run using entirely different entirely different values and entirely different entirely different iteration processes.</a:t>
            </a:r>
          </a:p>
          <a:p>
            <a:pPr algn="just">
              <a:lnSpc>
                <a:spcPct val="150000"/>
              </a:lnSpc>
              <a:spcAft>
                <a:spcPts val="1500"/>
              </a:spcAft>
            </a:pPr>
            <a:r>
              <a:rPr lang="en-US" sz="1800" b="0" i="0" dirty="0">
                <a:effectLst/>
                <a:latin typeface="Times" panose="02020603050405020304" pitchFamily="18" charset="0"/>
                <a:cs typeface="Times" panose="02020603050405020304" pitchFamily="18" charset="0"/>
              </a:rPr>
              <a:t>It is possible to determine whether an insurance claim is false by using a prediction model. The classification system used to identify fraudulent transactions is the subject of this report.</a:t>
            </a:r>
          </a:p>
          <a:p>
            <a:pPr algn="just">
              <a:lnSpc>
                <a:spcPct val="150000"/>
              </a:lnSpc>
              <a:spcAft>
                <a:spcPts val="1500"/>
              </a:spcAft>
            </a:pPr>
            <a:r>
              <a:rPr lang="en-US" sz="1800" b="0" i="0" dirty="0">
                <a:effectLst/>
                <a:latin typeface="Times" panose="02020603050405020304" pitchFamily="18" charset="0"/>
                <a:cs typeface="Times" panose="02020603050405020304" pitchFamily="18" charset="0"/>
              </a:rPr>
              <a:t>The effectiveness of the algorithms are observed on the basis of performance metrics: Precision, Recall and F1-Score. The comparative results of classification algorithms conclude that DT gives the highest accuracy of 79% as compared to the other techniques.</a:t>
            </a:r>
            <a:endParaRPr lang="en-IN" sz="18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28940366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1260F-64CF-D9A0-5060-0B56AABB12E0}"/>
              </a:ext>
            </a:extLst>
          </p:cNvPr>
          <p:cNvSpPr>
            <a:spLocks noGrp="1"/>
          </p:cNvSpPr>
          <p:nvPr>
            <p:ph type="title"/>
          </p:nvPr>
        </p:nvSpPr>
        <p:spPr>
          <a:xfrm>
            <a:off x="671945" y="424102"/>
            <a:ext cx="10515600" cy="720692"/>
          </a:xfrm>
        </p:spPr>
        <p:txBody>
          <a:bodyPr/>
          <a:lstStyle/>
          <a:p>
            <a:r>
              <a:rPr lang="en-US" b="1" dirty="0">
                <a:latin typeface="Times" panose="02020603050405020304" pitchFamily="18" charset="0"/>
                <a:cs typeface="Times" panose="02020603050405020304" pitchFamily="18" charset="0"/>
              </a:rPr>
              <a:t>PROPOSED SYSTEM ARCHITECTURE</a:t>
            </a:r>
            <a:endParaRPr lang="en-IN" b="1" dirty="0">
              <a:latin typeface="Times" panose="02020603050405020304" pitchFamily="18" charset="0"/>
              <a:cs typeface="Times" panose="02020603050405020304" pitchFamily="18" charset="0"/>
            </a:endParaRPr>
          </a:p>
        </p:txBody>
      </p:sp>
      <p:grpSp>
        <p:nvGrpSpPr>
          <p:cNvPr id="48" name="Group 47">
            <a:extLst>
              <a:ext uri="{FF2B5EF4-FFF2-40B4-BE49-F238E27FC236}">
                <a16:creationId xmlns:a16="http://schemas.microsoft.com/office/drawing/2014/main" id="{20FF11E0-9E52-DDF8-7C4F-036E8E31CC34}"/>
              </a:ext>
            </a:extLst>
          </p:cNvPr>
          <p:cNvGrpSpPr/>
          <p:nvPr/>
        </p:nvGrpSpPr>
        <p:grpSpPr>
          <a:xfrm>
            <a:off x="1999275" y="2134251"/>
            <a:ext cx="8193449" cy="3894850"/>
            <a:chOff x="1298245" y="2258941"/>
            <a:chExt cx="8193449" cy="3894850"/>
          </a:xfrm>
        </p:grpSpPr>
        <p:sp>
          <p:nvSpPr>
            <p:cNvPr id="5" name="Rectangle 4">
              <a:extLst>
                <a:ext uri="{FF2B5EF4-FFF2-40B4-BE49-F238E27FC236}">
                  <a16:creationId xmlns:a16="http://schemas.microsoft.com/office/drawing/2014/main" id="{C03039CF-C698-14F2-5D11-55D7915C35B9}"/>
                </a:ext>
              </a:extLst>
            </p:cNvPr>
            <p:cNvSpPr/>
            <p:nvPr/>
          </p:nvSpPr>
          <p:spPr>
            <a:xfrm>
              <a:off x="1298245" y="2724825"/>
              <a:ext cx="1540042" cy="32052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7C15490-D4FC-114B-6E51-C2BA080AC44A}"/>
                </a:ext>
              </a:extLst>
            </p:cNvPr>
            <p:cNvSpPr/>
            <p:nvPr/>
          </p:nvSpPr>
          <p:spPr>
            <a:xfrm>
              <a:off x="3218484" y="2724825"/>
              <a:ext cx="1443789" cy="320521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Hexagon 6">
              <a:extLst>
                <a:ext uri="{FF2B5EF4-FFF2-40B4-BE49-F238E27FC236}">
                  <a16:creationId xmlns:a16="http://schemas.microsoft.com/office/drawing/2014/main" id="{9ABA78FA-0FAC-48D3-2AB7-F2912618D2EB}"/>
                </a:ext>
              </a:extLst>
            </p:cNvPr>
            <p:cNvSpPr/>
            <p:nvPr/>
          </p:nvSpPr>
          <p:spPr>
            <a:xfrm>
              <a:off x="4955843" y="2724825"/>
              <a:ext cx="3147461" cy="3428966"/>
            </a:xfrm>
            <a:prstGeom prst="hexago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ular Callout 6">
              <a:extLst>
                <a:ext uri="{FF2B5EF4-FFF2-40B4-BE49-F238E27FC236}">
                  <a16:creationId xmlns:a16="http://schemas.microsoft.com/office/drawing/2014/main" id="{AE699954-CC6E-5E40-9B3B-D3BEFFDC22F3}"/>
                </a:ext>
              </a:extLst>
            </p:cNvPr>
            <p:cNvSpPr/>
            <p:nvPr/>
          </p:nvSpPr>
          <p:spPr>
            <a:xfrm>
              <a:off x="8247684" y="3167849"/>
              <a:ext cx="1244010" cy="720691"/>
            </a:xfrm>
            <a:prstGeom prst="wedgeRectCallout">
              <a:avLst/>
            </a:prstGeom>
            <a:solidFill>
              <a:schemeClr val="bg1"/>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panose="02020603050405020304" pitchFamily="18" charset="0"/>
                  <a:cs typeface="Times" panose="02020603050405020304" pitchFamily="18" charset="0"/>
                </a:rPr>
                <a:t>Fraud Claim</a:t>
              </a:r>
              <a:endParaRPr lang="en-IN" dirty="0">
                <a:solidFill>
                  <a:schemeClr val="tx1"/>
                </a:solidFill>
                <a:latin typeface="Times" panose="02020603050405020304" pitchFamily="18" charset="0"/>
                <a:cs typeface="Times" panose="02020603050405020304" pitchFamily="18" charset="0"/>
              </a:endParaRPr>
            </a:p>
          </p:txBody>
        </p:sp>
        <p:sp>
          <p:nvSpPr>
            <p:cNvPr id="9" name="Rectangular Callout 10">
              <a:extLst>
                <a:ext uri="{FF2B5EF4-FFF2-40B4-BE49-F238E27FC236}">
                  <a16:creationId xmlns:a16="http://schemas.microsoft.com/office/drawing/2014/main" id="{49CF2C1A-A77E-DF7E-6060-041D657ADAF3}"/>
                </a:ext>
              </a:extLst>
            </p:cNvPr>
            <p:cNvSpPr/>
            <p:nvPr/>
          </p:nvSpPr>
          <p:spPr>
            <a:xfrm>
              <a:off x="8247684" y="4558700"/>
              <a:ext cx="1244010" cy="787645"/>
            </a:xfrm>
            <a:prstGeom prst="wedgeRectCallout">
              <a:avLst/>
            </a:prstGeom>
            <a:solidFill>
              <a:schemeClr val="bg1"/>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panose="02020603050405020304" pitchFamily="18" charset="0"/>
                  <a:cs typeface="Times" panose="02020603050405020304" pitchFamily="18" charset="0"/>
                </a:rPr>
                <a:t>No Fraud Claim</a:t>
              </a:r>
              <a:endParaRPr lang="en-IN" dirty="0">
                <a:solidFill>
                  <a:schemeClr val="tx1"/>
                </a:solidFill>
                <a:latin typeface="Times" panose="02020603050405020304" pitchFamily="18" charset="0"/>
                <a:cs typeface="Times" panose="02020603050405020304" pitchFamily="18" charset="0"/>
              </a:endParaRPr>
            </a:p>
          </p:txBody>
        </p:sp>
        <p:cxnSp>
          <p:nvCxnSpPr>
            <p:cNvPr id="14" name="Straight Arrow Connector 13">
              <a:extLst>
                <a:ext uri="{FF2B5EF4-FFF2-40B4-BE49-F238E27FC236}">
                  <a16:creationId xmlns:a16="http://schemas.microsoft.com/office/drawing/2014/main" id="{29719A5B-BC97-4CAB-8DCD-74150791B6CD}"/>
                </a:ext>
              </a:extLst>
            </p:cNvPr>
            <p:cNvCxnSpPr/>
            <p:nvPr/>
          </p:nvCxnSpPr>
          <p:spPr>
            <a:xfrm>
              <a:off x="2838287" y="3576922"/>
              <a:ext cx="38019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5A677D18-97CE-B543-B177-9DB27123B105}"/>
                </a:ext>
              </a:extLst>
            </p:cNvPr>
            <p:cNvCxnSpPr/>
            <p:nvPr/>
          </p:nvCxnSpPr>
          <p:spPr>
            <a:xfrm>
              <a:off x="2833475" y="4943709"/>
              <a:ext cx="380197" cy="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389D17A0-4FCF-CE6D-52BB-563F7E9F2D4F}"/>
                </a:ext>
              </a:extLst>
            </p:cNvPr>
            <p:cNvSpPr/>
            <p:nvPr/>
          </p:nvSpPr>
          <p:spPr>
            <a:xfrm>
              <a:off x="6409259" y="3394043"/>
              <a:ext cx="1155031" cy="19779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panose="02020603050405020304" pitchFamily="18" charset="0"/>
                  <a:cs typeface="Times" panose="02020603050405020304" pitchFamily="18" charset="0"/>
                </a:rPr>
                <a:t>Classifiers</a:t>
              </a:r>
            </a:p>
          </p:txBody>
        </p:sp>
        <p:sp>
          <p:nvSpPr>
            <p:cNvPr id="17" name="Rectangle 16">
              <a:extLst>
                <a:ext uri="{FF2B5EF4-FFF2-40B4-BE49-F238E27FC236}">
                  <a16:creationId xmlns:a16="http://schemas.microsoft.com/office/drawing/2014/main" id="{ED4DFAAF-D1BC-891C-2BD5-049F6FC6D125}"/>
                </a:ext>
              </a:extLst>
            </p:cNvPr>
            <p:cNvSpPr/>
            <p:nvPr/>
          </p:nvSpPr>
          <p:spPr>
            <a:xfrm>
              <a:off x="5451543" y="3600985"/>
              <a:ext cx="794086" cy="5486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panose="02020603050405020304" pitchFamily="18" charset="0"/>
                  <a:cs typeface="Times" panose="02020603050405020304" pitchFamily="18" charset="0"/>
                </a:rPr>
                <a:t>RF</a:t>
              </a:r>
            </a:p>
          </p:txBody>
        </p:sp>
        <p:sp>
          <p:nvSpPr>
            <p:cNvPr id="18" name="Rectangle 17">
              <a:extLst>
                <a:ext uri="{FF2B5EF4-FFF2-40B4-BE49-F238E27FC236}">
                  <a16:creationId xmlns:a16="http://schemas.microsoft.com/office/drawing/2014/main" id="{5F69D2B0-090F-B9B3-419B-113E0605CF2C}"/>
                </a:ext>
              </a:extLst>
            </p:cNvPr>
            <p:cNvSpPr/>
            <p:nvPr/>
          </p:nvSpPr>
          <p:spPr>
            <a:xfrm>
              <a:off x="5451542" y="4558700"/>
              <a:ext cx="775036" cy="548641"/>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Times" panose="02020603050405020304" pitchFamily="18" charset="0"/>
                  <a:cs typeface="Times" panose="02020603050405020304" pitchFamily="18" charset="0"/>
                </a:rPr>
                <a:t>LR</a:t>
              </a:r>
              <a:endParaRPr lang="en-IN" dirty="0">
                <a:solidFill>
                  <a:schemeClr val="tx1"/>
                </a:solidFill>
                <a:latin typeface="Times" panose="02020603050405020304" pitchFamily="18" charset="0"/>
                <a:cs typeface="Times" panose="02020603050405020304" pitchFamily="18" charset="0"/>
              </a:endParaRPr>
            </a:p>
          </p:txBody>
        </p:sp>
        <p:cxnSp>
          <p:nvCxnSpPr>
            <p:cNvPr id="19" name="Straight Arrow Connector 18">
              <a:extLst>
                <a:ext uri="{FF2B5EF4-FFF2-40B4-BE49-F238E27FC236}">
                  <a16:creationId xmlns:a16="http://schemas.microsoft.com/office/drawing/2014/main" id="{AC483356-C56A-FD83-9B8A-451E9AC3A4AE}"/>
                </a:ext>
              </a:extLst>
            </p:cNvPr>
            <p:cNvCxnSpPr>
              <a:endCxn id="17" idx="1"/>
            </p:cNvCxnSpPr>
            <p:nvPr/>
          </p:nvCxnSpPr>
          <p:spPr>
            <a:xfrm>
              <a:off x="4662273" y="3875305"/>
              <a:ext cx="78927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B590AAD8-183B-DEC3-C566-4CCEEF01A95C}"/>
                </a:ext>
              </a:extLst>
            </p:cNvPr>
            <p:cNvCxnSpPr/>
            <p:nvPr/>
          </p:nvCxnSpPr>
          <p:spPr>
            <a:xfrm>
              <a:off x="4662273" y="4833019"/>
              <a:ext cx="789270"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2322ABA-7454-F5A8-364C-40CABF8C23CA}"/>
                </a:ext>
              </a:extLst>
            </p:cNvPr>
            <p:cNvCxnSpPr>
              <a:cxnSpLocks/>
              <a:stCxn id="16" idx="3"/>
              <a:endCxn id="8" idx="1"/>
            </p:cNvCxnSpPr>
            <p:nvPr/>
          </p:nvCxnSpPr>
          <p:spPr>
            <a:xfrm flipV="1">
              <a:off x="7564290" y="3528195"/>
              <a:ext cx="683394" cy="854843"/>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0D2605-AFB5-D134-FBF5-8475E05C21CE}"/>
                </a:ext>
              </a:extLst>
            </p:cNvPr>
            <p:cNvCxnSpPr>
              <a:cxnSpLocks/>
              <a:endCxn id="9" idx="1"/>
            </p:cNvCxnSpPr>
            <p:nvPr/>
          </p:nvCxnSpPr>
          <p:spPr>
            <a:xfrm>
              <a:off x="7564290" y="4393443"/>
              <a:ext cx="683394" cy="559080"/>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4F00E885-C1CC-2D72-BEB1-7A94619C49B9}"/>
                </a:ext>
              </a:extLst>
            </p:cNvPr>
            <p:cNvSpPr txBox="1"/>
            <p:nvPr/>
          </p:nvSpPr>
          <p:spPr>
            <a:xfrm>
              <a:off x="1427258" y="2275075"/>
              <a:ext cx="1417376" cy="369332"/>
            </a:xfrm>
            <a:prstGeom prst="rect">
              <a:avLst/>
            </a:prstGeom>
            <a:noFill/>
          </p:spPr>
          <p:txBody>
            <a:bodyPr wrap="none" rtlCol="0">
              <a:spAutoFit/>
            </a:bodyPr>
            <a:lstStyle/>
            <a:p>
              <a:r>
                <a:rPr lang="en-IN" dirty="0">
                  <a:latin typeface="Times" panose="02020603050405020304" pitchFamily="18" charset="0"/>
                  <a:cs typeface="Times" panose="02020603050405020304" pitchFamily="18" charset="0"/>
                </a:rPr>
                <a:t>Input</a:t>
              </a:r>
              <a:r>
                <a:rPr lang="en-IN" dirty="0"/>
                <a:t> </a:t>
              </a:r>
              <a:r>
                <a:rPr lang="en-IN" dirty="0">
                  <a:latin typeface="Times" panose="02020603050405020304" pitchFamily="18" charset="0"/>
                  <a:cs typeface="Times" panose="02020603050405020304" pitchFamily="18" charset="0"/>
                </a:rPr>
                <a:t>Dataset</a:t>
              </a:r>
            </a:p>
          </p:txBody>
        </p:sp>
        <p:sp>
          <p:nvSpPr>
            <p:cNvPr id="24" name="TextBox 23">
              <a:extLst>
                <a:ext uri="{FF2B5EF4-FFF2-40B4-BE49-F238E27FC236}">
                  <a16:creationId xmlns:a16="http://schemas.microsoft.com/office/drawing/2014/main" id="{31A9FA56-7FAE-23AB-8EDD-43F4DCED5CEC}"/>
                </a:ext>
              </a:extLst>
            </p:cNvPr>
            <p:cNvSpPr txBox="1"/>
            <p:nvPr/>
          </p:nvSpPr>
          <p:spPr>
            <a:xfrm>
              <a:off x="3064261" y="2275075"/>
              <a:ext cx="1816010" cy="369332"/>
            </a:xfrm>
            <a:prstGeom prst="rect">
              <a:avLst/>
            </a:prstGeom>
            <a:noFill/>
          </p:spPr>
          <p:txBody>
            <a:bodyPr wrap="none" rtlCol="0">
              <a:spAutoFit/>
            </a:bodyPr>
            <a:lstStyle/>
            <a:p>
              <a:r>
                <a:rPr lang="en-IN" dirty="0">
                  <a:latin typeface="Times" panose="02020603050405020304" pitchFamily="18" charset="0"/>
                  <a:cs typeface="Times" panose="02020603050405020304" pitchFamily="18" charset="0"/>
                </a:rPr>
                <a:t>Feature Selection</a:t>
              </a:r>
            </a:p>
          </p:txBody>
        </p:sp>
        <p:sp>
          <p:nvSpPr>
            <p:cNvPr id="25" name="TextBox 24">
              <a:extLst>
                <a:ext uri="{FF2B5EF4-FFF2-40B4-BE49-F238E27FC236}">
                  <a16:creationId xmlns:a16="http://schemas.microsoft.com/office/drawing/2014/main" id="{8C9C268F-B32D-9CD6-B0BF-6EC03D003F4C}"/>
                </a:ext>
              </a:extLst>
            </p:cNvPr>
            <p:cNvSpPr txBox="1"/>
            <p:nvPr/>
          </p:nvSpPr>
          <p:spPr>
            <a:xfrm>
              <a:off x="5981410" y="2258941"/>
              <a:ext cx="1159292" cy="369332"/>
            </a:xfrm>
            <a:prstGeom prst="rect">
              <a:avLst/>
            </a:prstGeom>
            <a:noFill/>
          </p:spPr>
          <p:txBody>
            <a:bodyPr wrap="none" rtlCol="0">
              <a:spAutoFit/>
            </a:bodyPr>
            <a:lstStyle/>
            <a:p>
              <a:r>
                <a:rPr lang="en-IN" dirty="0">
                  <a:latin typeface="Times" panose="02020603050405020304" pitchFamily="18" charset="0"/>
                  <a:cs typeface="Times" panose="02020603050405020304" pitchFamily="18" charset="0"/>
                </a:rPr>
                <a:t>Classifiers</a:t>
              </a:r>
            </a:p>
          </p:txBody>
        </p:sp>
        <p:sp>
          <p:nvSpPr>
            <p:cNvPr id="26" name="TextBox 25">
              <a:extLst>
                <a:ext uri="{FF2B5EF4-FFF2-40B4-BE49-F238E27FC236}">
                  <a16:creationId xmlns:a16="http://schemas.microsoft.com/office/drawing/2014/main" id="{A2DEEB0C-E13F-AB9D-B022-9BDC37011B63}"/>
                </a:ext>
              </a:extLst>
            </p:cNvPr>
            <p:cNvSpPr txBox="1"/>
            <p:nvPr/>
          </p:nvSpPr>
          <p:spPr>
            <a:xfrm>
              <a:off x="8247683" y="2333549"/>
              <a:ext cx="1184940" cy="369332"/>
            </a:xfrm>
            <a:prstGeom prst="rect">
              <a:avLst/>
            </a:prstGeom>
            <a:noFill/>
          </p:spPr>
          <p:txBody>
            <a:bodyPr wrap="none" rtlCol="0">
              <a:spAutoFit/>
            </a:bodyPr>
            <a:lstStyle/>
            <a:p>
              <a:r>
                <a:rPr lang="en-IN" dirty="0">
                  <a:latin typeface="Times" panose="02020603050405020304" pitchFamily="18" charset="0"/>
                  <a:cs typeface="Times" panose="02020603050405020304" pitchFamily="18" charset="0"/>
                </a:rPr>
                <a:t>Evaluation</a:t>
              </a:r>
            </a:p>
          </p:txBody>
        </p:sp>
        <p:grpSp>
          <p:nvGrpSpPr>
            <p:cNvPr id="46" name="Group 45">
              <a:extLst>
                <a:ext uri="{FF2B5EF4-FFF2-40B4-BE49-F238E27FC236}">
                  <a16:creationId xmlns:a16="http://schemas.microsoft.com/office/drawing/2014/main" id="{30A88213-1F3A-3F3E-24AD-8AE50D60BE15}"/>
                </a:ext>
              </a:extLst>
            </p:cNvPr>
            <p:cNvGrpSpPr/>
            <p:nvPr/>
          </p:nvGrpSpPr>
          <p:grpSpPr>
            <a:xfrm>
              <a:off x="1427258" y="3298378"/>
              <a:ext cx="1223535" cy="2047965"/>
              <a:chOff x="1554917" y="3249663"/>
              <a:chExt cx="952901" cy="866273"/>
            </a:xfrm>
          </p:grpSpPr>
          <p:sp>
            <p:nvSpPr>
              <p:cNvPr id="10" name="Flowchart: Magnetic Disk 9">
                <a:extLst>
                  <a:ext uri="{FF2B5EF4-FFF2-40B4-BE49-F238E27FC236}">
                    <a16:creationId xmlns:a16="http://schemas.microsoft.com/office/drawing/2014/main" id="{1FAA1BDC-FCCE-94CF-0F9B-70630979C641}"/>
                  </a:ext>
                </a:extLst>
              </p:cNvPr>
              <p:cNvSpPr/>
              <p:nvPr/>
            </p:nvSpPr>
            <p:spPr>
              <a:xfrm>
                <a:off x="1554917" y="3249663"/>
                <a:ext cx="952901" cy="866273"/>
              </a:xfrm>
              <a:prstGeom prst="flowChartMagneticDisk">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Times" panose="02020603050405020304" pitchFamily="18" charset="0"/>
                    <a:cs typeface="Times" panose="02020603050405020304" pitchFamily="18" charset="0"/>
                  </a:rPr>
                  <a:t>Data set Collection</a:t>
                </a:r>
                <a:endParaRPr lang="en-IN" sz="1600" dirty="0">
                  <a:solidFill>
                    <a:schemeClr val="tx1"/>
                  </a:solidFill>
                  <a:latin typeface="Times" panose="02020603050405020304" pitchFamily="18" charset="0"/>
                  <a:cs typeface="Times" panose="02020603050405020304" pitchFamily="18" charset="0"/>
                </a:endParaRPr>
              </a:p>
            </p:txBody>
          </p:sp>
          <p:sp>
            <p:nvSpPr>
              <p:cNvPr id="27" name="Oval 26">
                <a:extLst>
                  <a:ext uri="{FF2B5EF4-FFF2-40B4-BE49-F238E27FC236}">
                    <a16:creationId xmlns:a16="http://schemas.microsoft.com/office/drawing/2014/main" id="{54AB70B1-55C9-CD33-B64C-55B7B2E5FD25}"/>
                  </a:ext>
                </a:extLst>
              </p:cNvPr>
              <p:cNvSpPr/>
              <p:nvPr/>
            </p:nvSpPr>
            <p:spPr>
              <a:xfrm>
                <a:off x="1726568" y="3360354"/>
                <a:ext cx="192504" cy="67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E46D8C1C-7A84-620A-D3E4-90785DA16B97}"/>
                  </a:ext>
                </a:extLst>
              </p:cNvPr>
              <p:cNvSpPr/>
              <p:nvPr/>
            </p:nvSpPr>
            <p:spPr>
              <a:xfrm>
                <a:off x="2130829" y="3360354"/>
                <a:ext cx="192504" cy="6737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80C884AD-03EF-DC12-9932-31A52EB07571}"/>
                  </a:ext>
                </a:extLst>
              </p:cNvPr>
              <p:cNvSpPr/>
              <p:nvPr/>
            </p:nvSpPr>
            <p:spPr>
              <a:xfrm>
                <a:off x="1935116" y="3296185"/>
                <a:ext cx="192504" cy="67377"/>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932D713F-1783-7557-CBDA-0367026EAD69}"/>
                  </a:ext>
                </a:extLst>
              </p:cNvPr>
              <p:cNvSpPr/>
              <p:nvPr/>
            </p:nvSpPr>
            <p:spPr>
              <a:xfrm>
                <a:off x="1930301" y="3429335"/>
                <a:ext cx="192504" cy="6737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5" name="Group 44">
              <a:extLst>
                <a:ext uri="{FF2B5EF4-FFF2-40B4-BE49-F238E27FC236}">
                  <a16:creationId xmlns:a16="http://schemas.microsoft.com/office/drawing/2014/main" id="{EA61850F-2CEE-A00D-1DC3-8101EBC7F19D}"/>
                </a:ext>
              </a:extLst>
            </p:cNvPr>
            <p:cNvGrpSpPr/>
            <p:nvPr/>
          </p:nvGrpSpPr>
          <p:grpSpPr>
            <a:xfrm>
              <a:off x="3394145" y="3474264"/>
              <a:ext cx="1156242" cy="1872077"/>
              <a:chOff x="3394145" y="4519937"/>
              <a:chExt cx="1092466" cy="1309036"/>
            </a:xfrm>
          </p:grpSpPr>
          <p:sp>
            <p:nvSpPr>
              <p:cNvPr id="13" name="Flowchart: Magnetic Disk 14">
                <a:extLst>
                  <a:ext uri="{FF2B5EF4-FFF2-40B4-BE49-F238E27FC236}">
                    <a16:creationId xmlns:a16="http://schemas.microsoft.com/office/drawing/2014/main" id="{F56045F7-9C33-A549-7B00-688CEE451B7B}"/>
                  </a:ext>
                </a:extLst>
              </p:cNvPr>
              <p:cNvSpPr/>
              <p:nvPr/>
            </p:nvSpPr>
            <p:spPr>
              <a:xfrm>
                <a:off x="3394145" y="4519937"/>
                <a:ext cx="1092466" cy="1309036"/>
              </a:xfrm>
              <a:custGeom>
                <a:avLst/>
                <a:gdLst>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334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 name="connsiteX0" fmla="*/ 10000 w 10000"/>
                  <a:gd name="connsiteY0" fmla="*/ 1667 h 10000"/>
                  <a:gd name="connsiteX1" fmla="*/ 5000 w 10000"/>
                  <a:gd name="connsiteY1" fmla="*/ 3922 h 10000"/>
                  <a:gd name="connsiteX2" fmla="*/ 0 w 10000"/>
                  <a:gd name="connsiteY2" fmla="*/ 1667 h 10000"/>
                  <a:gd name="connsiteX0" fmla="*/ 0 w 10000"/>
                  <a:gd name="connsiteY0" fmla="*/ 1667 h 10000"/>
                  <a:gd name="connsiteX1" fmla="*/ 5000 w 10000"/>
                  <a:gd name="connsiteY1" fmla="*/ 0 h 10000"/>
                  <a:gd name="connsiteX2" fmla="*/ 10000 w 10000"/>
                  <a:gd name="connsiteY2" fmla="*/ 1667 h 10000"/>
                  <a:gd name="connsiteX3" fmla="*/ 10000 w 10000"/>
                  <a:gd name="connsiteY3" fmla="*/ 8333 h 10000"/>
                  <a:gd name="connsiteX4" fmla="*/ 5000 w 10000"/>
                  <a:gd name="connsiteY4" fmla="*/ 10000 h 10000"/>
                  <a:gd name="connsiteX5" fmla="*/ 0 w 10000"/>
                  <a:gd name="connsiteY5" fmla="*/ 8333 h 10000"/>
                  <a:gd name="connsiteX6" fmla="*/ 0 w 10000"/>
                  <a:gd name="connsiteY6" fmla="*/ 1667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0" h="10000" stroke="0" extrusionOk="0">
                    <a:moveTo>
                      <a:pt x="0" y="1667"/>
                    </a:moveTo>
                    <a:cubicBezTo>
                      <a:pt x="0" y="746"/>
                      <a:pt x="2239" y="0"/>
                      <a:pt x="5000" y="0"/>
                    </a:cubicBezTo>
                    <a:cubicBezTo>
                      <a:pt x="7761" y="0"/>
                      <a:pt x="10000" y="746"/>
                      <a:pt x="10000" y="1667"/>
                    </a:cubicBezTo>
                    <a:lnTo>
                      <a:pt x="10000" y="8333"/>
                    </a:lnTo>
                    <a:cubicBezTo>
                      <a:pt x="10000" y="9254"/>
                      <a:pt x="7761" y="10000"/>
                      <a:pt x="5000" y="10000"/>
                    </a:cubicBezTo>
                    <a:cubicBezTo>
                      <a:pt x="2239" y="10000"/>
                      <a:pt x="0" y="9254"/>
                      <a:pt x="0" y="8333"/>
                    </a:cubicBezTo>
                    <a:lnTo>
                      <a:pt x="0" y="1667"/>
                    </a:lnTo>
                    <a:close/>
                  </a:path>
                  <a:path w="10000" h="10000" fill="none" extrusionOk="0">
                    <a:moveTo>
                      <a:pt x="10000" y="1667"/>
                    </a:moveTo>
                    <a:cubicBezTo>
                      <a:pt x="10000" y="2588"/>
                      <a:pt x="7761" y="3922"/>
                      <a:pt x="5000" y="3922"/>
                    </a:cubicBezTo>
                    <a:cubicBezTo>
                      <a:pt x="2239" y="3922"/>
                      <a:pt x="0" y="2588"/>
                      <a:pt x="0" y="1667"/>
                    </a:cubicBezTo>
                  </a:path>
                  <a:path w="10000" h="10000" fill="none">
                    <a:moveTo>
                      <a:pt x="0" y="1667"/>
                    </a:moveTo>
                    <a:cubicBezTo>
                      <a:pt x="0" y="746"/>
                      <a:pt x="2239" y="0"/>
                      <a:pt x="5000" y="0"/>
                    </a:cubicBezTo>
                    <a:cubicBezTo>
                      <a:pt x="7761" y="0"/>
                      <a:pt x="10000" y="746"/>
                      <a:pt x="10000" y="1667"/>
                    </a:cubicBezTo>
                    <a:lnTo>
                      <a:pt x="10000" y="8333"/>
                    </a:lnTo>
                    <a:cubicBezTo>
                      <a:pt x="10000" y="9254"/>
                      <a:pt x="7761" y="10000"/>
                      <a:pt x="5000" y="10000"/>
                    </a:cubicBezTo>
                    <a:cubicBezTo>
                      <a:pt x="2239" y="10000"/>
                      <a:pt x="0" y="9254"/>
                      <a:pt x="0" y="8333"/>
                    </a:cubicBezTo>
                    <a:lnTo>
                      <a:pt x="0" y="1667"/>
                    </a:lnTo>
                    <a:close/>
                  </a:path>
                </a:pathLst>
              </a:cu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solidFill>
                    <a:schemeClr val="tx1"/>
                  </a:solidFill>
                </a:endParaRPr>
              </a:p>
              <a:p>
                <a:pPr algn="ctr"/>
                <a:r>
                  <a:rPr lang="en-IN" dirty="0">
                    <a:solidFill>
                      <a:schemeClr val="tx1"/>
                    </a:solidFill>
                    <a:latin typeface="Times" panose="02020603050405020304" pitchFamily="18" charset="0"/>
                    <a:cs typeface="Times" panose="02020603050405020304" pitchFamily="18" charset="0"/>
                  </a:rPr>
                  <a:t>Feature Set</a:t>
                </a:r>
                <a:endParaRPr lang="en-IN" dirty="0">
                  <a:latin typeface="Times" panose="02020603050405020304" pitchFamily="18" charset="0"/>
                  <a:cs typeface="Times" panose="02020603050405020304" pitchFamily="18" charset="0"/>
                </a:endParaRPr>
              </a:p>
            </p:txBody>
          </p:sp>
          <p:pic>
            <p:nvPicPr>
              <p:cNvPr id="36" name="Picture 4">
                <a:extLst>
                  <a:ext uri="{FF2B5EF4-FFF2-40B4-BE49-F238E27FC236}">
                    <a16:creationId xmlns:a16="http://schemas.microsoft.com/office/drawing/2014/main" id="{F31FD5E4-5B81-76C0-CB06-7AF1AD04B6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51189" y="4591617"/>
                <a:ext cx="740514" cy="327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pic>
          <p:nvPicPr>
            <p:cNvPr id="37" name="Picture 11">
              <a:extLst>
                <a:ext uri="{FF2B5EF4-FFF2-40B4-BE49-F238E27FC236}">
                  <a16:creationId xmlns:a16="http://schemas.microsoft.com/office/drawing/2014/main" id="{8AE15665-2D47-CD95-820E-B48C0B8B4E1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740"/>
            <a:stretch/>
          </p:blipFill>
          <p:spPr bwMode="auto">
            <a:xfrm>
              <a:off x="5684260" y="5147645"/>
              <a:ext cx="582526" cy="7279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8" name="Picture 13" descr="What is a Neural Network? - Databricks">
              <a:extLst>
                <a:ext uri="{FF2B5EF4-FFF2-40B4-BE49-F238E27FC236}">
                  <a16:creationId xmlns:a16="http://schemas.microsoft.com/office/drawing/2014/main" id="{67CD6AFF-F620-8F83-620C-BBB871FB2C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1778" y="3151525"/>
              <a:ext cx="590427" cy="395187"/>
            </a:xfrm>
            <a:prstGeom prst="rect">
              <a:avLst/>
            </a:prstGeom>
            <a:noFill/>
            <a:extLst>
              <a:ext uri="{909E8E84-426E-40DD-AFC4-6F175D3DCCD1}">
                <a14:hiddenFill xmlns:a14="http://schemas.microsoft.com/office/drawing/2010/main">
                  <a:solidFill>
                    <a:srgbClr val="FFFFFF"/>
                  </a:solidFill>
                </a14:hiddenFill>
              </a:ext>
            </a:extLst>
          </p:spPr>
        </p:pic>
        <p:pic>
          <p:nvPicPr>
            <p:cNvPr id="39" name="Picture 21" descr="Creating an Image Classifier Model | Apple Developer Documentation">
              <a:extLst>
                <a:ext uri="{FF2B5EF4-FFF2-40B4-BE49-F238E27FC236}">
                  <a16:creationId xmlns:a16="http://schemas.microsoft.com/office/drawing/2014/main" id="{DD9B3418-B8AD-51DE-C3B9-716B329EE41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77536" t="20190" b="18636"/>
            <a:stretch/>
          </p:blipFill>
          <p:spPr bwMode="auto">
            <a:xfrm>
              <a:off x="6529573" y="5451174"/>
              <a:ext cx="761378" cy="657825"/>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1" descr="Creating an Image Classifier Model | Apple Developer Documentation">
              <a:extLst>
                <a:ext uri="{FF2B5EF4-FFF2-40B4-BE49-F238E27FC236}">
                  <a16:creationId xmlns:a16="http://schemas.microsoft.com/office/drawing/2014/main" id="{32FBED4A-AE50-0775-7585-46CE09528F7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8254" t="24064" r="40504" b="11401"/>
            <a:stretch/>
          </p:blipFill>
          <p:spPr bwMode="auto">
            <a:xfrm>
              <a:off x="6529573" y="2790169"/>
              <a:ext cx="719989" cy="508209"/>
            </a:xfrm>
            <a:prstGeom prst="rect">
              <a:avLst/>
            </a:prstGeom>
            <a:noFill/>
            <a:extLst>
              <a:ext uri="{909E8E84-426E-40DD-AFC4-6F175D3DCCD1}">
                <a14:hiddenFill xmlns:a14="http://schemas.microsoft.com/office/drawing/2010/main">
                  <a:solidFill>
                    <a:srgbClr val="FFFFFF"/>
                  </a:solidFill>
                </a14:hiddenFill>
              </a:ext>
            </a:extLst>
          </p:spPr>
        </p:pic>
        <p:cxnSp>
          <p:nvCxnSpPr>
            <p:cNvPr id="41" name="Straight Arrow Connector 40">
              <a:extLst>
                <a:ext uri="{FF2B5EF4-FFF2-40B4-BE49-F238E27FC236}">
                  <a16:creationId xmlns:a16="http://schemas.microsoft.com/office/drawing/2014/main" id="{7D21F8E8-9DC5-73E5-7927-B73D7829D573}"/>
                </a:ext>
              </a:extLst>
            </p:cNvPr>
            <p:cNvCxnSpPr/>
            <p:nvPr/>
          </p:nvCxnSpPr>
          <p:spPr>
            <a:xfrm>
              <a:off x="6226578" y="3860365"/>
              <a:ext cx="182681"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96F3E30-3230-2AFC-C5A9-5B8BFE95D844}"/>
                </a:ext>
              </a:extLst>
            </p:cNvPr>
            <p:cNvCxnSpPr/>
            <p:nvPr/>
          </p:nvCxnSpPr>
          <p:spPr>
            <a:xfrm>
              <a:off x="6247736" y="4763338"/>
              <a:ext cx="182681" cy="1"/>
            </a:xfrm>
            <a:prstGeom prst="straightConnector1">
              <a:avLst/>
            </a:prstGeom>
            <a:ln w="28575">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60B9BFB9-3329-B07D-D374-093B2F889383}"/>
                </a:ext>
              </a:extLst>
            </p:cNvPr>
            <p:cNvSpPr/>
            <p:nvPr/>
          </p:nvSpPr>
          <p:spPr>
            <a:xfrm>
              <a:off x="8878339" y="3773341"/>
              <a:ext cx="502821" cy="253467"/>
            </a:xfrm>
            <a:prstGeom prst="round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Rectangle: Rounded Corners 43">
              <a:extLst>
                <a:ext uri="{FF2B5EF4-FFF2-40B4-BE49-F238E27FC236}">
                  <a16:creationId xmlns:a16="http://schemas.microsoft.com/office/drawing/2014/main" id="{7BD7981C-E707-3050-8997-B3428C816614}"/>
                </a:ext>
              </a:extLst>
            </p:cNvPr>
            <p:cNvSpPr/>
            <p:nvPr/>
          </p:nvSpPr>
          <p:spPr>
            <a:xfrm>
              <a:off x="8877367" y="5197707"/>
              <a:ext cx="521305" cy="253467"/>
            </a:xfrm>
            <a:prstGeom prst="round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grpSp>
    </p:spTree>
    <p:extLst>
      <p:ext uri="{BB962C8B-B14F-4D97-AF65-F5344CB8AC3E}">
        <p14:creationId xmlns:p14="http://schemas.microsoft.com/office/powerpoint/2010/main" val="14915943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C26FB3-B951-4D37-9794-33F3447154FF}"/>
              </a:ext>
            </a:extLst>
          </p:cNvPr>
          <p:cNvSpPr txBox="1"/>
          <p:nvPr/>
        </p:nvSpPr>
        <p:spPr>
          <a:xfrm>
            <a:off x="4267201" y="3124200"/>
            <a:ext cx="3657599" cy="492443"/>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algn="l"/>
            <a:endParaRPr lang="en-US" sz="2400">
              <a:cs typeface="Arial"/>
            </a:endParaRPr>
          </a:p>
        </p:txBody>
      </p:sp>
      <p:pic>
        <p:nvPicPr>
          <p:cNvPr id="3" name="Picture 4" descr="Diagram&#10;&#10;Description automatically generated">
            <a:extLst>
              <a:ext uri="{FF2B5EF4-FFF2-40B4-BE49-F238E27FC236}">
                <a16:creationId xmlns:a16="http://schemas.microsoft.com/office/drawing/2014/main" id="{16723156-2DD1-4A0B-A01E-E91EEBC4D822}"/>
              </a:ext>
            </a:extLst>
          </p:cNvPr>
          <p:cNvPicPr>
            <a:picLocks noChangeAspect="1"/>
          </p:cNvPicPr>
          <p:nvPr/>
        </p:nvPicPr>
        <p:blipFill rotWithShape="1">
          <a:blip r:embed="rId2"/>
          <a:srcRect l="27106" t="26437"/>
          <a:stretch/>
        </p:blipFill>
        <p:spPr>
          <a:xfrm>
            <a:off x="1052945" y="1240839"/>
            <a:ext cx="9739746" cy="5012707"/>
          </a:xfrm>
          <a:prstGeom prst="rect">
            <a:avLst/>
          </a:prstGeom>
        </p:spPr>
      </p:pic>
      <p:sp>
        <p:nvSpPr>
          <p:cNvPr id="11" name="Title 3">
            <a:extLst>
              <a:ext uri="{FF2B5EF4-FFF2-40B4-BE49-F238E27FC236}">
                <a16:creationId xmlns:a16="http://schemas.microsoft.com/office/drawing/2014/main" id="{E7DB1251-518E-48A5-91FE-19D789C58D44}"/>
              </a:ext>
            </a:extLst>
          </p:cNvPr>
          <p:cNvSpPr txBox="1">
            <a:spLocks/>
          </p:cNvSpPr>
          <p:nvPr/>
        </p:nvSpPr>
        <p:spPr>
          <a:xfrm>
            <a:off x="634127" y="273707"/>
            <a:ext cx="8755087" cy="967132"/>
          </a:xfrm>
          <a:prstGeom prst="rect">
            <a:avLst/>
          </a:prstGeom>
        </p:spPr>
        <p:txBody>
          <a:bodyPr vert="horz" lIns="121920" tIns="60960" rIns="121920" bIns="60960" rtlCol="0" anchor="ctr">
            <a:normAutofit/>
          </a:bodyPr>
          <a:lstStyle>
            <a:lvl1pPr algn="l" defTabSz="685800" rtl="0" eaLnBrk="1" latinLnBrk="0" hangingPunct="1">
              <a:lnSpc>
                <a:spcPct val="85000"/>
              </a:lnSpc>
              <a:spcBef>
                <a:spcPct val="0"/>
              </a:spcBef>
              <a:buNone/>
              <a:defRPr sz="4050" kern="1200" spc="-90" baseline="0">
                <a:solidFill>
                  <a:schemeClr val="accent1"/>
                </a:solidFill>
                <a:latin typeface="+mj-lt"/>
                <a:ea typeface="+mj-ea"/>
                <a:cs typeface="+mj-cs"/>
              </a:defRPr>
            </a:lvl1pPr>
          </a:lstStyle>
          <a:p>
            <a:pPr algn="ctr"/>
            <a:r>
              <a:rPr lang="en-US" sz="4000" b="1" dirty="0">
                <a:solidFill>
                  <a:schemeClr val="tx1"/>
                </a:solidFill>
                <a:latin typeface="Times" panose="02020603050405020304" pitchFamily="18" charset="0"/>
                <a:cs typeface="Times" panose="02020603050405020304" pitchFamily="18" charset="0"/>
              </a:rPr>
              <a:t>OVERALL SYSTEM FLOW</a:t>
            </a:r>
          </a:p>
        </p:txBody>
      </p:sp>
    </p:spTree>
    <p:extLst>
      <p:ext uri="{BB962C8B-B14F-4D97-AF65-F5344CB8AC3E}">
        <p14:creationId xmlns:p14="http://schemas.microsoft.com/office/powerpoint/2010/main" val="1101633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70A1CBF-6E61-4BBB-93C9-40E0FBAD6405}"/>
              </a:ext>
            </a:extLst>
          </p:cNvPr>
          <p:cNvSpPr>
            <a:spLocks noGrp="1"/>
          </p:cNvSpPr>
          <p:nvPr>
            <p:ph type="title"/>
          </p:nvPr>
        </p:nvSpPr>
        <p:spPr>
          <a:xfrm>
            <a:off x="654077" y="400889"/>
            <a:ext cx="10291013" cy="1038125"/>
          </a:xfrm>
        </p:spPr>
        <p:txBody>
          <a:bodyPr>
            <a:normAutofit/>
          </a:bodyPr>
          <a:lstStyle/>
          <a:p>
            <a:r>
              <a:rPr lang="en-US" sz="4000" b="1" spc="-90" dirty="0">
                <a:latin typeface="Times" panose="02020603050405020304" pitchFamily="18" charset="0"/>
                <a:cs typeface="Times" panose="02020603050405020304" pitchFamily="18" charset="0"/>
              </a:rPr>
              <a:t>METHODOLOGY</a:t>
            </a:r>
          </a:p>
        </p:txBody>
      </p:sp>
      <p:sp>
        <p:nvSpPr>
          <p:cNvPr id="3" name="Content Placeholder 2"/>
          <p:cNvSpPr>
            <a:spLocks noGrp="1"/>
          </p:cNvSpPr>
          <p:nvPr>
            <p:ph idx="1"/>
          </p:nvPr>
        </p:nvSpPr>
        <p:spPr>
          <a:xfrm>
            <a:off x="318656" y="1988840"/>
            <a:ext cx="11214333" cy="4320480"/>
          </a:xfrm>
        </p:spPr>
        <p:txBody>
          <a:bodyPr vert="horz" lIns="121920" tIns="60960" rIns="121920" bIns="60960" rtlCol="0" anchor="t">
            <a:noAutofit/>
          </a:bodyPr>
          <a:lstStyle/>
          <a:p>
            <a:pPr marL="0" indent="0">
              <a:buNone/>
            </a:pPr>
            <a:endParaRPr lang="en-IN" sz="2133" dirty="0">
              <a:solidFill>
                <a:srgbClr val="254061"/>
              </a:solidFill>
              <a:latin typeface="Orbitron" panose="02000000000000000000" pitchFamily="2" charset="0"/>
              <a:cs typeface="Arial"/>
            </a:endParaRPr>
          </a:p>
          <a:p>
            <a:pPr marL="0" indent="0">
              <a:buNone/>
            </a:pPr>
            <a:endParaRPr lang="en-IN" sz="2133" dirty="0">
              <a:solidFill>
                <a:srgbClr val="000000"/>
              </a:solidFill>
              <a:latin typeface="Orbitron" panose="02000000000000000000" pitchFamily="2" charset="0"/>
            </a:endParaRPr>
          </a:p>
          <a:p>
            <a:pPr marL="0" indent="0">
              <a:buNone/>
            </a:pPr>
            <a:endParaRPr lang="en-US" sz="2133" dirty="0"/>
          </a:p>
        </p:txBody>
      </p:sp>
      <p:sp>
        <p:nvSpPr>
          <p:cNvPr id="2" name="TextBox 1">
            <a:extLst>
              <a:ext uri="{FF2B5EF4-FFF2-40B4-BE49-F238E27FC236}">
                <a16:creationId xmlns:a16="http://schemas.microsoft.com/office/drawing/2014/main" id="{A5CF435B-6DD9-4BA1-B46C-39DB2A6A3B1A}"/>
              </a:ext>
            </a:extLst>
          </p:cNvPr>
          <p:cNvSpPr txBox="1"/>
          <p:nvPr/>
        </p:nvSpPr>
        <p:spPr>
          <a:xfrm>
            <a:off x="619008" y="2189671"/>
            <a:ext cx="10613627" cy="2995372"/>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r>
              <a:rPr lang="en-US" sz="3733" dirty="0">
                <a:latin typeface="Times" panose="02020603050405020304" pitchFamily="18" charset="0"/>
                <a:cs typeface="Times" panose="02020603050405020304" pitchFamily="18" charset="0"/>
              </a:rPr>
              <a:t>Machine learning algorithms required for this project </a:t>
            </a:r>
          </a:p>
          <a:p>
            <a:endParaRPr lang="en-US" sz="3733" dirty="0">
              <a:latin typeface="Times" panose="02020603050405020304" pitchFamily="18" charset="0"/>
              <a:cs typeface="Times" panose="02020603050405020304" pitchFamily="18" charset="0"/>
            </a:endParaRPr>
          </a:p>
          <a:p>
            <a:r>
              <a:rPr lang="en-US" sz="3733" dirty="0">
                <a:latin typeface="Times" panose="02020603050405020304" pitchFamily="18" charset="0"/>
                <a:cs typeface="Times" panose="02020603050405020304" pitchFamily="18" charset="0"/>
              </a:rPr>
              <a:t>1. Random Forest</a:t>
            </a:r>
          </a:p>
          <a:p>
            <a:r>
              <a:rPr lang="en-US" sz="3733" dirty="0">
                <a:latin typeface="Times" panose="02020603050405020304" pitchFamily="18" charset="0"/>
                <a:cs typeface="Times" panose="02020603050405020304" pitchFamily="18" charset="0"/>
              </a:rPr>
              <a:t>2. </a:t>
            </a:r>
            <a:r>
              <a:rPr lang="en-US" sz="3733" dirty="0">
                <a:latin typeface="Times" panose="02020603050405020304" pitchFamily="18" charset="0"/>
                <a:ea typeface="+mn-lt"/>
                <a:cs typeface="Times" panose="02020603050405020304" pitchFamily="18" charset="0"/>
              </a:rPr>
              <a:t>Logistic Regression</a:t>
            </a:r>
          </a:p>
          <a:p>
            <a:endParaRPr lang="en-US" sz="3733" dirty="0">
              <a:solidFill>
                <a:schemeClr val="accent1">
                  <a:lumMod val="50000"/>
                </a:schemeClr>
              </a:solidFill>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1744971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2989-90E2-2B37-C239-DAA26EF4BF7B}"/>
              </a:ext>
            </a:extLst>
          </p:cNvPr>
          <p:cNvSpPr>
            <a:spLocks noGrp="1"/>
          </p:cNvSpPr>
          <p:nvPr>
            <p:ph type="title"/>
          </p:nvPr>
        </p:nvSpPr>
        <p:spPr>
          <a:xfrm>
            <a:off x="838200" y="365125"/>
            <a:ext cx="10515600" cy="909493"/>
          </a:xfrm>
        </p:spPr>
        <p:txBody>
          <a:bodyPr>
            <a:normAutofit/>
          </a:bodyPr>
          <a:lstStyle/>
          <a:p>
            <a:r>
              <a:rPr lang="en-IN" sz="4000" b="1" i="0" dirty="0">
                <a:effectLst/>
                <a:latin typeface="Times New Roman" panose="02020603050405020304" pitchFamily="18" charset="0"/>
                <a:cs typeface="Times New Roman" panose="02020603050405020304" pitchFamily="18" charset="0"/>
              </a:rPr>
              <a:t>ALGORITHM / MODEL USED</a:t>
            </a:r>
            <a:endParaRPr lang="en-IN" sz="4000" dirty="0"/>
          </a:p>
        </p:txBody>
      </p:sp>
      <p:sp>
        <p:nvSpPr>
          <p:cNvPr id="3" name="Content Placeholder 2">
            <a:extLst>
              <a:ext uri="{FF2B5EF4-FFF2-40B4-BE49-F238E27FC236}">
                <a16:creationId xmlns:a16="http://schemas.microsoft.com/office/drawing/2014/main" id="{3A8D46B0-F692-1B39-4D4B-1B5A1A64BC68}"/>
              </a:ext>
            </a:extLst>
          </p:cNvPr>
          <p:cNvSpPr>
            <a:spLocks noGrp="1"/>
          </p:cNvSpPr>
          <p:nvPr>
            <p:ph idx="1"/>
          </p:nvPr>
        </p:nvSpPr>
        <p:spPr>
          <a:xfrm>
            <a:off x="838200" y="1274618"/>
            <a:ext cx="10515600" cy="4902345"/>
          </a:xfrm>
        </p:spPr>
        <p:txBody>
          <a:bodyPr>
            <a:normAutofit fontScale="92500"/>
          </a:bodyPr>
          <a:lstStyle/>
          <a:p>
            <a:pPr marL="342900" lvl="0" indent="-342900">
              <a:lnSpc>
                <a:spcPct val="150000"/>
              </a:lnSpc>
              <a:spcAft>
                <a:spcPts val="1500"/>
              </a:spcAft>
              <a:buFont typeface="Symbol" panose="05050102010706020507" pitchFamily="18" charset="2"/>
              <a:buChar char=""/>
            </a:pPr>
            <a:r>
              <a:rPr lang="en-IN" sz="2800" b="1" dirty="0">
                <a:solidFill>
                  <a:srgbClr val="000000"/>
                </a:solidFill>
                <a:effectLst/>
                <a:latin typeface="Times New Roman" panose="02020603050405020304" pitchFamily="18" charset="0"/>
                <a:ea typeface="Times New Roman" panose="02020603050405020304" pitchFamily="18" charset="0"/>
              </a:rPr>
              <a:t>Random Forest Classifier</a:t>
            </a:r>
          </a:p>
          <a:p>
            <a:pPr marL="457200" lvl="1" indent="0" algn="just">
              <a:lnSpc>
                <a:spcPct val="150000"/>
              </a:lnSpc>
              <a:spcAft>
                <a:spcPts val="1500"/>
              </a:spcAft>
              <a:buNone/>
            </a:pPr>
            <a:r>
              <a:rPr lang="en-US" dirty="0">
                <a:effectLst/>
                <a:latin typeface="Times New Roman" panose="02020603050405020304" pitchFamily="18" charset="0"/>
                <a:ea typeface="Times New Roman" panose="02020603050405020304" pitchFamily="18" charset="0"/>
              </a:rPr>
              <a:t>The random forest randomly selects the features that is independent variables and also randomly selects the rows by row sampling and the number of decision tree can be determined by using hyper parameter optimization. For classification problem statement the output is the maximum occurrence outputs from each decision tree models inside the random forest. This is one the widely used machine learning algorithm in real word scenarios and in deployed models. And in most of the Kaggle computation challenges this algorithm is used to solve the problem statement.</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31628047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2989-90E2-2B37-C239-DAA26EF4BF7B}"/>
              </a:ext>
            </a:extLst>
          </p:cNvPr>
          <p:cNvSpPr>
            <a:spLocks noGrp="1"/>
          </p:cNvSpPr>
          <p:nvPr>
            <p:ph type="title"/>
          </p:nvPr>
        </p:nvSpPr>
        <p:spPr>
          <a:xfrm>
            <a:off x="838200" y="365125"/>
            <a:ext cx="10515600" cy="909493"/>
          </a:xfrm>
        </p:spPr>
        <p:txBody>
          <a:bodyPr>
            <a:normAutofit/>
          </a:bodyPr>
          <a:lstStyle/>
          <a:p>
            <a:r>
              <a:rPr lang="en-IN" sz="4000" b="1" i="0" dirty="0">
                <a:effectLst/>
                <a:latin typeface="Times New Roman" panose="02020603050405020304" pitchFamily="18" charset="0"/>
                <a:cs typeface="Times New Roman" panose="02020603050405020304" pitchFamily="18" charset="0"/>
              </a:rPr>
              <a:t>ALGORITHM / MODEL USED</a:t>
            </a:r>
            <a:endParaRPr lang="en-IN" sz="4000" dirty="0"/>
          </a:p>
        </p:txBody>
      </p:sp>
      <p:sp>
        <p:nvSpPr>
          <p:cNvPr id="3" name="Content Placeholder 2">
            <a:extLst>
              <a:ext uri="{FF2B5EF4-FFF2-40B4-BE49-F238E27FC236}">
                <a16:creationId xmlns:a16="http://schemas.microsoft.com/office/drawing/2014/main" id="{3A8D46B0-F692-1B39-4D4B-1B5A1A64BC68}"/>
              </a:ext>
            </a:extLst>
          </p:cNvPr>
          <p:cNvSpPr>
            <a:spLocks noGrp="1"/>
          </p:cNvSpPr>
          <p:nvPr>
            <p:ph idx="1"/>
          </p:nvPr>
        </p:nvSpPr>
        <p:spPr>
          <a:xfrm>
            <a:off x="838200" y="1607127"/>
            <a:ext cx="10515600" cy="4045528"/>
          </a:xfrm>
        </p:spPr>
        <p:txBody>
          <a:bodyPr>
            <a:normAutofit/>
          </a:bodyPr>
          <a:lstStyle/>
          <a:p>
            <a:pPr marL="342900" lvl="0" indent="-342900">
              <a:lnSpc>
                <a:spcPct val="150000"/>
              </a:lnSpc>
              <a:spcAft>
                <a:spcPts val="1500"/>
              </a:spcAft>
              <a:buFont typeface="Symbol" panose="05050102010706020507" pitchFamily="18" charset="2"/>
              <a:buChar char=""/>
            </a:pPr>
            <a:r>
              <a:rPr lang="en-IN" sz="2800" b="1" dirty="0">
                <a:solidFill>
                  <a:srgbClr val="000000"/>
                </a:solidFill>
                <a:effectLst/>
                <a:latin typeface="Times New Roman" panose="02020603050405020304" pitchFamily="18" charset="0"/>
                <a:ea typeface="Times New Roman" panose="02020603050405020304" pitchFamily="18" charset="0"/>
              </a:rPr>
              <a:t>Logistic Regression Classifier</a:t>
            </a:r>
          </a:p>
          <a:p>
            <a:pPr marL="457200" lvl="1" indent="0" algn="just">
              <a:lnSpc>
                <a:spcPct val="150000"/>
              </a:lnSpc>
              <a:spcAft>
                <a:spcPts val="1500"/>
              </a:spcAft>
              <a:buNone/>
            </a:pPr>
            <a:r>
              <a:rPr lang="en-US" dirty="0">
                <a:effectLst/>
                <a:latin typeface="Times New Roman" panose="02020603050405020304" pitchFamily="18" charset="0"/>
                <a:ea typeface="Times New Roman" panose="02020603050405020304" pitchFamily="18" charset="0"/>
              </a:rPr>
              <a:t>Logistic regression works with sigmoid function because the sigmoid function can be used to classify the output that is dependent feature, and it uses the probability for classification of the dependent feature.</a:t>
            </a:r>
            <a:endParaRPr lang="en-IN"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1603496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D2989-90E2-2B37-C239-DAA26EF4BF7B}"/>
              </a:ext>
            </a:extLst>
          </p:cNvPr>
          <p:cNvSpPr>
            <a:spLocks noGrp="1"/>
          </p:cNvSpPr>
          <p:nvPr>
            <p:ph type="title"/>
          </p:nvPr>
        </p:nvSpPr>
        <p:spPr>
          <a:xfrm>
            <a:off x="838200" y="365125"/>
            <a:ext cx="10515600" cy="909493"/>
          </a:xfrm>
        </p:spPr>
        <p:txBody>
          <a:bodyPr>
            <a:normAutofit/>
          </a:bodyPr>
          <a:lstStyle/>
          <a:p>
            <a:r>
              <a:rPr lang="en-IN" sz="4000" b="1" dirty="0">
                <a:latin typeface="Times New Roman" panose="02020603050405020304" pitchFamily="18" charset="0"/>
                <a:cs typeface="Times New Roman" panose="02020603050405020304" pitchFamily="18" charset="0"/>
              </a:rPr>
              <a:t>MODULES</a:t>
            </a:r>
            <a:endParaRPr lang="en-IN" sz="4000" dirty="0"/>
          </a:p>
        </p:txBody>
      </p:sp>
      <p:sp>
        <p:nvSpPr>
          <p:cNvPr id="3" name="Content Placeholder 2">
            <a:extLst>
              <a:ext uri="{FF2B5EF4-FFF2-40B4-BE49-F238E27FC236}">
                <a16:creationId xmlns:a16="http://schemas.microsoft.com/office/drawing/2014/main" id="{3A8D46B0-F692-1B39-4D4B-1B5A1A64BC68}"/>
              </a:ext>
            </a:extLst>
          </p:cNvPr>
          <p:cNvSpPr>
            <a:spLocks noGrp="1"/>
          </p:cNvSpPr>
          <p:nvPr>
            <p:ph idx="1"/>
          </p:nvPr>
        </p:nvSpPr>
        <p:spPr>
          <a:xfrm>
            <a:off x="838200" y="1607127"/>
            <a:ext cx="10515600" cy="4560760"/>
          </a:xfrm>
        </p:spPr>
        <p:txBody>
          <a:bodyPr>
            <a:normAutofit fontScale="55000" lnSpcReduction="20000"/>
          </a:bodyPr>
          <a:lstStyle/>
          <a:p>
            <a:pPr marL="342900" lvl="0" indent="-342900">
              <a:lnSpc>
                <a:spcPct val="150000"/>
              </a:lnSpc>
              <a:spcAft>
                <a:spcPts val="1500"/>
              </a:spcAft>
              <a:buFont typeface="Symbol" panose="05050102010706020507" pitchFamily="18" charset="2"/>
              <a:buChar char=""/>
            </a:pPr>
            <a:r>
              <a:rPr lang="en-IN" sz="2800" b="1" dirty="0">
                <a:solidFill>
                  <a:srgbClr val="000000"/>
                </a:solidFill>
                <a:effectLst/>
                <a:latin typeface="Times New Roman" panose="02020603050405020304" pitchFamily="18" charset="0"/>
                <a:ea typeface="Times New Roman" panose="02020603050405020304" pitchFamily="18" charset="0"/>
              </a:rPr>
              <a:t>Training Module</a:t>
            </a:r>
          </a:p>
          <a:p>
            <a:pPr marL="800100" lvl="1" indent="-342900">
              <a:lnSpc>
                <a:spcPct val="150000"/>
              </a:lnSpc>
              <a:spcAft>
                <a:spcPts val="1500"/>
              </a:spcAft>
              <a:buFont typeface="Symbol" panose="05050102010706020507" pitchFamily="18" charset="2"/>
              <a:buChar char=""/>
            </a:pPr>
            <a:r>
              <a:rPr lang="en-IN" b="1" dirty="0">
                <a:solidFill>
                  <a:srgbClr val="000000"/>
                </a:solidFill>
                <a:latin typeface="Times New Roman" panose="02020603050405020304" pitchFamily="18" charset="0"/>
                <a:ea typeface="Times New Roman" panose="02020603050405020304" pitchFamily="18" charset="0"/>
              </a:rPr>
              <a:t>Data Collection</a:t>
            </a:r>
          </a:p>
          <a:p>
            <a:pPr marL="800100" lvl="1" indent="-342900">
              <a:lnSpc>
                <a:spcPct val="150000"/>
              </a:lnSpc>
              <a:spcAft>
                <a:spcPts val="1500"/>
              </a:spcAft>
              <a:buFont typeface="Symbol" panose="05050102010706020507" pitchFamily="18" charset="2"/>
              <a:buChar char=""/>
            </a:pPr>
            <a:r>
              <a:rPr lang="en-IN" b="1" dirty="0">
                <a:solidFill>
                  <a:srgbClr val="000000"/>
                </a:solidFill>
                <a:effectLst/>
                <a:latin typeface="Times New Roman" panose="02020603050405020304" pitchFamily="18" charset="0"/>
                <a:ea typeface="Times New Roman" panose="02020603050405020304" pitchFamily="18" charset="0"/>
              </a:rPr>
              <a:t>Data pre-processing</a:t>
            </a:r>
          </a:p>
          <a:p>
            <a:pPr marL="800100" lvl="1" indent="-342900">
              <a:lnSpc>
                <a:spcPct val="150000"/>
              </a:lnSpc>
              <a:spcAft>
                <a:spcPts val="1500"/>
              </a:spcAft>
              <a:buFont typeface="Symbol" panose="05050102010706020507" pitchFamily="18" charset="2"/>
              <a:buChar char=""/>
            </a:pPr>
            <a:r>
              <a:rPr lang="en-IN" b="1" dirty="0">
                <a:solidFill>
                  <a:srgbClr val="000000"/>
                </a:solidFill>
                <a:latin typeface="Times New Roman" panose="02020603050405020304" pitchFamily="18" charset="0"/>
                <a:ea typeface="Times New Roman" panose="02020603050405020304" pitchFamily="18" charset="0"/>
              </a:rPr>
              <a:t>Model Training</a:t>
            </a:r>
          </a:p>
          <a:p>
            <a:pPr marL="342900" indent="-342900">
              <a:lnSpc>
                <a:spcPct val="150000"/>
              </a:lnSpc>
              <a:spcAft>
                <a:spcPts val="1500"/>
              </a:spcAft>
              <a:buFont typeface="Symbol" panose="05050102010706020507" pitchFamily="18" charset="2"/>
              <a:buChar char=""/>
            </a:pPr>
            <a:r>
              <a:rPr lang="en-IN" b="1" dirty="0">
                <a:solidFill>
                  <a:srgbClr val="000000"/>
                </a:solidFill>
                <a:effectLst/>
                <a:latin typeface="Times New Roman" panose="02020603050405020304" pitchFamily="18" charset="0"/>
                <a:ea typeface="Times New Roman" panose="02020603050405020304" pitchFamily="18" charset="0"/>
              </a:rPr>
              <a:t>Testing Module</a:t>
            </a:r>
          </a:p>
          <a:p>
            <a:pPr marL="800100" lvl="1" indent="-342900">
              <a:lnSpc>
                <a:spcPct val="150000"/>
              </a:lnSpc>
              <a:spcAft>
                <a:spcPts val="1500"/>
              </a:spcAft>
              <a:buFont typeface="Symbol" panose="05050102010706020507" pitchFamily="18" charset="2"/>
              <a:buChar char=""/>
            </a:pPr>
            <a:r>
              <a:rPr lang="en-IN" b="1" dirty="0">
                <a:solidFill>
                  <a:srgbClr val="000000"/>
                </a:solidFill>
                <a:effectLst/>
                <a:latin typeface="Times New Roman" panose="02020603050405020304" pitchFamily="18" charset="0"/>
                <a:ea typeface="Times New Roman" panose="02020603050405020304" pitchFamily="18" charset="0"/>
              </a:rPr>
              <a:t>Login</a:t>
            </a:r>
          </a:p>
          <a:p>
            <a:pPr marL="800100" lvl="1" indent="-342900">
              <a:lnSpc>
                <a:spcPct val="150000"/>
              </a:lnSpc>
              <a:spcAft>
                <a:spcPts val="1500"/>
              </a:spcAft>
              <a:buFont typeface="Symbol" panose="05050102010706020507" pitchFamily="18" charset="2"/>
              <a:buChar char=""/>
            </a:pPr>
            <a:r>
              <a:rPr lang="en-IN" b="1" dirty="0">
                <a:solidFill>
                  <a:srgbClr val="000000"/>
                </a:solidFill>
                <a:effectLst/>
                <a:latin typeface="Times New Roman" panose="02020603050405020304" pitchFamily="18" charset="0"/>
                <a:ea typeface="Times New Roman" panose="02020603050405020304" pitchFamily="18" charset="0"/>
              </a:rPr>
              <a:t>Prediction</a:t>
            </a:r>
          </a:p>
          <a:p>
            <a:pPr marL="800100" lvl="1" indent="-342900">
              <a:lnSpc>
                <a:spcPct val="150000"/>
              </a:lnSpc>
              <a:spcAft>
                <a:spcPts val="1500"/>
              </a:spcAft>
              <a:buFont typeface="Symbol" panose="05050102010706020507" pitchFamily="18" charset="2"/>
              <a:buChar char=""/>
            </a:pPr>
            <a:r>
              <a:rPr lang="en-IN" b="1" dirty="0">
                <a:solidFill>
                  <a:srgbClr val="000000"/>
                </a:solidFill>
                <a:effectLst/>
                <a:latin typeface="Times New Roman" panose="02020603050405020304" pitchFamily="18" charset="0"/>
                <a:ea typeface="Times New Roman" panose="02020603050405020304" pitchFamily="18" charset="0"/>
              </a:rPr>
              <a:t>Deployment in Cloud </a:t>
            </a:r>
          </a:p>
          <a:p>
            <a:pPr marL="0" indent="0">
              <a:buNone/>
            </a:pPr>
            <a:endParaRPr lang="en-IN" dirty="0"/>
          </a:p>
        </p:txBody>
      </p:sp>
      <p:pic>
        <p:nvPicPr>
          <p:cNvPr id="4" name="Picture 3">
            <a:extLst>
              <a:ext uri="{FF2B5EF4-FFF2-40B4-BE49-F238E27FC236}">
                <a16:creationId xmlns:a16="http://schemas.microsoft.com/office/drawing/2014/main" id="{FD7D29AF-B6B5-C147-B654-DC8BDFA168B1}"/>
              </a:ext>
            </a:extLst>
          </p:cNvPr>
          <p:cNvPicPr>
            <a:picLocks noChangeAspect="1"/>
          </p:cNvPicPr>
          <p:nvPr/>
        </p:nvPicPr>
        <p:blipFill rotWithShape="1">
          <a:blip r:embed="rId2"/>
          <a:srcRect l="7560" t="19314" r="8336" b="14475"/>
          <a:stretch/>
        </p:blipFill>
        <p:spPr>
          <a:xfrm>
            <a:off x="5046453" y="1328990"/>
            <a:ext cx="6519404" cy="1964088"/>
          </a:xfrm>
          <a:prstGeom prst="rect">
            <a:avLst/>
          </a:prstGeom>
        </p:spPr>
      </p:pic>
    </p:spTree>
    <p:extLst>
      <p:ext uri="{BB962C8B-B14F-4D97-AF65-F5344CB8AC3E}">
        <p14:creationId xmlns:p14="http://schemas.microsoft.com/office/powerpoint/2010/main" val="2548115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5">
            <a:extLst>
              <a:ext uri="{FF2B5EF4-FFF2-40B4-BE49-F238E27FC236}">
                <a16:creationId xmlns:a16="http://schemas.microsoft.com/office/drawing/2014/main" id="{28EA70FE-CE4F-4A2D-A664-4F5DC8C494BD}"/>
              </a:ext>
            </a:extLst>
          </p:cNvPr>
          <p:cNvSpPr txBox="1">
            <a:spLocks/>
          </p:cNvSpPr>
          <p:nvPr/>
        </p:nvSpPr>
        <p:spPr>
          <a:xfrm>
            <a:off x="527382" y="2176586"/>
            <a:ext cx="8755087" cy="4036723"/>
          </a:xfrm>
          <a:prstGeom prst="rect">
            <a:avLst/>
          </a:prstGeom>
        </p:spPr>
        <p:txBody>
          <a:bodyPr lIns="121920" tIns="60960" rIns="121920" bIns="60960" anchor="t"/>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400" dirty="0">
                <a:latin typeface="Times" panose="02020603050405020304" pitchFamily="18" charset="0"/>
                <a:ea typeface="Calibri" panose="020F0502020204030204" pitchFamily="34" charset="0"/>
                <a:cs typeface="Times" panose="02020603050405020304" pitchFamily="18" charset="0"/>
              </a:rPr>
              <a:t>1. Data Collection &amp; Validation </a:t>
            </a:r>
            <a:endParaRPr lang="en-US" sz="4267" dirty="0">
              <a:latin typeface="Times" panose="02020603050405020304" pitchFamily="18" charset="0"/>
              <a:cs typeface="Times" panose="02020603050405020304" pitchFamily="18" charset="0"/>
            </a:endParaRPr>
          </a:p>
          <a:p>
            <a:pPr>
              <a:buAutoNum type="arabicPeriod"/>
            </a:pPr>
            <a:endParaRPr lang="en-US" sz="2400" dirty="0">
              <a:latin typeface="Times" panose="02020603050405020304" pitchFamily="18" charset="0"/>
              <a:ea typeface="Calibri" panose="020F0502020204030204" pitchFamily="34" charset="0"/>
              <a:cs typeface="Times" panose="02020603050405020304" pitchFamily="18" charset="0"/>
            </a:endParaRPr>
          </a:p>
          <a:p>
            <a:pPr marL="0" indent="0">
              <a:buNone/>
            </a:pPr>
            <a:endParaRPr lang="en-US" sz="2400" dirty="0">
              <a:latin typeface="Times" panose="02020603050405020304" pitchFamily="18" charset="0"/>
              <a:ea typeface="Calibri" panose="020F0502020204030204" pitchFamily="34" charset="0"/>
              <a:cs typeface="Times" panose="02020603050405020304" pitchFamily="18" charset="0"/>
            </a:endParaRPr>
          </a:p>
          <a:p>
            <a:pPr marL="0" indent="0">
              <a:buNone/>
            </a:pPr>
            <a:r>
              <a:rPr lang="en-IN" sz="2400" dirty="0">
                <a:latin typeface="Times" panose="02020603050405020304" pitchFamily="18" charset="0"/>
                <a:ea typeface="Calibri" panose="020F0502020204030204" pitchFamily="34" charset="0"/>
                <a:cs typeface="Times" panose="02020603050405020304" pitchFamily="18" charset="0"/>
              </a:rPr>
              <a:t>2. Data Pre-processing </a:t>
            </a:r>
            <a:endParaRPr lang="en-US" sz="2400" dirty="0">
              <a:latin typeface="Times" panose="02020603050405020304" pitchFamily="18" charset="0"/>
              <a:ea typeface="Calibri" panose="020F0502020204030204" pitchFamily="34" charset="0"/>
              <a:cs typeface="Times" panose="02020603050405020304" pitchFamily="18" charset="0"/>
            </a:endParaRPr>
          </a:p>
          <a:p>
            <a:pPr marL="0" indent="0">
              <a:buNone/>
            </a:pPr>
            <a:endParaRPr lang="en-US" sz="2400" dirty="0">
              <a:latin typeface="Times" panose="02020603050405020304" pitchFamily="18" charset="0"/>
              <a:ea typeface="Calibri" panose="020F0502020204030204" pitchFamily="34" charset="0"/>
              <a:cs typeface="Times" panose="02020603050405020304" pitchFamily="18" charset="0"/>
            </a:endParaRPr>
          </a:p>
          <a:p>
            <a:pPr marL="0" indent="0">
              <a:buNone/>
            </a:pPr>
            <a:endParaRPr lang="en-IN" sz="2400" dirty="0">
              <a:latin typeface="Times" panose="02020603050405020304" pitchFamily="18" charset="0"/>
              <a:ea typeface="Calibri" panose="020F0502020204030204" pitchFamily="34" charset="0"/>
              <a:cs typeface="Times" panose="02020603050405020304" pitchFamily="18" charset="0"/>
            </a:endParaRPr>
          </a:p>
          <a:p>
            <a:pPr marL="0" indent="0">
              <a:buNone/>
            </a:pPr>
            <a:r>
              <a:rPr lang="en-US" sz="2400" dirty="0">
                <a:latin typeface="Times" panose="02020603050405020304" pitchFamily="18" charset="0"/>
                <a:ea typeface="Calibri" panose="020F0502020204030204" pitchFamily="34" charset="0"/>
                <a:cs typeface="Times" panose="02020603050405020304" pitchFamily="18" charset="0"/>
              </a:rPr>
              <a:t>3. Model Training</a:t>
            </a:r>
            <a:endParaRPr lang="en-IN" sz="2400" dirty="0">
              <a:latin typeface="Times" panose="02020603050405020304" pitchFamily="18" charset="0"/>
              <a:ea typeface="Calibri" panose="020F0502020204030204" pitchFamily="34" charset="0"/>
              <a:cs typeface="Times" panose="02020603050405020304" pitchFamily="18" charset="0"/>
            </a:endParaRPr>
          </a:p>
          <a:p>
            <a:pPr marL="0" indent="0">
              <a:buNone/>
            </a:pPr>
            <a:endParaRPr lang="en-IN" sz="2400" dirty="0">
              <a:latin typeface="Times" panose="02020603050405020304" pitchFamily="18" charset="0"/>
              <a:ea typeface="Calibri" panose="020F0502020204030204" pitchFamily="34" charset="0"/>
              <a:cs typeface="Times" panose="02020603050405020304" pitchFamily="18" charset="0"/>
            </a:endParaRPr>
          </a:p>
        </p:txBody>
      </p:sp>
      <p:pic>
        <p:nvPicPr>
          <p:cNvPr id="2" name="Picture 1">
            <a:extLst>
              <a:ext uri="{FF2B5EF4-FFF2-40B4-BE49-F238E27FC236}">
                <a16:creationId xmlns:a16="http://schemas.microsoft.com/office/drawing/2014/main" id="{D47BCF5A-99F2-41F9-978B-B635322E54E7}"/>
              </a:ext>
            </a:extLst>
          </p:cNvPr>
          <p:cNvPicPr>
            <a:picLocks noChangeAspect="1"/>
          </p:cNvPicPr>
          <p:nvPr/>
        </p:nvPicPr>
        <p:blipFill rotWithShape="1">
          <a:blip r:embed="rId3"/>
          <a:srcRect l="3129" r="4640"/>
          <a:stretch/>
        </p:blipFill>
        <p:spPr>
          <a:xfrm>
            <a:off x="6768075" y="1892829"/>
            <a:ext cx="4331315" cy="4320480"/>
          </a:xfrm>
          <a:prstGeom prst="rect">
            <a:avLst/>
          </a:prstGeom>
        </p:spPr>
      </p:pic>
      <p:sp>
        <p:nvSpPr>
          <p:cNvPr id="3" name="Title 3">
            <a:extLst>
              <a:ext uri="{FF2B5EF4-FFF2-40B4-BE49-F238E27FC236}">
                <a16:creationId xmlns:a16="http://schemas.microsoft.com/office/drawing/2014/main" id="{4E8C3AE1-7408-6F41-7BA6-EE7BE3375504}"/>
              </a:ext>
            </a:extLst>
          </p:cNvPr>
          <p:cNvSpPr txBox="1">
            <a:spLocks/>
          </p:cNvSpPr>
          <p:nvPr/>
        </p:nvSpPr>
        <p:spPr>
          <a:xfrm>
            <a:off x="429491" y="322314"/>
            <a:ext cx="8977745" cy="75834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733" b="1" dirty="0">
                <a:latin typeface="Times" panose="02020603050405020304" pitchFamily="18" charset="0"/>
                <a:cs typeface="Times" panose="02020603050405020304" pitchFamily="18" charset="0"/>
              </a:rPr>
              <a:t>TRAINING MODULE</a:t>
            </a:r>
          </a:p>
        </p:txBody>
      </p:sp>
    </p:spTree>
    <p:extLst>
      <p:ext uri="{BB962C8B-B14F-4D97-AF65-F5344CB8AC3E}">
        <p14:creationId xmlns:p14="http://schemas.microsoft.com/office/powerpoint/2010/main" val="109100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6739-557E-CEE4-36EC-CB775D32A285}"/>
              </a:ext>
            </a:extLst>
          </p:cNvPr>
          <p:cNvSpPr>
            <a:spLocks noGrp="1"/>
          </p:cNvSpPr>
          <p:nvPr>
            <p:ph type="title"/>
          </p:nvPr>
        </p:nvSpPr>
        <p:spPr>
          <a:xfrm>
            <a:off x="838200" y="171162"/>
            <a:ext cx="10515600" cy="1131166"/>
          </a:xfrm>
        </p:spPr>
        <p:txBody>
          <a:bodyPr/>
          <a:lstStyle/>
          <a:p>
            <a:r>
              <a:rPr lang="en-IN"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DB78B1C9-7B6E-D963-4DBC-8A6117DCC4C3}"/>
              </a:ext>
            </a:extLst>
          </p:cNvPr>
          <p:cNvSpPr>
            <a:spLocks noGrp="1"/>
          </p:cNvSpPr>
          <p:nvPr>
            <p:ph idx="1"/>
          </p:nvPr>
        </p:nvSpPr>
        <p:spPr>
          <a:xfrm>
            <a:off x="838200" y="1302326"/>
            <a:ext cx="10515600" cy="5384511"/>
          </a:xfrm>
        </p:spPr>
        <p:txBody>
          <a:bodyPr>
            <a:normAutofit/>
          </a:bodyPr>
          <a:lstStyle/>
          <a:p>
            <a:pPr algn="just">
              <a:lnSpc>
                <a:spcPct val="150000"/>
              </a:lnSpc>
              <a:spcAft>
                <a:spcPts val="1500"/>
              </a:spcAft>
            </a:pP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Insurance Company working as commercial enterprise from last few years has been experiencing fraud cases for all type of claims. Amount claimed by fraudulent is significantly huge that may cause serious problems, hence along with government, different organization also working to detect and reduce such activities. Such frauds occurred in all areas of insurance claim with high severity such as insurance claimed towards auto sector is fraud that widely claimed and prominent type, which can be done by fake accident claim. So, we aim to develop a project that work on insurance claim data set to detect fraud and fake claims amount. The project implements machine learning algorithms to build model to label and classify claim. Also, to study comparative study of all machine learning algorithms used for classification using confusion matrix in term soft accuracy, precision, recall etc. For fraudulent transaction validation, machine learning model is built using </a:t>
            </a:r>
            <a:r>
              <a:rPr lang="en-IN" sz="1800" dirty="0" err="1">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PySpark</a:t>
            </a:r>
            <a:r>
              <a:rPr lang="en-IN"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Python Library.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65735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0E660819-C07A-469B-AF4B-F15BFF313FA4}"/>
              </a:ext>
            </a:extLst>
          </p:cNvPr>
          <p:cNvSpPr txBox="1"/>
          <p:nvPr/>
        </p:nvSpPr>
        <p:spPr>
          <a:xfrm>
            <a:off x="695155" y="1583433"/>
            <a:ext cx="5664629" cy="3447098"/>
          </a:xfrm>
          <a:prstGeom prst="rect">
            <a:avLst/>
          </a:prstGeom>
          <a:noFill/>
        </p:spPr>
        <p:txBody>
          <a:bodyPr wrap="square" lIns="121920" tIns="60960" rIns="121920" bIns="60960" rtlCol="0" anchor="t">
            <a:spAutoFit/>
          </a:bodyPr>
          <a:lstStyle/>
          <a:p>
            <a:pPr algn="l"/>
            <a:r>
              <a:rPr lang="en-US" sz="2400" dirty="0">
                <a:latin typeface="Times" panose="02020603050405020304" pitchFamily="18" charset="0"/>
                <a:ea typeface="Calibri" panose="020F0502020204030204" pitchFamily="34" charset="0"/>
                <a:cs typeface="Times" panose="02020603050405020304" pitchFamily="18" charset="0"/>
              </a:rPr>
              <a:t>4. Login</a:t>
            </a:r>
          </a:p>
          <a:p>
            <a:endParaRPr lang="en-US" sz="2400" dirty="0">
              <a:latin typeface="Times" panose="02020603050405020304" pitchFamily="18" charset="0"/>
              <a:ea typeface="Calibri" panose="020F0502020204030204" pitchFamily="34" charset="0"/>
              <a:cs typeface="Times" panose="02020603050405020304" pitchFamily="18" charset="0"/>
            </a:endParaRPr>
          </a:p>
          <a:p>
            <a:endParaRPr lang="en-US" sz="2400" dirty="0">
              <a:latin typeface="Times" panose="02020603050405020304" pitchFamily="18" charset="0"/>
              <a:cs typeface="Times" panose="02020603050405020304" pitchFamily="18" charset="0"/>
            </a:endParaRPr>
          </a:p>
          <a:p>
            <a:r>
              <a:rPr lang="en-US" sz="2400" dirty="0">
                <a:latin typeface="Times" panose="02020603050405020304" pitchFamily="18" charset="0"/>
                <a:cs typeface="Times" panose="02020603050405020304" pitchFamily="18" charset="0"/>
              </a:rPr>
              <a:t>5. </a:t>
            </a:r>
            <a:r>
              <a:rPr lang="en-US" sz="2400" dirty="0">
                <a:latin typeface="Times" panose="02020603050405020304" pitchFamily="18" charset="0"/>
                <a:ea typeface="Calibri" panose="020F0502020204030204" pitchFamily="34" charset="0"/>
                <a:cs typeface="Times" panose="02020603050405020304" pitchFamily="18" charset="0"/>
              </a:rPr>
              <a:t>Prediction </a:t>
            </a:r>
          </a:p>
          <a:p>
            <a:pPr algn="l"/>
            <a:endParaRPr lang="en-US" sz="2400" dirty="0">
              <a:latin typeface="Times" panose="02020603050405020304" pitchFamily="18" charset="0"/>
              <a:ea typeface="Calibri" panose="020F0502020204030204" pitchFamily="34" charset="0"/>
              <a:cs typeface="Times" panose="02020603050405020304" pitchFamily="18" charset="0"/>
            </a:endParaRPr>
          </a:p>
          <a:p>
            <a:endParaRPr lang="en-US" sz="2400" dirty="0">
              <a:latin typeface="Times" panose="02020603050405020304" pitchFamily="18" charset="0"/>
              <a:ea typeface="Calibri" panose="020F0502020204030204" pitchFamily="34" charset="0"/>
              <a:cs typeface="Times" panose="02020603050405020304" pitchFamily="18" charset="0"/>
            </a:endParaRPr>
          </a:p>
          <a:p>
            <a:r>
              <a:rPr lang="en-US" sz="2400" dirty="0">
                <a:latin typeface="Times" panose="02020603050405020304" pitchFamily="18" charset="0"/>
                <a:ea typeface="Calibri" panose="020F0502020204030204" pitchFamily="34" charset="0"/>
                <a:cs typeface="Times" panose="02020603050405020304" pitchFamily="18" charset="0"/>
              </a:rPr>
              <a:t>6. Deployment in cloud platform as webapp</a:t>
            </a:r>
          </a:p>
          <a:p>
            <a:pPr algn="l"/>
            <a:endParaRPr lang="en-IN" sz="2400" dirty="0">
              <a:latin typeface="Times" panose="02020603050405020304" pitchFamily="18" charset="0"/>
              <a:ea typeface="Calibri" panose="020F0502020204030204" pitchFamily="34" charset="0"/>
              <a:cs typeface="Times" panose="02020603050405020304" pitchFamily="18" charset="0"/>
            </a:endParaRPr>
          </a:p>
          <a:p>
            <a:endParaRPr lang="en-IN" sz="2400" dirty="0">
              <a:latin typeface="Times" panose="02020603050405020304" pitchFamily="18" charset="0"/>
              <a:cs typeface="Times" panose="02020603050405020304" pitchFamily="18" charset="0"/>
            </a:endParaRPr>
          </a:p>
        </p:txBody>
      </p:sp>
      <p:sp>
        <p:nvSpPr>
          <p:cNvPr id="3" name="Title 3">
            <a:extLst>
              <a:ext uri="{FF2B5EF4-FFF2-40B4-BE49-F238E27FC236}">
                <a16:creationId xmlns:a16="http://schemas.microsoft.com/office/drawing/2014/main" id="{ACAA55A3-0A21-1C3D-8EF1-0ACFA0BD6C35}"/>
              </a:ext>
            </a:extLst>
          </p:cNvPr>
          <p:cNvSpPr txBox="1">
            <a:spLocks/>
          </p:cNvSpPr>
          <p:nvPr/>
        </p:nvSpPr>
        <p:spPr>
          <a:xfrm>
            <a:off x="429491" y="322314"/>
            <a:ext cx="8977745" cy="758341"/>
          </a:xfrm>
          <a:prstGeom prst="rect">
            <a:avLst/>
          </a:prstGeom>
        </p:spPr>
        <p:txBody>
          <a:bodyP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3733" b="1" dirty="0">
                <a:latin typeface="Times" panose="02020603050405020304" pitchFamily="18" charset="0"/>
                <a:cs typeface="Times" panose="02020603050405020304" pitchFamily="18" charset="0"/>
              </a:rPr>
              <a:t>TESTING MODULE</a:t>
            </a:r>
          </a:p>
        </p:txBody>
      </p:sp>
    </p:spTree>
    <p:extLst>
      <p:ext uri="{BB962C8B-B14F-4D97-AF65-F5344CB8AC3E}">
        <p14:creationId xmlns:p14="http://schemas.microsoft.com/office/powerpoint/2010/main" val="4170783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78B1C9-7B6E-D963-4DBC-8A6117DCC4C3}"/>
              </a:ext>
            </a:extLst>
          </p:cNvPr>
          <p:cNvSpPr>
            <a:spLocks noGrp="1"/>
          </p:cNvSpPr>
          <p:nvPr>
            <p:ph idx="1"/>
          </p:nvPr>
        </p:nvSpPr>
        <p:spPr>
          <a:xfrm>
            <a:off x="1198417" y="436418"/>
            <a:ext cx="10120745" cy="5985163"/>
          </a:xfrm>
        </p:spPr>
        <p:txBody>
          <a:bodyPr>
            <a:normAutofit/>
          </a:bodyPr>
          <a:lstStyle/>
          <a:p>
            <a:pPr marL="0" indent="0" algn="just">
              <a:lnSpc>
                <a:spcPct val="150000"/>
              </a:lnSpc>
              <a:buNone/>
            </a:pPr>
            <a:r>
              <a:rPr lang="en-IN" sz="2400" b="1" i="0" dirty="0">
                <a:effectLst/>
                <a:latin typeface="Times New Roman" panose="02020603050405020304" pitchFamily="18" charset="0"/>
                <a:cs typeface="Times New Roman" panose="02020603050405020304" pitchFamily="18" charset="0"/>
              </a:rPr>
              <a:t>SYSTEM REQUIREMENTS</a:t>
            </a:r>
          </a:p>
          <a:p>
            <a:pPr marL="0" indent="0" algn="just">
              <a:lnSpc>
                <a:spcPct val="150000"/>
              </a:lnSpc>
              <a:buNone/>
            </a:pPr>
            <a:r>
              <a:rPr lang="en-US" sz="1900" b="0" i="0" dirty="0">
                <a:effectLst/>
                <a:latin typeface="Times New Roman" panose="02020603050405020304" pitchFamily="18" charset="0"/>
                <a:cs typeface="Times New Roman" panose="02020603050405020304" pitchFamily="18" charset="0"/>
              </a:rPr>
              <a:t>The requirement specification is a technical specification of requirements for the software products. It is the first step in the requirements analysis process it lists the requirements of a particular software system including functional, performance and security requirements. The requirements also provide usage scenarios from a user, an operational and an administrative perspective</a:t>
            </a:r>
            <a:r>
              <a:rPr lang="en-US" sz="2400" b="0" i="0" dirty="0">
                <a:effectLst/>
                <a:latin typeface="Times New Roman" panose="02020603050405020304" pitchFamily="18" charset="0"/>
                <a:cs typeface="Times New Roman" panose="02020603050405020304" pitchFamily="18" charset="0"/>
              </a:rPr>
              <a:t>. </a:t>
            </a:r>
            <a:endParaRPr lang="en-IN" sz="2400" b="0" i="0" dirty="0">
              <a:effectLst/>
              <a:latin typeface="Times New Roman" panose="02020603050405020304" pitchFamily="18" charset="0"/>
              <a:cs typeface="Times New Roman" panose="02020603050405020304" pitchFamily="18" charset="0"/>
            </a:endParaRPr>
          </a:p>
          <a:p>
            <a:pPr marL="0" indent="0" algn="just">
              <a:lnSpc>
                <a:spcPct val="150000"/>
              </a:lnSpc>
              <a:buNone/>
            </a:pPr>
            <a:r>
              <a:rPr lang="en-IN" sz="1800" b="1" i="0" dirty="0">
                <a:effectLst/>
                <a:latin typeface="Times New Roman" panose="02020603050405020304" pitchFamily="18" charset="0"/>
                <a:cs typeface="Times New Roman" panose="02020603050405020304" pitchFamily="18" charset="0"/>
              </a:rPr>
              <a:t>HARDWARE REQUIREMENTS: </a:t>
            </a:r>
            <a:endParaRPr lang="en-IN" sz="1800" b="0" i="0" dirty="0">
              <a:effectLst/>
              <a:latin typeface="Times New Roman" panose="02020603050405020304" pitchFamily="18" charset="0"/>
              <a:cs typeface="Times New Roman" panose="02020603050405020304" pitchFamily="18" charset="0"/>
            </a:endParaRPr>
          </a:p>
          <a:p>
            <a:pPr algn="just">
              <a:lnSpc>
                <a:spcPct val="150000"/>
              </a:lnSpc>
            </a:pPr>
            <a:r>
              <a:rPr lang="en-IN" sz="1800" b="0" i="0" dirty="0">
                <a:effectLst/>
                <a:latin typeface="Times New Roman" panose="02020603050405020304" pitchFamily="18" charset="0"/>
                <a:cs typeface="Times New Roman" panose="02020603050405020304" pitchFamily="18" charset="0"/>
              </a:rPr>
              <a:t>System : Pentium i3 Processor.</a:t>
            </a:r>
          </a:p>
          <a:p>
            <a:pPr algn="just">
              <a:lnSpc>
                <a:spcPct val="150000"/>
              </a:lnSpc>
            </a:pPr>
            <a:r>
              <a:rPr lang="en-IN" sz="1800" b="0" i="0" dirty="0">
                <a:effectLst/>
                <a:latin typeface="Times New Roman" panose="02020603050405020304" pitchFamily="18" charset="0"/>
                <a:cs typeface="Times New Roman" panose="02020603050405020304" pitchFamily="18" charset="0"/>
              </a:rPr>
              <a:t>Hard Disk : 500 GB.</a:t>
            </a:r>
          </a:p>
          <a:p>
            <a:pPr algn="just">
              <a:lnSpc>
                <a:spcPct val="150000"/>
              </a:lnSpc>
            </a:pPr>
            <a:r>
              <a:rPr lang="en-IN" sz="1800" b="0" i="0" dirty="0">
                <a:effectLst/>
                <a:latin typeface="Times New Roman" panose="02020603050405020304" pitchFamily="18" charset="0"/>
                <a:cs typeface="Times New Roman" panose="02020603050405020304" pitchFamily="18" charset="0"/>
              </a:rPr>
              <a:t>Monitor : 15’’ LED</a:t>
            </a:r>
          </a:p>
          <a:p>
            <a:pPr algn="just">
              <a:lnSpc>
                <a:spcPct val="150000"/>
              </a:lnSpc>
            </a:pPr>
            <a:r>
              <a:rPr lang="en-IN" sz="1800" b="0" i="0" dirty="0">
                <a:effectLst/>
                <a:latin typeface="Times New Roman" panose="02020603050405020304" pitchFamily="18" charset="0"/>
                <a:cs typeface="Times New Roman" panose="02020603050405020304" pitchFamily="18" charset="0"/>
              </a:rPr>
              <a:t>Input Devices : Keyboard, Mouse</a:t>
            </a:r>
          </a:p>
          <a:p>
            <a:pPr algn="just">
              <a:lnSpc>
                <a:spcPct val="150000"/>
              </a:lnSpc>
            </a:pPr>
            <a:r>
              <a:rPr lang="en-IN" sz="1800" b="0" i="0" dirty="0">
                <a:effectLst/>
                <a:latin typeface="Times New Roman" panose="02020603050405020304" pitchFamily="18" charset="0"/>
                <a:cs typeface="Times New Roman" panose="02020603050405020304" pitchFamily="18" charset="0"/>
              </a:rPr>
              <a:t>Ram : 4 GB</a:t>
            </a:r>
          </a:p>
        </p:txBody>
      </p:sp>
      <p:sp>
        <p:nvSpPr>
          <p:cNvPr id="6" name="Content Placeholder 2">
            <a:extLst>
              <a:ext uri="{FF2B5EF4-FFF2-40B4-BE49-F238E27FC236}">
                <a16:creationId xmlns:a16="http://schemas.microsoft.com/office/drawing/2014/main" id="{DE2728E3-61B5-634E-D2A7-924E21829F0B}"/>
              </a:ext>
            </a:extLst>
          </p:cNvPr>
          <p:cNvSpPr txBox="1">
            <a:spLocks/>
          </p:cNvSpPr>
          <p:nvPr/>
        </p:nvSpPr>
        <p:spPr>
          <a:xfrm>
            <a:off x="5385954" y="3054929"/>
            <a:ext cx="3858491" cy="193963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50000"/>
              </a:lnSpc>
              <a:buFont typeface="Arial" panose="020B0604020202020204" pitchFamily="34" charset="0"/>
              <a:buNone/>
            </a:pPr>
            <a:r>
              <a:rPr lang="en-IN" sz="1800" b="1" dirty="0">
                <a:latin typeface="Times New Roman" panose="02020603050405020304" pitchFamily="18" charset="0"/>
                <a:cs typeface="Times New Roman" panose="02020603050405020304" pitchFamily="18" charset="0"/>
              </a:rPr>
              <a:t>SOFTWARE REQUIREMENTS: </a:t>
            </a:r>
            <a:endParaRPr lang="en-IN" sz="1800" dirty="0">
              <a:latin typeface="Times New Roman" panose="02020603050405020304" pitchFamily="18" charset="0"/>
              <a:cs typeface="Times New Roman" panose="02020603050405020304" pitchFamily="18" charset="0"/>
            </a:endParaRPr>
          </a:p>
          <a:p>
            <a:pPr algn="just">
              <a:lnSpc>
                <a:spcPct val="150000"/>
              </a:lnSpc>
            </a:pPr>
            <a:r>
              <a:rPr lang="en-IN" sz="1800" dirty="0">
                <a:latin typeface="Times New Roman" panose="02020603050405020304" pitchFamily="18" charset="0"/>
                <a:cs typeface="Times New Roman" panose="02020603050405020304" pitchFamily="18" charset="0"/>
              </a:rPr>
              <a:t>Operating system : Windows 10.</a:t>
            </a:r>
          </a:p>
          <a:p>
            <a:pPr algn="just">
              <a:lnSpc>
                <a:spcPct val="150000"/>
              </a:lnSpc>
            </a:pPr>
            <a:r>
              <a:rPr lang="en-IN" sz="1800" dirty="0">
                <a:latin typeface="Times New Roman" panose="02020603050405020304" pitchFamily="18" charset="0"/>
                <a:cs typeface="Times New Roman" panose="02020603050405020304" pitchFamily="18" charset="0"/>
              </a:rPr>
              <a:t>Coding Language : Python 3.8</a:t>
            </a:r>
          </a:p>
          <a:p>
            <a:pPr algn="just">
              <a:lnSpc>
                <a:spcPct val="150000"/>
              </a:lnSpc>
            </a:pPr>
            <a:r>
              <a:rPr lang="en-IN" sz="1800" dirty="0">
                <a:latin typeface="Times New Roman" panose="02020603050405020304" pitchFamily="18" charset="0"/>
                <a:cs typeface="Times New Roman" panose="02020603050405020304" pitchFamily="18" charset="0"/>
              </a:rPr>
              <a:t>Web Framework : Flask</a:t>
            </a:r>
          </a:p>
        </p:txBody>
      </p:sp>
    </p:spTree>
    <p:extLst>
      <p:ext uri="{BB962C8B-B14F-4D97-AF65-F5344CB8AC3E}">
        <p14:creationId xmlns:p14="http://schemas.microsoft.com/office/powerpoint/2010/main" val="7901054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2600-156E-9603-2B99-4511B581294D}"/>
              </a:ext>
            </a:extLst>
          </p:cNvPr>
          <p:cNvSpPr>
            <a:spLocks noGrp="1"/>
          </p:cNvSpPr>
          <p:nvPr>
            <p:ph type="title"/>
          </p:nvPr>
        </p:nvSpPr>
        <p:spPr>
          <a:xfrm>
            <a:off x="458637" y="90058"/>
            <a:ext cx="6511638" cy="563130"/>
          </a:xfrm>
        </p:spPr>
        <p:txBody>
          <a:bodyPr>
            <a:normAutofit fontScale="90000"/>
          </a:bodyPr>
          <a:lstStyle/>
          <a:p>
            <a:r>
              <a:rPr lang="en-US" b="1" dirty="0">
                <a:latin typeface="Times" panose="02020603050405020304" pitchFamily="18" charset="0"/>
                <a:cs typeface="Times" panose="02020603050405020304" pitchFamily="18" charset="0"/>
              </a:rPr>
              <a:t>Proposed Block Diagram</a:t>
            </a:r>
            <a:endParaRPr lang="en-IN" b="1" dirty="0">
              <a:latin typeface="Times" panose="02020603050405020304" pitchFamily="18" charset="0"/>
              <a:cs typeface="Times" panose="02020603050405020304" pitchFamily="18" charset="0"/>
            </a:endParaRPr>
          </a:p>
        </p:txBody>
      </p:sp>
      <p:grpSp>
        <p:nvGrpSpPr>
          <p:cNvPr id="18" name="Group 17">
            <a:extLst>
              <a:ext uri="{FF2B5EF4-FFF2-40B4-BE49-F238E27FC236}">
                <a16:creationId xmlns:a16="http://schemas.microsoft.com/office/drawing/2014/main" id="{52B327DE-92AB-87E9-35A8-9826687A36C8}"/>
              </a:ext>
            </a:extLst>
          </p:cNvPr>
          <p:cNvGrpSpPr/>
          <p:nvPr/>
        </p:nvGrpSpPr>
        <p:grpSpPr>
          <a:xfrm>
            <a:off x="4142509" y="748148"/>
            <a:ext cx="5805055" cy="5980254"/>
            <a:chOff x="4918363" y="512620"/>
            <a:chExt cx="5805055" cy="5980254"/>
          </a:xfrm>
        </p:grpSpPr>
        <p:sp>
          <p:nvSpPr>
            <p:cNvPr id="4" name="Flowchart: Magnetic Disk 3">
              <a:extLst>
                <a:ext uri="{FF2B5EF4-FFF2-40B4-BE49-F238E27FC236}">
                  <a16:creationId xmlns:a16="http://schemas.microsoft.com/office/drawing/2014/main" id="{57FF587F-64B8-E9EF-3746-12D0522F2427}"/>
                </a:ext>
              </a:extLst>
            </p:cNvPr>
            <p:cNvSpPr/>
            <p:nvPr/>
          </p:nvSpPr>
          <p:spPr>
            <a:xfrm>
              <a:off x="6359237" y="512620"/>
              <a:ext cx="1233054" cy="845125"/>
            </a:xfrm>
            <a:prstGeom prst="flowChartMagneticDisk">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Dataset</a:t>
              </a:r>
              <a:endParaRPr lang="en-IN" dirty="0"/>
            </a:p>
          </p:txBody>
        </p:sp>
        <p:sp>
          <p:nvSpPr>
            <p:cNvPr id="5" name="Arrow: Down 4">
              <a:extLst>
                <a:ext uri="{FF2B5EF4-FFF2-40B4-BE49-F238E27FC236}">
                  <a16:creationId xmlns:a16="http://schemas.microsoft.com/office/drawing/2014/main" id="{3D6196A8-926C-3FFD-61DC-BAE9B41C7DB4}"/>
                </a:ext>
              </a:extLst>
            </p:cNvPr>
            <p:cNvSpPr/>
            <p:nvPr/>
          </p:nvSpPr>
          <p:spPr>
            <a:xfrm>
              <a:off x="6747164" y="1357745"/>
              <a:ext cx="457200" cy="4987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Flowchart: Multidocument 6">
              <a:extLst>
                <a:ext uri="{FF2B5EF4-FFF2-40B4-BE49-F238E27FC236}">
                  <a16:creationId xmlns:a16="http://schemas.microsoft.com/office/drawing/2014/main" id="{EB7C7D8C-75AE-B01A-5B7E-B06EC34419F3}"/>
                </a:ext>
              </a:extLst>
            </p:cNvPr>
            <p:cNvSpPr/>
            <p:nvPr/>
          </p:nvSpPr>
          <p:spPr>
            <a:xfrm>
              <a:off x="6040582" y="1856508"/>
              <a:ext cx="1870363" cy="1440874"/>
            </a:xfrm>
            <a:prstGeom prst="flowChartMultidocumen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Data </a:t>
              </a:r>
            </a:p>
            <a:p>
              <a:pPr algn="ctr"/>
              <a:r>
                <a:rPr lang="en-US" dirty="0"/>
                <a:t>Pre-processing</a:t>
              </a:r>
              <a:endParaRPr lang="en-IN" dirty="0"/>
            </a:p>
          </p:txBody>
        </p:sp>
        <p:sp>
          <p:nvSpPr>
            <p:cNvPr id="8" name="Arrow: Down 7">
              <a:extLst>
                <a:ext uri="{FF2B5EF4-FFF2-40B4-BE49-F238E27FC236}">
                  <a16:creationId xmlns:a16="http://schemas.microsoft.com/office/drawing/2014/main" id="{5129D562-EC8A-EE36-B454-455538D73FF9}"/>
                </a:ext>
              </a:extLst>
            </p:cNvPr>
            <p:cNvSpPr/>
            <p:nvPr/>
          </p:nvSpPr>
          <p:spPr>
            <a:xfrm>
              <a:off x="6747163" y="3297382"/>
              <a:ext cx="457200" cy="4987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Flowchart: Terminator 8">
              <a:extLst>
                <a:ext uri="{FF2B5EF4-FFF2-40B4-BE49-F238E27FC236}">
                  <a16:creationId xmlns:a16="http://schemas.microsoft.com/office/drawing/2014/main" id="{444FD8F4-5658-1375-DC36-9A3A33C0F030}"/>
                </a:ext>
              </a:extLst>
            </p:cNvPr>
            <p:cNvSpPr/>
            <p:nvPr/>
          </p:nvSpPr>
          <p:spPr>
            <a:xfrm>
              <a:off x="8589818" y="3713015"/>
              <a:ext cx="2133600" cy="942111"/>
            </a:xfrm>
            <a:prstGeom prst="flowChartTerminator">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Model Classification</a:t>
              </a:r>
              <a:endParaRPr lang="en-IN" dirty="0"/>
            </a:p>
          </p:txBody>
        </p:sp>
        <p:sp>
          <p:nvSpPr>
            <p:cNvPr id="10" name="Arrow: Down 9">
              <a:extLst>
                <a:ext uri="{FF2B5EF4-FFF2-40B4-BE49-F238E27FC236}">
                  <a16:creationId xmlns:a16="http://schemas.microsoft.com/office/drawing/2014/main" id="{3B2D0D78-749F-6D08-F59D-28B910964A68}"/>
                </a:ext>
              </a:extLst>
            </p:cNvPr>
            <p:cNvSpPr/>
            <p:nvPr/>
          </p:nvSpPr>
          <p:spPr>
            <a:xfrm>
              <a:off x="6733309" y="4793670"/>
              <a:ext cx="457200" cy="4987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Rectangle: Diagonal Corners Rounded 10">
              <a:extLst>
                <a:ext uri="{FF2B5EF4-FFF2-40B4-BE49-F238E27FC236}">
                  <a16:creationId xmlns:a16="http://schemas.microsoft.com/office/drawing/2014/main" id="{38A81E10-C15C-380C-A5BE-DE8B763B23E2}"/>
                </a:ext>
              </a:extLst>
            </p:cNvPr>
            <p:cNvSpPr/>
            <p:nvPr/>
          </p:nvSpPr>
          <p:spPr>
            <a:xfrm>
              <a:off x="6040582" y="3796145"/>
              <a:ext cx="2008909" cy="942111"/>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Test</a:t>
              </a:r>
              <a:endParaRPr lang="en-IN" dirty="0"/>
            </a:p>
          </p:txBody>
        </p:sp>
        <p:sp>
          <p:nvSpPr>
            <p:cNvPr id="12" name="Rectangle: Diagonal Corners Rounded 11">
              <a:extLst>
                <a:ext uri="{FF2B5EF4-FFF2-40B4-BE49-F238E27FC236}">
                  <a16:creationId xmlns:a16="http://schemas.microsoft.com/office/drawing/2014/main" id="{FE19A165-56D5-5FF2-02AE-77DD3513AE1C}"/>
                </a:ext>
              </a:extLst>
            </p:cNvPr>
            <p:cNvSpPr/>
            <p:nvPr/>
          </p:nvSpPr>
          <p:spPr>
            <a:xfrm>
              <a:off x="8472054" y="1995058"/>
              <a:ext cx="2008909" cy="942111"/>
            </a:xfrm>
            <a:prstGeom prst="round2Diag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t>Test</a:t>
              </a:r>
              <a:endParaRPr lang="en-IN" dirty="0"/>
            </a:p>
          </p:txBody>
        </p:sp>
        <p:sp>
          <p:nvSpPr>
            <p:cNvPr id="13" name="Arrow: Down 12">
              <a:extLst>
                <a:ext uri="{FF2B5EF4-FFF2-40B4-BE49-F238E27FC236}">
                  <a16:creationId xmlns:a16="http://schemas.microsoft.com/office/drawing/2014/main" id="{F9B8D7CB-D969-4C8D-846B-204CB0E86DF2}"/>
                </a:ext>
              </a:extLst>
            </p:cNvPr>
            <p:cNvSpPr/>
            <p:nvPr/>
          </p:nvSpPr>
          <p:spPr>
            <a:xfrm>
              <a:off x="9247908" y="3048000"/>
              <a:ext cx="457200" cy="49876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E3D39779-7E83-FE74-2DAA-BB09D465CF8C}"/>
                </a:ext>
              </a:extLst>
            </p:cNvPr>
            <p:cNvSpPr/>
            <p:nvPr/>
          </p:nvSpPr>
          <p:spPr>
            <a:xfrm>
              <a:off x="8014854" y="2189018"/>
              <a:ext cx="422564" cy="5680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Left 14">
              <a:extLst>
                <a:ext uri="{FF2B5EF4-FFF2-40B4-BE49-F238E27FC236}">
                  <a16:creationId xmlns:a16="http://schemas.microsoft.com/office/drawing/2014/main" id="{821CBC48-9379-739B-9BA8-84700DFA60E9}"/>
                </a:ext>
              </a:extLst>
            </p:cNvPr>
            <p:cNvSpPr/>
            <p:nvPr/>
          </p:nvSpPr>
          <p:spPr>
            <a:xfrm>
              <a:off x="8125691" y="3962397"/>
              <a:ext cx="387927" cy="44334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ibbon: Tilted Down 16">
              <a:extLst>
                <a:ext uri="{FF2B5EF4-FFF2-40B4-BE49-F238E27FC236}">
                  <a16:creationId xmlns:a16="http://schemas.microsoft.com/office/drawing/2014/main" id="{CA8417C6-FDC5-33D8-FBD8-393E43540CB1}"/>
                </a:ext>
              </a:extLst>
            </p:cNvPr>
            <p:cNvSpPr/>
            <p:nvPr/>
          </p:nvSpPr>
          <p:spPr>
            <a:xfrm>
              <a:off x="4918363" y="5408177"/>
              <a:ext cx="4253345" cy="1084697"/>
            </a:xfrm>
            <a:prstGeom prst="ribbo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a:t>Fraud detection</a:t>
              </a:r>
              <a:endParaRPr lang="en-IN" dirty="0"/>
            </a:p>
          </p:txBody>
        </p:sp>
      </p:grpSp>
    </p:spTree>
    <p:extLst>
      <p:ext uri="{BB962C8B-B14F-4D97-AF65-F5344CB8AC3E}">
        <p14:creationId xmlns:p14="http://schemas.microsoft.com/office/powerpoint/2010/main" val="5325201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BB7F874-81C3-26EE-F0DB-9E9B574A6411}"/>
              </a:ext>
            </a:extLst>
          </p:cNvPr>
          <p:cNvGrpSpPr/>
          <p:nvPr/>
        </p:nvGrpSpPr>
        <p:grpSpPr>
          <a:xfrm>
            <a:off x="2580407" y="1364674"/>
            <a:ext cx="8617527" cy="4128652"/>
            <a:chOff x="1219199" y="1066803"/>
            <a:chExt cx="8617527" cy="4128652"/>
          </a:xfrm>
        </p:grpSpPr>
        <p:pic>
          <p:nvPicPr>
            <p:cNvPr id="5" name="Graphic 4" descr="User with solid fill">
              <a:extLst>
                <a:ext uri="{FF2B5EF4-FFF2-40B4-BE49-F238E27FC236}">
                  <a16:creationId xmlns:a16="http://schemas.microsoft.com/office/drawing/2014/main" id="{EC5113C9-E416-C15F-2FA9-71BB595BAA8B}"/>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33053" y="2769378"/>
              <a:ext cx="914400" cy="1027882"/>
            </a:xfrm>
            <a:prstGeom prst="rect">
              <a:avLst/>
            </a:prstGeom>
          </p:spPr>
        </p:pic>
        <p:sp>
          <p:nvSpPr>
            <p:cNvPr id="6" name="TextBox 5">
              <a:extLst>
                <a:ext uri="{FF2B5EF4-FFF2-40B4-BE49-F238E27FC236}">
                  <a16:creationId xmlns:a16="http://schemas.microsoft.com/office/drawing/2014/main" id="{59EDCD94-0BAE-6451-B114-F5AA2D01695B}"/>
                </a:ext>
              </a:extLst>
            </p:cNvPr>
            <p:cNvSpPr txBox="1"/>
            <p:nvPr/>
          </p:nvSpPr>
          <p:spPr>
            <a:xfrm>
              <a:off x="1219199" y="2344152"/>
              <a:ext cx="1039091" cy="415168"/>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User</a:t>
              </a:r>
              <a:endParaRPr lang="en-IN" b="1"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387B1D9-CC95-6340-CE1D-97CAF9269732}"/>
                </a:ext>
              </a:extLst>
            </p:cNvPr>
            <p:cNvSpPr/>
            <p:nvPr/>
          </p:nvSpPr>
          <p:spPr>
            <a:xfrm>
              <a:off x="3228108" y="1066803"/>
              <a:ext cx="6608618" cy="412865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solidFill>
                  <a:schemeClr val="tx1"/>
                </a:solidFill>
                <a:latin typeface="Times New Roman" panose="02020603050405020304" pitchFamily="18" charset="0"/>
                <a:cs typeface="Times New Roman" panose="02020603050405020304" pitchFamily="18" charset="0"/>
              </a:endParaRPr>
            </a:p>
          </p:txBody>
        </p:sp>
        <p:sp>
          <p:nvSpPr>
            <p:cNvPr id="9" name="Oval 8">
              <a:extLst>
                <a:ext uri="{FF2B5EF4-FFF2-40B4-BE49-F238E27FC236}">
                  <a16:creationId xmlns:a16="http://schemas.microsoft.com/office/drawing/2014/main" id="{277CD104-90B6-897E-34DE-E65F1FAEA4C8}"/>
                </a:ext>
              </a:extLst>
            </p:cNvPr>
            <p:cNvSpPr/>
            <p:nvPr/>
          </p:nvSpPr>
          <p:spPr>
            <a:xfrm>
              <a:off x="3519054" y="1311014"/>
              <a:ext cx="2576946" cy="9188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Data Collection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0" name="Oval 9">
              <a:extLst>
                <a:ext uri="{FF2B5EF4-FFF2-40B4-BE49-F238E27FC236}">
                  <a16:creationId xmlns:a16="http://schemas.microsoft.com/office/drawing/2014/main" id="{BEE067C9-5321-19AF-6758-53BE92AC1E6E}"/>
                </a:ext>
              </a:extLst>
            </p:cNvPr>
            <p:cNvSpPr/>
            <p:nvPr/>
          </p:nvSpPr>
          <p:spPr>
            <a:xfrm>
              <a:off x="3491344" y="2383615"/>
              <a:ext cx="2576946" cy="9188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Pre-Processing</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1" name="Oval 10">
              <a:extLst>
                <a:ext uri="{FF2B5EF4-FFF2-40B4-BE49-F238E27FC236}">
                  <a16:creationId xmlns:a16="http://schemas.microsoft.com/office/drawing/2014/main" id="{18127CA3-C19A-EDDC-9ED8-7968D8DF61FE}"/>
                </a:ext>
              </a:extLst>
            </p:cNvPr>
            <p:cNvSpPr/>
            <p:nvPr/>
          </p:nvSpPr>
          <p:spPr>
            <a:xfrm>
              <a:off x="3491344" y="3465079"/>
              <a:ext cx="2576946" cy="9188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Insurance Fraud detection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2" name="Oval 11">
              <a:extLst>
                <a:ext uri="{FF2B5EF4-FFF2-40B4-BE49-F238E27FC236}">
                  <a16:creationId xmlns:a16="http://schemas.microsoft.com/office/drawing/2014/main" id="{C2D1C7E0-1264-2E81-33FF-DC00FDBE8D50}"/>
                </a:ext>
              </a:extLst>
            </p:cNvPr>
            <p:cNvSpPr/>
            <p:nvPr/>
          </p:nvSpPr>
          <p:spPr>
            <a:xfrm>
              <a:off x="6961909" y="2878396"/>
              <a:ext cx="2576946" cy="9188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Fraud Claim</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13" name="Oval 12">
              <a:extLst>
                <a:ext uri="{FF2B5EF4-FFF2-40B4-BE49-F238E27FC236}">
                  <a16:creationId xmlns:a16="http://schemas.microsoft.com/office/drawing/2014/main" id="{C07DDA09-2883-43DB-D604-DF6C3F3B39D3}"/>
                </a:ext>
              </a:extLst>
            </p:cNvPr>
            <p:cNvSpPr/>
            <p:nvPr/>
          </p:nvSpPr>
          <p:spPr>
            <a:xfrm>
              <a:off x="6961909" y="3999491"/>
              <a:ext cx="2576946" cy="918864"/>
            </a:xfrm>
            <a:prstGeom prst="ellips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a:solidFill>
                    <a:schemeClr val="tx1"/>
                  </a:solidFill>
                  <a:latin typeface="Times New Roman" panose="02020603050405020304" pitchFamily="18" charset="0"/>
                  <a:cs typeface="Times New Roman" panose="02020603050405020304" pitchFamily="18" charset="0"/>
                </a:rPr>
                <a:t>No Fraud Claim</a:t>
              </a:r>
            </a:p>
          </p:txBody>
        </p:sp>
        <p:cxnSp>
          <p:nvCxnSpPr>
            <p:cNvPr id="16" name="Straight Connector 15">
              <a:extLst>
                <a:ext uri="{FF2B5EF4-FFF2-40B4-BE49-F238E27FC236}">
                  <a16:creationId xmlns:a16="http://schemas.microsoft.com/office/drawing/2014/main" id="{7BD7F200-619E-F2E1-A932-EC96C8D70AFF}"/>
                </a:ext>
              </a:extLst>
            </p:cNvPr>
            <p:cNvCxnSpPr>
              <a:cxnSpLocks/>
            </p:cNvCxnSpPr>
            <p:nvPr/>
          </p:nvCxnSpPr>
          <p:spPr>
            <a:xfrm flipV="1">
              <a:off x="2051984" y="1779594"/>
              <a:ext cx="526472" cy="56455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89E99FA-0516-B7A3-2BAA-4203FFB49182}"/>
                </a:ext>
              </a:extLst>
            </p:cNvPr>
            <p:cNvCxnSpPr>
              <a:cxnSpLocks/>
            </p:cNvCxnSpPr>
            <p:nvPr/>
          </p:nvCxnSpPr>
          <p:spPr>
            <a:xfrm>
              <a:off x="2578456" y="1779594"/>
              <a:ext cx="8659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F324220-31C6-6B4A-1D86-CDA10513D29B}"/>
                </a:ext>
              </a:extLst>
            </p:cNvPr>
            <p:cNvCxnSpPr>
              <a:cxnSpLocks/>
            </p:cNvCxnSpPr>
            <p:nvPr/>
          </p:nvCxnSpPr>
          <p:spPr>
            <a:xfrm flipV="1">
              <a:off x="2125046" y="2845369"/>
              <a:ext cx="1295400" cy="3342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9FA69FA-7595-6F4D-A205-E1D93A0A8555}"/>
                </a:ext>
              </a:extLst>
            </p:cNvPr>
            <p:cNvCxnSpPr/>
            <p:nvPr/>
          </p:nvCxnSpPr>
          <p:spPr>
            <a:xfrm flipV="1">
              <a:off x="6163107" y="3401994"/>
              <a:ext cx="676276" cy="4012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30D3E1A-542B-E596-B35C-2C7DB436F83F}"/>
                </a:ext>
              </a:extLst>
            </p:cNvPr>
            <p:cNvCxnSpPr/>
            <p:nvPr/>
          </p:nvCxnSpPr>
          <p:spPr>
            <a:xfrm>
              <a:off x="6194279" y="3997591"/>
              <a:ext cx="676276" cy="4594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D9D0D4A-0672-2061-AFE4-4BC09381FDF5}"/>
                </a:ext>
              </a:extLst>
            </p:cNvPr>
            <p:cNvCxnSpPr>
              <a:cxnSpLocks/>
            </p:cNvCxnSpPr>
            <p:nvPr/>
          </p:nvCxnSpPr>
          <p:spPr>
            <a:xfrm>
              <a:off x="2159361" y="3395228"/>
              <a:ext cx="387870" cy="5420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11D55BE-24F2-C2EF-FBEF-FC4F3C936734}"/>
                </a:ext>
              </a:extLst>
            </p:cNvPr>
            <p:cNvCxnSpPr>
              <a:cxnSpLocks/>
            </p:cNvCxnSpPr>
            <p:nvPr/>
          </p:nvCxnSpPr>
          <p:spPr>
            <a:xfrm>
              <a:off x="2547231" y="3957097"/>
              <a:ext cx="86590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 name="Title 1">
            <a:extLst>
              <a:ext uri="{FF2B5EF4-FFF2-40B4-BE49-F238E27FC236}">
                <a16:creationId xmlns:a16="http://schemas.microsoft.com/office/drawing/2014/main" id="{EF324BD9-D5C7-B6F3-DABB-0FF65395249B}"/>
              </a:ext>
            </a:extLst>
          </p:cNvPr>
          <p:cNvSpPr>
            <a:spLocks noGrp="1"/>
          </p:cNvSpPr>
          <p:nvPr>
            <p:ph type="title"/>
          </p:nvPr>
        </p:nvSpPr>
        <p:spPr>
          <a:xfrm>
            <a:off x="353288" y="388290"/>
            <a:ext cx="4454238" cy="563130"/>
          </a:xfrm>
        </p:spPr>
        <p:txBody>
          <a:bodyPr>
            <a:normAutofit fontScale="90000"/>
          </a:bodyPr>
          <a:lstStyle/>
          <a:p>
            <a:r>
              <a:rPr lang="en-US" b="1" dirty="0">
                <a:latin typeface="Times" panose="02020603050405020304" pitchFamily="18" charset="0"/>
                <a:cs typeface="Times" panose="02020603050405020304" pitchFamily="18" charset="0"/>
              </a:rPr>
              <a:t>Use Case Diagram</a:t>
            </a:r>
            <a:endParaRPr lang="en-IN"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996874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28F8F9-1789-F713-6263-F30D50AD69F8}"/>
              </a:ext>
            </a:extLst>
          </p:cNvPr>
          <p:cNvSpPr>
            <a:spLocks noGrp="1"/>
          </p:cNvSpPr>
          <p:nvPr>
            <p:ph type="title"/>
          </p:nvPr>
        </p:nvSpPr>
        <p:spPr>
          <a:xfrm>
            <a:off x="658089" y="327927"/>
            <a:ext cx="9608130" cy="706219"/>
          </a:xfrm>
        </p:spPr>
        <p:txBody>
          <a:bodyPr>
            <a:normAutofit/>
          </a:bodyPr>
          <a:lstStyle/>
          <a:p>
            <a:r>
              <a:rPr lang="en-US" b="1" dirty="0">
                <a:latin typeface="Times" panose="02020603050405020304" pitchFamily="18" charset="0"/>
                <a:cs typeface="Times" panose="02020603050405020304" pitchFamily="18" charset="0"/>
              </a:rPr>
              <a:t>DFD Level – 0 Diagram</a:t>
            </a:r>
            <a:endParaRPr lang="en-IN" b="1" dirty="0">
              <a:latin typeface="Times" panose="02020603050405020304" pitchFamily="18" charset="0"/>
              <a:cs typeface="Times" panose="02020603050405020304" pitchFamily="18" charset="0"/>
            </a:endParaRPr>
          </a:p>
        </p:txBody>
      </p:sp>
      <p:sp>
        <p:nvSpPr>
          <p:cNvPr id="6" name="Flowchart: Magnetic Disk 5">
            <a:extLst>
              <a:ext uri="{FF2B5EF4-FFF2-40B4-BE49-F238E27FC236}">
                <a16:creationId xmlns:a16="http://schemas.microsoft.com/office/drawing/2014/main" id="{46317A11-B625-2221-281C-333F868379FA}"/>
              </a:ext>
            </a:extLst>
          </p:cNvPr>
          <p:cNvSpPr/>
          <p:nvPr/>
        </p:nvSpPr>
        <p:spPr>
          <a:xfrm>
            <a:off x="4738252" y="3151909"/>
            <a:ext cx="2147456" cy="1378527"/>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Classification</a:t>
            </a:r>
            <a:endParaRPr lang="en-IN" dirty="0"/>
          </a:p>
        </p:txBody>
      </p:sp>
      <p:sp>
        <p:nvSpPr>
          <p:cNvPr id="7" name="Flowchart: Terminator 6">
            <a:extLst>
              <a:ext uri="{FF2B5EF4-FFF2-40B4-BE49-F238E27FC236}">
                <a16:creationId xmlns:a16="http://schemas.microsoft.com/office/drawing/2014/main" id="{61C6CC2E-1649-E8C2-282A-B8A8C7592AA1}"/>
              </a:ext>
            </a:extLst>
          </p:cNvPr>
          <p:cNvSpPr/>
          <p:nvPr/>
        </p:nvSpPr>
        <p:spPr>
          <a:xfrm>
            <a:off x="4551216" y="1592280"/>
            <a:ext cx="2521528" cy="50074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Dataset</a:t>
            </a:r>
            <a:endParaRPr lang="en-IN" dirty="0"/>
          </a:p>
        </p:txBody>
      </p:sp>
      <p:sp>
        <p:nvSpPr>
          <p:cNvPr id="8" name="Arrow: Down 7">
            <a:extLst>
              <a:ext uri="{FF2B5EF4-FFF2-40B4-BE49-F238E27FC236}">
                <a16:creationId xmlns:a16="http://schemas.microsoft.com/office/drawing/2014/main" id="{03817622-3E8F-32B1-6CA2-D2EDFD80C3C4}"/>
              </a:ext>
            </a:extLst>
          </p:cNvPr>
          <p:cNvSpPr/>
          <p:nvPr/>
        </p:nvSpPr>
        <p:spPr>
          <a:xfrm>
            <a:off x="5694218" y="2093027"/>
            <a:ext cx="249381" cy="105888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826FF9ED-5403-DF62-D9DD-65E8E5DCF0EA}"/>
              </a:ext>
            </a:extLst>
          </p:cNvPr>
          <p:cNvSpPr txBox="1"/>
          <p:nvPr/>
        </p:nvSpPr>
        <p:spPr>
          <a:xfrm>
            <a:off x="5818908" y="2347538"/>
            <a:ext cx="1634836" cy="369332"/>
          </a:xfrm>
          <a:prstGeom prst="rect">
            <a:avLst/>
          </a:prstGeom>
          <a:noFill/>
        </p:spPr>
        <p:txBody>
          <a:bodyPr wrap="square" rtlCol="0">
            <a:spAutoFit/>
          </a:bodyPr>
          <a:lstStyle/>
          <a:p>
            <a:r>
              <a:rPr lang="en-US" dirty="0"/>
              <a:t>Pre-Processing</a:t>
            </a:r>
            <a:endParaRPr lang="en-IN" dirty="0"/>
          </a:p>
        </p:txBody>
      </p:sp>
      <p:sp>
        <p:nvSpPr>
          <p:cNvPr id="11" name="Arrow: Down 10">
            <a:extLst>
              <a:ext uri="{FF2B5EF4-FFF2-40B4-BE49-F238E27FC236}">
                <a16:creationId xmlns:a16="http://schemas.microsoft.com/office/drawing/2014/main" id="{A6A5B935-B468-FD3B-9BE9-CFC90FF432C5}"/>
              </a:ext>
            </a:extLst>
          </p:cNvPr>
          <p:cNvSpPr/>
          <p:nvPr/>
        </p:nvSpPr>
        <p:spPr>
          <a:xfrm>
            <a:off x="5687289" y="4530436"/>
            <a:ext cx="249381" cy="1058882"/>
          </a:xfrm>
          <a:prstGeom prst="down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3" name="Flowchart: Terminator 12">
            <a:extLst>
              <a:ext uri="{FF2B5EF4-FFF2-40B4-BE49-F238E27FC236}">
                <a16:creationId xmlns:a16="http://schemas.microsoft.com/office/drawing/2014/main" id="{257C0175-926C-D915-CCB2-EF78D18DE18E}"/>
              </a:ext>
            </a:extLst>
          </p:cNvPr>
          <p:cNvSpPr/>
          <p:nvPr/>
        </p:nvSpPr>
        <p:spPr>
          <a:xfrm>
            <a:off x="4558144" y="5589318"/>
            <a:ext cx="2521528" cy="500747"/>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Evaluation</a:t>
            </a:r>
            <a:endParaRPr lang="en-IN" dirty="0"/>
          </a:p>
        </p:txBody>
      </p:sp>
    </p:spTree>
    <p:extLst>
      <p:ext uri="{BB962C8B-B14F-4D97-AF65-F5344CB8AC3E}">
        <p14:creationId xmlns:p14="http://schemas.microsoft.com/office/powerpoint/2010/main" val="30816838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828F8F9-1789-F713-6263-F30D50AD69F8}"/>
              </a:ext>
            </a:extLst>
          </p:cNvPr>
          <p:cNvSpPr>
            <a:spLocks noGrp="1"/>
          </p:cNvSpPr>
          <p:nvPr>
            <p:ph type="title"/>
          </p:nvPr>
        </p:nvSpPr>
        <p:spPr>
          <a:xfrm>
            <a:off x="658089" y="327927"/>
            <a:ext cx="9608130" cy="706219"/>
          </a:xfrm>
        </p:spPr>
        <p:txBody>
          <a:bodyPr>
            <a:normAutofit/>
          </a:bodyPr>
          <a:lstStyle/>
          <a:p>
            <a:r>
              <a:rPr lang="en-US" b="1" dirty="0">
                <a:latin typeface="Times" panose="02020603050405020304" pitchFamily="18" charset="0"/>
                <a:cs typeface="Times" panose="02020603050405020304" pitchFamily="18" charset="0"/>
              </a:rPr>
              <a:t>DFD Level – 1 Diagram</a:t>
            </a:r>
            <a:endParaRPr lang="en-IN" b="1" dirty="0">
              <a:latin typeface="Times" panose="02020603050405020304" pitchFamily="18" charset="0"/>
              <a:cs typeface="Times" panose="02020603050405020304" pitchFamily="18" charset="0"/>
            </a:endParaRPr>
          </a:p>
        </p:txBody>
      </p:sp>
      <p:grpSp>
        <p:nvGrpSpPr>
          <p:cNvPr id="39" name="Group 38">
            <a:extLst>
              <a:ext uri="{FF2B5EF4-FFF2-40B4-BE49-F238E27FC236}">
                <a16:creationId xmlns:a16="http://schemas.microsoft.com/office/drawing/2014/main" id="{EC39076E-0BE1-39C8-54DD-FBA4ABECFE5E}"/>
              </a:ext>
            </a:extLst>
          </p:cNvPr>
          <p:cNvGrpSpPr/>
          <p:nvPr/>
        </p:nvGrpSpPr>
        <p:grpSpPr>
          <a:xfrm>
            <a:off x="744680" y="1436427"/>
            <a:ext cx="9829803" cy="3458668"/>
            <a:chOff x="744680" y="1436427"/>
            <a:chExt cx="9829803" cy="3458668"/>
          </a:xfrm>
        </p:grpSpPr>
        <p:sp>
          <p:nvSpPr>
            <p:cNvPr id="2" name="Flowchart: Connector 1">
              <a:extLst>
                <a:ext uri="{FF2B5EF4-FFF2-40B4-BE49-F238E27FC236}">
                  <a16:creationId xmlns:a16="http://schemas.microsoft.com/office/drawing/2014/main" id="{BCE092A5-DDFB-E9CB-00F9-18393893FBB5}"/>
                </a:ext>
              </a:extLst>
            </p:cNvPr>
            <p:cNvSpPr/>
            <p:nvPr/>
          </p:nvSpPr>
          <p:spPr>
            <a:xfrm>
              <a:off x="1995055" y="2535381"/>
              <a:ext cx="1627909" cy="126076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Dataset Collection</a:t>
              </a:r>
              <a:endParaRPr lang="en-IN" dirty="0"/>
            </a:p>
          </p:txBody>
        </p:sp>
        <p:sp>
          <p:nvSpPr>
            <p:cNvPr id="3" name="Flowchart: Connector 2">
              <a:extLst>
                <a:ext uri="{FF2B5EF4-FFF2-40B4-BE49-F238E27FC236}">
                  <a16:creationId xmlns:a16="http://schemas.microsoft.com/office/drawing/2014/main" id="{9524C0ED-A903-AEA4-EBDE-CE50051F7C9F}"/>
                </a:ext>
              </a:extLst>
            </p:cNvPr>
            <p:cNvSpPr/>
            <p:nvPr/>
          </p:nvSpPr>
          <p:spPr>
            <a:xfrm>
              <a:off x="4431719" y="2535379"/>
              <a:ext cx="2021031" cy="126076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Classification</a:t>
              </a:r>
              <a:endParaRPr lang="en-IN" dirty="0"/>
            </a:p>
          </p:txBody>
        </p:sp>
        <p:sp>
          <p:nvSpPr>
            <p:cNvPr id="5" name="Flowchart: Connector 4">
              <a:extLst>
                <a:ext uri="{FF2B5EF4-FFF2-40B4-BE49-F238E27FC236}">
                  <a16:creationId xmlns:a16="http://schemas.microsoft.com/office/drawing/2014/main" id="{D3AD699F-7E88-7D60-09D8-1B7D39E6F426}"/>
                </a:ext>
              </a:extLst>
            </p:cNvPr>
            <p:cNvSpPr/>
            <p:nvPr/>
          </p:nvSpPr>
          <p:spPr>
            <a:xfrm>
              <a:off x="7287481" y="2535378"/>
              <a:ext cx="1870374" cy="1260763"/>
            </a:xfrm>
            <a:prstGeom prst="flowChartConnec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Evaluation</a:t>
              </a:r>
              <a:endParaRPr lang="en-IN" dirty="0"/>
            </a:p>
          </p:txBody>
        </p:sp>
        <p:sp>
          <p:nvSpPr>
            <p:cNvPr id="9" name="Arrow: Right 8">
              <a:extLst>
                <a:ext uri="{FF2B5EF4-FFF2-40B4-BE49-F238E27FC236}">
                  <a16:creationId xmlns:a16="http://schemas.microsoft.com/office/drawing/2014/main" id="{AEECC2C8-F4B4-1479-3BC3-F558747F0D79}"/>
                </a:ext>
              </a:extLst>
            </p:cNvPr>
            <p:cNvSpPr/>
            <p:nvPr/>
          </p:nvSpPr>
          <p:spPr>
            <a:xfrm>
              <a:off x="3702626" y="3048000"/>
              <a:ext cx="623455"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12" name="Arrow: Right 11">
              <a:extLst>
                <a:ext uri="{FF2B5EF4-FFF2-40B4-BE49-F238E27FC236}">
                  <a16:creationId xmlns:a16="http://schemas.microsoft.com/office/drawing/2014/main" id="{16B4857C-CE85-2B14-2094-BFCFE83C880E}"/>
                </a:ext>
              </a:extLst>
            </p:cNvPr>
            <p:cNvSpPr/>
            <p:nvPr/>
          </p:nvSpPr>
          <p:spPr>
            <a:xfrm>
              <a:off x="6558388" y="2975260"/>
              <a:ext cx="623455" cy="3810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pSp>
          <p:nvGrpSpPr>
            <p:cNvPr id="18" name="Group 17">
              <a:extLst>
                <a:ext uri="{FF2B5EF4-FFF2-40B4-BE49-F238E27FC236}">
                  <a16:creationId xmlns:a16="http://schemas.microsoft.com/office/drawing/2014/main" id="{95F22636-7F0A-DA0C-EC2C-87AC94185968}"/>
                </a:ext>
              </a:extLst>
            </p:cNvPr>
            <p:cNvGrpSpPr/>
            <p:nvPr/>
          </p:nvGrpSpPr>
          <p:grpSpPr>
            <a:xfrm>
              <a:off x="1399309" y="2022764"/>
              <a:ext cx="595746" cy="952497"/>
              <a:chOff x="1399309" y="2022764"/>
              <a:chExt cx="595746" cy="952497"/>
            </a:xfrm>
          </p:grpSpPr>
          <p:cxnSp>
            <p:nvCxnSpPr>
              <p:cNvPr id="15" name="Straight Connector 14">
                <a:extLst>
                  <a:ext uri="{FF2B5EF4-FFF2-40B4-BE49-F238E27FC236}">
                    <a16:creationId xmlns:a16="http://schemas.microsoft.com/office/drawing/2014/main" id="{FF536A41-5321-65DA-A6C6-A1C7B2718131}"/>
                  </a:ext>
                </a:extLst>
              </p:cNvPr>
              <p:cNvCxnSpPr/>
              <p:nvPr/>
            </p:nvCxnSpPr>
            <p:spPr>
              <a:xfrm>
                <a:off x="1413164" y="2022764"/>
                <a:ext cx="0" cy="952497"/>
              </a:xfrm>
              <a:prstGeom prst="line">
                <a:avLst/>
              </a:prstGeom>
              <a:ln w="57150"/>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4B60ABB8-8924-0A4D-08D4-164C347449AE}"/>
                  </a:ext>
                </a:extLst>
              </p:cNvPr>
              <p:cNvCxnSpPr/>
              <p:nvPr/>
            </p:nvCxnSpPr>
            <p:spPr>
              <a:xfrm>
                <a:off x="1399309" y="2975261"/>
                <a:ext cx="59574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nvGrpSpPr>
            <p:cNvPr id="19" name="Group 18">
              <a:extLst>
                <a:ext uri="{FF2B5EF4-FFF2-40B4-BE49-F238E27FC236}">
                  <a16:creationId xmlns:a16="http://schemas.microsoft.com/office/drawing/2014/main" id="{B8F19CFA-8637-59E2-A364-38A01257B02D}"/>
                </a:ext>
              </a:extLst>
            </p:cNvPr>
            <p:cNvGrpSpPr/>
            <p:nvPr/>
          </p:nvGrpSpPr>
          <p:grpSpPr>
            <a:xfrm flipV="1">
              <a:off x="1388918" y="3356261"/>
              <a:ext cx="595746" cy="952497"/>
              <a:chOff x="1399309" y="2022764"/>
              <a:chExt cx="595746" cy="952497"/>
            </a:xfrm>
          </p:grpSpPr>
          <p:cxnSp>
            <p:nvCxnSpPr>
              <p:cNvPr id="20" name="Straight Connector 19">
                <a:extLst>
                  <a:ext uri="{FF2B5EF4-FFF2-40B4-BE49-F238E27FC236}">
                    <a16:creationId xmlns:a16="http://schemas.microsoft.com/office/drawing/2014/main" id="{D3DA86BC-D40B-C572-A388-D26DF6020AB3}"/>
                  </a:ext>
                </a:extLst>
              </p:cNvPr>
              <p:cNvCxnSpPr/>
              <p:nvPr/>
            </p:nvCxnSpPr>
            <p:spPr>
              <a:xfrm>
                <a:off x="1413164" y="2022764"/>
                <a:ext cx="0" cy="952497"/>
              </a:xfrm>
              <a:prstGeom prst="line">
                <a:avLst/>
              </a:prstGeom>
              <a:ln w="57150"/>
            </p:spPr>
            <p:style>
              <a:lnRef idx="1">
                <a:schemeClr val="dk1"/>
              </a:lnRef>
              <a:fillRef idx="0">
                <a:schemeClr val="dk1"/>
              </a:fillRef>
              <a:effectRef idx="0">
                <a:schemeClr val="dk1"/>
              </a:effectRef>
              <a:fontRef idx="minor">
                <a:schemeClr val="tx1"/>
              </a:fontRef>
            </p:style>
          </p:cxnSp>
          <p:cxnSp>
            <p:nvCxnSpPr>
              <p:cNvPr id="21" name="Straight Arrow Connector 20">
                <a:extLst>
                  <a:ext uri="{FF2B5EF4-FFF2-40B4-BE49-F238E27FC236}">
                    <a16:creationId xmlns:a16="http://schemas.microsoft.com/office/drawing/2014/main" id="{AA5AFBB5-5C9B-A555-DDB3-F7552E8E3554}"/>
                  </a:ext>
                </a:extLst>
              </p:cNvPr>
              <p:cNvCxnSpPr/>
              <p:nvPr/>
            </p:nvCxnSpPr>
            <p:spPr>
              <a:xfrm>
                <a:off x="1399309" y="2975261"/>
                <a:ext cx="595746" cy="0"/>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22" name="Flowchart: Process 21">
              <a:extLst>
                <a:ext uri="{FF2B5EF4-FFF2-40B4-BE49-F238E27FC236}">
                  <a16:creationId xmlns:a16="http://schemas.microsoft.com/office/drawing/2014/main" id="{8F256515-A469-910F-4BB9-BCC6338F7C42}"/>
                </a:ext>
              </a:extLst>
            </p:cNvPr>
            <p:cNvSpPr/>
            <p:nvPr/>
          </p:nvSpPr>
          <p:spPr>
            <a:xfrm>
              <a:off x="772394" y="1436427"/>
              <a:ext cx="1281539" cy="58733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panose="02020603050405020304" pitchFamily="18" charset="0"/>
                  <a:cs typeface="Times" panose="02020603050405020304" pitchFamily="18" charset="0"/>
                </a:rPr>
                <a:t>Login Page</a:t>
              </a:r>
              <a:endParaRPr lang="en-IN" dirty="0">
                <a:latin typeface="Times" panose="02020603050405020304" pitchFamily="18" charset="0"/>
                <a:cs typeface="Times" panose="02020603050405020304" pitchFamily="18" charset="0"/>
              </a:endParaRPr>
            </a:p>
          </p:txBody>
        </p:sp>
        <p:sp>
          <p:nvSpPr>
            <p:cNvPr id="23" name="Flowchart: Process 22">
              <a:extLst>
                <a:ext uri="{FF2B5EF4-FFF2-40B4-BE49-F238E27FC236}">
                  <a16:creationId xmlns:a16="http://schemas.microsoft.com/office/drawing/2014/main" id="{F9F12AA0-DE20-379C-AE49-E900427DCB7F}"/>
                </a:ext>
              </a:extLst>
            </p:cNvPr>
            <p:cNvSpPr/>
            <p:nvPr/>
          </p:nvSpPr>
          <p:spPr>
            <a:xfrm>
              <a:off x="744680" y="4307765"/>
              <a:ext cx="1336966" cy="58733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panose="02020603050405020304" pitchFamily="18" charset="0"/>
                  <a:cs typeface="Times" panose="02020603050405020304" pitchFamily="18" charset="0"/>
                </a:rPr>
                <a:t>Signup Page</a:t>
              </a:r>
              <a:endParaRPr lang="en-IN" dirty="0">
                <a:latin typeface="Times" panose="02020603050405020304" pitchFamily="18" charset="0"/>
                <a:cs typeface="Times" panose="02020603050405020304" pitchFamily="18" charset="0"/>
              </a:endParaRPr>
            </a:p>
          </p:txBody>
        </p:sp>
        <p:grpSp>
          <p:nvGrpSpPr>
            <p:cNvPr id="35" name="Group 34">
              <a:extLst>
                <a:ext uri="{FF2B5EF4-FFF2-40B4-BE49-F238E27FC236}">
                  <a16:creationId xmlns:a16="http://schemas.microsoft.com/office/drawing/2014/main" id="{5716190A-D17F-912F-EDB6-C59A7C09F4D5}"/>
                </a:ext>
              </a:extLst>
            </p:cNvPr>
            <p:cNvGrpSpPr/>
            <p:nvPr/>
          </p:nvGrpSpPr>
          <p:grpSpPr>
            <a:xfrm>
              <a:off x="9199406" y="3215977"/>
              <a:ext cx="706594" cy="822617"/>
              <a:chOff x="9199406" y="3215977"/>
              <a:chExt cx="706594" cy="822617"/>
            </a:xfrm>
          </p:grpSpPr>
          <p:cxnSp>
            <p:nvCxnSpPr>
              <p:cNvPr id="28" name="Straight Connector 27">
                <a:extLst>
                  <a:ext uri="{FF2B5EF4-FFF2-40B4-BE49-F238E27FC236}">
                    <a16:creationId xmlns:a16="http://schemas.microsoft.com/office/drawing/2014/main" id="{33461A53-7FB2-CA46-2147-78217C4081E0}"/>
                  </a:ext>
                </a:extLst>
              </p:cNvPr>
              <p:cNvCxnSpPr>
                <a:cxnSpLocks/>
              </p:cNvCxnSpPr>
              <p:nvPr/>
            </p:nvCxnSpPr>
            <p:spPr>
              <a:xfrm flipH="1">
                <a:off x="9199406" y="3238500"/>
                <a:ext cx="70659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29" name="Straight Arrow Connector 28">
                <a:extLst>
                  <a:ext uri="{FF2B5EF4-FFF2-40B4-BE49-F238E27FC236}">
                    <a16:creationId xmlns:a16="http://schemas.microsoft.com/office/drawing/2014/main" id="{3181078C-4526-BAD4-CF2B-51A03A446424}"/>
                  </a:ext>
                </a:extLst>
              </p:cNvPr>
              <p:cNvCxnSpPr>
                <a:cxnSpLocks/>
              </p:cNvCxnSpPr>
              <p:nvPr/>
            </p:nvCxnSpPr>
            <p:spPr>
              <a:xfrm>
                <a:off x="9906000" y="3215977"/>
                <a:ext cx="0" cy="82261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sp>
          <p:nvSpPr>
            <p:cNvPr id="30" name="Flowchart: Process 29">
              <a:extLst>
                <a:ext uri="{FF2B5EF4-FFF2-40B4-BE49-F238E27FC236}">
                  <a16:creationId xmlns:a16="http://schemas.microsoft.com/office/drawing/2014/main" id="{066F1AA6-45A6-CCFA-293D-5A15C2D78DC1}"/>
                </a:ext>
              </a:extLst>
            </p:cNvPr>
            <p:cNvSpPr/>
            <p:nvPr/>
          </p:nvSpPr>
          <p:spPr>
            <a:xfrm>
              <a:off x="9265230" y="1542818"/>
              <a:ext cx="1281539" cy="58733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panose="02020603050405020304" pitchFamily="18" charset="0"/>
                  <a:cs typeface="Times" panose="02020603050405020304" pitchFamily="18" charset="0"/>
                </a:rPr>
                <a:t>Fraud Claim</a:t>
              </a:r>
              <a:endParaRPr lang="en-IN" dirty="0">
                <a:latin typeface="Times" panose="02020603050405020304" pitchFamily="18" charset="0"/>
                <a:cs typeface="Times" panose="02020603050405020304" pitchFamily="18" charset="0"/>
              </a:endParaRPr>
            </a:p>
          </p:txBody>
        </p:sp>
        <p:sp>
          <p:nvSpPr>
            <p:cNvPr id="31" name="Flowchart: Process 30">
              <a:extLst>
                <a:ext uri="{FF2B5EF4-FFF2-40B4-BE49-F238E27FC236}">
                  <a16:creationId xmlns:a16="http://schemas.microsoft.com/office/drawing/2014/main" id="{8A84126A-DDE1-5A71-99AB-823938B76759}"/>
                </a:ext>
              </a:extLst>
            </p:cNvPr>
            <p:cNvSpPr/>
            <p:nvPr/>
          </p:nvSpPr>
          <p:spPr>
            <a:xfrm>
              <a:off x="9237517" y="4039344"/>
              <a:ext cx="1336966" cy="58733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latin typeface="Times" panose="02020603050405020304" pitchFamily="18" charset="0"/>
                  <a:cs typeface="Times" panose="02020603050405020304" pitchFamily="18" charset="0"/>
                </a:rPr>
                <a:t>No Fraud Claim</a:t>
              </a:r>
              <a:endParaRPr lang="en-IN" dirty="0">
                <a:latin typeface="Times" panose="02020603050405020304" pitchFamily="18" charset="0"/>
                <a:cs typeface="Times" panose="02020603050405020304" pitchFamily="18" charset="0"/>
              </a:endParaRPr>
            </a:p>
          </p:txBody>
        </p:sp>
        <p:grpSp>
          <p:nvGrpSpPr>
            <p:cNvPr id="36" name="Group 35">
              <a:extLst>
                <a:ext uri="{FF2B5EF4-FFF2-40B4-BE49-F238E27FC236}">
                  <a16:creationId xmlns:a16="http://schemas.microsoft.com/office/drawing/2014/main" id="{DA78429D-1557-503A-680C-82E1D6F720AE}"/>
                </a:ext>
              </a:extLst>
            </p:cNvPr>
            <p:cNvGrpSpPr/>
            <p:nvPr/>
          </p:nvGrpSpPr>
          <p:grpSpPr>
            <a:xfrm flipV="1">
              <a:off x="9199406" y="2152643"/>
              <a:ext cx="706594" cy="822617"/>
              <a:chOff x="9199406" y="3215977"/>
              <a:chExt cx="706594" cy="822617"/>
            </a:xfrm>
          </p:grpSpPr>
          <p:cxnSp>
            <p:nvCxnSpPr>
              <p:cNvPr id="37" name="Straight Connector 36">
                <a:extLst>
                  <a:ext uri="{FF2B5EF4-FFF2-40B4-BE49-F238E27FC236}">
                    <a16:creationId xmlns:a16="http://schemas.microsoft.com/office/drawing/2014/main" id="{FB4A66F3-E09D-BF40-F4A5-321DCFF6CAFC}"/>
                  </a:ext>
                </a:extLst>
              </p:cNvPr>
              <p:cNvCxnSpPr>
                <a:cxnSpLocks/>
              </p:cNvCxnSpPr>
              <p:nvPr/>
            </p:nvCxnSpPr>
            <p:spPr>
              <a:xfrm flipH="1">
                <a:off x="9199406" y="3238500"/>
                <a:ext cx="706594" cy="0"/>
              </a:xfrm>
              <a:prstGeom prst="line">
                <a:avLst/>
              </a:prstGeom>
              <a:ln w="57150"/>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B579F729-9912-951E-ECA6-E5F262DD3987}"/>
                  </a:ext>
                </a:extLst>
              </p:cNvPr>
              <p:cNvCxnSpPr>
                <a:cxnSpLocks/>
              </p:cNvCxnSpPr>
              <p:nvPr/>
            </p:nvCxnSpPr>
            <p:spPr>
              <a:xfrm>
                <a:off x="9906000" y="3215977"/>
                <a:ext cx="0" cy="822617"/>
              </a:xfrm>
              <a:prstGeom prst="straightConnector1">
                <a:avLst/>
              </a:prstGeom>
              <a:ln w="57150">
                <a:tailEnd type="triangle"/>
              </a:ln>
            </p:spPr>
            <p:style>
              <a:lnRef idx="1">
                <a:schemeClr val="dk1"/>
              </a:lnRef>
              <a:fillRef idx="0">
                <a:schemeClr val="dk1"/>
              </a:fillRef>
              <a:effectRef idx="0">
                <a:schemeClr val="dk1"/>
              </a:effectRef>
              <a:fontRef idx="minor">
                <a:schemeClr val="tx1"/>
              </a:fontRef>
            </p:style>
          </p:cxnSp>
        </p:grpSp>
      </p:grpSp>
    </p:spTree>
    <p:extLst>
      <p:ext uri="{BB962C8B-B14F-4D97-AF65-F5344CB8AC3E}">
        <p14:creationId xmlns:p14="http://schemas.microsoft.com/office/powerpoint/2010/main" val="21909091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BD9DC7-F34C-96C0-A7EA-6CB766BE3D00}"/>
              </a:ext>
            </a:extLst>
          </p:cNvPr>
          <p:cNvSpPr>
            <a:spLocks noGrp="1"/>
          </p:cNvSpPr>
          <p:nvPr>
            <p:ph type="title"/>
          </p:nvPr>
        </p:nvSpPr>
        <p:spPr>
          <a:xfrm>
            <a:off x="393699" y="176141"/>
            <a:ext cx="11576627" cy="951057"/>
          </a:xfrm>
        </p:spPr>
        <p:txBody>
          <a:bodyPr>
            <a:noAutofit/>
          </a:bodyPr>
          <a:lstStyle/>
          <a:p>
            <a:pPr algn="ctr"/>
            <a:r>
              <a:rPr lang="en-US" sz="3600" b="1" dirty="0">
                <a:latin typeface="Times" panose="02020603050405020304" pitchFamily="18" charset="0"/>
                <a:cs typeface="Times" panose="02020603050405020304" pitchFamily="18" charset="0"/>
              </a:rPr>
              <a:t>M</a:t>
            </a:r>
            <a:r>
              <a:rPr lang="en-IN" sz="3600" b="1" dirty="0">
                <a:latin typeface="Times" panose="02020603050405020304" pitchFamily="18" charset="0"/>
                <a:cs typeface="Times" panose="02020603050405020304" pitchFamily="18" charset="0"/>
              </a:rPr>
              <a:t>ODULES IMPLEMENTED- DATA COLLECTION</a:t>
            </a:r>
          </a:p>
        </p:txBody>
      </p:sp>
      <p:pic>
        <p:nvPicPr>
          <p:cNvPr id="4" name="Google Shape;104;p19">
            <a:extLst>
              <a:ext uri="{FF2B5EF4-FFF2-40B4-BE49-F238E27FC236}">
                <a16:creationId xmlns:a16="http://schemas.microsoft.com/office/drawing/2014/main" id="{A8651658-574C-2AA3-D4A9-9B93A6524346}"/>
              </a:ext>
            </a:extLst>
          </p:cNvPr>
          <p:cNvPicPr preferRelativeResize="0"/>
          <p:nvPr/>
        </p:nvPicPr>
        <p:blipFill>
          <a:blip r:embed="rId2">
            <a:alphaModFix/>
          </a:blip>
          <a:stretch>
            <a:fillRect/>
          </a:stretch>
        </p:blipFill>
        <p:spPr>
          <a:xfrm>
            <a:off x="393700" y="1316182"/>
            <a:ext cx="11404600" cy="2768600"/>
          </a:xfrm>
          <a:prstGeom prst="rect">
            <a:avLst/>
          </a:prstGeom>
          <a:noFill/>
          <a:ln w="9525" cap="flat" cmpd="sng">
            <a:solidFill>
              <a:schemeClr val="dk2"/>
            </a:solidFill>
            <a:prstDash val="solid"/>
            <a:round/>
            <a:headEnd type="none" w="sm" len="sm"/>
            <a:tailEnd type="none" w="sm" len="sm"/>
          </a:ln>
        </p:spPr>
      </p:pic>
      <p:pic>
        <p:nvPicPr>
          <p:cNvPr id="5" name="Google Shape;105;p19">
            <a:extLst>
              <a:ext uri="{FF2B5EF4-FFF2-40B4-BE49-F238E27FC236}">
                <a16:creationId xmlns:a16="http://schemas.microsoft.com/office/drawing/2014/main" id="{35C7E2C7-BB3A-173B-9238-3978F302568B}"/>
              </a:ext>
            </a:extLst>
          </p:cNvPr>
          <p:cNvPicPr preferRelativeResize="0"/>
          <p:nvPr/>
        </p:nvPicPr>
        <p:blipFill>
          <a:blip r:embed="rId3">
            <a:alphaModFix/>
          </a:blip>
          <a:stretch>
            <a:fillRect/>
          </a:stretch>
        </p:blipFill>
        <p:spPr>
          <a:xfrm>
            <a:off x="2914651" y="4273766"/>
            <a:ext cx="6362700" cy="2349500"/>
          </a:xfrm>
          <a:prstGeom prst="rect">
            <a:avLst/>
          </a:prstGeom>
          <a:noFill/>
          <a:ln w="9525" cap="flat" cmpd="sng">
            <a:solidFill>
              <a:schemeClr val="dk2"/>
            </a:solidFill>
            <a:prstDash val="solid"/>
            <a:round/>
            <a:headEnd type="none" w="sm" len="sm"/>
            <a:tailEnd type="none" w="sm" len="sm"/>
          </a:ln>
        </p:spPr>
      </p:pic>
    </p:spTree>
    <p:extLst>
      <p:ext uri="{BB962C8B-B14F-4D97-AF65-F5344CB8AC3E}">
        <p14:creationId xmlns:p14="http://schemas.microsoft.com/office/powerpoint/2010/main" val="3004796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oogle Shape;111;p20">
            <a:extLst>
              <a:ext uri="{FF2B5EF4-FFF2-40B4-BE49-F238E27FC236}">
                <a16:creationId xmlns:a16="http://schemas.microsoft.com/office/drawing/2014/main" id="{C98B6CAA-ED2B-323A-520D-7CD2FECC1388}"/>
              </a:ext>
            </a:extLst>
          </p:cNvPr>
          <p:cNvPicPr preferRelativeResize="0"/>
          <p:nvPr/>
        </p:nvPicPr>
        <p:blipFill rotWithShape="1">
          <a:blip r:embed="rId2">
            <a:alphaModFix/>
          </a:blip>
          <a:srcRect b="82317"/>
          <a:stretch/>
        </p:blipFill>
        <p:spPr>
          <a:xfrm>
            <a:off x="1481600" y="1184682"/>
            <a:ext cx="8737600" cy="1010533"/>
          </a:xfrm>
          <a:prstGeom prst="rect">
            <a:avLst/>
          </a:prstGeom>
          <a:noFill/>
          <a:ln w="9525" cap="flat" cmpd="sng">
            <a:solidFill>
              <a:schemeClr val="dk2"/>
            </a:solidFill>
            <a:prstDash val="solid"/>
            <a:round/>
            <a:headEnd type="none" w="sm" len="sm"/>
            <a:tailEnd type="none" w="sm" len="sm"/>
          </a:ln>
        </p:spPr>
      </p:pic>
      <p:pic>
        <p:nvPicPr>
          <p:cNvPr id="6" name="Google Shape;112;p20">
            <a:extLst>
              <a:ext uri="{FF2B5EF4-FFF2-40B4-BE49-F238E27FC236}">
                <a16:creationId xmlns:a16="http://schemas.microsoft.com/office/drawing/2014/main" id="{4393990D-45F2-C3B8-DB5F-2318EF9BB4D7}"/>
              </a:ext>
            </a:extLst>
          </p:cNvPr>
          <p:cNvPicPr preferRelativeResize="0"/>
          <p:nvPr/>
        </p:nvPicPr>
        <p:blipFill rotWithShape="1">
          <a:blip r:embed="rId2">
            <a:alphaModFix/>
          </a:blip>
          <a:srcRect t="27797" r="40376"/>
          <a:stretch/>
        </p:blipFill>
        <p:spPr>
          <a:xfrm>
            <a:off x="6253334" y="2413333"/>
            <a:ext cx="5209733" cy="4033435"/>
          </a:xfrm>
          <a:prstGeom prst="rect">
            <a:avLst/>
          </a:prstGeom>
          <a:noFill/>
          <a:ln w="9525" cap="flat" cmpd="sng">
            <a:solidFill>
              <a:srgbClr val="292929"/>
            </a:solidFill>
            <a:prstDash val="solid"/>
            <a:round/>
            <a:headEnd type="none" w="sm" len="sm"/>
            <a:tailEnd type="none" w="sm" len="sm"/>
          </a:ln>
        </p:spPr>
      </p:pic>
      <p:sp>
        <p:nvSpPr>
          <p:cNvPr id="7" name="Google Shape;113;p20">
            <a:extLst>
              <a:ext uri="{FF2B5EF4-FFF2-40B4-BE49-F238E27FC236}">
                <a16:creationId xmlns:a16="http://schemas.microsoft.com/office/drawing/2014/main" id="{3CD59967-8280-EC83-E970-DA5192C3D87B}"/>
              </a:ext>
            </a:extLst>
          </p:cNvPr>
          <p:cNvSpPr txBox="1"/>
          <p:nvPr/>
        </p:nvSpPr>
        <p:spPr>
          <a:xfrm>
            <a:off x="528033" y="3338268"/>
            <a:ext cx="4940000" cy="1354176"/>
          </a:xfrm>
          <a:prstGeom prst="rect">
            <a:avLst/>
          </a:prstGeom>
          <a:noFill/>
          <a:ln>
            <a:noFill/>
          </a:ln>
        </p:spPr>
        <p:txBody>
          <a:bodyPr spcFirstLastPara="1" wrap="square" lIns="121900" tIns="121900" rIns="121900" bIns="121900" anchor="t" anchorCtr="0">
            <a:spAutoFit/>
          </a:bodyPr>
          <a:lstStyle/>
          <a:p>
            <a:pPr algn="just"/>
            <a:r>
              <a:rPr lang="en" sz="2400" dirty="0">
                <a:latin typeface="Times" panose="02020603050405020304" pitchFamily="18" charset="0"/>
                <a:ea typeface="Roboto"/>
                <a:cs typeface="Times" panose="02020603050405020304" pitchFamily="18" charset="0"/>
                <a:sym typeface="Roboto"/>
              </a:rPr>
              <a:t>We can see that for almost all categories of the gender of the insured the data is uniformly distributed</a:t>
            </a:r>
            <a:endParaRPr sz="133" dirty="0">
              <a:latin typeface="Times" panose="02020603050405020304" pitchFamily="18" charset="0"/>
              <a:ea typeface="Roboto"/>
              <a:cs typeface="Times" panose="02020603050405020304" pitchFamily="18" charset="0"/>
              <a:sym typeface="Roboto"/>
            </a:endParaRPr>
          </a:p>
        </p:txBody>
      </p:sp>
      <p:sp>
        <p:nvSpPr>
          <p:cNvPr id="10" name="Title 1">
            <a:extLst>
              <a:ext uri="{FF2B5EF4-FFF2-40B4-BE49-F238E27FC236}">
                <a16:creationId xmlns:a16="http://schemas.microsoft.com/office/drawing/2014/main" id="{E1718EF2-CD40-E384-06BA-608E4B3B1388}"/>
              </a:ext>
            </a:extLst>
          </p:cNvPr>
          <p:cNvSpPr txBox="1">
            <a:spLocks/>
          </p:cNvSpPr>
          <p:nvPr/>
        </p:nvSpPr>
        <p:spPr>
          <a:xfrm>
            <a:off x="307686" y="93728"/>
            <a:ext cx="11576627" cy="951057"/>
          </a:xfrm>
          <a:prstGeom prst="rect">
            <a:avLst/>
          </a:prstGeom>
        </p:spPr>
        <p:txBody>
          <a:bodyPr vert="horz" lIns="91440" tIns="45720" rIns="91440" bIns="45720" rtlCol="0" anchor="ctr">
            <a:normAutofit fontScale="85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Times" panose="02020603050405020304" pitchFamily="18" charset="0"/>
                <a:cs typeface="Times" panose="02020603050405020304" pitchFamily="18" charset="0"/>
              </a:rPr>
              <a:t>M</a:t>
            </a:r>
            <a:r>
              <a:rPr lang="en-IN" sz="4400" b="1" dirty="0">
                <a:latin typeface="Times" panose="02020603050405020304" pitchFamily="18" charset="0"/>
                <a:cs typeface="Times" panose="02020603050405020304" pitchFamily="18" charset="0"/>
              </a:rPr>
              <a:t>ODULES IMPLEMENTED- DATA COLLECTION</a:t>
            </a:r>
            <a:endParaRPr lang="en-IN" b="1"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41701573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1718EF2-CD40-E384-06BA-608E4B3B1388}"/>
              </a:ext>
            </a:extLst>
          </p:cNvPr>
          <p:cNvSpPr txBox="1">
            <a:spLocks/>
          </p:cNvSpPr>
          <p:nvPr/>
        </p:nvSpPr>
        <p:spPr>
          <a:xfrm>
            <a:off x="307686" y="93728"/>
            <a:ext cx="11576627" cy="9510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Times" panose="02020603050405020304" pitchFamily="18" charset="0"/>
                <a:cs typeface="Times" panose="02020603050405020304" pitchFamily="18" charset="0"/>
              </a:rPr>
              <a:t>M</a:t>
            </a:r>
            <a:r>
              <a:rPr lang="en-IN" sz="4400" b="1" dirty="0">
                <a:latin typeface="Times" panose="02020603050405020304" pitchFamily="18" charset="0"/>
                <a:cs typeface="Times" panose="02020603050405020304" pitchFamily="18" charset="0"/>
              </a:rPr>
              <a:t>ODULES IMPLEMENTED</a:t>
            </a:r>
            <a:endParaRPr lang="en-IN" b="1" dirty="0">
              <a:latin typeface="Times" panose="02020603050405020304" pitchFamily="18" charset="0"/>
              <a:cs typeface="Times" panose="02020603050405020304" pitchFamily="18" charset="0"/>
            </a:endParaRPr>
          </a:p>
        </p:txBody>
      </p:sp>
      <p:pic>
        <p:nvPicPr>
          <p:cNvPr id="3" name="Picture 2" descr="A screenshot of a video game&#10;&#10;Description automatically generated with medium confidence">
            <a:extLst>
              <a:ext uri="{FF2B5EF4-FFF2-40B4-BE49-F238E27FC236}">
                <a16:creationId xmlns:a16="http://schemas.microsoft.com/office/drawing/2014/main" id="{0E044F7E-B8EA-B0C2-21AE-DEF1094386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673" y="1209067"/>
            <a:ext cx="10127672" cy="5187836"/>
          </a:xfrm>
          <a:prstGeom prst="rect">
            <a:avLst/>
          </a:prstGeom>
        </p:spPr>
      </p:pic>
    </p:spTree>
    <p:extLst>
      <p:ext uri="{BB962C8B-B14F-4D97-AF65-F5344CB8AC3E}">
        <p14:creationId xmlns:p14="http://schemas.microsoft.com/office/powerpoint/2010/main" val="41771781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1718EF2-CD40-E384-06BA-608E4B3B1388}"/>
              </a:ext>
            </a:extLst>
          </p:cNvPr>
          <p:cNvSpPr txBox="1">
            <a:spLocks/>
          </p:cNvSpPr>
          <p:nvPr/>
        </p:nvSpPr>
        <p:spPr>
          <a:xfrm>
            <a:off x="307686" y="93728"/>
            <a:ext cx="11576627" cy="9510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Times" panose="02020603050405020304" pitchFamily="18" charset="0"/>
                <a:cs typeface="Times" panose="02020603050405020304" pitchFamily="18" charset="0"/>
              </a:rPr>
              <a:t>M</a:t>
            </a:r>
            <a:r>
              <a:rPr lang="en-IN" sz="4400" b="1" dirty="0">
                <a:latin typeface="Times" panose="02020603050405020304" pitchFamily="18" charset="0"/>
                <a:cs typeface="Times" panose="02020603050405020304" pitchFamily="18" charset="0"/>
              </a:rPr>
              <a:t>ODULES IMPLEMENTED</a:t>
            </a:r>
            <a:endParaRPr lang="en-IN" b="1" dirty="0">
              <a:latin typeface="Times" panose="02020603050405020304" pitchFamily="18" charset="0"/>
              <a:cs typeface="Times" panose="02020603050405020304" pitchFamily="18" charset="0"/>
            </a:endParaRPr>
          </a:p>
        </p:txBody>
      </p:sp>
      <p:pic>
        <p:nvPicPr>
          <p:cNvPr id="6" name="Picture 5" descr="Graphical user interface, website&#10;&#10;Description automatically generated">
            <a:extLst>
              <a:ext uri="{FF2B5EF4-FFF2-40B4-BE49-F238E27FC236}">
                <a16:creationId xmlns:a16="http://schemas.microsoft.com/office/drawing/2014/main" id="{EB2B9728-8AC6-B485-AAE0-2D2996FB91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6180" y="1183005"/>
            <a:ext cx="9365673" cy="5004782"/>
          </a:xfrm>
          <a:prstGeom prst="rect">
            <a:avLst/>
          </a:prstGeom>
        </p:spPr>
      </p:pic>
    </p:spTree>
    <p:extLst>
      <p:ext uri="{BB962C8B-B14F-4D97-AF65-F5344CB8AC3E}">
        <p14:creationId xmlns:p14="http://schemas.microsoft.com/office/powerpoint/2010/main" val="1206772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4B362BA-E811-B847-133E-E817FECCBC29}"/>
              </a:ext>
            </a:extLst>
          </p:cNvPr>
          <p:cNvSpPr>
            <a:spLocks noGrp="1"/>
          </p:cNvSpPr>
          <p:nvPr>
            <p:ph type="title"/>
          </p:nvPr>
        </p:nvSpPr>
        <p:spPr>
          <a:xfrm>
            <a:off x="838200" y="171162"/>
            <a:ext cx="10515600" cy="1131166"/>
          </a:xfrm>
        </p:spPr>
        <p:txBody>
          <a:bodyPr/>
          <a:lstStyle/>
          <a:p>
            <a:pPr algn="ctr"/>
            <a:r>
              <a:rPr lang="en-IN" b="1" dirty="0">
                <a:latin typeface="Times New Roman" panose="02020603050405020304" pitchFamily="18" charset="0"/>
                <a:cs typeface="Times New Roman" panose="02020603050405020304" pitchFamily="18" charset="0"/>
              </a:rPr>
              <a:t>INTRODUCTION </a:t>
            </a:r>
          </a:p>
        </p:txBody>
      </p:sp>
      <p:sp>
        <p:nvSpPr>
          <p:cNvPr id="2" name="TextBox 1">
            <a:extLst>
              <a:ext uri="{FF2B5EF4-FFF2-40B4-BE49-F238E27FC236}">
                <a16:creationId xmlns:a16="http://schemas.microsoft.com/office/drawing/2014/main" id="{122B4231-4E68-4A64-8165-69F5E47FD9C7}"/>
              </a:ext>
            </a:extLst>
          </p:cNvPr>
          <p:cNvSpPr txBox="1"/>
          <p:nvPr/>
        </p:nvSpPr>
        <p:spPr>
          <a:xfrm>
            <a:off x="120770" y="1039484"/>
            <a:ext cx="11973464" cy="4932119"/>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marL="342900" indent="-342900" algn="just">
              <a:lnSpc>
                <a:spcPct val="150000"/>
              </a:lnSpc>
              <a:spcAft>
                <a:spcPts val="1500"/>
              </a:spcAft>
              <a:buFont typeface="Arial" panose="020B0604020202020204" pitchFamily="34" charset="0"/>
              <a:buChar char="•"/>
            </a:pPr>
            <a:r>
              <a:rPr lang="en-US" sz="2000" dirty="0">
                <a:effectLst/>
                <a:latin typeface="Times" panose="02020603050405020304" pitchFamily="18" charset="0"/>
                <a:ea typeface="Calibri" panose="020F0502020204030204" pitchFamily="34" charset="0"/>
                <a:cs typeface="Times" panose="02020603050405020304" pitchFamily="18" charset="0"/>
              </a:rPr>
              <a:t>The insurance industries consist of more than thousand companies in worldwide. And collect more than one trillions of dollars premiums in each year.  The vehicle insurance fraud is the most prominent type of insurance fraud, which can be done by fake accident claim. In this project, focusing on detecting the vehicle fraud by using, machine learning techniques.</a:t>
            </a:r>
          </a:p>
          <a:p>
            <a:pPr marL="380990" indent="-380990" algn="just">
              <a:buFont typeface="Arial"/>
              <a:buChar char="•"/>
            </a:pPr>
            <a:r>
              <a:rPr lang="en-US" sz="2000" dirty="0">
                <a:latin typeface="Times" panose="02020603050405020304" pitchFamily="18" charset="0"/>
                <a:ea typeface="+mn-lt"/>
                <a:cs typeface="Times" panose="02020603050405020304" pitchFamily="18" charset="0"/>
              </a:rPr>
              <a:t>Fraud is one of the largest and most well-known problems that insurers face. Fraudulent claims can be highly expensive for each insurer. Therefore, it is important to know which claims are correct and which are not.</a:t>
            </a:r>
          </a:p>
          <a:p>
            <a:pPr algn="just"/>
            <a:endParaRPr lang="en-US" sz="2000" dirty="0">
              <a:latin typeface="Times" panose="02020603050405020304" pitchFamily="18" charset="0"/>
              <a:ea typeface="+mn-lt"/>
              <a:cs typeface="Times" panose="02020603050405020304" pitchFamily="18" charset="0"/>
            </a:endParaRPr>
          </a:p>
          <a:p>
            <a:pPr marL="380990" indent="-380990" algn="just">
              <a:buFont typeface="Arial"/>
              <a:buChar char="•"/>
            </a:pPr>
            <a:r>
              <a:rPr lang="en-US" sz="2000" dirty="0">
                <a:latin typeface="Times" panose="02020603050405020304" pitchFamily="18" charset="0"/>
                <a:ea typeface="+mn-lt"/>
                <a:cs typeface="Times" panose="02020603050405020304" pitchFamily="18" charset="0"/>
              </a:rPr>
              <a:t>Ideally, an insurance agent would have the capacity to investigate each case and conclude whether it is genuine or not. However, this process is not only time consuming, but costly. Sourcing and funding the skilled labor required to review each of the thousands of claims that are filed a day is simply unfeasible. </a:t>
            </a:r>
          </a:p>
          <a:p>
            <a:pPr algn="just"/>
            <a:endParaRPr lang="en-US" sz="2000" dirty="0">
              <a:latin typeface="Times" panose="02020603050405020304" pitchFamily="18" charset="0"/>
              <a:ea typeface="+mn-lt"/>
              <a:cs typeface="Times" panose="02020603050405020304" pitchFamily="18" charset="0"/>
            </a:endParaRPr>
          </a:p>
          <a:p>
            <a:pPr marL="380990" indent="-380990" algn="just">
              <a:buFont typeface="Arial"/>
              <a:buChar char="•"/>
            </a:pPr>
            <a:r>
              <a:rPr lang="en-US" sz="2000" dirty="0">
                <a:latin typeface="Times" panose="02020603050405020304" pitchFamily="18" charset="0"/>
                <a:ea typeface="+mn-lt"/>
                <a:cs typeface="Times" panose="02020603050405020304" pitchFamily="18" charset="0"/>
              </a:rPr>
              <a:t>This is where machine learning comes in to save the day. Once the proper data is fed to the system it'll be very easy to find out if the claim is genuine or not.</a:t>
            </a:r>
            <a:endParaRPr lang="en-US" sz="20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88959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1718EF2-CD40-E384-06BA-608E4B3B1388}"/>
              </a:ext>
            </a:extLst>
          </p:cNvPr>
          <p:cNvSpPr txBox="1">
            <a:spLocks/>
          </p:cNvSpPr>
          <p:nvPr/>
        </p:nvSpPr>
        <p:spPr>
          <a:xfrm>
            <a:off x="307686" y="93728"/>
            <a:ext cx="11576627" cy="95105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400" b="1" dirty="0">
                <a:latin typeface="Times" panose="02020603050405020304" pitchFamily="18" charset="0"/>
                <a:cs typeface="Times" panose="02020603050405020304" pitchFamily="18" charset="0"/>
              </a:rPr>
              <a:t>M</a:t>
            </a:r>
            <a:r>
              <a:rPr lang="en-IN" sz="4400" b="1" dirty="0">
                <a:latin typeface="Times" panose="02020603050405020304" pitchFamily="18" charset="0"/>
                <a:cs typeface="Times" panose="02020603050405020304" pitchFamily="18" charset="0"/>
              </a:rPr>
              <a:t>ODULES IMPLEMENTED</a:t>
            </a:r>
            <a:endParaRPr lang="en-IN" b="1" dirty="0">
              <a:latin typeface="Times" panose="02020603050405020304" pitchFamily="18" charset="0"/>
              <a:cs typeface="Times" panose="02020603050405020304" pitchFamily="18" charset="0"/>
            </a:endParaRPr>
          </a:p>
        </p:txBody>
      </p:sp>
      <p:pic>
        <p:nvPicPr>
          <p:cNvPr id="2" name="Picture 1" descr="Graphical user interface, website&#10;&#10;Description automatically generated">
            <a:extLst>
              <a:ext uri="{FF2B5EF4-FFF2-40B4-BE49-F238E27FC236}">
                <a16:creationId xmlns:a16="http://schemas.microsoft.com/office/drawing/2014/main" id="{011ACF18-9DF0-714A-03EF-9FFD34D512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635" y="1235489"/>
            <a:ext cx="9573491" cy="5123314"/>
          </a:xfrm>
          <a:prstGeom prst="rect">
            <a:avLst/>
          </a:prstGeom>
        </p:spPr>
      </p:pic>
    </p:spTree>
    <p:extLst>
      <p:ext uri="{BB962C8B-B14F-4D97-AF65-F5344CB8AC3E}">
        <p14:creationId xmlns:p14="http://schemas.microsoft.com/office/powerpoint/2010/main" val="34375750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5D4EA-A152-3946-D378-5262FF30F3FA}"/>
              </a:ext>
            </a:extLst>
          </p:cNvPr>
          <p:cNvSpPr>
            <a:spLocks noGrp="1"/>
          </p:cNvSpPr>
          <p:nvPr>
            <p:ph type="title"/>
          </p:nvPr>
        </p:nvSpPr>
        <p:spPr>
          <a:xfrm>
            <a:off x="838200" y="365125"/>
            <a:ext cx="10515600" cy="757093"/>
          </a:xfrm>
        </p:spPr>
        <p:txBody>
          <a:bodyPr/>
          <a:lstStyle/>
          <a:p>
            <a:r>
              <a:rPr lang="en-US" sz="4000" b="1" dirty="0">
                <a:latin typeface="Times" panose="02020603050405020304" pitchFamily="18" charset="0"/>
                <a:cs typeface="Times" panose="02020603050405020304" pitchFamily="18" charset="0"/>
              </a:rPr>
              <a:t>REFERENCES</a:t>
            </a:r>
            <a:endParaRPr lang="en-IN" sz="4000" b="1" dirty="0">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1CFF92E2-12DD-BBCF-FDEF-462FBCAA50C8}"/>
              </a:ext>
            </a:extLst>
          </p:cNvPr>
          <p:cNvSpPr>
            <a:spLocks noGrp="1"/>
          </p:cNvSpPr>
          <p:nvPr>
            <p:ph idx="1"/>
          </p:nvPr>
        </p:nvSpPr>
        <p:spPr>
          <a:xfrm>
            <a:off x="838200" y="1122218"/>
            <a:ext cx="10515600" cy="5054745"/>
          </a:xfrm>
        </p:spPr>
        <p:txBody>
          <a:bodyPr>
            <a:noAutofit/>
          </a:bodyPr>
          <a:lstStyle/>
          <a:p>
            <a:pPr algn="just">
              <a:lnSpc>
                <a:spcPct val="150000"/>
              </a:lnSpc>
            </a:pPr>
            <a:r>
              <a:rPr lang="en-IN" sz="1800" b="0" i="0" dirty="0">
                <a:solidFill>
                  <a:srgbClr val="222222"/>
                </a:solidFill>
                <a:effectLst/>
                <a:latin typeface="Times" panose="02020603050405020304" pitchFamily="18" charset="0"/>
                <a:cs typeface="Times" panose="02020603050405020304" pitchFamily="18" charset="0"/>
              </a:rPr>
              <a:t>Bhaskar A, Pande S, Malik R, </a:t>
            </a:r>
            <a:r>
              <a:rPr lang="en-IN" sz="1800" b="0" i="0" dirty="0" err="1">
                <a:solidFill>
                  <a:srgbClr val="222222"/>
                </a:solidFill>
                <a:effectLst/>
                <a:latin typeface="Times" panose="02020603050405020304" pitchFamily="18" charset="0"/>
                <a:cs typeface="Times" panose="02020603050405020304" pitchFamily="18" charset="0"/>
              </a:rPr>
              <a:t>Khamparia</a:t>
            </a:r>
            <a:r>
              <a:rPr lang="en-IN" sz="1800" b="0" i="0" dirty="0">
                <a:solidFill>
                  <a:srgbClr val="222222"/>
                </a:solidFill>
                <a:effectLst/>
                <a:latin typeface="Times" panose="02020603050405020304" pitchFamily="18" charset="0"/>
                <a:cs typeface="Times" panose="02020603050405020304" pitchFamily="18" charset="0"/>
              </a:rPr>
              <a:t> A. An intelligent unsupervised technique for fraud detection in health care systems. Intelligent Decision Technologies. 2021 Jan 1;15(1):127-39.</a:t>
            </a:r>
            <a:endParaRPr lang="en-US" sz="1800" dirty="0">
              <a:latin typeface="Times" panose="02020603050405020304" pitchFamily="18" charset="0"/>
              <a:cs typeface="Times" panose="02020603050405020304" pitchFamily="18" charset="0"/>
            </a:endParaRPr>
          </a:p>
          <a:p>
            <a:pPr algn="just">
              <a:lnSpc>
                <a:spcPct val="150000"/>
              </a:lnSpc>
            </a:pPr>
            <a:r>
              <a:rPr lang="en-US" sz="1800" dirty="0">
                <a:latin typeface="Times" panose="02020603050405020304" pitchFamily="18" charset="0"/>
                <a:cs typeface="Times" panose="02020603050405020304" pitchFamily="18" charset="0"/>
              </a:rPr>
              <a:t>Sathya M, </a:t>
            </a:r>
            <a:r>
              <a:rPr lang="en-US" sz="1800" dirty="0" err="1">
                <a:latin typeface="Times" panose="02020603050405020304" pitchFamily="18" charset="0"/>
                <a:cs typeface="Times" panose="02020603050405020304" pitchFamily="18" charset="0"/>
              </a:rPr>
              <a:t>Balakumar</a:t>
            </a:r>
            <a:r>
              <a:rPr lang="en-US" sz="1800" dirty="0">
                <a:latin typeface="Times" panose="02020603050405020304" pitchFamily="18" charset="0"/>
                <a:cs typeface="Times" panose="02020603050405020304" pitchFamily="18" charset="0"/>
              </a:rPr>
              <a:t> B. Insurance Fraud Detection Using Novel Machine Learning Technique. International Journal of Intelligent Systems and Applications in Engineering. 2022 Oct 1;10(3):374-81.</a:t>
            </a:r>
          </a:p>
          <a:p>
            <a:pPr algn="just">
              <a:lnSpc>
                <a:spcPct val="150000"/>
              </a:lnSpc>
            </a:pPr>
            <a:r>
              <a:rPr lang="en-US" sz="1800" dirty="0" err="1">
                <a:latin typeface="Times" panose="02020603050405020304" pitchFamily="18" charset="0"/>
                <a:cs typeface="Times" panose="02020603050405020304" pitchFamily="18" charset="0"/>
              </a:rPr>
              <a:t>Rukhsar</a:t>
            </a:r>
            <a:r>
              <a:rPr lang="en-US" sz="1800" dirty="0">
                <a:latin typeface="Times" panose="02020603050405020304" pitchFamily="18" charset="0"/>
                <a:cs typeface="Times" panose="02020603050405020304" pitchFamily="18" charset="0"/>
              </a:rPr>
              <a:t> L, </a:t>
            </a:r>
            <a:r>
              <a:rPr lang="en-US" sz="1800" dirty="0" err="1">
                <a:latin typeface="Times" panose="02020603050405020304" pitchFamily="18" charset="0"/>
                <a:cs typeface="Times" panose="02020603050405020304" pitchFamily="18" charset="0"/>
              </a:rPr>
              <a:t>Bangyal</a:t>
            </a:r>
            <a:r>
              <a:rPr lang="en-US" sz="1800" dirty="0">
                <a:latin typeface="Times" panose="02020603050405020304" pitchFamily="18" charset="0"/>
                <a:cs typeface="Times" panose="02020603050405020304" pitchFamily="18" charset="0"/>
              </a:rPr>
              <a:t> WH, Nisar K, Nisar S. Prediction of insurance fraud detection using machine learning algorithms. Mehran University Research Journal of Engineering &amp; Technology. 2022 Jan 1;41(1):33-40.</a:t>
            </a:r>
          </a:p>
          <a:p>
            <a:pPr algn="just">
              <a:lnSpc>
                <a:spcPct val="150000"/>
              </a:lnSpc>
            </a:pPr>
            <a:r>
              <a:rPr lang="en-IN" sz="1800" b="0" i="0" dirty="0">
                <a:solidFill>
                  <a:srgbClr val="222222"/>
                </a:solidFill>
                <a:effectLst/>
                <a:latin typeface="Times" panose="02020603050405020304" pitchFamily="18" charset="0"/>
                <a:cs typeface="Times" panose="02020603050405020304" pitchFamily="18" charset="0"/>
              </a:rPr>
              <a:t>Zhou X, Cheng S, Zhu M, Guo C, Zhou S, Xu P, Xue Z, Zhang W. A state of the art survey of data mining-based fraud detection and credit scoring. </a:t>
            </a:r>
            <a:r>
              <a:rPr lang="en-IN" sz="1800" b="0" i="0" dirty="0" err="1">
                <a:solidFill>
                  <a:srgbClr val="222222"/>
                </a:solidFill>
                <a:effectLst/>
                <a:latin typeface="Times" panose="02020603050405020304" pitchFamily="18" charset="0"/>
                <a:cs typeface="Times" panose="02020603050405020304" pitchFamily="18" charset="0"/>
              </a:rPr>
              <a:t>InMATEC</a:t>
            </a:r>
            <a:r>
              <a:rPr lang="en-IN" sz="1800" b="0" i="0" dirty="0">
                <a:solidFill>
                  <a:srgbClr val="222222"/>
                </a:solidFill>
                <a:effectLst/>
                <a:latin typeface="Times" panose="02020603050405020304" pitchFamily="18" charset="0"/>
                <a:cs typeface="Times" panose="02020603050405020304" pitchFamily="18" charset="0"/>
              </a:rPr>
              <a:t> Web of Conferences 2018 (Vol. 189, p. 03002). EDP Sciences.</a:t>
            </a:r>
            <a:endParaRPr lang="en-US" sz="1800" b="0" i="0" dirty="0">
              <a:solidFill>
                <a:srgbClr val="222222"/>
              </a:solidFill>
              <a:effectLst/>
              <a:latin typeface="Times" panose="02020603050405020304" pitchFamily="18" charset="0"/>
              <a:cs typeface="Times" panose="02020603050405020304" pitchFamily="18" charset="0"/>
            </a:endParaRPr>
          </a:p>
          <a:p>
            <a:pPr algn="just">
              <a:lnSpc>
                <a:spcPct val="150000"/>
              </a:lnSpc>
            </a:pPr>
            <a:r>
              <a:rPr lang="en-IN" sz="1800" b="0" i="0" dirty="0" err="1">
                <a:solidFill>
                  <a:srgbClr val="222222"/>
                </a:solidFill>
                <a:effectLst/>
                <a:latin typeface="Times" panose="02020603050405020304" pitchFamily="18" charset="0"/>
                <a:cs typeface="Times" panose="02020603050405020304" pitchFamily="18" charset="0"/>
              </a:rPr>
              <a:t>Asgarian</a:t>
            </a:r>
            <a:r>
              <a:rPr lang="en-IN" sz="1800" b="0" i="0" dirty="0">
                <a:solidFill>
                  <a:srgbClr val="222222"/>
                </a:solidFill>
                <a:effectLst/>
                <a:latin typeface="Times" panose="02020603050405020304" pitchFamily="18" charset="0"/>
                <a:cs typeface="Times" panose="02020603050405020304" pitchFamily="18" charset="0"/>
              </a:rPr>
              <a:t> A, </a:t>
            </a:r>
            <a:r>
              <a:rPr lang="en-IN" sz="1800" b="0" i="0" dirty="0" err="1">
                <a:solidFill>
                  <a:srgbClr val="222222"/>
                </a:solidFill>
                <a:effectLst/>
                <a:latin typeface="Times" panose="02020603050405020304" pitchFamily="18" charset="0"/>
                <a:cs typeface="Times" panose="02020603050405020304" pitchFamily="18" charset="0"/>
              </a:rPr>
              <a:t>Saha</a:t>
            </a:r>
            <a:r>
              <a:rPr lang="en-IN" sz="1800" b="0" i="0" dirty="0">
                <a:solidFill>
                  <a:srgbClr val="222222"/>
                </a:solidFill>
                <a:effectLst/>
                <a:latin typeface="Times" panose="02020603050405020304" pitchFamily="18" charset="0"/>
                <a:cs typeface="Times" panose="02020603050405020304" pitchFamily="18" charset="0"/>
              </a:rPr>
              <a:t> R, </a:t>
            </a:r>
            <a:r>
              <a:rPr lang="en-IN" sz="1800" b="0" i="0" dirty="0" err="1">
                <a:solidFill>
                  <a:srgbClr val="222222"/>
                </a:solidFill>
                <a:effectLst/>
                <a:latin typeface="Times" panose="02020603050405020304" pitchFamily="18" charset="0"/>
                <a:cs typeface="Times" panose="02020603050405020304" pitchFamily="18" charset="0"/>
              </a:rPr>
              <a:t>Jakubovitz</a:t>
            </a:r>
            <a:r>
              <a:rPr lang="en-IN" sz="1800" b="0" i="0" dirty="0">
                <a:solidFill>
                  <a:srgbClr val="222222"/>
                </a:solidFill>
                <a:effectLst/>
                <a:latin typeface="Times" panose="02020603050405020304" pitchFamily="18" charset="0"/>
                <a:cs typeface="Times" panose="02020603050405020304" pitchFamily="18" charset="0"/>
              </a:rPr>
              <a:t> D, </a:t>
            </a:r>
            <a:r>
              <a:rPr lang="en-IN" sz="1800" b="0" i="0" dirty="0" err="1">
                <a:solidFill>
                  <a:srgbClr val="222222"/>
                </a:solidFill>
                <a:effectLst/>
                <a:latin typeface="Times" panose="02020603050405020304" pitchFamily="18" charset="0"/>
                <a:cs typeface="Times" panose="02020603050405020304" pitchFamily="18" charset="0"/>
              </a:rPr>
              <a:t>Peyre</a:t>
            </a:r>
            <a:r>
              <a:rPr lang="en-IN" sz="1800" b="0" i="0" dirty="0">
                <a:solidFill>
                  <a:srgbClr val="222222"/>
                </a:solidFill>
                <a:effectLst/>
                <a:latin typeface="Times" panose="02020603050405020304" pitchFamily="18" charset="0"/>
                <a:cs typeface="Times" panose="02020603050405020304" pitchFamily="18" charset="0"/>
              </a:rPr>
              <a:t> J. </a:t>
            </a:r>
            <a:r>
              <a:rPr lang="en-IN" sz="1800" b="0" i="0" dirty="0" err="1">
                <a:solidFill>
                  <a:srgbClr val="222222"/>
                </a:solidFill>
                <a:effectLst/>
                <a:latin typeface="Times" panose="02020603050405020304" pitchFamily="18" charset="0"/>
                <a:cs typeface="Times" panose="02020603050405020304" pitchFamily="18" charset="0"/>
              </a:rPr>
              <a:t>AutoFraudNet</a:t>
            </a:r>
            <a:r>
              <a:rPr lang="en-IN" sz="1800" b="0" i="0" dirty="0">
                <a:solidFill>
                  <a:srgbClr val="222222"/>
                </a:solidFill>
                <a:effectLst/>
                <a:latin typeface="Times" panose="02020603050405020304" pitchFamily="18" charset="0"/>
                <a:cs typeface="Times" panose="02020603050405020304" pitchFamily="18" charset="0"/>
              </a:rPr>
              <a:t>: A Multimodal Network to Detect Fraud in the Auto Insurance Industry. </a:t>
            </a:r>
            <a:r>
              <a:rPr lang="en-IN" sz="1800" b="0" i="0" dirty="0" err="1">
                <a:solidFill>
                  <a:srgbClr val="222222"/>
                </a:solidFill>
                <a:effectLst/>
                <a:latin typeface="Times" panose="02020603050405020304" pitchFamily="18" charset="0"/>
                <a:cs typeface="Times" panose="02020603050405020304" pitchFamily="18" charset="0"/>
              </a:rPr>
              <a:t>arXiv</a:t>
            </a:r>
            <a:r>
              <a:rPr lang="en-IN" sz="1800" b="0" i="0" dirty="0">
                <a:solidFill>
                  <a:srgbClr val="222222"/>
                </a:solidFill>
                <a:effectLst/>
                <a:latin typeface="Times" panose="02020603050405020304" pitchFamily="18" charset="0"/>
                <a:cs typeface="Times" panose="02020603050405020304" pitchFamily="18" charset="0"/>
              </a:rPr>
              <a:t> preprint arXiv:2301.07526. 2023 Jan 15.</a:t>
            </a:r>
            <a:endParaRPr lang="en-IN"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612928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362CDA-3B0A-8342-97FD-A89B05ED7B7C}"/>
              </a:ext>
            </a:extLst>
          </p:cNvPr>
          <p:cNvSpPr>
            <a:spLocks noGrp="1"/>
          </p:cNvSpPr>
          <p:nvPr>
            <p:ph type="title"/>
          </p:nvPr>
        </p:nvSpPr>
        <p:spPr>
          <a:xfrm>
            <a:off x="838200" y="171162"/>
            <a:ext cx="10515600" cy="1131166"/>
          </a:xfrm>
        </p:spPr>
        <p:txBody>
          <a:bodyPr>
            <a:normAutofit fontScale="90000"/>
          </a:bodyPr>
          <a:lstStyle/>
          <a:p>
            <a:pPr algn="ctr"/>
            <a:r>
              <a:rPr lang="en-IN" b="1" dirty="0">
                <a:latin typeface="Times New Roman" panose="02020603050405020304" pitchFamily="18" charset="0"/>
                <a:cs typeface="Times New Roman" panose="02020603050405020304" pitchFamily="18" charset="0"/>
              </a:rPr>
              <a:t>INTRODUCTION TO MACHINE LEARNING</a:t>
            </a:r>
          </a:p>
        </p:txBody>
      </p:sp>
      <p:sp>
        <p:nvSpPr>
          <p:cNvPr id="3" name="Content Placeholder 2"/>
          <p:cNvSpPr>
            <a:spLocks noGrp="1"/>
          </p:cNvSpPr>
          <p:nvPr>
            <p:ph idx="1"/>
          </p:nvPr>
        </p:nvSpPr>
        <p:spPr>
          <a:xfrm>
            <a:off x="659012" y="1988840"/>
            <a:ext cx="10873977" cy="4320480"/>
          </a:xfrm>
        </p:spPr>
        <p:txBody>
          <a:bodyPr vert="horz" lIns="121920" tIns="60960" rIns="121920" bIns="60960" rtlCol="0" anchor="t">
            <a:noAutofit/>
          </a:bodyPr>
          <a:lstStyle/>
          <a:p>
            <a:pPr marL="0" indent="0">
              <a:buNone/>
            </a:pPr>
            <a:endParaRPr lang="en-IN" sz="2133">
              <a:solidFill>
                <a:srgbClr val="254061"/>
              </a:solidFill>
              <a:latin typeface="Orbitron" panose="02000000000000000000" pitchFamily="2" charset="0"/>
              <a:cs typeface="Arial"/>
            </a:endParaRPr>
          </a:p>
          <a:p>
            <a:pPr marL="0" indent="0">
              <a:buNone/>
            </a:pPr>
            <a:endParaRPr lang="en-IN" sz="2133">
              <a:solidFill>
                <a:srgbClr val="000000"/>
              </a:solidFill>
              <a:latin typeface="Orbitron" panose="02000000000000000000" pitchFamily="2" charset="0"/>
            </a:endParaRPr>
          </a:p>
          <a:p>
            <a:endParaRPr lang="en-US" sz="2133"/>
          </a:p>
        </p:txBody>
      </p:sp>
      <p:sp>
        <p:nvSpPr>
          <p:cNvPr id="2" name="TextBox 1">
            <a:extLst>
              <a:ext uri="{FF2B5EF4-FFF2-40B4-BE49-F238E27FC236}">
                <a16:creationId xmlns:a16="http://schemas.microsoft.com/office/drawing/2014/main" id="{3F0E9CA6-D44D-48B8-9F4C-550CA0BEDBE6}"/>
              </a:ext>
            </a:extLst>
          </p:cNvPr>
          <p:cNvSpPr txBox="1"/>
          <p:nvPr/>
        </p:nvSpPr>
        <p:spPr>
          <a:xfrm>
            <a:off x="339107" y="1708041"/>
            <a:ext cx="11507636" cy="4185761"/>
          </a:xfrm>
          <a:prstGeom prst="rect">
            <a:avLst/>
          </a:prstGeom>
          <a:noFill/>
        </p:spPr>
        <p:txBody>
          <a:bodyPr rot="0" spcFirstLastPara="0" vertOverflow="overflow" horzOverflow="overflow" vert="horz" wrap="square" lIns="121920" tIns="60960" rIns="121920" bIns="60960" numCol="1" spcCol="0" rtlCol="0" fromWordArt="0" anchor="t" anchorCtr="0" forceAA="0" compatLnSpc="1">
            <a:prstTxWarp prst="textNoShape">
              <a:avLst/>
            </a:prstTxWarp>
            <a:spAutoFit/>
          </a:bodyPr>
          <a:lstStyle/>
          <a:p>
            <a:pPr marL="380990" indent="-380990" algn="just">
              <a:buFont typeface="Arial"/>
              <a:buChar char="•"/>
            </a:pPr>
            <a:r>
              <a:rPr lang="en-US" sz="2400" dirty="0">
                <a:latin typeface="Times" panose="02020603050405020304" pitchFamily="18" charset="0"/>
                <a:ea typeface="+mn-lt"/>
                <a:cs typeface="Times" panose="02020603050405020304" pitchFamily="18" charset="0"/>
              </a:rPr>
              <a:t>Machine Learning is said as a subset of </a:t>
            </a:r>
            <a:r>
              <a:rPr lang="en-US" sz="2400" b="1" dirty="0">
                <a:latin typeface="Times" panose="02020603050405020304" pitchFamily="18" charset="0"/>
                <a:ea typeface="+mn-lt"/>
                <a:cs typeface="Times" panose="02020603050405020304" pitchFamily="18" charset="0"/>
              </a:rPr>
              <a:t>Artificial intelligence</a:t>
            </a:r>
            <a:r>
              <a:rPr lang="en-US" sz="2400" dirty="0">
                <a:latin typeface="Times" panose="02020603050405020304" pitchFamily="18" charset="0"/>
                <a:ea typeface="+mn-lt"/>
                <a:cs typeface="Times" panose="02020603050405020304" pitchFamily="18" charset="0"/>
              </a:rPr>
              <a:t> that is mainly concerned with the development of algorithms which allow a computer to learn from the data and past experiences on their own. </a:t>
            </a:r>
            <a:endParaRPr lang="en-US" sz="2400" b="1" dirty="0">
              <a:latin typeface="Times" panose="02020603050405020304" pitchFamily="18" charset="0"/>
              <a:ea typeface="+mn-lt"/>
              <a:cs typeface="Times" panose="02020603050405020304" pitchFamily="18" charset="0"/>
            </a:endParaRPr>
          </a:p>
          <a:p>
            <a:pPr algn="just"/>
            <a:endParaRPr lang="en-US" sz="2400" dirty="0">
              <a:latin typeface="Times" panose="02020603050405020304" pitchFamily="18" charset="0"/>
              <a:ea typeface="+mn-lt"/>
              <a:cs typeface="Times" panose="02020603050405020304" pitchFamily="18" charset="0"/>
            </a:endParaRPr>
          </a:p>
          <a:p>
            <a:pPr marL="380990" indent="-380990" algn="just">
              <a:buFont typeface="Arial,Sans-Serif"/>
              <a:buChar char="•"/>
            </a:pPr>
            <a:r>
              <a:rPr lang="en-US" sz="2400" dirty="0">
                <a:latin typeface="Times" panose="02020603050405020304" pitchFamily="18" charset="0"/>
                <a:cs typeface="Times" panose="02020603050405020304" pitchFamily="18" charset="0"/>
              </a:rPr>
              <a:t>Machine learning uses data to detect various patterns in a given dataset.</a:t>
            </a:r>
            <a:endParaRPr lang="en-US" sz="2400" dirty="0">
              <a:latin typeface="Times" panose="02020603050405020304" pitchFamily="18" charset="0"/>
              <a:ea typeface="+mn-lt"/>
              <a:cs typeface="Times" panose="02020603050405020304" pitchFamily="18" charset="0"/>
            </a:endParaRPr>
          </a:p>
          <a:p>
            <a:pPr marL="380990" indent="-380990" algn="just">
              <a:buFont typeface="Arial,Sans-Serif"/>
              <a:buChar char="•"/>
            </a:pPr>
            <a:endParaRPr lang="en-US" sz="2400" dirty="0">
              <a:latin typeface="Times" panose="02020603050405020304" pitchFamily="18" charset="0"/>
              <a:cs typeface="Times" panose="02020603050405020304" pitchFamily="18" charset="0"/>
            </a:endParaRPr>
          </a:p>
          <a:p>
            <a:pPr marL="380990" indent="-380990" algn="just">
              <a:buFont typeface="Arial,Sans-Serif"/>
              <a:buChar char="•"/>
            </a:pPr>
            <a:r>
              <a:rPr lang="en-US" sz="2400" dirty="0">
                <a:latin typeface="Times" panose="02020603050405020304" pitchFamily="18" charset="0"/>
                <a:cs typeface="Times" panose="02020603050405020304" pitchFamily="18" charset="0"/>
              </a:rPr>
              <a:t>It can learn from past data and improve automatically.</a:t>
            </a:r>
            <a:endParaRPr lang="en-US" sz="2400" dirty="0">
              <a:latin typeface="Times" panose="02020603050405020304" pitchFamily="18" charset="0"/>
              <a:ea typeface="+mn-lt"/>
              <a:cs typeface="Times" panose="02020603050405020304" pitchFamily="18" charset="0"/>
            </a:endParaRPr>
          </a:p>
          <a:p>
            <a:pPr marL="380990" indent="-380990" algn="just">
              <a:buFont typeface="Arial,Sans-Serif"/>
              <a:buChar char="•"/>
            </a:pPr>
            <a:endParaRPr lang="en-US" sz="2400" dirty="0">
              <a:latin typeface="Times" panose="02020603050405020304" pitchFamily="18" charset="0"/>
              <a:cs typeface="Times" panose="02020603050405020304" pitchFamily="18" charset="0"/>
            </a:endParaRPr>
          </a:p>
          <a:p>
            <a:pPr marL="380990" indent="-380990" algn="just">
              <a:buFont typeface="Arial,Sans-Serif"/>
              <a:buChar char="•"/>
            </a:pPr>
            <a:r>
              <a:rPr lang="en-US" sz="2400" dirty="0">
                <a:latin typeface="Times" panose="02020603050405020304" pitchFamily="18" charset="0"/>
                <a:cs typeface="Times" panose="02020603050405020304" pitchFamily="18" charset="0"/>
              </a:rPr>
              <a:t>Machine learning is much similar to data mining as it also deals with the huge amount of the data.</a:t>
            </a:r>
          </a:p>
          <a:p>
            <a:pPr algn="just"/>
            <a:endParaRPr lang="en-US"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3312347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6739-557E-CEE4-36EC-CB775D32A285}"/>
              </a:ext>
            </a:extLst>
          </p:cNvPr>
          <p:cNvSpPr>
            <a:spLocks noGrp="1"/>
          </p:cNvSpPr>
          <p:nvPr>
            <p:ph type="title"/>
          </p:nvPr>
        </p:nvSpPr>
        <p:spPr>
          <a:xfrm>
            <a:off x="838200" y="171162"/>
            <a:ext cx="10515600" cy="1131166"/>
          </a:xfrm>
        </p:spPr>
        <p:txBody>
          <a:bodyPr/>
          <a:lstStyle/>
          <a:p>
            <a:r>
              <a:rPr lang="en-IN" b="1" dirty="0">
                <a:latin typeface="Times New Roman" panose="02020603050405020304" pitchFamily="18" charset="0"/>
                <a:cs typeface="Times New Roman" panose="02020603050405020304" pitchFamily="18" charset="0"/>
              </a:rPr>
              <a:t>OBJECTIVE OF THE PROJECT</a:t>
            </a:r>
          </a:p>
        </p:txBody>
      </p:sp>
      <p:sp>
        <p:nvSpPr>
          <p:cNvPr id="3" name="Content Placeholder 2">
            <a:extLst>
              <a:ext uri="{FF2B5EF4-FFF2-40B4-BE49-F238E27FC236}">
                <a16:creationId xmlns:a16="http://schemas.microsoft.com/office/drawing/2014/main" id="{DB78B1C9-7B6E-D963-4DBC-8A6117DCC4C3}"/>
              </a:ext>
            </a:extLst>
          </p:cNvPr>
          <p:cNvSpPr>
            <a:spLocks noGrp="1"/>
          </p:cNvSpPr>
          <p:nvPr>
            <p:ph idx="1"/>
          </p:nvPr>
        </p:nvSpPr>
        <p:spPr>
          <a:xfrm>
            <a:off x="439947" y="1302328"/>
            <a:ext cx="11380267" cy="3990109"/>
          </a:xfrm>
        </p:spPr>
        <p:txBody>
          <a:bodyPr>
            <a:normAutofit/>
          </a:bodyPr>
          <a:lstStyle/>
          <a:p>
            <a:pPr algn="just">
              <a:lnSpc>
                <a:spcPct val="150000"/>
              </a:lnSpc>
              <a:spcAft>
                <a:spcPts val="1500"/>
              </a:spcAft>
            </a:pPr>
            <a:r>
              <a:rPr lang="en-US" sz="2400" dirty="0">
                <a:effectLst/>
                <a:latin typeface="Times" panose="02020603050405020304" pitchFamily="18" charset="0"/>
                <a:ea typeface="Calibri" panose="020F0502020204030204" pitchFamily="34" charset="0"/>
                <a:cs typeface="Times" panose="02020603050405020304" pitchFamily="18" charset="0"/>
              </a:rPr>
              <a:t>To creating a model that can accurately anticipate which transactions might be fraudulent.</a:t>
            </a:r>
          </a:p>
          <a:p>
            <a:pPr algn="just">
              <a:lnSpc>
                <a:spcPct val="150000"/>
              </a:lnSpc>
              <a:spcAft>
                <a:spcPts val="1500"/>
              </a:spcAft>
            </a:pPr>
            <a:r>
              <a:rPr lang="en-IN" sz="2400" dirty="0">
                <a:latin typeface="Times" panose="02020603050405020304" pitchFamily="18" charset="0"/>
                <a:cs typeface="Times" panose="02020603050405020304" pitchFamily="18" charset="0"/>
              </a:rPr>
              <a:t>To build a classification methodology using machine learning technique to determine whether a customer is placing a fraudulent insurance claim by using historical data</a:t>
            </a:r>
          </a:p>
          <a:p>
            <a:pPr algn="just">
              <a:lnSpc>
                <a:spcPct val="150000"/>
              </a:lnSpc>
              <a:spcAft>
                <a:spcPts val="1500"/>
              </a:spcAft>
            </a:pPr>
            <a:r>
              <a:rPr lang="en-US" sz="2400" dirty="0">
                <a:effectLst/>
                <a:latin typeface="Times" panose="02020603050405020304" pitchFamily="18" charset="0"/>
                <a:ea typeface="Calibri" panose="020F0502020204030204" pitchFamily="34" charset="0"/>
                <a:cs typeface="Times" panose="02020603050405020304" pitchFamily="18" charset="0"/>
              </a:rPr>
              <a:t>To determine if a claim for insurance is legitimate or not.</a:t>
            </a:r>
          </a:p>
          <a:p>
            <a:pPr algn="just">
              <a:lnSpc>
                <a:spcPct val="150000"/>
              </a:lnSpc>
              <a:spcAft>
                <a:spcPts val="1500"/>
              </a:spcAft>
            </a:pPr>
            <a:r>
              <a:rPr lang="en-US" sz="2400" dirty="0">
                <a:effectLst/>
                <a:latin typeface="Times" panose="02020603050405020304" pitchFamily="18" charset="0"/>
                <a:ea typeface="Calibri" panose="020F0502020204030204" pitchFamily="34" charset="0"/>
                <a:cs typeface="Times" panose="02020603050405020304" pitchFamily="18" charset="0"/>
              </a:rPr>
              <a:t>To assess the effectiveness of the fraud detection algorithm</a:t>
            </a:r>
            <a:endParaRPr lang="en-IN" sz="2400" dirty="0">
              <a:effectLst/>
              <a:latin typeface="Times" panose="02020603050405020304" pitchFamily="18" charset="0"/>
              <a:ea typeface="Calibri" panose="020F0502020204030204" pitchFamily="34" charset="0"/>
              <a:cs typeface="Times" panose="02020603050405020304" pitchFamily="18" charset="0"/>
            </a:endParaRPr>
          </a:p>
        </p:txBody>
      </p:sp>
    </p:spTree>
    <p:extLst>
      <p:ext uri="{BB962C8B-B14F-4D97-AF65-F5344CB8AC3E}">
        <p14:creationId xmlns:p14="http://schemas.microsoft.com/office/powerpoint/2010/main" val="2421023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B84D2-E58A-06C7-136C-154D8C75833D}"/>
              </a:ext>
            </a:extLst>
          </p:cNvPr>
          <p:cNvSpPr>
            <a:spLocks noGrp="1"/>
          </p:cNvSpPr>
          <p:nvPr>
            <p:ph type="title"/>
          </p:nvPr>
        </p:nvSpPr>
        <p:spPr>
          <a:xfrm>
            <a:off x="838200" y="365126"/>
            <a:ext cx="10515600" cy="757092"/>
          </a:xfrm>
        </p:spPr>
        <p:txBody>
          <a:bodyPr>
            <a:noAutofit/>
          </a:bodyPr>
          <a:lstStyle/>
          <a:p>
            <a:r>
              <a:rPr lang="en-US" sz="4000" b="1" dirty="0">
                <a:latin typeface="Times" panose="02020603050405020304" pitchFamily="18" charset="0"/>
                <a:cs typeface="Times" panose="02020603050405020304" pitchFamily="18" charset="0"/>
              </a:rPr>
              <a:t>PROBLEM</a:t>
            </a:r>
            <a:r>
              <a:rPr lang="en-US" sz="4000" dirty="0">
                <a:latin typeface="Times" panose="02020603050405020304" pitchFamily="18" charset="0"/>
                <a:cs typeface="Times" panose="02020603050405020304" pitchFamily="18" charset="0"/>
              </a:rPr>
              <a:t> </a:t>
            </a:r>
            <a:r>
              <a:rPr lang="en-US" sz="4000" b="1" dirty="0">
                <a:latin typeface="Times" panose="02020603050405020304" pitchFamily="18" charset="0"/>
                <a:cs typeface="Times" panose="02020603050405020304" pitchFamily="18" charset="0"/>
              </a:rPr>
              <a:t>STATEMENT</a:t>
            </a:r>
            <a:endParaRPr lang="en-IN" sz="4000" b="1" dirty="0">
              <a:latin typeface="Times" panose="02020603050405020304" pitchFamily="18" charset="0"/>
              <a:cs typeface="Times" panose="02020603050405020304" pitchFamily="18" charset="0"/>
            </a:endParaRPr>
          </a:p>
        </p:txBody>
      </p:sp>
      <p:sp>
        <p:nvSpPr>
          <p:cNvPr id="3" name="Content Placeholder 2">
            <a:extLst>
              <a:ext uri="{FF2B5EF4-FFF2-40B4-BE49-F238E27FC236}">
                <a16:creationId xmlns:a16="http://schemas.microsoft.com/office/drawing/2014/main" id="{C1C7BACB-A005-DF64-7F68-6FD0A1FE0D79}"/>
              </a:ext>
            </a:extLst>
          </p:cNvPr>
          <p:cNvSpPr>
            <a:spLocks noGrp="1"/>
          </p:cNvSpPr>
          <p:nvPr>
            <p:ph idx="1"/>
          </p:nvPr>
        </p:nvSpPr>
        <p:spPr>
          <a:xfrm>
            <a:off x="838200" y="1313440"/>
            <a:ext cx="10515600" cy="5234853"/>
          </a:xfrm>
        </p:spPr>
        <p:txBody>
          <a:bodyPr>
            <a:normAutofit/>
          </a:bodyPr>
          <a:lstStyle/>
          <a:p>
            <a:pPr marL="514350" indent="-514350" algn="just">
              <a:lnSpc>
                <a:spcPct val="150000"/>
              </a:lnSpc>
              <a:buFont typeface="+mj-lt"/>
              <a:buAutoNum type="arabicPeriod"/>
            </a:pPr>
            <a:r>
              <a:rPr lang="en-US" sz="1800" dirty="0">
                <a:latin typeface="Times" panose="02020603050405020304" pitchFamily="18" charset="0"/>
                <a:cs typeface="Times" panose="02020603050405020304" pitchFamily="18" charset="0"/>
              </a:rPr>
              <a:t>Inability  to  perceive  the  context-specific  relationships between  the  parameters  (geography,  client  section, insurance sales process) which may not mirror the typical picture.</a:t>
            </a:r>
          </a:p>
          <a:p>
            <a:pPr marL="514350" indent="-514350" algn="just">
              <a:lnSpc>
                <a:spcPct val="150000"/>
              </a:lnSpc>
              <a:buFont typeface="+mj-lt"/>
              <a:buAutoNum type="arabicPeriod"/>
            </a:pPr>
            <a:r>
              <a:rPr lang="en-US" sz="1800" dirty="0">
                <a:latin typeface="Times" panose="02020603050405020304" pitchFamily="18" charset="0"/>
                <a:cs typeface="Times" panose="02020603050405020304" pitchFamily="18" charset="0"/>
              </a:rPr>
              <a:t>Constrained to  control with the  restricted set  of  not able parameters supported the heuristic knowledge – where, as being aware that a number of the opposite attributes might conjointly influence the decisions.</a:t>
            </a:r>
          </a:p>
          <a:p>
            <a:pPr marL="514350" indent="-514350" algn="just">
              <a:lnSpc>
                <a:spcPct val="150000"/>
              </a:lnSpc>
              <a:buFont typeface="+mj-lt"/>
              <a:buAutoNum type="arabicPeriod"/>
            </a:pPr>
            <a:r>
              <a:rPr lang="en-US" sz="1800" dirty="0">
                <a:latin typeface="Times" panose="02020603050405020304" pitchFamily="18" charset="0"/>
                <a:cs typeface="Times" panose="02020603050405020304" pitchFamily="18" charset="0"/>
              </a:rPr>
              <a:t>Reconstruction  of  the  given  model  is  that  the  hand operated exercise that need to be conducted sporadically to  react  dynamic  behavior.  Also,  to  make  sure  that  the model  gives  feedback  from  the  examinations.  The flexibility to manage this standardization is tougher.</a:t>
            </a:r>
          </a:p>
          <a:p>
            <a:pPr marL="514350" indent="-514350" algn="just">
              <a:lnSpc>
                <a:spcPct val="150000"/>
              </a:lnSpc>
              <a:buFont typeface="+mj-lt"/>
              <a:buAutoNum type="arabicPeriod"/>
            </a:pPr>
            <a:r>
              <a:rPr lang="en-US" sz="1800" dirty="0">
                <a:latin typeface="Times" panose="02020603050405020304" pitchFamily="18" charset="0"/>
                <a:cs typeface="Times" panose="02020603050405020304" pitchFamily="18" charset="0"/>
              </a:rPr>
              <a:t>Incidence of occurrence  of  fraud is low  -  generally but1percent of claims area unit classified.</a:t>
            </a:r>
          </a:p>
          <a:p>
            <a:pPr marL="514350" indent="-514350" algn="just">
              <a:lnSpc>
                <a:spcPct val="150000"/>
              </a:lnSpc>
              <a:buFont typeface="+mj-lt"/>
              <a:buAutoNum type="arabicPeriod"/>
            </a:pPr>
            <a:r>
              <a:rPr lang="en-US" sz="1800" dirty="0">
                <a:latin typeface="Times" panose="02020603050405020304" pitchFamily="18" charset="0"/>
                <a:cs typeface="Times" panose="02020603050405020304" pitchFamily="18" charset="0"/>
              </a:rPr>
              <a:t>Consultations  with  business  specialists  point  out  that there  is  not  a  typical  model  to  determine  the  model exactly similar to the context</a:t>
            </a:r>
            <a:endParaRPr lang="en-IN" sz="18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5436790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B9A48-4C84-5EC5-7B83-2E2971CAE7E8}"/>
              </a:ext>
            </a:extLst>
          </p:cNvPr>
          <p:cNvSpPr>
            <a:spLocks noGrp="1"/>
          </p:cNvSpPr>
          <p:nvPr>
            <p:ph type="title"/>
          </p:nvPr>
        </p:nvSpPr>
        <p:spPr>
          <a:xfrm>
            <a:off x="2152650" y="365127"/>
            <a:ext cx="7886700" cy="798656"/>
          </a:xfrm>
        </p:spPr>
        <p:txBody>
          <a:bodyPr vert="horz" lIns="91440" tIns="45720" rIns="91440" bIns="45720" rtlCol="0" anchor="ctr">
            <a:normAutofit/>
          </a:bodyPr>
          <a:lstStyle/>
          <a:p>
            <a:r>
              <a:rPr lang="en-US" b="1" kern="1200" dirty="0">
                <a:latin typeface="Times New Roman" panose="02020603050405020304" pitchFamily="18" charset="0"/>
                <a:cs typeface="Times New Roman" panose="02020603050405020304" pitchFamily="18" charset="0"/>
              </a:rPr>
              <a:t>LITERATURE REVIEW</a:t>
            </a:r>
            <a:endParaRPr lang="en-US" kern="1200" dirty="0">
              <a:latin typeface="Times New Roman" panose="02020603050405020304" pitchFamily="18" charset="0"/>
              <a:cs typeface="Times New Roman" panose="02020603050405020304" pitchFamily="18" charset="0"/>
            </a:endParaRPr>
          </a:p>
        </p:txBody>
      </p:sp>
      <p:graphicFrame>
        <p:nvGraphicFramePr>
          <p:cNvPr id="4" name="Table 4">
            <a:extLst>
              <a:ext uri="{FF2B5EF4-FFF2-40B4-BE49-F238E27FC236}">
                <a16:creationId xmlns:a16="http://schemas.microsoft.com/office/drawing/2014/main" id="{86446D19-9571-72CE-8804-88EC935ED5B5}"/>
              </a:ext>
            </a:extLst>
          </p:cNvPr>
          <p:cNvGraphicFramePr>
            <a:graphicFrameLocks/>
          </p:cNvGraphicFramePr>
          <p:nvPr>
            <p:extLst>
              <p:ext uri="{D42A27DB-BD31-4B8C-83A1-F6EECF244321}">
                <p14:modId xmlns:p14="http://schemas.microsoft.com/office/powerpoint/2010/main" val="1101680186"/>
              </p:ext>
            </p:extLst>
          </p:nvPr>
        </p:nvGraphicFramePr>
        <p:xfrm>
          <a:off x="762001" y="1413165"/>
          <a:ext cx="10016837" cy="5051027"/>
        </p:xfrm>
        <a:graphic>
          <a:graphicData uri="http://schemas.openxmlformats.org/drawingml/2006/table">
            <a:tbl>
              <a:tblPr firstRow="1" bandRow="1">
                <a:tableStyleId>{5940675A-B579-460E-94D1-54222C63F5DA}</a:tableStyleId>
              </a:tblPr>
              <a:tblGrid>
                <a:gridCol w="691497">
                  <a:extLst>
                    <a:ext uri="{9D8B030D-6E8A-4147-A177-3AD203B41FA5}">
                      <a16:colId xmlns:a16="http://schemas.microsoft.com/office/drawing/2014/main" val="3698038803"/>
                    </a:ext>
                  </a:extLst>
                </a:gridCol>
                <a:gridCol w="3035375">
                  <a:extLst>
                    <a:ext uri="{9D8B030D-6E8A-4147-A177-3AD203B41FA5}">
                      <a16:colId xmlns:a16="http://schemas.microsoft.com/office/drawing/2014/main" val="2895274408"/>
                    </a:ext>
                  </a:extLst>
                </a:gridCol>
                <a:gridCol w="1607127">
                  <a:extLst>
                    <a:ext uri="{9D8B030D-6E8A-4147-A177-3AD203B41FA5}">
                      <a16:colId xmlns:a16="http://schemas.microsoft.com/office/drawing/2014/main" val="2110384421"/>
                    </a:ext>
                  </a:extLst>
                </a:gridCol>
                <a:gridCol w="4682838">
                  <a:extLst>
                    <a:ext uri="{9D8B030D-6E8A-4147-A177-3AD203B41FA5}">
                      <a16:colId xmlns:a16="http://schemas.microsoft.com/office/drawing/2014/main" val="3207380363"/>
                    </a:ext>
                  </a:extLst>
                </a:gridCol>
              </a:tblGrid>
              <a:tr h="665017">
                <a:tc>
                  <a:txBody>
                    <a:bodyPr/>
                    <a:lstStyle/>
                    <a:p>
                      <a:pPr algn="ctr"/>
                      <a:r>
                        <a:rPr lang="en-US" sz="1500" b="1" dirty="0">
                          <a:latin typeface="Times New Roman" panose="02020603050405020304" pitchFamily="18" charset="0"/>
                          <a:cs typeface="Times New Roman" panose="02020603050405020304" pitchFamily="18" charset="0"/>
                        </a:rPr>
                        <a:t>S.</a:t>
                      </a:r>
                    </a:p>
                    <a:p>
                      <a:pPr algn="ctr"/>
                      <a:r>
                        <a:rPr lang="en-US" sz="1500" b="1" dirty="0">
                          <a:latin typeface="Times New Roman" panose="02020603050405020304" pitchFamily="18" charset="0"/>
                          <a:cs typeface="Times New Roman" panose="02020603050405020304" pitchFamily="18" charset="0"/>
                        </a:rPr>
                        <a:t>NO</a:t>
                      </a:r>
                    </a:p>
                  </a:txBody>
                  <a:tcPr marL="52101" marR="52101" marT="26050" marB="2605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dirty="0">
                          <a:solidFill>
                            <a:schemeClr val="tx1"/>
                          </a:solidFill>
                          <a:latin typeface="Times New Roman" panose="02020603050405020304" pitchFamily="18" charset="0"/>
                          <a:cs typeface="Times New Roman" panose="02020603050405020304" pitchFamily="18" charset="0"/>
                        </a:rPr>
                        <a:t>TITLE</a:t>
                      </a:r>
                    </a:p>
                    <a:p>
                      <a:pPr algn="ctr"/>
                      <a:endParaRPr lang="en-US" sz="1500" b="1" dirty="0">
                        <a:latin typeface="Times New Roman" panose="02020603050405020304" pitchFamily="18" charset="0"/>
                        <a:cs typeface="Times New Roman" panose="02020603050405020304" pitchFamily="18" charset="0"/>
                      </a:endParaRPr>
                    </a:p>
                    <a:p>
                      <a:pPr algn="ctr"/>
                      <a:endParaRPr lang="en-US" sz="1500" b="1" dirty="0">
                        <a:latin typeface="Times New Roman" panose="02020603050405020304" pitchFamily="18" charset="0"/>
                        <a:cs typeface="Times New Roman" panose="02020603050405020304" pitchFamily="18" charset="0"/>
                      </a:endParaRPr>
                    </a:p>
                  </a:txBody>
                  <a:tcPr marL="52101" marR="52101" marT="26050" marB="2605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a:solidFill>
                            <a:schemeClr val="tx1"/>
                          </a:solidFill>
                          <a:latin typeface="Times New Roman" panose="02020603050405020304" pitchFamily="18" charset="0"/>
                          <a:cs typeface="Times New Roman" panose="02020603050405020304" pitchFamily="18" charset="0"/>
                        </a:rPr>
                        <a:t>AUTHOR NAME</a:t>
                      </a:r>
                    </a:p>
                    <a:p>
                      <a:pPr algn="ctr"/>
                      <a:endParaRPr lang="en-US" sz="1500" b="1">
                        <a:latin typeface="Times New Roman" panose="02020603050405020304" pitchFamily="18" charset="0"/>
                        <a:cs typeface="Times New Roman" panose="02020603050405020304" pitchFamily="18" charset="0"/>
                      </a:endParaRPr>
                    </a:p>
                  </a:txBody>
                  <a:tcPr marL="52101" marR="52101" marT="26050" marB="2605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a:solidFill>
                            <a:schemeClr val="tx1"/>
                          </a:solidFill>
                          <a:latin typeface="Times New Roman" panose="02020603050405020304" pitchFamily="18" charset="0"/>
                          <a:cs typeface="Times New Roman" panose="02020603050405020304" pitchFamily="18" charset="0"/>
                        </a:rPr>
                        <a:t>DESCRIPTION</a:t>
                      </a:r>
                    </a:p>
                    <a:p>
                      <a:pPr algn="ctr"/>
                      <a:endParaRPr lang="en-US" sz="1500" b="1">
                        <a:latin typeface="Times New Roman" panose="02020603050405020304" pitchFamily="18" charset="0"/>
                        <a:cs typeface="Times New Roman" panose="02020603050405020304" pitchFamily="18" charset="0"/>
                      </a:endParaRPr>
                    </a:p>
                  </a:txBody>
                  <a:tcPr marL="52101" marR="52101" marT="26050" marB="26050"/>
                </a:tc>
                <a:extLst>
                  <a:ext uri="{0D108BD9-81ED-4DB2-BD59-A6C34878D82A}">
                    <a16:rowId xmlns:a16="http://schemas.microsoft.com/office/drawing/2014/main" val="1168785002"/>
                  </a:ext>
                </a:extLst>
              </a:tr>
              <a:tr h="4313127">
                <a:tc>
                  <a:txBody>
                    <a:bodyPr/>
                    <a:lstStyle/>
                    <a:p>
                      <a:pPr algn="just"/>
                      <a:r>
                        <a:rPr lang="en-US" sz="1300">
                          <a:latin typeface="Times New Roman" panose="02020603050405020304" pitchFamily="18" charset="0"/>
                          <a:cs typeface="Times New Roman" panose="02020603050405020304" pitchFamily="18" charset="0"/>
                        </a:rPr>
                        <a:t>1</a:t>
                      </a:r>
                    </a:p>
                  </a:txBody>
                  <a:tcPr marL="52101" marR="52101" marT="26050" marB="2605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panose="02020603050405020304" pitchFamily="18" charset="0"/>
                          <a:ea typeface="+mn-ea"/>
                          <a:cs typeface="Times" panose="02020603050405020304" pitchFamily="18" charset="0"/>
                        </a:rPr>
                        <a:t>Prediction of insurance fraud detection using machine learning algorithms</a:t>
                      </a:r>
                    </a:p>
                    <a:p>
                      <a:endParaRPr lang="en-US" sz="1300" dirty="0">
                        <a:latin typeface="Times New Roman" panose="02020603050405020304" pitchFamily="18" charset="0"/>
                        <a:cs typeface="Times New Roman" panose="02020603050405020304" pitchFamily="18" charset="0"/>
                      </a:endParaRPr>
                    </a:p>
                  </a:txBody>
                  <a:tcPr marL="52101" marR="52101" marT="26050" marB="26050"/>
                </a:tc>
                <a:tc>
                  <a:txBody>
                    <a:bodyPr/>
                    <a:lstStyle/>
                    <a:p>
                      <a:pPr marL="0" algn="just" defTabSz="914400" rtl="0" eaLnBrk="1" latinLnBrk="0" hangingPunct="1"/>
                      <a:r>
                        <a:rPr lang="en-US" sz="1700" b="0" i="0" kern="1200" dirty="0" err="1">
                          <a:solidFill>
                            <a:schemeClr val="tx1"/>
                          </a:solidFill>
                          <a:effectLst/>
                          <a:latin typeface="Times New Roman" panose="02020603050405020304" pitchFamily="18" charset="0"/>
                          <a:ea typeface="+mn-ea"/>
                          <a:cs typeface="Times New Roman" panose="02020603050405020304" pitchFamily="18" charset="0"/>
                        </a:rPr>
                        <a:t>Laiqa</a:t>
                      </a:r>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700" b="0" i="0" kern="1200" dirty="0" err="1">
                          <a:solidFill>
                            <a:schemeClr val="tx1"/>
                          </a:solidFill>
                          <a:effectLst/>
                          <a:latin typeface="Times New Roman" panose="02020603050405020304" pitchFamily="18" charset="0"/>
                          <a:ea typeface="+mn-ea"/>
                          <a:cs typeface="Times New Roman" panose="02020603050405020304" pitchFamily="18" charset="0"/>
                        </a:rPr>
                        <a:t>Rukhsar</a:t>
                      </a:r>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 Waqas Haider </a:t>
                      </a:r>
                      <a:r>
                        <a:rPr lang="en-US" sz="1700" b="0" i="0" kern="1200" dirty="0" err="1">
                          <a:solidFill>
                            <a:schemeClr val="tx1"/>
                          </a:solidFill>
                          <a:effectLst/>
                          <a:latin typeface="Times New Roman" panose="02020603050405020304" pitchFamily="18" charset="0"/>
                          <a:ea typeface="+mn-ea"/>
                          <a:cs typeface="Times New Roman" panose="02020603050405020304" pitchFamily="18" charset="0"/>
                        </a:rPr>
                        <a:t>Bangyal</a:t>
                      </a:r>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 Kashif Nisar; Sana Nisar</a:t>
                      </a:r>
                    </a:p>
                  </a:txBody>
                  <a:tcPr marL="52101" marR="52101" marT="26050" marB="26050"/>
                </a:tc>
                <a:tc>
                  <a:txBody>
                    <a:bodyPr/>
                    <a:lstStyle/>
                    <a:p>
                      <a:pPr algn="just"/>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People are trending to invest in such kinds of insurance, which helps the scam artist to cheat them. Insurance fraud is a prohibited act either by the client or vendor of the insurance contract. Insurance fraud from the client side is encountered in the form of overestimated claims and post-dated policies etc. Although, insurance fraud from the vendor side is experienced in the form of policies from non-existent companies and </a:t>
                      </a:r>
                      <a:r>
                        <a:rPr lang="en-US" sz="1700" b="0" i="0" kern="1200" dirty="0" err="1">
                          <a:solidFill>
                            <a:schemeClr val="tx1"/>
                          </a:solidFill>
                          <a:effectLst/>
                          <a:latin typeface="Times New Roman" panose="02020603050405020304" pitchFamily="18" charset="0"/>
                          <a:ea typeface="+mn-ea"/>
                          <a:cs typeface="Times New Roman" panose="02020603050405020304" pitchFamily="18" charset="0"/>
                        </a:rPr>
                        <a:t>failuew</a:t>
                      </a:r>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 to submit premiums and so on. </a:t>
                      </a:r>
                    </a:p>
                  </a:txBody>
                  <a:tcPr marL="52101" marR="52101" marT="26050" marB="26050"/>
                </a:tc>
                <a:extLst>
                  <a:ext uri="{0D108BD9-81ED-4DB2-BD59-A6C34878D82A}">
                    <a16:rowId xmlns:a16="http://schemas.microsoft.com/office/drawing/2014/main" val="1978182826"/>
                  </a:ext>
                </a:extLst>
              </a:tr>
            </a:tbl>
          </a:graphicData>
        </a:graphic>
      </p:graphicFrame>
    </p:spTree>
    <p:extLst>
      <p:ext uri="{BB962C8B-B14F-4D97-AF65-F5344CB8AC3E}">
        <p14:creationId xmlns:p14="http://schemas.microsoft.com/office/powerpoint/2010/main" val="4181914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6446D19-9571-72CE-8804-88EC935ED5B5}"/>
              </a:ext>
            </a:extLst>
          </p:cNvPr>
          <p:cNvGraphicFramePr>
            <a:graphicFrameLocks/>
          </p:cNvGraphicFramePr>
          <p:nvPr>
            <p:extLst>
              <p:ext uri="{D42A27DB-BD31-4B8C-83A1-F6EECF244321}">
                <p14:modId xmlns:p14="http://schemas.microsoft.com/office/powerpoint/2010/main" val="3369046491"/>
              </p:ext>
            </p:extLst>
          </p:nvPr>
        </p:nvGraphicFramePr>
        <p:xfrm>
          <a:off x="762001" y="845127"/>
          <a:ext cx="10016837" cy="5619065"/>
        </p:xfrm>
        <a:graphic>
          <a:graphicData uri="http://schemas.openxmlformats.org/drawingml/2006/table">
            <a:tbl>
              <a:tblPr firstRow="1" bandRow="1">
                <a:tableStyleId>{5940675A-B579-460E-94D1-54222C63F5DA}</a:tableStyleId>
              </a:tblPr>
              <a:tblGrid>
                <a:gridCol w="691497">
                  <a:extLst>
                    <a:ext uri="{9D8B030D-6E8A-4147-A177-3AD203B41FA5}">
                      <a16:colId xmlns:a16="http://schemas.microsoft.com/office/drawing/2014/main" val="3698038803"/>
                    </a:ext>
                  </a:extLst>
                </a:gridCol>
                <a:gridCol w="3035375">
                  <a:extLst>
                    <a:ext uri="{9D8B030D-6E8A-4147-A177-3AD203B41FA5}">
                      <a16:colId xmlns:a16="http://schemas.microsoft.com/office/drawing/2014/main" val="2895274408"/>
                    </a:ext>
                  </a:extLst>
                </a:gridCol>
                <a:gridCol w="1607127">
                  <a:extLst>
                    <a:ext uri="{9D8B030D-6E8A-4147-A177-3AD203B41FA5}">
                      <a16:colId xmlns:a16="http://schemas.microsoft.com/office/drawing/2014/main" val="2110384421"/>
                    </a:ext>
                  </a:extLst>
                </a:gridCol>
                <a:gridCol w="4682838">
                  <a:extLst>
                    <a:ext uri="{9D8B030D-6E8A-4147-A177-3AD203B41FA5}">
                      <a16:colId xmlns:a16="http://schemas.microsoft.com/office/drawing/2014/main" val="3207380363"/>
                    </a:ext>
                  </a:extLst>
                </a:gridCol>
              </a:tblGrid>
              <a:tr h="820884">
                <a:tc>
                  <a:txBody>
                    <a:bodyPr/>
                    <a:lstStyle/>
                    <a:p>
                      <a:pPr algn="ctr"/>
                      <a:r>
                        <a:rPr lang="en-US" sz="1500" b="1" dirty="0">
                          <a:latin typeface="Times New Roman" panose="02020603050405020304" pitchFamily="18" charset="0"/>
                          <a:cs typeface="Times New Roman" panose="02020603050405020304" pitchFamily="18" charset="0"/>
                        </a:rPr>
                        <a:t>S.</a:t>
                      </a:r>
                    </a:p>
                    <a:p>
                      <a:pPr algn="ctr"/>
                      <a:r>
                        <a:rPr lang="en-US" sz="1500" b="1" dirty="0">
                          <a:latin typeface="Times New Roman" panose="02020603050405020304" pitchFamily="18" charset="0"/>
                          <a:cs typeface="Times New Roman" panose="02020603050405020304" pitchFamily="18" charset="0"/>
                        </a:rPr>
                        <a:t>NO</a:t>
                      </a:r>
                    </a:p>
                  </a:txBody>
                  <a:tcPr marL="52101" marR="52101" marT="26050" marB="2605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dirty="0">
                          <a:solidFill>
                            <a:schemeClr val="tx1"/>
                          </a:solidFill>
                          <a:latin typeface="Times New Roman" panose="02020603050405020304" pitchFamily="18" charset="0"/>
                          <a:cs typeface="Times New Roman" panose="02020603050405020304" pitchFamily="18" charset="0"/>
                        </a:rPr>
                        <a:t>TITLE</a:t>
                      </a:r>
                    </a:p>
                    <a:p>
                      <a:pPr algn="ctr"/>
                      <a:endParaRPr lang="en-US" sz="1500" b="1" dirty="0">
                        <a:latin typeface="Times New Roman" panose="02020603050405020304" pitchFamily="18" charset="0"/>
                        <a:cs typeface="Times New Roman" panose="02020603050405020304" pitchFamily="18" charset="0"/>
                      </a:endParaRPr>
                    </a:p>
                    <a:p>
                      <a:pPr algn="ctr"/>
                      <a:endParaRPr lang="en-US" sz="1500" b="1" dirty="0">
                        <a:latin typeface="Times New Roman" panose="02020603050405020304" pitchFamily="18" charset="0"/>
                        <a:cs typeface="Times New Roman" panose="02020603050405020304" pitchFamily="18" charset="0"/>
                      </a:endParaRPr>
                    </a:p>
                  </a:txBody>
                  <a:tcPr marL="52101" marR="52101" marT="26050" marB="2605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a:solidFill>
                            <a:schemeClr val="tx1"/>
                          </a:solidFill>
                          <a:latin typeface="Times New Roman" panose="02020603050405020304" pitchFamily="18" charset="0"/>
                          <a:cs typeface="Times New Roman" panose="02020603050405020304" pitchFamily="18" charset="0"/>
                        </a:rPr>
                        <a:t>AUTHOR NAME</a:t>
                      </a:r>
                    </a:p>
                    <a:p>
                      <a:pPr algn="ctr"/>
                      <a:endParaRPr lang="en-US" sz="1500" b="1">
                        <a:latin typeface="Times New Roman" panose="02020603050405020304" pitchFamily="18" charset="0"/>
                        <a:cs typeface="Times New Roman" panose="02020603050405020304" pitchFamily="18" charset="0"/>
                      </a:endParaRPr>
                    </a:p>
                  </a:txBody>
                  <a:tcPr marL="52101" marR="52101" marT="26050" marB="2605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a:solidFill>
                            <a:schemeClr val="tx1"/>
                          </a:solidFill>
                          <a:latin typeface="Times New Roman" panose="02020603050405020304" pitchFamily="18" charset="0"/>
                          <a:cs typeface="Times New Roman" panose="02020603050405020304" pitchFamily="18" charset="0"/>
                        </a:rPr>
                        <a:t>DESCRIPTION</a:t>
                      </a:r>
                    </a:p>
                    <a:p>
                      <a:pPr algn="ctr"/>
                      <a:endParaRPr lang="en-US" sz="1500" b="1">
                        <a:latin typeface="Times New Roman" panose="02020603050405020304" pitchFamily="18" charset="0"/>
                        <a:cs typeface="Times New Roman" panose="02020603050405020304" pitchFamily="18" charset="0"/>
                      </a:endParaRPr>
                    </a:p>
                  </a:txBody>
                  <a:tcPr marL="52101" marR="52101" marT="26050" marB="26050"/>
                </a:tc>
                <a:extLst>
                  <a:ext uri="{0D108BD9-81ED-4DB2-BD59-A6C34878D82A}">
                    <a16:rowId xmlns:a16="http://schemas.microsoft.com/office/drawing/2014/main" val="1168785002"/>
                  </a:ext>
                </a:extLst>
              </a:tr>
              <a:tr h="4798181">
                <a:tc>
                  <a:txBody>
                    <a:bodyPr/>
                    <a:lstStyle/>
                    <a:p>
                      <a:pPr algn="just"/>
                      <a:r>
                        <a:rPr lang="en-US" sz="1300" dirty="0">
                          <a:latin typeface="Times New Roman" panose="02020603050405020304" pitchFamily="18" charset="0"/>
                          <a:cs typeface="Times New Roman" panose="02020603050405020304" pitchFamily="18" charset="0"/>
                        </a:rPr>
                        <a:t>2</a:t>
                      </a:r>
                    </a:p>
                  </a:txBody>
                  <a:tcPr marL="52101" marR="52101" marT="26050" marB="2605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panose="02020603050405020304" pitchFamily="18" charset="0"/>
                          <a:ea typeface="+mn-ea"/>
                          <a:cs typeface="Times" panose="02020603050405020304" pitchFamily="18" charset="0"/>
                        </a:rPr>
                        <a:t>An intelligent unsupervised technique for fraud detection in health care systems</a:t>
                      </a:r>
                      <a:endParaRPr lang="en-US" sz="1300" dirty="0">
                        <a:latin typeface="Times New Roman" panose="02020603050405020304" pitchFamily="18" charset="0"/>
                        <a:cs typeface="Times New Roman" panose="02020603050405020304" pitchFamily="18" charset="0"/>
                      </a:endParaRPr>
                    </a:p>
                  </a:txBody>
                  <a:tcPr marL="52101" marR="52101" marT="26050" marB="26050"/>
                </a:tc>
                <a:tc>
                  <a:txBody>
                    <a:bodyPr/>
                    <a:lstStyle/>
                    <a:p>
                      <a:pPr marL="0" algn="just" defTabSz="914400" rtl="0" eaLnBrk="1" latinLnBrk="0" hangingPunct="1"/>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700" b="0" i="0" kern="1200" dirty="0" err="1">
                          <a:solidFill>
                            <a:schemeClr val="tx1"/>
                          </a:solidFill>
                          <a:effectLst/>
                          <a:latin typeface="Times New Roman" panose="02020603050405020304" pitchFamily="18" charset="0"/>
                          <a:ea typeface="+mn-ea"/>
                          <a:cs typeface="Times New Roman" panose="02020603050405020304" pitchFamily="18" charset="0"/>
                        </a:rPr>
                        <a:t>Kanksha</a:t>
                      </a:r>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  Bhaskar, Aman Pande, Sagar Malik, Rahul </a:t>
                      </a:r>
                      <a:r>
                        <a:rPr lang="en-US" sz="1700" b="0" i="0" kern="1200" dirty="0" err="1">
                          <a:solidFill>
                            <a:schemeClr val="tx1"/>
                          </a:solidFill>
                          <a:effectLst/>
                          <a:latin typeface="Times New Roman" panose="02020603050405020304" pitchFamily="18" charset="0"/>
                          <a:ea typeface="+mn-ea"/>
                          <a:cs typeface="Times New Roman" panose="02020603050405020304" pitchFamily="18" charset="0"/>
                        </a:rPr>
                        <a:t>Khamparia</a:t>
                      </a:r>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 Aditya</a:t>
                      </a:r>
                    </a:p>
                  </a:txBody>
                  <a:tcPr marL="52101" marR="52101" marT="26050" marB="26050"/>
                </a:tc>
                <a:tc>
                  <a:txBody>
                    <a:bodyPr/>
                    <a:lstStyle/>
                    <a:p>
                      <a:pPr algn="just"/>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Claims fraud is a significant contributor to increased healthcare expenses, though the effect of it could be lessened by fraud detection. In this paper, an analysis of various machine learning techniques was done to identify Medicare fraud. The isolated forest an unsupervised machine learning algorithm which improves overall performance while detecting fraud based upon outliers. </a:t>
                      </a:r>
                    </a:p>
                  </a:txBody>
                  <a:tcPr marL="52101" marR="52101" marT="26050" marB="26050"/>
                </a:tc>
                <a:extLst>
                  <a:ext uri="{0D108BD9-81ED-4DB2-BD59-A6C34878D82A}">
                    <a16:rowId xmlns:a16="http://schemas.microsoft.com/office/drawing/2014/main" val="1978182826"/>
                  </a:ext>
                </a:extLst>
              </a:tr>
            </a:tbl>
          </a:graphicData>
        </a:graphic>
      </p:graphicFrame>
    </p:spTree>
    <p:extLst>
      <p:ext uri="{BB962C8B-B14F-4D97-AF65-F5344CB8AC3E}">
        <p14:creationId xmlns:p14="http://schemas.microsoft.com/office/powerpoint/2010/main" val="2285075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4">
            <a:extLst>
              <a:ext uri="{FF2B5EF4-FFF2-40B4-BE49-F238E27FC236}">
                <a16:creationId xmlns:a16="http://schemas.microsoft.com/office/drawing/2014/main" id="{86446D19-9571-72CE-8804-88EC935ED5B5}"/>
              </a:ext>
            </a:extLst>
          </p:cNvPr>
          <p:cNvGraphicFramePr>
            <a:graphicFrameLocks/>
          </p:cNvGraphicFramePr>
          <p:nvPr>
            <p:extLst>
              <p:ext uri="{D42A27DB-BD31-4B8C-83A1-F6EECF244321}">
                <p14:modId xmlns:p14="http://schemas.microsoft.com/office/powerpoint/2010/main" val="2036127894"/>
              </p:ext>
            </p:extLst>
          </p:nvPr>
        </p:nvGraphicFramePr>
        <p:xfrm>
          <a:off x="762001" y="845127"/>
          <a:ext cx="10016837" cy="5619065"/>
        </p:xfrm>
        <a:graphic>
          <a:graphicData uri="http://schemas.openxmlformats.org/drawingml/2006/table">
            <a:tbl>
              <a:tblPr firstRow="1" bandRow="1">
                <a:tableStyleId>{5940675A-B579-460E-94D1-54222C63F5DA}</a:tableStyleId>
              </a:tblPr>
              <a:tblGrid>
                <a:gridCol w="691497">
                  <a:extLst>
                    <a:ext uri="{9D8B030D-6E8A-4147-A177-3AD203B41FA5}">
                      <a16:colId xmlns:a16="http://schemas.microsoft.com/office/drawing/2014/main" val="3698038803"/>
                    </a:ext>
                  </a:extLst>
                </a:gridCol>
                <a:gridCol w="3035375">
                  <a:extLst>
                    <a:ext uri="{9D8B030D-6E8A-4147-A177-3AD203B41FA5}">
                      <a16:colId xmlns:a16="http://schemas.microsoft.com/office/drawing/2014/main" val="2895274408"/>
                    </a:ext>
                  </a:extLst>
                </a:gridCol>
                <a:gridCol w="1607127">
                  <a:extLst>
                    <a:ext uri="{9D8B030D-6E8A-4147-A177-3AD203B41FA5}">
                      <a16:colId xmlns:a16="http://schemas.microsoft.com/office/drawing/2014/main" val="2110384421"/>
                    </a:ext>
                  </a:extLst>
                </a:gridCol>
                <a:gridCol w="4682838">
                  <a:extLst>
                    <a:ext uri="{9D8B030D-6E8A-4147-A177-3AD203B41FA5}">
                      <a16:colId xmlns:a16="http://schemas.microsoft.com/office/drawing/2014/main" val="3207380363"/>
                    </a:ext>
                  </a:extLst>
                </a:gridCol>
              </a:tblGrid>
              <a:tr h="820884">
                <a:tc>
                  <a:txBody>
                    <a:bodyPr/>
                    <a:lstStyle/>
                    <a:p>
                      <a:pPr algn="ctr"/>
                      <a:r>
                        <a:rPr lang="en-US" sz="1500" b="1" dirty="0">
                          <a:latin typeface="Times New Roman" panose="02020603050405020304" pitchFamily="18" charset="0"/>
                          <a:cs typeface="Times New Roman" panose="02020603050405020304" pitchFamily="18" charset="0"/>
                        </a:rPr>
                        <a:t>S.</a:t>
                      </a:r>
                    </a:p>
                    <a:p>
                      <a:pPr algn="ctr"/>
                      <a:r>
                        <a:rPr lang="en-US" sz="1500" b="1" dirty="0">
                          <a:latin typeface="Times New Roman" panose="02020603050405020304" pitchFamily="18" charset="0"/>
                          <a:cs typeface="Times New Roman" panose="02020603050405020304" pitchFamily="18" charset="0"/>
                        </a:rPr>
                        <a:t>NO</a:t>
                      </a:r>
                    </a:p>
                  </a:txBody>
                  <a:tcPr marL="52101" marR="52101" marT="26050" marB="2605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dirty="0">
                          <a:solidFill>
                            <a:schemeClr val="tx1"/>
                          </a:solidFill>
                          <a:latin typeface="Times New Roman" panose="02020603050405020304" pitchFamily="18" charset="0"/>
                          <a:cs typeface="Times New Roman" panose="02020603050405020304" pitchFamily="18" charset="0"/>
                        </a:rPr>
                        <a:t>TITLE</a:t>
                      </a:r>
                    </a:p>
                    <a:p>
                      <a:pPr algn="ctr"/>
                      <a:endParaRPr lang="en-US" sz="1500" b="1" dirty="0">
                        <a:latin typeface="Times New Roman" panose="02020603050405020304" pitchFamily="18" charset="0"/>
                        <a:cs typeface="Times New Roman" panose="02020603050405020304" pitchFamily="18" charset="0"/>
                      </a:endParaRPr>
                    </a:p>
                    <a:p>
                      <a:pPr algn="ctr"/>
                      <a:endParaRPr lang="en-US" sz="1500" b="1" dirty="0">
                        <a:latin typeface="Times New Roman" panose="02020603050405020304" pitchFamily="18" charset="0"/>
                        <a:cs typeface="Times New Roman" panose="02020603050405020304" pitchFamily="18" charset="0"/>
                      </a:endParaRPr>
                    </a:p>
                  </a:txBody>
                  <a:tcPr marL="52101" marR="52101" marT="26050" marB="2605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a:solidFill>
                            <a:schemeClr val="tx1"/>
                          </a:solidFill>
                          <a:latin typeface="Times New Roman" panose="02020603050405020304" pitchFamily="18" charset="0"/>
                          <a:cs typeface="Times New Roman" panose="02020603050405020304" pitchFamily="18" charset="0"/>
                        </a:rPr>
                        <a:t>AUTHOR NAME</a:t>
                      </a:r>
                    </a:p>
                    <a:p>
                      <a:pPr algn="ctr"/>
                      <a:endParaRPr lang="en-US" sz="1500" b="1">
                        <a:latin typeface="Times New Roman" panose="02020603050405020304" pitchFamily="18" charset="0"/>
                        <a:cs typeface="Times New Roman" panose="02020603050405020304" pitchFamily="18" charset="0"/>
                      </a:endParaRPr>
                    </a:p>
                  </a:txBody>
                  <a:tcPr marL="52101" marR="52101" marT="26050" marB="26050"/>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a:solidFill>
                            <a:schemeClr val="tx1"/>
                          </a:solidFill>
                          <a:latin typeface="Times New Roman" panose="02020603050405020304" pitchFamily="18" charset="0"/>
                          <a:cs typeface="Times New Roman" panose="02020603050405020304" pitchFamily="18" charset="0"/>
                        </a:rPr>
                        <a:t>DESCRIPTION</a:t>
                      </a:r>
                    </a:p>
                    <a:p>
                      <a:pPr algn="ctr"/>
                      <a:endParaRPr lang="en-US" sz="1500" b="1">
                        <a:latin typeface="Times New Roman" panose="02020603050405020304" pitchFamily="18" charset="0"/>
                        <a:cs typeface="Times New Roman" panose="02020603050405020304" pitchFamily="18" charset="0"/>
                      </a:endParaRPr>
                    </a:p>
                  </a:txBody>
                  <a:tcPr marL="52101" marR="52101" marT="26050" marB="26050"/>
                </a:tc>
                <a:extLst>
                  <a:ext uri="{0D108BD9-81ED-4DB2-BD59-A6C34878D82A}">
                    <a16:rowId xmlns:a16="http://schemas.microsoft.com/office/drawing/2014/main" val="1168785002"/>
                  </a:ext>
                </a:extLst>
              </a:tr>
              <a:tr h="4798181">
                <a:tc>
                  <a:txBody>
                    <a:bodyPr/>
                    <a:lstStyle/>
                    <a:p>
                      <a:pPr algn="just"/>
                      <a:r>
                        <a:rPr lang="en-US" sz="1300" dirty="0">
                          <a:latin typeface="Times New Roman" panose="02020603050405020304" pitchFamily="18" charset="0"/>
                          <a:cs typeface="Times New Roman" panose="02020603050405020304" pitchFamily="18" charset="0"/>
                        </a:rPr>
                        <a:t>3</a:t>
                      </a:r>
                    </a:p>
                  </a:txBody>
                  <a:tcPr marL="52101" marR="52101" marT="26050" marB="26050"/>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panose="02020603050405020304" pitchFamily="18" charset="0"/>
                          <a:ea typeface="+mn-ea"/>
                          <a:cs typeface="Times" panose="02020603050405020304" pitchFamily="18" charset="0"/>
                        </a:rPr>
                        <a:t>A Comparative Study of Using Various Machine</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panose="02020603050405020304" pitchFamily="18" charset="0"/>
                          <a:ea typeface="+mn-ea"/>
                          <a:cs typeface="Times" panose="02020603050405020304" pitchFamily="18" charset="0"/>
                        </a:rPr>
                        <a:t>Learning and Deep Learning-Based Fraud</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panose="02020603050405020304" pitchFamily="18" charset="0"/>
                          <a:ea typeface="+mn-ea"/>
                          <a:cs typeface="Times" panose="02020603050405020304" pitchFamily="18" charset="0"/>
                        </a:rPr>
                        <a:t>Detection Models For Universal Health Coverage</a:t>
                      </a:r>
                    </a:p>
                    <a:p>
                      <a:pPr marL="0" marR="0" lvl="0" indent="0" algn="just" defTabSz="914400" rtl="0" eaLnBrk="1" fontAlgn="auto" latinLnBrk="0" hangingPunct="1">
                        <a:lnSpc>
                          <a:spcPct val="100000"/>
                        </a:lnSpc>
                        <a:spcBef>
                          <a:spcPts val="0"/>
                        </a:spcBef>
                        <a:spcAft>
                          <a:spcPts val="0"/>
                        </a:spcAft>
                        <a:buClrTx/>
                        <a:buSzTx/>
                        <a:buFontTx/>
                        <a:buNone/>
                        <a:tabLst/>
                        <a:defRPr/>
                      </a:pPr>
                      <a:r>
                        <a:rPr lang="en-US" sz="1800" b="0" i="0" kern="1200" dirty="0">
                          <a:solidFill>
                            <a:schemeClr val="tx1"/>
                          </a:solidFill>
                          <a:effectLst/>
                          <a:latin typeface="Times" panose="02020603050405020304" pitchFamily="18" charset="0"/>
                          <a:ea typeface="+mn-ea"/>
                          <a:cs typeface="Times" panose="02020603050405020304" pitchFamily="18" charset="0"/>
                        </a:rPr>
                        <a:t>Schemes</a:t>
                      </a:r>
                    </a:p>
                  </a:txBody>
                  <a:tcPr marL="52101" marR="52101" marT="26050" marB="26050"/>
                </a:tc>
                <a:tc>
                  <a:txBody>
                    <a:bodyPr/>
                    <a:lstStyle/>
                    <a:p>
                      <a:pPr marL="0" algn="just" defTabSz="914400" rtl="0" eaLnBrk="1" latinLnBrk="0" hangingPunct="1"/>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 Rohan </a:t>
                      </a:r>
                      <a:r>
                        <a:rPr lang="en-US" sz="1700" b="0" i="0" kern="1200" dirty="0" err="1">
                          <a:solidFill>
                            <a:schemeClr val="tx1"/>
                          </a:solidFill>
                          <a:effectLst/>
                          <a:latin typeface="Times New Roman" panose="02020603050405020304" pitchFamily="18" charset="0"/>
                          <a:ea typeface="+mn-ea"/>
                          <a:cs typeface="Times New Roman" panose="02020603050405020304" pitchFamily="18" charset="0"/>
                        </a:rPr>
                        <a:t>Yashraj</a:t>
                      </a:r>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 Gupta, Satya Sai </a:t>
                      </a:r>
                      <a:r>
                        <a:rPr lang="en-US" sz="1700" b="0" i="0" kern="1200" dirty="0" err="1">
                          <a:solidFill>
                            <a:schemeClr val="tx1"/>
                          </a:solidFill>
                          <a:effectLst/>
                          <a:latin typeface="Times New Roman" panose="02020603050405020304" pitchFamily="18" charset="0"/>
                          <a:ea typeface="+mn-ea"/>
                          <a:cs typeface="Times New Roman" panose="02020603050405020304" pitchFamily="18" charset="0"/>
                        </a:rPr>
                        <a:t>Mudigonda</a:t>
                      </a:r>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 Pallav Kumar Baruah</a:t>
                      </a:r>
                    </a:p>
                  </a:txBody>
                  <a:tcPr marL="52101" marR="52101" marT="26050" marB="26050"/>
                </a:tc>
                <a:tc>
                  <a:txBody>
                    <a:bodyPr/>
                    <a:lstStyle/>
                    <a:p>
                      <a:pPr algn="just"/>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Data imbalance: skewed number of lesser fraudulent</a:t>
                      </a:r>
                    </a:p>
                    <a:p>
                      <a:pPr algn="just"/>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cases in comparison to the non-fraudulent cases, Selection of classification model: use of appropriate</a:t>
                      </a:r>
                    </a:p>
                    <a:p>
                      <a:pPr algn="just"/>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machine learning or deep learning models to identify</a:t>
                      </a:r>
                    </a:p>
                    <a:p>
                      <a:pPr algn="just"/>
                      <a:r>
                        <a:rPr lang="en-US" sz="1700" b="0" i="0" kern="1200" dirty="0">
                          <a:solidFill>
                            <a:schemeClr val="tx1"/>
                          </a:solidFill>
                          <a:effectLst/>
                          <a:latin typeface="Times New Roman" panose="02020603050405020304" pitchFamily="18" charset="0"/>
                          <a:ea typeface="+mn-ea"/>
                          <a:cs typeface="Times New Roman" panose="02020603050405020304" pitchFamily="18" charset="0"/>
                        </a:rPr>
                        <a:t>fraud or non-fraud cases</a:t>
                      </a:r>
                    </a:p>
                  </a:txBody>
                  <a:tcPr marL="52101" marR="52101" marT="26050" marB="26050"/>
                </a:tc>
                <a:extLst>
                  <a:ext uri="{0D108BD9-81ED-4DB2-BD59-A6C34878D82A}">
                    <a16:rowId xmlns:a16="http://schemas.microsoft.com/office/drawing/2014/main" val="1978182826"/>
                  </a:ext>
                </a:extLst>
              </a:tr>
            </a:tbl>
          </a:graphicData>
        </a:graphic>
      </p:graphicFrame>
    </p:spTree>
    <p:extLst>
      <p:ext uri="{BB962C8B-B14F-4D97-AF65-F5344CB8AC3E}">
        <p14:creationId xmlns:p14="http://schemas.microsoft.com/office/powerpoint/2010/main" val="39462374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303</TotalTime>
  <Words>1837</Words>
  <Application>Microsoft Office PowerPoint</Application>
  <PresentationFormat>Widescreen</PresentationFormat>
  <Paragraphs>178</Paragraphs>
  <Slides>31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Arial,Sans-Serif</vt:lpstr>
      <vt:lpstr>Calibri</vt:lpstr>
      <vt:lpstr>Calibri Light</vt:lpstr>
      <vt:lpstr>Orbitron</vt:lpstr>
      <vt:lpstr>Symbol</vt:lpstr>
      <vt:lpstr>Times</vt:lpstr>
      <vt:lpstr>Times New Roman</vt:lpstr>
      <vt:lpstr>Office Theme</vt:lpstr>
      <vt:lpstr>Identifying Insurance Claim Frauds Detection using Machine Learning Technique</vt:lpstr>
      <vt:lpstr>ABSTRACT</vt:lpstr>
      <vt:lpstr>INTRODUCTION </vt:lpstr>
      <vt:lpstr>INTRODUCTION TO MACHINE LEARNING</vt:lpstr>
      <vt:lpstr>OBJECTIVE OF THE PROJECT</vt:lpstr>
      <vt:lpstr>PROBLEM STATEMENT</vt:lpstr>
      <vt:lpstr>LITERATURE REVIEW</vt:lpstr>
      <vt:lpstr>PowerPoint Presentation</vt:lpstr>
      <vt:lpstr>PowerPoint Presentation</vt:lpstr>
      <vt:lpstr>EXISTING WORK</vt:lpstr>
      <vt:lpstr>EXISTING BLOCK ARCHITECTURE</vt:lpstr>
      <vt:lpstr>PROPOSED WORK</vt:lpstr>
      <vt:lpstr>PROPOSED SYSTEM ARCHITECTURE</vt:lpstr>
      <vt:lpstr>PowerPoint Presentation</vt:lpstr>
      <vt:lpstr>METHODOLOGY</vt:lpstr>
      <vt:lpstr>ALGORITHM / MODEL USED</vt:lpstr>
      <vt:lpstr>ALGORITHM / MODEL USED</vt:lpstr>
      <vt:lpstr>MODULES</vt:lpstr>
      <vt:lpstr>PowerPoint Presentation</vt:lpstr>
      <vt:lpstr>PowerPoint Presentation</vt:lpstr>
      <vt:lpstr>PowerPoint Presentation</vt:lpstr>
      <vt:lpstr>Proposed Block Diagram</vt:lpstr>
      <vt:lpstr>Use Case Diagram</vt:lpstr>
      <vt:lpstr>DFD Level – 0 Diagram</vt:lpstr>
      <vt:lpstr>DFD Level – 1 Diagram</vt:lpstr>
      <vt:lpstr>MODULES IMPLEMENTED- DATA COLLECTION</vt:lpstr>
      <vt:lpstr>PowerPoint Presentation</vt:lpstr>
      <vt:lpstr>PowerPoint Presentation</vt:lpstr>
      <vt:lpstr>PowerPoint Presentation</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Stress in IT Employees using Machine Learning Technique</dc:title>
  <dc:creator>12525</dc:creator>
  <cp:lastModifiedBy>12525</cp:lastModifiedBy>
  <cp:revision>211</cp:revision>
  <dcterms:created xsi:type="dcterms:W3CDTF">2023-03-10T12:55:07Z</dcterms:created>
  <dcterms:modified xsi:type="dcterms:W3CDTF">2023-03-28T12:35:02Z</dcterms:modified>
</cp:coreProperties>
</file>