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61" r:id="rId2"/>
    <p:sldId id="290" r:id="rId3"/>
    <p:sldId id="277" r:id="rId4"/>
    <p:sldId id="291" r:id="rId5"/>
    <p:sldId id="279" r:id="rId6"/>
    <p:sldId id="281" r:id="rId7"/>
    <p:sldId id="292" r:id="rId8"/>
    <p:sldId id="282" r:id="rId9"/>
    <p:sldId id="305" r:id="rId10"/>
    <p:sldId id="306" r:id="rId11"/>
    <p:sldId id="295" r:id="rId12"/>
    <p:sldId id="293" r:id="rId13"/>
    <p:sldId id="294" r:id="rId14"/>
    <p:sldId id="300" r:id="rId15"/>
    <p:sldId id="301" r:id="rId16"/>
    <p:sldId id="304" r:id="rId17"/>
    <p:sldId id="296" r:id="rId18"/>
    <p:sldId id="283" r:id="rId19"/>
    <p:sldId id="284" r:id="rId20"/>
    <p:sldId id="298" r:id="rId21"/>
    <p:sldId id="299" r:id="rId22"/>
    <p:sldId id="302" r:id="rId23"/>
    <p:sldId id="285" r:id="rId24"/>
    <p:sldId id="288" r:id="rId25"/>
    <p:sldId id="30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77" d="100"/>
          <a:sy n="77" d="100"/>
        </p:scale>
        <p:origin x="163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10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10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10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oney.cnn.com/2016/02/10/investing/china-gold/" TargetMode="External"/><Relationship Id="rId2" Type="http://schemas.openxmlformats.org/officeDocument/2006/relationships/hyperlink" Target="https://top10stockbroker.com/gold-rate/gold-rate-forecast/" TargetMode="External"/><Relationship Id="rId1" Type="http://schemas.openxmlformats.org/officeDocument/2006/relationships/slideLayout" Target="../slideLayouts/slideLayout2.xml"/><Relationship Id="rId5" Type="http://schemas.openxmlformats.org/officeDocument/2006/relationships/hyperlink" Target="https://www.tutorialspoint.com/python/index.htm" TargetMode="External"/><Relationship Id="rId4" Type="http://schemas.openxmlformats.org/officeDocument/2006/relationships/hyperlink" Target="https://www.business-standard.com/about/what-is-gold-pric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bankbazaar.com/gold-rate/gold-rate-trend-in-india.html" TargetMode="External"/><Relationship Id="rId2" Type="http://schemas.openxmlformats.org/officeDocument/2006/relationships/hyperlink" Target="https://levelup.gitconnected.com/random-forest-regression-209c0f354c84" TargetMode="External"/><Relationship Id="rId1" Type="http://schemas.openxmlformats.org/officeDocument/2006/relationships/slideLayout" Target="../slideLayouts/slideLayout2.xml"/><Relationship Id="rId5" Type="http://schemas.openxmlformats.org/officeDocument/2006/relationships/hyperlink" Target="https://goldprice.org/gold-price-data.html" TargetMode="External"/><Relationship Id="rId4" Type="http://schemas.openxmlformats.org/officeDocument/2006/relationships/hyperlink" Target="https://www.gold.org/goldhub/data/gold-pri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10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IN" sz="2800" dirty="0">
                <a:latin typeface="Arial" pitchFamily="34" charset="0"/>
                <a:cs typeface="Arial" pitchFamily="34" charset="0"/>
              </a:rPr>
              <a:t>GOLD PRICE PREDICTION USING MACHINE LEARNING</a:t>
            </a:r>
            <a:endParaRPr lang="en-US" sz="2800" dirty="0">
              <a:latin typeface="Arial" pitchFamily="34" charset="0"/>
              <a:cs typeface="Arial" pitchFamily="34" charset="0"/>
            </a:endParaRPr>
          </a:p>
        </p:txBody>
      </p:sp>
      <p:sp>
        <p:nvSpPr>
          <p:cNvPr id="8" name="Rectangle 7"/>
          <p:cNvSpPr/>
          <p:nvPr/>
        </p:nvSpPr>
        <p:spPr>
          <a:xfrm>
            <a:off x="762000" y="3048000"/>
            <a:ext cx="6400800" cy="1426031"/>
          </a:xfrm>
          <a:prstGeom prst="rect">
            <a:avLst/>
          </a:prstGeom>
        </p:spPr>
        <p:txBody>
          <a:bodyPr wrap="square">
            <a:spAutoFit/>
          </a:bodyPr>
          <a:lstStyle/>
          <a:p>
            <a:r>
              <a:rPr lang="en-US" dirty="0">
                <a:latin typeface="Arial" pitchFamily="34" charset="0"/>
                <a:cs typeface="Arial" pitchFamily="34" charset="0"/>
              </a:rPr>
              <a:t>Project Supervisor: Dr. </a:t>
            </a:r>
            <a:r>
              <a:rPr lang="en-US" dirty="0" err="1">
                <a:latin typeface="Arial" pitchFamily="34" charset="0"/>
                <a:cs typeface="Arial" pitchFamily="34" charset="0"/>
              </a:rPr>
              <a:t>Sathyapriya</a:t>
            </a:r>
            <a:r>
              <a:rPr lang="en-US" dirty="0">
                <a:latin typeface="Arial" pitchFamily="34" charset="0"/>
                <a:cs typeface="Arial" pitchFamily="34" charset="0"/>
              </a:rPr>
              <a:t> L, M.E., Ph.D.,</a:t>
            </a: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a:t>
            </a:r>
            <a:r>
              <a:rPr lang="en-US" dirty="0" err="1">
                <a:latin typeface="Arial" pitchFamily="34" charset="0"/>
                <a:cs typeface="Arial" pitchFamily="34" charset="0"/>
              </a:rPr>
              <a:t>Mr.Kurella</a:t>
            </a:r>
            <a:r>
              <a:rPr lang="en-US" dirty="0">
                <a:latin typeface="Arial" pitchFamily="34" charset="0"/>
                <a:cs typeface="Arial" pitchFamily="34" charset="0"/>
              </a:rPr>
              <a:t> Guna Shankar</a:t>
            </a:r>
          </a:p>
          <a:p>
            <a:pPr>
              <a:lnSpc>
                <a:spcPct val="150000"/>
              </a:lnSpc>
            </a:pPr>
            <a:r>
              <a:rPr lang="en-US" dirty="0">
                <a:latin typeface="Arial" pitchFamily="34" charset="0"/>
                <a:cs typeface="Arial" pitchFamily="34" charset="0"/>
              </a:rPr>
              <a:t>Register Number: 39110556</a:t>
            </a: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48C8-62DB-4472-997B-B564BAA4E5A5}"/>
              </a:ext>
            </a:extLst>
          </p:cNvPr>
          <p:cNvSpPr>
            <a:spLocks noGrp="1"/>
          </p:cNvSpPr>
          <p:nvPr>
            <p:ph type="title"/>
          </p:nvPr>
        </p:nvSpPr>
        <p:spPr>
          <a:xfrm>
            <a:off x="298940" y="476672"/>
            <a:ext cx="5641212" cy="894928"/>
          </a:xfrm>
        </p:spPr>
        <p:txBody>
          <a:bodyPr>
            <a:normAutofit/>
          </a:bodyPr>
          <a:lstStyle/>
          <a:p>
            <a:r>
              <a:rPr lang="en-US" sz="4000" dirty="0">
                <a:solidFill>
                  <a:srgbClr val="C00000"/>
                </a:solidFill>
                <a:latin typeface="Arial" pitchFamily="34" charset="0"/>
                <a:cs typeface="Arial" pitchFamily="34" charset="0"/>
              </a:rPr>
              <a:t>Project Implementation</a:t>
            </a:r>
            <a:endParaRPr lang="en-IN" sz="4000" dirty="0"/>
          </a:p>
        </p:txBody>
      </p:sp>
      <p:sp>
        <p:nvSpPr>
          <p:cNvPr id="3" name="Content Placeholder 2">
            <a:extLst>
              <a:ext uri="{FF2B5EF4-FFF2-40B4-BE49-F238E27FC236}">
                <a16:creationId xmlns:a16="http://schemas.microsoft.com/office/drawing/2014/main" id="{40A29EA9-8DAB-4F3F-B7FE-E14B480603C8}"/>
              </a:ext>
            </a:extLst>
          </p:cNvPr>
          <p:cNvSpPr>
            <a:spLocks noGrp="1"/>
          </p:cNvSpPr>
          <p:nvPr>
            <p:ph idx="1"/>
          </p:nvPr>
        </p:nvSpPr>
        <p:spPr>
          <a:xfrm>
            <a:off x="457200" y="1659632"/>
            <a:ext cx="8229600" cy="4721696"/>
          </a:xfrm>
        </p:spPr>
        <p:txBody>
          <a:bodyPr>
            <a:normAutofit fontScale="92500" lnSpcReduction="20000"/>
          </a:bodyPr>
          <a:lstStyle/>
          <a:p>
            <a:pPr>
              <a:lnSpc>
                <a:spcPct val="150000"/>
              </a:lnSpc>
            </a:pPr>
            <a:r>
              <a:rPr lang="en-IN" sz="2200" b="1" dirty="0">
                <a:latin typeface="Arial" panose="020B0604020202020204" pitchFamily="34" charset="0"/>
                <a:cs typeface="Arial" panose="020B0604020202020204" pitchFamily="34" charset="0"/>
              </a:rPr>
              <a:t>Training the model: </a:t>
            </a:r>
            <a:r>
              <a:rPr lang="en-IN" sz="2200" dirty="0">
                <a:latin typeface="Arial" panose="020B0604020202020204" pitchFamily="34" charset="0"/>
                <a:cs typeface="Arial" panose="020B0604020202020204" pitchFamily="34" charset="0"/>
              </a:rPr>
              <a:t>The model is trained by importing the required model and bypassing the training data to it. The dataset is </a:t>
            </a:r>
            <a:r>
              <a:rPr lang="en-IN" sz="2200" dirty="0" err="1">
                <a:latin typeface="Arial" panose="020B0604020202020204" pitchFamily="34" charset="0"/>
                <a:cs typeface="Arial" panose="020B0604020202020204" pitchFamily="34" charset="0"/>
              </a:rPr>
              <a:t>splitted</a:t>
            </a:r>
            <a:r>
              <a:rPr lang="en-IN" sz="2200" dirty="0">
                <a:latin typeface="Arial" panose="020B0604020202020204" pitchFamily="34" charset="0"/>
                <a:cs typeface="Arial" panose="020B0604020202020204" pitchFamily="34" charset="0"/>
              </a:rPr>
              <a:t> into train and test data with </a:t>
            </a:r>
            <a:r>
              <a:rPr lang="en-IN" sz="2200" dirty="0" err="1">
                <a:latin typeface="Arial" panose="020B0604020202020204" pitchFamily="34" charset="0"/>
                <a:cs typeface="Arial" panose="020B0604020202020204" pitchFamily="34" charset="0"/>
              </a:rPr>
              <a:t>test_size</a:t>
            </a:r>
            <a:r>
              <a:rPr lang="en-IN" sz="2200" dirty="0">
                <a:latin typeface="Arial" panose="020B0604020202020204" pitchFamily="34" charset="0"/>
                <a:cs typeface="Arial" panose="020B0604020202020204" pitchFamily="34" charset="0"/>
              </a:rPr>
              <a:t>=0.20. The Random forest regressor modules are imported from </a:t>
            </a:r>
            <a:r>
              <a:rPr lang="en-IN" sz="2200" dirty="0" err="1">
                <a:latin typeface="Arial" panose="020B0604020202020204" pitchFamily="34" charset="0"/>
                <a:cs typeface="Arial" panose="020B0604020202020204" pitchFamily="34" charset="0"/>
              </a:rPr>
              <a:t>sklearn.ensemble</a:t>
            </a:r>
            <a:r>
              <a:rPr lang="en-IN" sz="2200" dirty="0">
                <a:latin typeface="Arial" panose="020B0604020202020204" pitchFamily="34" charset="0"/>
                <a:cs typeface="Arial" panose="020B0604020202020204" pitchFamily="34" charset="0"/>
              </a:rPr>
              <a:t>.</a:t>
            </a:r>
          </a:p>
          <a:p>
            <a:pPr>
              <a:lnSpc>
                <a:spcPct val="150000"/>
              </a:lnSpc>
            </a:pPr>
            <a:r>
              <a:rPr lang="en-IN" sz="2200" dirty="0">
                <a:latin typeface="Arial" panose="020B0604020202020204" pitchFamily="34" charset="0"/>
                <a:cs typeface="Arial" panose="020B0604020202020204" pitchFamily="34" charset="0"/>
              </a:rPr>
              <a:t>The model is trained by passing the train data. While conducting training, it is also important to record the metrics of each training process. The metrics that are tested are mean absolute error, root mean square error and r2 score.</a:t>
            </a:r>
          </a:p>
          <a:p>
            <a:pPr>
              <a:lnSpc>
                <a:spcPct val="150000"/>
              </a:lnSpc>
            </a:pPr>
            <a:r>
              <a:rPr lang="en-IN" sz="2200" b="1" dirty="0">
                <a:latin typeface="Arial" panose="020B0604020202020204" pitchFamily="34" charset="0"/>
                <a:cs typeface="Arial" panose="020B0604020202020204" pitchFamily="34" charset="0"/>
              </a:rPr>
              <a:t>Prediction:</a:t>
            </a:r>
            <a:r>
              <a:rPr lang="en-IN" sz="2200" dirty="0">
                <a:latin typeface="Arial" panose="020B0604020202020204" pitchFamily="34" charset="0"/>
                <a:cs typeface="Arial" panose="020B0604020202020204" pitchFamily="34" charset="0"/>
              </a:rPr>
              <a:t> The trained model is checked by predicting the test data of the dependent variable using the test data of the independent variables.</a:t>
            </a:r>
          </a:p>
        </p:txBody>
      </p:sp>
      <p:sp>
        <p:nvSpPr>
          <p:cNvPr id="4" name="Date Placeholder 3">
            <a:extLst>
              <a:ext uri="{FF2B5EF4-FFF2-40B4-BE49-F238E27FC236}">
                <a16:creationId xmlns:a16="http://schemas.microsoft.com/office/drawing/2014/main" id="{377BB413-08F8-4008-B1FF-39D1AA36C7E4}"/>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DD1CF93-DE13-4941-90C4-197526E07A1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17734B7-1589-4571-B6BE-38D42A22B74B}"/>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237704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268760"/>
            <a:ext cx="8305800" cy="5132040"/>
          </a:xfrm>
        </p:spPr>
        <p:txBody>
          <a:bodyPr>
            <a:noAutofit/>
          </a:bodyPr>
          <a:lstStyle/>
          <a:p>
            <a:r>
              <a:rPr lang="en-IN" sz="1900" b="1" dirty="0">
                <a:latin typeface="Arial" pitchFamily="34" charset="0"/>
                <a:cs typeface="Arial" pitchFamily="34" charset="0"/>
              </a:rPr>
              <a:t>Construction :</a:t>
            </a:r>
          </a:p>
          <a:p>
            <a:pPr fontAlgn="base">
              <a:lnSpc>
                <a:spcPct val="170000"/>
              </a:lnSpc>
            </a:pPr>
            <a:r>
              <a:rPr lang="en-US" sz="1900" dirty="0">
                <a:latin typeface="Arial" pitchFamily="34" charset="0"/>
                <a:cs typeface="Arial" pitchFamily="34" charset="0"/>
              </a:rPr>
              <a:t>Problem statement</a:t>
            </a:r>
          </a:p>
          <a:p>
            <a:pPr fontAlgn="base">
              <a:lnSpc>
                <a:spcPct val="170000"/>
              </a:lnSpc>
            </a:pPr>
            <a:r>
              <a:rPr lang="en-US" sz="1900" dirty="0">
                <a:latin typeface="Arial" pitchFamily="34" charset="0"/>
                <a:cs typeface="Arial" pitchFamily="34" charset="0"/>
              </a:rPr>
              <a:t>Importing the libraries</a:t>
            </a:r>
          </a:p>
          <a:p>
            <a:pPr fontAlgn="base">
              <a:lnSpc>
                <a:spcPct val="170000"/>
              </a:lnSpc>
            </a:pPr>
            <a:r>
              <a:rPr lang="en-US" sz="1900" dirty="0">
                <a:latin typeface="Arial" pitchFamily="34" charset="0"/>
                <a:cs typeface="Arial" pitchFamily="34" charset="0"/>
              </a:rPr>
              <a:t>Loading the dataset</a:t>
            </a:r>
          </a:p>
          <a:p>
            <a:pPr fontAlgn="base">
              <a:lnSpc>
                <a:spcPct val="170000"/>
              </a:lnSpc>
            </a:pPr>
            <a:r>
              <a:rPr lang="en-US" sz="1900" dirty="0">
                <a:latin typeface="Arial" pitchFamily="34" charset="0"/>
                <a:cs typeface="Arial" pitchFamily="34" charset="0"/>
              </a:rPr>
              <a:t>Data Insights</a:t>
            </a:r>
          </a:p>
          <a:p>
            <a:pPr fontAlgn="base">
              <a:lnSpc>
                <a:spcPct val="170000"/>
              </a:lnSpc>
            </a:pPr>
            <a:r>
              <a:rPr lang="en-US" sz="1900" dirty="0">
                <a:latin typeface="Arial" pitchFamily="34" charset="0"/>
                <a:cs typeface="Arial" pitchFamily="34" charset="0"/>
              </a:rPr>
              <a:t>Summary Statistics</a:t>
            </a:r>
          </a:p>
          <a:p>
            <a:pPr fontAlgn="base">
              <a:lnSpc>
                <a:spcPct val="170000"/>
              </a:lnSpc>
            </a:pPr>
            <a:r>
              <a:rPr lang="en-US" sz="1900" dirty="0">
                <a:latin typeface="Arial" pitchFamily="34" charset="0"/>
                <a:cs typeface="Arial" pitchFamily="34" charset="0"/>
              </a:rPr>
              <a:t>Data visualization</a:t>
            </a:r>
          </a:p>
          <a:p>
            <a:pPr fontAlgn="base">
              <a:lnSpc>
                <a:spcPct val="170000"/>
              </a:lnSpc>
            </a:pPr>
            <a:r>
              <a:rPr lang="en-US" sz="1900" dirty="0">
                <a:latin typeface="Arial" pitchFamily="34" charset="0"/>
                <a:cs typeface="Arial" pitchFamily="34" charset="0"/>
              </a:rPr>
              <a:t>Understanding the target variable</a:t>
            </a:r>
          </a:p>
          <a:p>
            <a:pPr fontAlgn="base">
              <a:lnSpc>
                <a:spcPct val="170000"/>
              </a:lnSpc>
            </a:pPr>
            <a:r>
              <a:rPr lang="en-US" sz="1900" dirty="0">
                <a:latin typeface="Arial" pitchFamily="34" charset="0"/>
                <a:cs typeface="Arial" pitchFamily="34" charset="0"/>
              </a:rPr>
              <a:t>Fitting the Models</a:t>
            </a:r>
          </a:p>
          <a:p>
            <a:pPr fontAlgn="base">
              <a:lnSpc>
                <a:spcPct val="170000"/>
              </a:lnSpc>
            </a:pPr>
            <a:r>
              <a:rPr lang="en-US" sz="1900" dirty="0">
                <a:latin typeface="Arial" pitchFamily="34" charset="0"/>
                <a:cs typeface="Arial" pitchFamily="34" charset="0"/>
              </a:rPr>
              <a:t>Checking model accuracy</a:t>
            </a:r>
          </a:p>
        </p:txBody>
      </p:sp>
    </p:spTree>
    <p:extLst>
      <p:ext uri="{BB962C8B-B14F-4D97-AF65-F5344CB8AC3E}">
        <p14:creationId xmlns:p14="http://schemas.microsoft.com/office/powerpoint/2010/main" val="25264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19100" y="1212862"/>
            <a:ext cx="8305800" cy="4880434"/>
          </a:xfrm>
        </p:spPr>
        <p:txBody>
          <a:bodyPr>
            <a:noAutofit/>
          </a:bodyPr>
          <a:lstStyle/>
          <a:p>
            <a:r>
              <a:rPr lang="en-US" sz="2000" b="1" dirty="0">
                <a:latin typeface="Arial" pitchFamily="34" charset="0"/>
                <a:cs typeface="Arial" pitchFamily="34" charset="0"/>
              </a:rPr>
              <a:t>Hardware requirements</a:t>
            </a:r>
          </a:p>
          <a:p>
            <a:pPr>
              <a:lnSpc>
                <a:spcPct val="170000"/>
              </a:lnSpc>
            </a:pPr>
            <a:r>
              <a:rPr lang="en-US" sz="2000" dirty="0">
                <a:latin typeface="Arial" pitchFamily="34" charset="0"/>
                <a:cs typeface="Arial" pitchFamily="34" charset="0"/>
              </a:rPr>
              <a:t>CPU: 2 x 64-bit 2.8 GHz 8.00 GT/s CPUs</a:t>
            </a:r>
          </a:p>
          <a:p>
            <a:pPr>
              <a:lnSpc>
                <a:spcPct val="170000"/>
              </a:lnSpc>
            </a:pPr>
            <a:r>
              <a:rPr lang="en-US" sz="2000" dirty="0">
                <a:latin typeface="Arial" pitchFamily="34" charset="0"/>
                <a:cs typeface="Arial" pitchFamily="34" charset="0"/>
              </a:rPr>
              <a:t>RAM: Min of 4GB required(or 16 GB of 1600 MHz DDR3 RAM)</a:t>
            </a:r>
          </a:p>
          <a:p>
            <a:pPr>
              <a:lnSpc>
                <a:spcPct val="170000"/>
              </a:lnSpc>
            </a:pPr>
            <a:r>
              <a:rPr lang="en-US" sz="2000" dirty="0">
                <a:latin typeface="Arial" pitchFamily="34" charset="0"/>
                <a:cs typeface="Arial" pitchFamily="34" charset="0"/>
              </a:rPr>
              <a:t>Storage: 300 GB. (600 GB for air-gapped deployments.) Additional space is recommended if the repository will be used to store packages built by the customer. With an empty repository, a base install requires 2 GB.</a:t>
            </a:r>
          </a:p>
          <a:p>
            <a:pPr>
              <a:lnSpc>
                <a:spcPct val="170000"/>
              </a:lnSpc>
            </a:pPr>
            <a:r>
              <a:rPr lang="en-US" sz="2000" dirty="0">
                <a:latin typeface="Arial" pitchFamily="34" charset="0"/>
                <a:cs typeface="Arial" pitchFamily="34" charset="0"/>
              </a:rPr>
              <a:t>Internet access to download the files from Anaconda.org or a USB drive containing all of the files you need with alternate instructions for air-gapped installations.</a:t>
            </a:r>
          </a:p>
          <a:p>
            <a:pPr>
              <a:lnSpc>
                <a:spcPct val="150000"/>
              </a:lnSpc>
              <a:buNone/>
            </a:pPr>
            <a:endParaRPr lang="en-US" sz="2100" dirty="0">
              <a:latin typeface="Arial" pitchFamily="34" charset="0"/>
              <a:cs typeface="Arial" pitchFamily="34" charset="0"/>
            </a:endParaRPr>
          </a:p>
        </p:txBody>
      </p:sp>
    </p:spTree>
    <p:extLst>
      <p:ext uri="{BB962C8B-B14F-4D97-AF65-F5344CB8AC3E}">
        <p14:creationId xmlns:p14="http://schemas.microsoft.com/office/powerpoint/2010/main" val="25264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428736"/>
            <a:ext cx="8305800" cy="4972064"/>
          </a:xfrm>
        </p:spPr>
        <p:txBody>
          <a:bodyPr>
            <a:normAutofit fontScale="25000" lnSpcReduction="20000"/>
          </a:bodyPr>
          <a:lstStyle/>
          <a:p>
            <a:r>
              <a:rPr lang="en-US" sz="7600" b="1" dirty="0">
                <a:latin typeface="Arial" pitchFamily="34" charset="0"/>
                <a:cs typeface="Arial" pitchFamily="34" charset="0"/>
              </a:rPr>
              <a:t>Software &amp; system requirements:</a:t>
            </a:r>
          </a:p>
          <a:p>
            <a:pPr>
              <a:lnSpc>
                <a:spcPct val="170000"/>
              </a:lnSpc>
            </a:pPr>
            <a:r>
              <a:rPr lang="en-US" sz="7600" dirty="0" err="1">
                <a:latin typeface="Arial" pitchFamily="34" charset="0"/>
                <a:cs typeface="Arial" pitchFamily="34" charset="0"/>
              </a:rPr>
              <a:t>Jupyter</a:t>
            </a:r>
            <a:r>
              <a:rPr lang="en-US" sz="7600" dirty="0">
                <a:latin typeface="Arial" pitchFamily="34" charset="0"/>
                <a:cs typeface="Arial" pitchFamily="34" charset="0"/>
              </a:rPr>
              <a:t> notebook(need to install anaconda software to run </a:t>
            </a:r>
            <a:r>
              <a:rPr lang="en-US" sz="7600" dirty="0" err="1">
                <a:latin typeface="Arial" pitchFamily="34" charset="0"/>
                <a:cs typeface="Arial" pitchFamily="34" charset="0"/>
              </a:rPr>
              <a:t>jupyter</a:t>
            </a:r>
            <a:r>
              <a:rPr lang="en-US" sz="7600" dirty="0">
                <a:latin typeface="Arial" pitchFamily="34" charset="0"/>
                <a:cs typeface="Arial" pitchFamily="34" charset="0"/>
              </a:rPr>
              <a:t> notebook in our machine) or google </a:t>
            </a:r>
            <a:r>
              <a:rPr lang="en-US" sz="7600" dirty="0" err="1">
                <a:latin typeface="Arial" pitchFamily="34" charset="0"/>
                <a:cs typeface="Arial" pitchFamily="34" charset="0"/>
              </a:rPr>
              <a:t>colab</a:t>
            </a:r>
            <a:r>
              <a:rPr lang="en-US" sz="7600" dirty="0">
                <a:latin typeface="Arial" pitchFamily="34" charset="0"/>
                <a:cs typeface="Arial" pitchFamily="34" charset="0"/>
              </a:rPr>
              <a:t>(can run directly on the web).</a:t>
            </a:r>
          </a:p>
          <a:p>
            <a:pPr>
              <a:lnSpc>
                <a:spcPct val="170000"/>
              </a:lnSpc>
            </a:pPr>
            <a:r>
              <a:rPr lang="en-US" sz="7600" dirty="0">
                <a:latin typeface="Arial" pitchFamily="34" charset="0"/>
                <a:cs typeface="Arial" pitchFamily="34" charset="0"/>
              </a:rPr>
              <a:t>Client environment maybe Windows, macOS or Linux</a:t>
            </a:r>
          </a:p>
          <a:p>
            <a:pPr>
              <a:lnSpc>
                <a:spcPct val="170000"/>
              </a:lnSpc>
            </a:pPr>
            <a:r>
              <a:rPr lang="en-US" sz="7600" dirty="0">
                <a:latin typeface="Arial" pitchFamily="34" charset="0"/>
                <a:cs typeface="Arial" pitchFamily="34" charset="0"/>
              </a:rPr>
              <a:t>MongoDB 2.6 (provided)</a:t>
            </a:r>
          </a:p>
          <a:p>
            <a:pPr>
              <a:lnSpc>
                <a:spcPct val="170000"/>
              </a:lnSpc>
            </a:pPr>
            <a:r>
              <a:rPr lang="en-US" sz="7600" dirty="0">
                <a:latin typeface="Arial" pitchFamily="34" charset="0"/>
                <a:cs typeface="Arial" pitchFamily="34" charset="0"/>
              </a:rPr>
              <a:t>Anaconda Repository license file</a:t>
            </a:r>
          </a:p>
          <a:p>
            <a:pPr>
              <a:lnSpc>
                <a:spcPct val="170000"/>
              </a:lnSpc>
            </a:pPr>
            <a:r>
              <a:rPr lang="en-US" sz="7600" dirty="0">
                <a:latin typeface="Arial" pitchFamily="34" charset="0"/>
                <a:cs typeface="Arial" pitchFamily="34" charset="0"/>
              </a:rPr>
              <a:t>Visual studios(available in anaconda software) used to represent GUI screens using local servers.</a:t>
            </a:r>
          </a:p>
          <a:p>
            <a:pPr>
              <a:lnSpc>
                <a:spcPct val="170000"/>
              </a:lnSpc>
            </a:pPr>
            <a:r>
              <a:rPr lang="en-US" sz="7600" dirty="0">
                <a:latin typeface="Arial" pitchFamily="34" charset="0"/>
                <a:cs typeface="Arial" pitchFamily="34" charset="0"/>
              </a:rPr>
              <a:t>Linux system accounts</a:t>
            </a:r>
          </a:p>
          <a:p>
            <a:pPr lvl="1">
              <a:lnSpc>
                <a:spcPct val="170000"/>
              </a:lnSpc>
            </a:pPr>
            <a:r>
              <a:rPr lang="en-US" sz="7600" dirty="0" err="1">
                <a:latin typeface="Arial" pitchFamily="34" charset="0"/>
                <a:cs typeface="Arial" pitchFamily="34" charset="0"/>
              </a:rPr>
              <a:t>mongodb</a:t>
            </a:r>
            <a:r>
              <a:rPr lang="en-US" sz="7600" dirty="0">
                <a:latin typeface="Arial" pitchFamily="34" charset="0"/>
                <a:cs typeface="Arial" pitchFamily="34" charset="0"/>
              </a:rPr>
              <a:t> (RHEL) or MongoDB (Ubuntu)</a:t>
            </a:r>
          </a:p>
          <a:p>
            <a:pPr lvl="1">
              <a:lnSpc>
                <a:spcPct val="170000"/>
              </a:lnSpc>
            </a:pPr>
            <a:r>
              <a:rPr lang="en-US" sz="7600" dirty="0">
                <a:latin typeface="Arial" pitchFamily="34" charset="0"/>
                <a:cs typeface="Arial" pitchFamily="34" charset="0"/>
              </a:rPr>
              <a:t>anaconda-server</a:t>
            </a:r>
          </a:p>
          <a:p>
            <a:pPr>
              <a:buNone/>
            </a:pPr>
            <a:endParaRPr lang="en-US" sz="2600" dirty="0">
              <a:latin typeface="Arial" pitchFamily="34" charset="0"/>
              <a:cs typeface="Arial" pitchFamily="34" charset="0"/>
            </a:endParaRPr>
          </a:p>
        </p:txBody>
      </p:sp>
    </p:spTree>
    <p:extLst>
      <p:ext uri="{BB962C8B-B14F-4D97-AF65-F5344CB8AC3E}">
        <p14:creationId xmlns:p14="http://schemas.microsoft.com/office/powerpoint/2010/main" val="25264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Application Snapshots</a:t>
            </a:r>
            <a:endParaRPr lang="en-US" sz="4000" dirty="0"/>
          </a:p>
        </p:txBody>
      </p:sp>
      <p:sp>
        <p:nvSpPr>
          <p:cNvPr id="3" name="Content Placeholder 2"/>
          <p:cNvSpPr>
            <a:spLocks noGrp="1"/>
          </p:cNvSpPr>
          <p:nvPr>
            <p:ph idx="1"/>
          </p:nvPr>
        </p:nvSpPr>
        <p:spPr>
          <a:xfrm>
            <a:off x="452332" y="1474001"/>
            <a:ext cx="8229600" cy="4525963"/>
          </a:xfrm>
        </p:spPr>
        <p:txBody>
          <a:bodyPr>
            <a:normAutofit/>
          </a:bodyPr>
          <a:lstStyle/>
          <a:p>
            <a:r>
              <a:rPr lang="en-IN" sz="2800" b="1" dirty="0">
                <a:latin typeface="Arial" pitchFamily="34" charset="0"/>
                <a:cs typeface="Arial" pitchFamily="34" charset="0"/>
              </a:rPr>
              <a:t>WELCOME PAGE INTERFACE</a:t>
            </a:r>
            <a:r>
              <a:rPr lang="en-IN" sz="2400" b="1" dirty="0">
                <a:latin typeface="Arial" pitchFamily="34" charset="0"/>
                <a:cs typeface="Arial" pitchFamily="34" charset="0"/>
              </a:rPr>
              <a:t>:</a:t>
            </a:r>
          </a:p>
          <a:p>
            <a:endParaRPr lang="en-IN" sz="2400" b="1" dirty="0">
              <a:latin typeface="Arial" pitchFamily="34" charset="0"/>
              <a:cs typeface="Arial" pitchFamily="34" charset="0"/>
            </a:endParaRPr>
          </a:p>
          <a:p>
            <a:endParaRPr lang="en-IN" sz="2400" b="1" dirty="0">
              <a:latin typeface="Arial" pitchFamily="34" charset="0"/>
              <a:cs typeface="Arial" pitchFamily="34" charset="0"/>
            </a:endParaRPr>
          </a:p>
          <a:p>
            <a:endParaRPr lang="en-IN" sz="2400" b="1" dirty="0">
              <a:latin typeface="Arial" pitchFamily="34" charset="0"/>
              <a:cs typeface="Arial" pitchFamily="34" charset="0"/>
            </a:endParaRPr>
          </a:p>
          <a:p>
            <a:endParaRPr lang="en-IN" sz="2400" b="1" dirty="0">
              <a:latin typeface="Arial" pitchFamily="34" charset="0"/>
              <a:cs typeface="Arial" pitchFamily="34" charset="0"/>
            </a:endParaRPr>
          </a:p>
          <a:p>
            <a:endParaRPr lang="en-IN" sz="2400" b="1" dirty="0">
              <a:latin typeface="Arial" pitchFamily="34" charset="0"/>
              <a:cs typeface="Arial" pitchFamily="34" charset="0"/>
            </a:endParaRPr>
          </a:p>
          <a:p>
            <a:endParaRPr lang="en-IN" sz="2400" b="1" dirty="0">
              <a:latin typeface="Arial" pitchFamily="34" charset="0"/>
              <a:cs typeface="Arial" pitchFamily="34" charset="0"/>
            </a:endParaRPr>
          </a:p>
          <a:p>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pic>
        <p:nvPicPr>
          <p:cNvPr id="9" name="Picture 8">
            <a:extLst>
              <a:ext uri="{FF2B5EF4-FFF2-40B4-BE49-F238E27FC236}">
                <a16:creationId xmlns:a16="http://schemas.microsoft.com/office/drawing/2014/main" id="{DE4D1EF8-166A-414A-827E-9014EFB67A2A}"/>
              </a:ext>
            </a:extLst>
          </p:cNvPr>
          <p:cNvPicPr>
            <a:picLocks noChangeAspect="1"/>
          </p:cNvPicPr>
          <p:nvPr/>
        </p:nvPicPr>
        <p:blipFill>
          <a:blip r:embed="rId2"/>
          <a:stretch>
            <a:fillRect/>
          </a:stretch>
        </p:blipFill>
        <p:spPr>
          <a:xfrm>
            <a:off x="615733" y="1982391"/>
            <a:ext cx="7912807" cy="419576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Application Snapshots</a:t>
            </a:r>
            <a:endParaRPr lang="en-US" sz="4000" dirty="0"/>
          </a:p>
        </p:txBody>
      </p:sp>
      <p:sp>
        <p:nvSpPr>
          <p:cNvPr id="3" name="Content Placeholder 2"/>
          <p:cNvSpPr>
            <a:spLocks noGrp="1"/>
          </p:cNvSpPr>
          <p:nvPr>
            <p:ph idx="1"/>
          </p:nvPr>
        </p:nvSpPr>
        <p:spPr>
          <a:xfrm>
            <a:off x="457200" y="1357298"/>
            <a:ext cx="8229600" cy="4768865"/>
          </a:xfrm>
        </p:spPr>
        <p:txBody>
          <a:bodyPr>
            <a:normAutofit/>
          </a:bodyPr>
          <a:lstStyle/>
          <a:p>
            <a:r>
              <a:rPr lang="en-US" sz="2800" b="1" dirty="0">
                <a:latin typeface="Arial" pitchFamily="34" charset="0"/>
                <a:cs typeface="Arial" pitchFamily="34" charset="0"/>
              </a:rPr>
              <a:t>INPUT INTERFACE</a:t>
            </a:r>
            <a:r>
              <a:rPr lang="en-US" sz="2400" b="1" dirty="0">
                <a:latin typeface="Arial" pitchFamily="34" charset="0"/>
                <a:cs typeface="Arial" pitchFamily="34" charset="0"/>
              </a:rPr>
              <a:t>:</a:t>
            </a:r>
          </a:p>
          <a:p>
            <a:endParaRPr lang="en-US" sz="2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pic>
        <p:nvPicPr>
          <p:cNvPr id="9" name="Picture 8">
            <a:extLst>
              <a:ext uri="{FF2B5EF4-FFF2-40B4-BE49-F238E27FC236}">
                <a16:creationId xmlns:a16="http://schemas.microsoft.com/office/drawing/2014/main" id="{6AD23085-36E0-443D-982D-26AD9C13ABD1}"/>
              </a:ext>
            </a:extLst>
          </p:cNvPr>
          <p:cNvPicPr>
            <a:picLocks noChangeAspect="1"/>
          </p:cNvPicPr>
          <p:nvPr/>
        </p:nvPicPr>
        <p:blipFill>
          <a:blip r:embed="rId2"/>
          <a:stretch>
            <a:fillRect/>
          </a:stretch>
        </p:blipFill>
        <p:spPr>
          <a:xfrm>
            <a:off x="603695" y="1974844"/>
            <a:ext cx="7870512" cy="39024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EDCA-E4AE-4F40-8D9F-A80EBD6C028A}"/>
              </a:ext>
            </a:extLst>
          </p:cNvPr>
          <p:cNvSpPr>
            <a:spLocks noGrp="1"/>
          </p:cNvSpPr>
          <p:nvPr>
            <p:ph type="title"/>
          </p:nvPr>
        </p:nvSpPr>
        <p:spPr>
          <a:xfrm>
            <a:off x="323528" y="188640"/>
            <a:ext cx="5256584" cy="1094215"/>
          </a:xfrm>
        </p:spPr>
        <p:txBody>
          <a:bodyPr>
            <a:normAutofit/>
          </a:bodyPr>
          <a:lstStyle/>
          <a:p>
            <a:r>
              <a:rPr lang="en-US" sz="4000" dirty="0">
                <a:solidFill>
                  <a:srgbClr val="C00000"/>
                </a:solidFill>
                <a:latin typeface="Arial" pitchFamily="34" charset="0"/>
                <a:cs typeface="Arial" pitchFamily="34" charset="0"/>
              </a:rPr>
              <a:t>Application Snapshots</a:t>
            </a:r>
            <a:endParaRPr lang="en-IN" sz="4000" dirty="0"/>
          </a:p>
        </p:txBody>
      </p:sp>
      <p:sp>
        <p:nvSpPr>
          <p:cNvPr id="3" name="Content Placeholder 2">
            <a:extLst>
              <a:ext uri="{FF2B5EF4-FFF2-40B4-BE49-F238E27FC236}">
                <a16:creationId xmlns:a16="http://schemas.microsoft.com/office/drawing/2014/main" id="{DDAD21C4-422D-464E-A719-960C1F6F9A2C}"/>
              </a:ext>
            </a:extLst>
          </p:cNvPr>
          <p:cNvSpPr>
            <a:spLocks noGrp="1"/>
          </p:cNvSpPr>
          <p:nvPr>
            <p:ph idx="1"/>
          </p:nvPr>
        </p:nvSpPr>
        <p:spPr>
          <a:xfrm>
            <a:off x="482536" y="1412776"/>
            <a:ext cx="8229600" cy="4525963"/>
          </a:xfrm>
        </p:spPr>
        <p:txBody>
          <a:bodyPr/>
          <a:lstStyle/>
          <a:p>
            <a:r>
              <a:rPr lang="en-IN" b="1" dirty="0"/>
              <a:t>OUTPUT PAGE INTERFACE</a:t>
            </a:r>
            <a:r>
              <a:rPr lang="en-IN" dirty="0"/>
              <a:t>:</a:t>
            </a:r>
          </a:p>
          <a:p>
            <a:endParaRPr lang="en-IN" dirty="0"/>
          </a:p>
          <a:p>
            <a:endParaRPr lang="en-IN" dirty="0"/>
          </a:p>
        </p:txBody>
      </p:sp>
      <p:sp>
        <p:nvSpPr>
          <p:cNvPr id="4" name="Date Placeholder 3">
            <a:extLst>
              <a:ext uri="{FF2B5EF4-FFF2-40B4-BE49-F238E27FC236}">
                <a16:creationId xmlns:a16="http://schemas.microsoft.com/office/drawing/2014/main" id="{90B3F363-3FE4-4012-AEBC-15C1DEF722D3}"/>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F983D994-2617-4782-BE7E-455B47C27D2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67B4FF7-C2E8-4247-BA2B-4B9BBCDEEDAA}"/>
              </a:ext>
            </a:extLst>
          </p:cNvPr>
          <p:cNvSpPr>
            <a:spLocks noGrp="1"/>
          </p:cNvSpPr>
          <p:nvPr>
            <p:ph type="sldNum" sz="quarter" idx="12"/>
          </p:nvPr>
        </p:nvSpPr>
        <p:spPr/>
        <p:txBody>
          <a:bodyPr/>
          <a:lstStyle/>
          <a:p>
            <a:fld id="{7B28076C-CE04-4A00-BFAA-A90EA8355859}" type="slidenum">
              <a:rPr lang="en-US" smtClean="0"/>
              <a:pPr/>
              <a:t>16</a:t>
            </a:fld>
            <a:endParaRPr lang="en-US"/>
          </a:p>
        </p:txBody>
      </p:sp>
      <p:pic>
        <p:nvPicPr>
          <p:cNvPr id="8" name="Picture 7">
            <a:extLst>
              <a:ext uri="{FF2B5EF4-FFF2-40B4-BE49-F238E27FC236}">
                <a16:creationId xmlns:a16="http://schemas.microsoft.com/office/drawing/2014/main" id="{787CE4FB-0B69-4874-B18F-2FFE875FC009}"/>
              </a:ext>
            </a:extLst>
          </p:cNvPr>
          <p:cNvPicPr>
            <a:picLocks noChangeAspect="1"/>
          </p:cNvPicPr>
          <p:nvPr/>
        </p:nvPicPr>
        <p:blipFill>
          <a:blip r:embed="rId2"/>
          <a:stretch>
            <a:fillRect/>
          </a:stretch>
        </p:blipFill>
        <p:spPr>
          <a:xfrm>
            <a:off x="586224" y="2092461"/>
            <a:ext cx="7874208" cy="3873414"/>
          </a:xfrm>
          <a:prstGeom prst="rect">
            <a:avLst/>
          </a:prstGeom>
        </p:spPr>
      </p:pic>
    </p:spTree>
    <p:extLst>
      <p:ext uri="{BB962C8B-B14F-4D97-AF65-F5344CB8AC3E}">
        <p14:creationId xmlns:p14="http://schemas.microsoft.com/office/powerpoint/2010/main" val="150828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357298"/>
            <a:ext cx="8305800" cy="5043502"/>
          </a:xfrm>
        </p:spPr>
        <p:txBody>
          <a:bodyPr>
            <a:noAutofit/>
          </a:bodyPr>
          <a:lstStyle/>
          <a:p>
            <a:pPr>
              <a:buNone/>
            </a:pPr>
            <a:r>
              <a:rPr lang="en-IN" sz="2400" b="1" dirty="0">
                <a:latin typeface="Arial" pitchFamily="34" charset="0"/>
                <a:cs typeface="Arial" pitchFamily="34" charset="0"/>
              </a:rPr>
              <a:t>Interpretation of result: </a:t>
            </a:r>
          </a:p>
          <a:p>
            <a:pPr>
              <a:lnSpc>
                <a:spcPct val="150000"/>
              </a:lnSpc>
            </a:pPr>
            <a:r>
              <a:rPr lang="en-US" sz="2400" dirty="0">
                <a:latin typeface="Arial" pitchFamily="34" charset="0"/>
                <a:cs typeface="Arial" pitchFamily="34" charset="0"/>
              </a:rPr>
              <a:t>Machine learning models achieved significantly higher prediction accuracy</a:t>
            </a:r>
          </a:p>
          <a:p>
            <a:pPr>
              <a:lnSpc>
                <a:spcPct val="150000"/>
              </a:lnSpc>
            </a:pPr>
            <a:r>
              <a:rPr lang="en-US" sz="2400" dirty="0">
                <a:latin typeface="Arial" pitchFamily="34" charset="0"/>
                <a:cs typeface="Arial" pitchFamily="34" charset="0"/>
              </a:rPr>
              <a:t>Over common clinical risk scores , By using the Random forest regression model</a:t>
            </a:r>
          </a:p>
          <a:p>
            <a:pPr>
              <a:lnSpc>
                <a:spcPct val="150000"/>
              </a:lnSpc>
            </a:pPr>
            <a:r>
              <a:rPr lang="en-IN" sz="2400" dirty="0">
                <a:latin typeface="Arial" panose="020B0604020202020204" pitchFamily="34" charset="0"/>
                <a:cs typeface="Arial" panose="020B0604020202020204" pitchFamily="34" charset="0"/>
              </a:rPr>
              <a:t>We achieve an R Squared error Score of 0.99% which is high(It lies between 0-1)</a:t>
            </a:r>
            <a:endParaRPr lang="en-US" sz="2400" dirty="0">
              <a:latin typeface="Arial" pitchFamily="34" charset="0"/>
              <a:cs typeface="Arial" pitchFamily="34" charset="0"/>
            </a:endParaRPr>
          </a:p>
          <a:p>
            <a:pPr>
              <a:buNone/>
            </a:pPr>
            <a:endParaRPr lang="en-IN" sz="2400" b="1" dirty="0">
              <a:latin typeface="Arial" pitchFamily="34" charset="0"/>
              <a:cs typeface="Arial" pitchFamily="34" charset="0"/>
            </a:endParaRPr>
          </a:p>
          <a:p>
            <a:pPr>
              <a:buNone/>
            </a:pPr>
            <a:r>
              <a:rPr lang="en-IN" sz="2400" dirty="0">
                <a:latin typeface="Arial" pitchFamily="34" charset="0"/>
                <a:cs typeface="Arial" pitchFamily="34" charset="0"/>
              </a:rPr>
              <a:t>	</a:t>
            </a:r>
          </a:p>
          <a:p>
            <a:pPr>
              <a:buNone/>
            </a:pPr>
            <a:endParaRPr lang="en-IN" sz="2400" dirty="0">
              <a:latin typeface="Arial" pitchFamily="34" charset="0"/>
              <a:cs typeface="Arial" pitchFamily="34" charset="0"/>
            </a:endParaRPr>
          </a:p>
          <a:p>
            <a:pPr>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52648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268760"/>
            <a:ext cx="8305800" cy="5132040"/>
          </a:xfrm>
        </p:spPr>
        <p:txBody>
          <a:bodyPr>
            <a:noAutofit/>
          </a:bodyPr>
          <a:lstStyle/>
          <a:p>
            <a:pPr algn="just">
              <a:lnSpc>
                <a:spcPct val="150000"/>
              </a:lnSpc>
            </a:pPr>
            <a:r>
              <a:rPr lang="en-IN" sz="2000" dirty="0">
                <a:latin typeface="Arial" panose="020B0604020202020204" pitchFamily="34" charset="0"/>
                <a:cs typeface="Arial" panose="020B0604020202020204" pitchFamily="34" charset="0"/>
              </a:rPr>
              <a:t>For developing the model, we used the Random forest regression algorithm</a:t>
            </a:r>
            <a:r>
              <a:rPr lang="en-IN" sz="2000" dirty="0"/>
              <a:t>. </a:t>
            </a:r>
            <a:endParaRPr lang="en-IN" sz="2000" dirty="0">
              <a:latin typeface="Arial" pitchFamily="34" charset="0"/>
              <a:cs typeface="Arial" pitchFamily="34" charset="0"/>
            </a:endParaRPr>
          </a:p>
          <a:p>
            <a:pPr algn="just">
              <a:lnSpc>
                <a:spcPct val="150000"/>
              </a:lnSpc>
            </a:pPr>
            <a:r>
              <a:rPr lang="en-IN" sz="2000" b="1" i="0" dirty="0">
                <a:solidFill>
                  <a:srgbClr val="292929"/>
                </a:solidFill>
                <a:latin typeface="Arial" panose="020B0604020202020204" pitchFamily="34" charset="0"/>
                <a:cs typeface="Arial" panose="020B0604020202020204" pitchFamily="34" charset="0"/>
              </a:rPr>
              <a:t>RANDOM FOREST REGRESSION </a:t>
            </a:r>
            <a:r>
              <a:rPr lang="en-IN" sz="2000" dirty="0">
                <a:latin typeface="Arial" pitchFamily="34" charset="0"/>
                <a:cs typeface="Arial" pitchFamily="34" charset="0"/>
              </a:rPr>
              <a:t>:</a:t>
            </a:r>
            <a:endParaRPr lang="en-US" sz="2000" dirty="0">
              <a:latin typeface="Arial" pitchFamily="34" charset="0"/>
              <a:cs typeface="Arial" pitchFamily="34" charset="0"/>
            </a:endParaRPr>
          </a:p>
          <a:p>
            <a:pPr algn="l">
              <a:lnSpc>
                <a:spcPct val="150000"/>
              </a:lnSpc>
              <a:buNone/>
            </a:pPr>
            <a:r>
              <a:rPr lang="en-IN" sz="2100" dirty="0">
                <a:latin typeface="Arial" pitchFamily="34" charset="0"/>
                <a:cs typeface="Arial" pitchFamily="34" charset="0"/>
              </a:rPr>
              <a:t>			</a:t>
            </a:r>
            <a:r>
              <a:rPr lang="en-IN" sz="2000" dirty="0">
                <a:latin typeface="Arial" pitchFamily="34" charset="0"/>
                <a:cs typeface="Arial" pitchFamily="34" charset="0"/>
              </a:rPr>
              <a:t>Random forest regression </a:t>
            </a:r>
            <a:r>
              <a:rPr lang="en-IN" sz="2000" b="0" i="0" dirty="0">
                <a:solidFill>
                  <a:srgbClr val="292929"/>
                </a:solidFill>
                <a:effectLst/>
                <a:latin typeface="Arial" panose="020B0604020202020204" pitchFamily="34" charset="0"/>
                <a:cs typeface="Arial" panose="020B0604020202020204" pitchFamily="34" charset="0"/>
              </a:rPr>
              <a:t>is a supervised learning algorithm that uses ensemble learning method for regression. Ensemble learning method is a technique that combines predictions from multiple machine learning algorithms to make a more accurate prediction than a single </a:t>
            </a:r>
            <a:r>
              <a:rPr lang="en-IN" sz="2000" b="0" i="0" dirty="0" err="1">
                <a:solidFill>
                  <a:srgbClr val="292929"/>
                </a:solidFill>
                <a:effectLst/>
                <a:latin typeface="Arial" panose="020B0604020202020204" pitchFamily="34" charset="0"/>
                <a:cs typeface="Arial" panose="020B0604020202020204" pitchFamily="34" charset="0"/>
              </a:rPr>
              <a:t>modelA</a:t>
            </a:r>
            <a:r>
              <a:rPr lang="en-IN" sz="2000" b="0" i="0" dirty="0">
                <a:solidFill>
                  <a:srgbClr val="292929"/>
                </a:solidFill>
                <a:effectLst/>
                <a:latin typeface="Arial" panose="020B0604020202020204" pitchFamily="34" charset="0"/>
                <a:cs typeface="Arial" panose="020B0604020202020204" pitchFamily="34" charset="0"/>
              </a:rPr>
              <a:t> Random Forest is an ensemble technique capable of performing both regression and classification tasks with the use of multiple decision trees and a technique called Bootstrap and Aggregation, commonly known as bagging.</a:t>
            </a:r>
            <a:endParaRPr lang="en-IN" sz="2000" b="0" i="0" dirty="0">
              <a:solidFill>
                <a:srgbClr val="FFFFFF"/>
              </a:solidFill>
              <a:effectLst/>
              <a:latin typeface="urw-din"/>
            </a:endParaRPr>
          </a:p>
        </p:txBody>
      </p:sp>
    </p:spTree>
    <p:extLst>
      <p:ext uri="{BB962C8B-B14F-4D97-AF65-F5344CB8AC3E}">
        <p14:creationId xmlns:p14="http://schemas.microsoft.com/office/powerpoint/2010/main" val="1250361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425575"/>
            <a:ext cx="8305800" cy="4572000"/>
          </a:xfrm>
        </p:spPr>
        <p:txBody>
          <a:bodyPr/>
          <a:lstStyle/>
          <a:p>
            <a:pPr>
              <a:buNone/>
            </a:pPr>
            <a:r>
              <a:rPr lang="en-IN" sz="2200" dirty="0">
                <a:latin typeface="Arial" pitchFamily="34" charset="0"/>
                <a:cs typeface="Arial" pitchFamily="34" charset="0"/>
              </a:rPr>
              <a:t>  </a:t>
            </a:r>
            <a:r>
              <a:rPr lang="en-IN" sz="2400" b="1" dirty="0">
                <a:latin typeface="Arial" pitchFamily="34" charset="0"/>
                <a:cs typeface="Arial" pitchFamily="34" charset="0"/>
              </a:rPr>
              <a:t>Gold prices plot before prediction:</a:t>
            </a:r>
          </a:p>
          <a:p>
            <a:pPr>
              <a:buNone/>
            </a:pPr>
            <a:endParaRPr lang="en-IN" sz="2200" dirty="0">
              <a:latin typeface="Arial" pitchFamily="34" charset="0"/>
              <a:cs typeface="Arial" pitchFamily="34" charset="0"/>
            </a:endParaRPr>
          </a:p>
          <a:p>
            <a:pPr>
              <a:buNone/>
            </a:pPr>
            <a:endParaRPr lang="en-IN" sz="2200" dirty="0">
              <a:latin typeface="Arial" pitchFamily="34" charset="0"/>
              <a:cs typeface="Arial" pitchFamily="34" charset="0"/>
            </a:endParaRPr>
          </a:p>
          <a:p>
            <a:pPr>
              <a:buNone/>
            </a:pPr>
            <a:endParaRPr lang="en-IN" sz="2200" dirty="0">
              <a:latin typeface="Arial" pitchFamily="34" charset="0"/>
              <a:cs typeface="Arial" pitchFamily="34" charset="0"/>
            </a:endParaRPr>
          </a:p>
          <a:p>
            <a:pPr>
              <a:buNone/>
            </a:pPr>
            <a:endParaRPr lang="en-IN" sz="2200" dirty="0">
              <a:latin typeface="Arial" pitchFamily="34" charset="0"/>
              <a:cs typeface="Arial" pitchFamily="34" charset="0"/>
            </a:endParaRPr>
          </a:p>
          <a:p>
            <a:pPr>
              <a:buNone/>
            </a:pPr>
            <a:endParaRPr lang="en-IN" sz="2200" dirty="0">
              <a:latin typeface="Arial" pitchFamily="34" charset="0"/>
              <a:cs typeface="Arial" pitchFamily="34" charset="0"/>
            </a:endParaRPr>
          </a:p>
          <a:p>
            <a:pPr>
              <a:buNone/>
            </a:pPr>
            <a:endParaRPr lang="en-US" sz="2200" dirty="0">
              <a:latin typeface="Arial" pitchFamily="34" charset="0"/>
              <a:cs typeface="Arial" pitchFamily="34" charset="0"/>
            </a:endParaRPr>
          </a:p>
        </p:txBody>
      </p:sp>
      <p:pic>
        <p:nvPicPr>
          <p:cNvPr id="3" name="Picture 2">
            <a:extLst>
              <a:ext uri="{FF2B5EF4-FFF2-40B4-BE49-F238E27FC236}">
                <a16:creationId xmlns:a16="http://schemas.microsoft.com/office/drawing/2014/main" id="{414F20A9-EA2A-41A7-9FB5-B061D2D7E01C}"/>
              </a:ext>
            </a:extLst>
          </p:cNvPr>
          <p:cNvPicPr>
            <a:picLocks noChangeAspect="1"/>
          </p:cNvPicPr>
          <p:nvPr/>
        </p:nvPicPr>
        <p:blipFill>
          <a:blip r:embed="rId2"/>
          <a:stretch>
            <a:fillRect/>
          </a:stretch>
        </p:blipFill>
        <p:spPr>
          <a:xfrm>
            <a:off x="683568" y="1844824"/>
            <a:ext cx="6005673" cy="4281044"/>
          </a:xfrm>
          <a:prstGeom prst="rect">
            <a:avLst/>
          </a:prstGeom>
        </p:spPr>
      </p:pic>
    </p:spTree>
    <p:extLst>
      <p:ext uri="{BB962C8B-B14F-4D97-AF65-F5344CB8AC3E}">
        <p14:creationId xmlns:p14="http://schemas.microsoft.com/office/powerpoint/2010/main" val="22586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10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Results and Discussion</a:t>
            </a:r>
            <a:endParaRPr lang="en-US" sz="4000" dirty="0"/>
          </a:p>
        </p:txBody>
      </p:sp>
      <p:sp>
        <p:nvSpPr>
          <p:cNvPr id="3" name="Content Placeholder 2"/>
          <p:cNvSpPr>
            <a:spLocks noGrp="1"/>
          </p:cNvSpPr>
          <p:nvPr>
            <p:ph idx="1"/>
          </p:nvPr>
        </p:nvSpPr>
        <p:spPr>
          <a:xfrm>
            <a:off x="455331" y="1381272"/>
            <a:ext cx="8229600" cy="4525963"/>
          </a:xfrm>
        </p:spPr>
        <p:txBody>
          <a:bodyPr>
            <a:normAutofit/>
          </a:bodyPr>
          <a:lstStyle/>
          <a:p>
            <a:pPr>
              <a:buNone/>
            </a:pPr>
            <a:r>
              <a:rPr lang="en-IN" sz="2400" dirty="0">
                <a:latin typeface="Arial" pitchFamily="34" charset="0"/>
                <a:cs typeface="Arial" pitchFamily="34" charset="0"/>
              </a:rPr>
              <a:t>   </a:t>
            </a:r>
            <a:r>
              <a:rPr lang="en-IN" sz="2400" b="1" dirty="0">
                <a:latin typeface="Arial" pitchFamily="34" charset="0"/>
                <a:cs typeface="Arial" pitchFamily="34" charset="0"/>
              </a:rPr>
              <a:t>Gold prices plot after prediction</a:t>
            </a:r>
            <a:r>
              <a:rPr lang="en-IN" sz="2400" dirty="0">
                <a:latin typeface="Arial" pitchFamily="34" charset="0"/>
                <a:cs typeface="Arial" pitchFamily="34" charset="0"/>
              </a:rPr>
              <a:t>:</a:t>
            </a:r>
          </a:p>
          <a:p>
            <a:pPr>
              <a:buNone/>
            </a:pP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pic>
        <p:nvPicPr>
          <p:cNvPr id="10" name="Picture 9">
            <a:extLst>
              <a:ext uri="{FF2B5EF4-FFF2-40B4-BE49-F238E27FC236}">
                <a16:creationId xmlns:a16="http://schemas.microsoft.com/office/drawing/2014/main" id="{38664D03-F730-4D84-B069-BAC05D24C574}"/>
              </a:ext>
            </a:extLst>
          </p:cNvPr>
          <p:cNvPicPr>
            <a:picLocks noChangeAspect="1"/>
          </p:cNvPicPr>
          <p:nvPr/>
        </p:nvPicPr>
        <p:blipFill>
          <a:blip r:embed="rId2"/>
          <a:stretch>
            <a:fillRect/>
          </a:stretch>
        </p:blipFill>
        <p:spPr>
          <a:xfrm>
            <a:off x="683568" y="1899303"/>
            <a:ext cx="6120680" cy="420046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Results and Discussion</a:t>
            </a:r>
            <a:endParaRPr lang="en-US" sz="4000" dirty="0"/>
          </a:p>
        </p:txBody>
      </p:sp>
      <p:sp>
        <p:nvSpPr>
          <p:cNvPr id="3" name="Content Placeholder 2"/>
          <p:cNvSpPr>
            <a:spLocks noGrp="1"/>
          </p:cNvSpPr>
          <p:nvPr>
            <p:ph idx="1"/>
          </p:nvPr>
        </p:nvSpPr>
        <p:spPr>
          <a:xfrm>
            <a:off x="452535" y="1483077"/>
            <a:ext cx="8229600" cy="4525963"/>
          </a:xfrm>
        </p:spPr>
        <p:txBody>
          <a:bodyPr>
            <a:normAutofit/>
          </a:bodyPr>
          <a:lstStyle/>
          <a:p>
            <a:r>
              <a:rPr lang="en-IN" sz="2400" b="1" dirty="0">
                <a:latin typeface="Arial" pitchFamily="34" charset="0"/>
                <a:cs typeface="Arial" pitchFamily="34" charset="0"/>
              </a:rPr>
              <a:t>Actual prices vs predicted price:</a:t>
            </a:r>
          </a:p>
          <a:p>
            <a:endParaRPr lang="en-IN" sz="2400" b="1" dirty="0">
              <a:latin typeface="Arial" pitchFamily="34" charset="0"/>
              <a:cs typeface="Arial" pitchFamily="34" charset="0"/>
            </a:endParaRPr>
          </a:p>
          <a:p>
            <a:endParaRPr lang="en-IN" sz="2400" b="1" dirty="0">
              <a:latin typeface="Arial" pitchFamily="34" charset="0"/>
              <a:cs typeface="Arial" pitchFamily="34" charset="0"/>
            </a:endParaRPr>
          </a:p>
          <a:p>
            <a:endParaRPr lang="en-IN" sz="2400" b="1" dirty="0">
              <a:latin typeface="Arial" pitchFamily="34" charset="0"/>
              <a:cs typeface="Arial" pitchFamily="34" charset="0"/>
            </a:endParaRPr>
          </a:p>
          <a:p>
            <a:endParaRPr lang="en-IN" sz="2400" b="1" dirty="0">
              <a:latin typeface="Arial" pitchFamily="34" charset="0"/>
              <a:cs typeface="Arial" pitchFamily="34" charset="0"/>
            </a:endParaRPr>
          </a:p>
          <a:p>
            <a:endParaRPr lang="en-IN" sz="2400" b="1"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pic>
        <p:nvPicPr>
          <p:cNvPr id="9" name="Picture 8">
            <a:extLst>
              <a:ext uri="{FF2B5EF4-FFF2-40B4-BE49-F238E27FC236}">
                <a16:creationId xmlns:a16="http://schemas.microsoft.com/office/drawing/2014/main" id="{7F166512-A4A7-455C-B820-33F0B0525F34}"/>
              </a:ext>
            </a:extLst>
          </p:cNvPr>
          <p:cNvPicPr>
            <a:picLocks noChangeAspect="1"/>
          </p:cNvPicPr>
          <p:nvPr/>
        </p:nvPicPr>
        <p:blipFill>
          <a:blip r:embed="rId2"/>
          <a:stretch>
            <a:fillRect/>
          </a:stretch>
        </p:blipFill>
        <p:spPr>
          <a:xfrm>
            <a:off x="650978" y="2000295"/>
            <a:ext cx="6081262" cy="418203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428596" y="1500174"/>
            <a:ext cx="8229600" cy="4630751"/>
          </a:xfrm>
        </p:spPr>
        <p:txBody>
          <a:bodyPr>
            <a:normAutofit fontScale="85000" lnSpcReduction="10000"/>
          </a:bodyPr>
          <a:lstStyle/>
          <a:p>
            <a:pPr>
              <a:lnSpc>
                <a:spcPct val="160000"/>
              </a:lnSpc>
            </a:pPr>
            <a:r>
              <a:rPr lang="en-IN" sz="2400" dirty="0">
                <a:latin typeface="Arial" panose="020B0604020202020204" pitchFamily="34" charset="0"/>
                <a:cs typeface="Arial" panose="020B0604020202020204" pitchFamily="34" charset="0"/>
              </a:rPr>
              <a:t>Gold has been one of the most important commodities throughout history. Maintaining gold reserves by central banks is crucial to support the current economic structure of the world</a:t>
            </a:r>
          </a:p>
          <a:p>
            <a:pPr>
              <a:lnSpc>
                <a:spcPct val="160000"/>
              </a:lnSpc>
            </a:pPr>
            <a:r>
              <a:rPr lang="en-IN" sz="2400" dirty="0">
                <a:latin typeface="Arial" panose="020B0604020202020204" pitchFamily="34" charset="0"/>
                <a:cs typeface="Arial" panose="020B0604020202020204" pitchFamily="34" charset="0"/>
              </a:rPr>
              <a:t>Some major companies and investors also invest a huge amount of money in gold. Although not easy, predicting the rate of gold would help investors and central banks to better decide when to sell and buy it</a:t>
            </a:r>
            <a:r>
              <a:rPr lang="en-US" sz="2400" dirty="0">
                <a:latin typeface="Arial" pitchFamily="34" charset="0"/>
                <a:cs typeface="Arial" pitchFamily="34" charset="0"/>
              </a:rPr>
              <a:t>. </a:t>
            </a:r>
          </a:p>
          <a:p>
            <a:pPr>
              <a:lnSpc>
                <a:spcPct val="160000"/>
              </a:lnSpc>
            </a:pPr>
            <a:r>
              <a:rPr lang="en-IN" sz="2400" dirty="0">
                <a:latin typeface="Arial" panose="020B0604020202020204" pitchFamily="34" charset="0"/>
                <a:cs typeface="Arial" panose="020B0604020202020204" pitchFamily="34" charset="0"/>
              </a:rPr>
              <a:t>we used machine learning algorithms to predict the gold rates very accurately</a:t>
            </a:r>
            <a:r>
              <a:rPr lang="en-US" sz="2400" dirty="0">
                <a:latin typeface="Arial" pitchFamily="34" charset="0"/>
                <a:cs typeface="Arial" pitchFamily="34" charset="0"/>
              </a:rPr>
              <a:t>.</a:t>
            </a:r>
          </a:p>
        </p:txBody>
      </p:sp>
    </p:spTree>
    <p:extLst>
      <p:ext uri="{BB962C8B-B14F-4D97-AF65-F5344CB8AC3E}">
        <p14:creationId xmlns:p14="http://schemas.microsoft.com/office/powerpoint/2010/main" val="542845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428596" y="1500174"/>
            <a:ext cx="8229600" cy="4630751"/>
          </a:xfrm>
        </p:spPr>
        <p:txBody>
          <a:bodyPr>
            <a:noAutofit/>
          </a:bodyPr>
          <a:lstStyle/>
          <a:p>
            <a:pPr>
              <a:lnSpc>
                <a:spcPct val="150000"/>
              </a:lnSpc>
            </a:pPr>
            <a:r>
              <a:rPr lang="en-IN" sz="2200" dirty="0">
                <a:latin typeface="Arial" panose="020B0604020202020204" pitchFamily="34" charset="0"/>
                <a:cs typeface="Arial" panose="020B0604020202020204" pitchFamily="34" charset="0"/>
              </a:rPr>
              <a:t>The main aim of this project is to predict the gold price, that is influenced by the economic variables such as stock profit exchange, silver price, EUR/USD, and United States oil ETF</a:t>
            </a:r>
            <a:r>
              <a:rPr lang="en-US" sz="2200" dirty="0">
                <a:latin typeface="Arial" pitchFamily="34" charset="0"/>
                <a:cs typeface="Arial" pitchFamily="34" charset="0"/>
              </a:rPr>
              <a:t>.</a:t>
            </a:r>
          </a:p>
          <a:p>
            <a:pPr>
              <a:lnSpc>
                <a:spcPct val="150000"/>
              </a:lnSpc>
            </a:pPr>
            <a:r>
              <a:rPr lang="en-IN" sz="2200" dirty="0">
                <a:latin typeface="Arial" panose="020B0604020202020204" pitchFamily="34" charset="0"/>
                <a:cs typeface="Arial" panose="020B0604020202020204" pitchFamily="34" charset="0"/>
              </a:rPr>
              <a:t>The machine learning algorithm random forest regressor is used to predict the price of gold accurately. Considering the results obtained, we conclude that the random forest regression model performed well.</a:t>
            </a:r>
          </a:p>
          <a:p>
            <a:pPr>
              <a:lnSpc>
                <a:spcPct val="150000"/>
              </a:lnSpc>
            </a:pPr>
            <a:r>
              <a:rPr lang="en-IN" sz="2200" dirty="0">
                <a:latin typeface="Arial" panose="020B0604020202020204" pitchFamily="34" charset="0"/>
                <a:cs typeface="Arial" panose="020B0604020202020204" pitchFamily="34" charset="0"/>
              </a:rPr>
              <a:t>We achieve an R Squared error Score of 0.99% which is high(It lies between 0-1) </a:t>
            </a:r>
            <a:endParaRPr lang="en-US" sz="2200" dirty="0">
              <a:latin typeface="Arial" pitchFamily="34" charset="0"/>
              <a:cs typeface="Arial" pitchFamily="34" charset="0"/>
            </a:endParaRPr>
          </a:p>
        </p:txBody>
      </p:sp>
    </p:spTree>
    <p:extLst>
      <p:ext uri="{BB962C8B-B14F-4D97-AF65-F5344CB8AC3E}">
        <p14:creationId xmlns:p14="http://schemas.microsoft.com/office/powerpoint/2010/main" val="54284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4161509492"/>
              </p:ext>
            </p:extLst>
          </p:nvPr>
        </p:nvGraphicFramePr>
        <p:xfrm>
          <a:off x="500034" y="1340769"/>
          <a:ext cx="8174870" cy="5305356"/>
        </p:xfrm>
        <a:graphic>
          <a:graphicData uri="http://schemas.openxmlformats.org/drawingml/2006/table">
            <a:tbl>
              <a:tblPr firstRow="1" bandRow="1">
                <a:tableStyleId>{5940675A-B579-460E-94D1-54222C63F5DA}</a:tableStyleId>
              </a:tblPr>
              <a:tblGrid>
                <a:gridCol w="502156">
                  <a:extLst>
                    <a:ext uri="{9D8B030D-6E8A-4147-A177-3AD203B41FA5}">
                      <a16:colId xmlns:a16="http://schemas.microsoft.com/office/drawing/2014/main" val="20000"/>
                    </a:ext>
                  </a:extLst>
                </a:gridCol>
                <a:gridCol w="7672714">
                  <a:extLst>
                    <a:ext uri="{9D8B030D-6E8A-4147-A177-3AD203B41FA5}">
                      <a16:colId xmlns:a16="http://schemas.microsoft.com/office/drawing/2014/main" val="20001"/>
                    </a:ext>
                  </a:extLst>
                </a:gridCol>
              </a:tblGrid>
              <a:tr h="1382880">
                <a:tc>
                  <a:txBody>
                    <a:bodyPr/>
                    <a:lstStyle/>
                    <a:p>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Gold rate prediction or forecast for today, Tomorrow, Next 30 days, months &amp;amp; more. Top 10 stock brokers in India - Compare Top share broker of 2020. (2022, April 9). Retrieved April 9, 2022, from </a:t>
                      </a:r>
                      <a:r>
                        <a:rPr lang="en-US" dirty="0">
                          <a:hlinkClick r:id="rId2"/>
                        </a:rPr>
                        <a:t>https://top10stockbroker.com/gold-rate/gold-rate-forecast/</a:t>
                      </a:r>
                      <a:endParaRPr lang="en-US"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123590">
                <a:tc>
                  <a:txBody>
                    <a:bodyPr/>
                    <a:lstStyle/>
                    <a:p>
                      <a:r>
                        <a:rPr lang="en-US"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t>China's government doesn't share exact figures. (</a:t>
                      </a:r>
                      <a:r>
                        <a:rPr lang="en-US" dirty="0" err="1"/>
                        <a:t>n.d</a:t>
                      </a:r>
                      <a:r>
                        <a:rPr lang="en-US" dirty="0"/>
                        <a:t>.). China is on a massive gold buying spree. </a:t>
                      </a:r>
                      <a:r>
                        <a:rPr lang="en-US" dirty="0" err="1"/>
                        <a:t>CNNMoney</a:t>
                      </a:r>
                      <a:r>
                        <a:rPr lang="en-US" dirty="0"/>
                        <a:t>. Retrieved April 9, 2022, from </a:t>
                      </a:r>
                      <a:r>
                        <a:rPr lang="en-US" dirty="0">
                          <a:hlinkClick r:id="rId3"/>
                        </a:rPr>
                        <a:t>https://money.cnn.com/2016/02/10/investing/china-gold/</a:t>
                      </a:r>
                      <a:endParaRPr lang="en-US" dirty="0"/>
                    </a:p>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55426">
                <a:tc>
                  <a:txBody>
                    <a:bodyPr/>
                    <a:lstStyle/>
                    <a:p>
                      <a:r>
                        <a:rPr lang="en-US"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p>
                    <a:p>
                      <a:pPr marL="0" marR="0" indent="0" algn="just" defTabSz="914400" rtl="0" eaLnBrk="1" fontAlgn="auto" latinLnBrk="0" hangingPunct="1">
                        <a:lnSpc>
                          <a:spcPct val="100000"/>
                        </a:lnSpc>
                        <a:spcBef>
                          <a:spcPts val="0"/>
                        </a:spcBef>
                        <a:spcAft>
                          <a:spcPts val="0"/>
                        </a:spcAft>
                        <a:buClrTx/>
                        <a:buSzTx/>
                        <a:buFontTx/>
                        <a:buNone/>
                        <a:tabLst/>
                        <a:defRPr/>
                      </a:pPr>
                      <a:r>
                        <a:rPr lang="en-US" dirty="0"/>
                        <a:t>Business Standard. (</a:t>
                      </a:r>
                      <a:r>
                        <a:rPr lang="en-US" dirty="0" err="1"/>
                        <a:t>n.d</a:t>
                      </a:r>
                      <a:r>
                        <a:rPr lang="en-US" dirty="0"/>
                        <a:t>.). </a:t>
                      </a:r>
                      <a:r>
                        <a:rPr lang="en-US" i="1" dirty="0"/>
                        <a:t>Gold price Today in Delhi, India, Gold Rate Today, gold price today rates in India</a:t>
                      </a:r>
                      <a:r>
                        <a:rPr lang="en-US" dirty="0"/>
                        <a:t>. Business Standard. Retrieved April 10, 2022, from </a:t>
                      </a:r>
                      <a:r>
                        <a:rPr lang="en-US" dirty="0">
                          <a:hlinkClick r:id="rId4"/>
                        </a:rPr>
                        <a:t>https://www.business-standard.com/about/what-is-gold-price</a:t>
                      </a:r>
                      <a:endParaRPr lang="en-US"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98170">
                <a:tc>
                  <a:txBody>
                    <a:bodyPr/>
                    <a:lstStyle/>
                    <a:p>
                      <a:r>
                        <a:rPr lang="en-US"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t>Python tutorial. (</a:t>
                      </a:r>
                      <a:r>
                        <a:rPr lang="en-US" dirty="0" err="1"/>
                        <a:t>n.d</a:t>
                      </a:r>
                      <a:r>
                        <a:rPr lang="en-US" dirty="0"/>
                        <a:t>.). Retrieved April 9, 2022, from </a:t>
                      </a:r>
                      <a:r>
                        <a:rPr lang="en-US" dirty="0">
                          <a:hlinkClick r:id="rId5"/>
                        </a:rPr>
                        <a:t>https://www.tutorialspoint.com/python/index.htm</a:t>
                      </a:r>
                      <a:endParaRPr lang="en-US" dirty="0"/>
                    </a:p>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9194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25</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1227736847"/>
              </p:ext>
            </p:extLst>
          </p:nvPr>
        </p:nvGraphicFramePr>
        <p:xfrm>
          <a:off x="428596" y="1371600"/>
          <a:ext cx="8244757" cy="4624563"/>
        </p:xfrm>
        <a:graphic>
          <a:graphicData uri="http://schemas.openxmlformats.org/drawingml/2006/table">
            <a:tbl>
              <a:tblPr firstRow="1" bandRow="1">
                <a:tableStyleId>{5940675A-B579-460E-94D1-54222C63F5DA}</a:tableStyleId>
              </a:tblPr>
              <a:tblGrid>
                <a:gridCol w="480277">
                  <a:extLst>
                    <a:ext uri="{9D8B030D-6E8A-4147-A177-3AD203B41FA5}">
                      <a16:colId xmlns:a16="http://schemas.microsoft.com/office/drawing/2014/main" val="20000"/>
                    </a:ext>
                  </a:extLst>
                </a:gridCol>
                <a:gridCol w="7764480">
                  <a:extLst>
                    <a:ext uri="{9D8B030D-6E8A-4147-A177-3AD203B41FA5}">
                      <a16:colId xmlns:a16="http://schemas.microsoft.com/office/drawing/2014/main" val="20001"/>
                    </a:ext>
                  </a:extLst>
                </a:gridCol>
              </a:tblGrid>
              <a:tr h="985830">
                <a:tc>
                  <a:txBody>
                    <a:bodyPr/>
                    <a:lstStyle/>
                    <a:p>
                      <a:r>
                        <a:rPr lang="en-US"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err="1"/>
                        <a:t>Bakshi</a:t>
                      </a:r>
                      <a:r>
                        <a:rPr lang="en-US" dirty="0"/>
                        <a:t>, C. (2020, June 9). Random Forest regression. Medium. Retrieved April 9, 2022, from </a:t>
                      </a:r>
                      <a:r>
                        <a:rPr lang="en-US" dirty="0">
                          <a:hlinkClick r:id="rId2"/>
                        </a:rPr>
                        <a:t>https://levelup.gitconnected.com/random-forest-regression-209c0f354c84</a:t>
                      </a:r>
                      <a:endParaRPr lang="en-US"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034909">
                <a:tc>
                  <a:txBody>
                    <a:bodyPr/>
                    <a:lstStyle/>
                    <a:p>
                      <a:r>
                        <a:rPr lang="en-US"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t>Historical gold rate/trend in India - complete information. </a:t>
                      </a:r>
                      <a:r>
                        <a:rPr lang="en-US" dirty="0" err="1"/>
                        <a:t>Bankbazaar</a:t>
                      </a:r>
                      <a:r>
                        <a:rPr lang="en-US" dirty="0"/>
                        <a:t>. (</a:t>
                      </a:r>
                      <a:r>
                        <a:rPr lang="en-US" dirty="0" err="1"/>
                        <a:t>n.d</a:t>
                      </a:r>
                      <a:r>
                        <a:rPr lang="en-US" dirty="0"/>
                        <a:t>.). Retrieved April 9, 2022, from </a:t>
                      </a:r>
                      <a:r>
                        <a:rPr lang="en-US" dirty="0">
                          <a:hlinkClick r:id="rId3"/>
                        </a:rPr>
                        <a:t>https://www.bankbazaar.com/gold-rate/gold-rate-trend-in-india.html</a:t>
                      </a:r>
                      <a:endParaRPr lang="en-US" dirty="0"/>
                    </a:p>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91093">
                <a:tc>
                  <a:txBody>
                    <a:bodyPr/>
                    <a:lstStyle/>
                    <a:p>
                      <a:r>
                        <a:rPr lang="en-US"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t>World Gold Council. (2022, April 8). Gold spot price and cost of gold. World Gold Council. Retrieved April 9, 2022, from </a:t>
                      </a:r>
                      <a:r>
                        <a:rPr lang="en-US" dirty="0">
                          <a:hlinkClick r:id="rId4"/>
                        </a:rPr>
                        <a:t>https://www.gold.org/goldhub/data/gold-prices</a:t>
                      </a:r>
                      <a:endParaRPr lang="en-US" dirty="0"/>
                    </a:p>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56030">
                <a:tc>
                  <a:txBody>
                    <a:bodyPr/>
                    <a:lstStyle/>
                    <a:p>
                      <a:r>
                        <a:rPr lang="en-US"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hlinkClick r:id="rId5"/>
                        </a:rPr>
                        <a:t>https://goldprice.org/gold-price-data.html</a:t>
                      </a:r>
                      <a:endParaRPr lang="en-US" dirty="0"/>
                    </a:p>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919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en-US" sz="2800" dirty="0">
                <a:latin typeface="Arial" pitchFamily="34" charset="0"/>
                <a:cs typeface="Arial" pitchFamily="34" charset="0"/>
              </a:rPr>
              <a:t>Attach your Course </a:t>
            </a:r>
            <a:r>
              <a:rPr lang="en-US" sz="2800">
                <a:latin typeface="Arial" pitchFamily="34" charset="0"/>
                <a:cs typeface="Arial" pitchFamily="34" charset="0"/>
              </a:rPr>
              <a:t>Certificate here</a:t>
            </a:r>
          </a:p>
          <a:p>
            <a:pPr marL="0" indent="0" algn="just">
              <a:lnSpc>
                <a:spcPct val="80000"/>
              </a:lnSpc>
              <a:buNone/>
            </a:pPr>
            <a:endParaRPr lang="en-US" sz="2800" dirty="0">
              <a:latin typeface="Arial" pitchFamily="34" charset="0"/>
              <a:cs typeface="Arial" pitchFamily="34" charset="0"/>
            </a:endParaRPr>
          </a:p>
          <a:p>
            <a:pPr algn="just">
              <a:lnSpc>
                <a:spcPct val="80000"/>
              </a:lnSpc>
            </a:pPr>
            <a:endParaRPr lang="en-US" sz="2800"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fld id="{34BF8381-4334-4BCF-A228-57F83149AF87}"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24070" y="1215223"/>
            <a:ext cx="8305800" cy="5022089"/>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endParaRPr lang="en-US" sz="2400" dirty="0">
              <a:latin typeface="Arial" pitchFamily="34" charset="0"/>
              <a:cs typeface="Arial" pitchFamily="34" charset="0"/>
            </a:endParaRPr>
          </a:p>
          <a:p>
            <a:pPr algn="just">
              <a:lnSpc>
                <a:spcPct val="170000"/>
              </a:lnSpc>
            </a:pPr>
            <a:r>
              <a:rPr lang="en-US" sz="8800" dirty="0">
                <a:latin typeface="Arial" pitchFamily="34" charset="0"/>
                <a:cs typeface="Arial" pitchFamily="34" charset="0"/>
              </a:rPr>
              <a:t>Gold price prediction is the application of science and </a:t>
            </a:r>
          </a:p>
          <a:p>
            <a:pPr algn="just">
              <a:lnSpc>
                <a:spcPct val="170000"/>
              </a:lnSpc>
              <a:buNone/>
            </a:pPr>
            <a:r>
              <a:rPr lang="en-US" sz="8800" dirty="0">
                <a:latin typeface="Arial" pitchFamily="34" charset="0"/>
                <a:cs typeface="Arial" pitchFamily="34" charset="0"/>
              </a:rPr>
              <a:t>	technology to predict the future gold price.</a:t>
            </a:r>
          </a:p>
          <a:p>
            <a:pPr fontAlgn="base">
              <a:lnSpc>
                <a:spcPct val="170000"/>
              </a:lnSpc>
            </a:pPr>
            <a:r>
              <a:rPr lang="en-US" sz="8800" dirty="0">
                <a:latin typeface="Arial" pitchFamily="34" charset="0"/>
                <a:cs typeface="Arial" pitchFamily="34" charset="0"/>
              </a:rPr>
              <a:t>It is important because </a:t>
            </a:r>
            <a:r>
              <a:rPr lang="en-IN" sz="8800" dirty="0">
                <a:latin typeface="Arial" panose="020B0604020202020204" pitchFamily="34" charset="0"/>
                <a:cs typeface="Arial" panose="020B0604020202020204" pitchFamily="34" charset="0"/>
              </a:rPr>
              <a:t>gold is one of the precious metals that is used for funding trading purchases. The countries with gold deposits are considered as the prosperous nations and</a:t>
            </a:r>
            <a:r>
              <a:rPr lang="en-IN" sz="8800" dirty="0">
                <a:solidFill>
                  <a:srgbClr val="202124"/>
                </a:solidFill>
                <a:latin typeface="Arial" panose="020B0604020202020204" pitchFamily="34" charset="0"/>
                <a:cs typeface="Arial" panose="020B0604020202020204" pitchFamily="34" charset="0"/>
              </a:rPr>
              <a:t> o</a:t>
            </a:r>
            <a:r>
              <a:rPr lang="en-IN" sz="8800" b="0" i="0" dirty="0">
                <a:solidFill>
                  <a:srgbClr val="202124"/>
                </a:solidFill>
                <a:effectLst/>
                <a:latin typeface="Arial" panose="020B0604020202020204" pitchFamily="34" charset="0"/>
                <a:cs typeface="Arial" panose="020B0604020202020204" pitchFamily="34" charset="0"/>
              </a:rPr>
              <a:t>ur prediction models will also be beneficial for investors, and central banks to decide when to invest in this commodity</a:t>
            </a:r>
            <a:endParaRPr lang="en-IN" sz="8800" dirty="0">
              <a:latin typeface="Arial" panose="020B0604020202020204" pitchFamily="34" charset="0"/>
              <a:cs typeface="Arial" pitchFamily="34" charset="0"/>
            </a:endParaRPr>
          </a:p>
          <a:p>
            <a:pPr algn="just">
              <a:lnSpc>
                <a:spcPct val="170000"/>
              </a:lnSpc>
            </a:pPr>
            <a:r>
              <a:rPr lang="en-US" sz="8800" dirty="0">
                <a:latin typeface="Arial" panose="020B0604020202020204" pitchFamily="34" charset="0"/>
                <a:cs typeface="Arial" panose="020B0604020202020204" pitchFamily="34" charset="0"/>
              </a:rPr>
              <a:t>Hence we use machine learning algorithm </a:t>
            </a:r>
            <a:r>
              <a:rPr lang="en-IN" sz="8800" dirty="0">
                <a:latin typeface="Arial" panose="020B0604020202020204" pitchFamily="34" charset="0"/>
                <a:cs typeface="Arial" panose="020B0604020202020204" pitchFamily="34" charset="0"/>
              </a:rPr>
              <a:t>for </a:t>
            </a:r>
            <a:r>
              <a:rPr lang="en-IN" sz="8800" dirty="0" err="1">
                <a:latin typeface="Arial" panose="020B0604020202020204" pitchFamily="34" charset="0"/>
                <a:cs typeface="Arial" panose="020B0604020202020204" pitchFamily="34" charset="0"/>
              </a:rPr>
              <a:t>analyzing</a:t>
            </a:r>
            <a:r>
              <a:rPr lang="en-IN" sz="8800" dirty="0">
                <a:latin typeface="Arial" panose="020B0604020202020204" pitchFamily="34" charset="0"/>
                <a:cs typeface="Arial" panose="020B0604020202020204" pitchFamily="34" charset="0"/>
              </a:rPr>
              <a:t> the relation between the variables and predict the gold price</a:t>
            </a:r>
            <a:r>
              <a:rPr lang="en-IN" sz="9200" dirty="0">
                <a:latin typeface="Arial" panose="020B0604020202020204" pitchFamily="34" charset="0"/>
                <a:cs typeface="Arial" panose="020B0604020202020204" pitchFamily="34" charset="0"/>
              </a:rPr>
              <a:t>.</a:t>
            </a:r>
            <a:endParaRPr lang="en-US" sz="9200" dirty="0">
              <a:latin typeface="Arial" panose="020B0604020202020204" pitchFamily="34" charset="0"/>
              <a:cs typeface="Arial" panose="020B0604020202020204" pitchFamily="34" charset="0"/>
            </a:endParaRPr>
          </a:p>
          <a:p>
            <a:pPr algn="just"/>
            <a:endParaRPr lang="en-US" sz="9200" dirty="0">
              <a:latin typeface="Arial" panose="020B0604020202020204" pitchFamily="34" charset="0"/>
              <a:cs typeface="Arial" panose="020B0604020202020204"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Objectives</a:t>
            </a:r>
          </a:p>
        </p:txBody>
      </p:sp>
      <p:sp>
        <p:nvSpPr>
          <p:cNvPr id="11" name="Content Placeholder 2"/>
          <p:cNvSpPr>
            <a:spLocks noGrp="1"/>
          </p:cNvSpPr>
          <p:nvPr>
            <p:ph idx="1"/>
          </p:nvPr>
        </p:nvSpPr>
        <p:spPr>
          <a:xfrm>
            <a:off x="533400" y="1643050"/>
            <a:ext cx="8153400" cy="4429156"/>
          </a:xfrm>
        </p:spPr>
        <p:txBody>
          <a:bodyPr>
            <a:normAutofit/>
          </a:bodyPr>
          <a:lstStyle/>
          <a:p>
            <a:pPr>
              <a:lnSpc>
                <a:spcPct val="160000"/>
              </a:lnSpc>
            </a:pPr>
            <a:r>
              <a:rPr lang="en-IN" sz="2800" dirty="0">
                <a:latin typeface="Arial" pitchFamily="34" charset="0"/>
                <a:cs typeface="Arial" pitchFamily="34" charset="0"/>
              </a:rPr>
              <a:t>The objective of this project is to predict The future gold prices.</a:t>
            </a:r>
            <a:endParaRPr lang="en-US" sz="2800" dirty="0">
              <a:latin typeface="Arial" pitchFamily="34" charset="0"/>
              <a:cs typeface="Arial" pitchFamily="34" charset="0"/>
            </a:endParaRPr>
          </a:p>
          <a:p>
            <a:pPr>
              <a:lnSpc>
                <a:spcPct val="160000"/>
              </a:lnSpc>
            </a:pPr>
            <a:r>
              <a:rPr lang="en-IN" sz="2800" dirty="0">
                <a:latin typeface="Arial" pitchFamily="34" charset="0"/>
                <a:cs typeface="Arial" pitchFamily="34" charset="0"/>
              </a:rPr>
              <a:t>In machine learning I’m going to use random forest regression to achieve our objective.</a:t>
            </a:r>
          </a:p>
          <a:p>
            <a:pPr>
              <a:lnSpc>
                <a:spcPct val="160000"/>
              </a:lnSpc>
            </a:pPr>
            <a:r>
              <a:rPr lang="en-IN" sz="2800" dirty="0">
                <a:latin typeface="Arial" pitchFamily="34" charset="0"/>
                <a:cs typeface="Arial" pitchFamily="34" charset="0"/>
              </a:rPr>
              <a:t>By using random forest regression we get the objective and shown it in the form of a </a:t>
            </a:r>
            <a:r>
              <a:rPr lang="en-IN" sz="2800" dirty="0" err="1">
                <a:latin typeface="Arial" pitchFamily="34" charset="0"/>
                <a:cs typeface="Arial" pitchFamily="34" charset="0"/>
              </a:rPr>
              <a:t>gui</a:t>
            </a:r>
            <a:r>
              <a:rPr lang="en-IN" sz="2800" dirty="0">
                <a:latin typeface="Arial" pitchFamily="34" charset="0"/>
                <a:cs typeface="Arial" pitchFamily="34" charset="0"/>
              </a:rPr>
              <a:t>.</a:t>
            </a:r>
            <a:endParaRPr lang="en-US" sz="2800" dirty="0">
              <a:latin typeface="Arial" pitchFamily="34" charset="0"/>
              <a:cs typeface="Arial" pitchFamily="34" charset="0"/>
            </a:endParaRPr>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9" name="Content Placeholder 2"/>
          <p:cNvSpPr>
            <a:spLocks noGrp="1"/>
          </p:cNvSpPr>
          <p:nvPr>
            <p:ph idx="1"/>
          </p:nvPr>
        </p:nvSpPr>
        <p:spPr>
          <a:xfrm>
            <a:off x="571472" y="1428736"/>
            <a:ext cx="45719" cy="45719"/>
          </a:xfrm>
          <a:solidFill>
            <a:srgbClr val="FFFF00"/>
          </a:solidFill>
        </p:spPr>
        <p:txBody>
          <a:bodyPr>
            <a:noAutofit/>
          </a:bodyPr>
          <a:lstStyle/>
          <a:p>
            <a:pPr marL="0" indent="0" algn="ctr">
              <a:lnSpc>
                <a:spcPct val="80000"/>
              </a:lnSpc>
              <a:buNone/>
            </a:pPr>
            <a:r>
              <a:rPr lang="en-US" b="1" dirty="0"/>
              <a:t>  </a:t>
            </a:r>
          </a:p>
          <a:p>
            <a:pPr marL="0" indent="0" algn="ctr">
              <a:lnSpc>
                <a:spcPct val="80000"/>
              </a:lnSpc>
              <a:buNone/>
            </a:pPr>
            <a:r>
              <a:rPr lang="en-US" b="1" dirty="0"/>
              <a:t> </a:t>
            </a:r>
          </a:p>
          <a:p>
            <a:pPr marL="0" indent="0" algn="ctr">
              <a:lnSpc>
                <a:spcPct val="80000"/>
              </a:lnSpc>
              <a:buNone/>
            </a:pPr>
            <a:endParaRPr lang="en-US" b="1" dirty="0">
              <a:latin typeface="+mj-lt"/>
            </a:endParaRPr>
          </a:p>
          <a:p>
            <a:pPr algn="just">
              <a:buNone/>
            </a:pPr>
            <a:endParaRPr lang="en-US" b="1" dirty="0"/>
          </a:p>
          <a:p>
            <a:pPr algn="just">
              <a:buNone/>
            </a:pPr>
            <a:endParaRPr lang="en-US" b="1" dirty="0"/>
          </a:p>
        </p:txBody>
      </p:sp>
      <p:sp>
        <p:nvSpPr>
          <p:cNvPr id="7" name="Oval 6"/>
          <p:cNvSpPr/>
          <p:nvPr/>
        </p:nvSpPr>
        <p:spPr>
          <a:xfrm>
            <a:off x="857224" y="1785926"/>
            <a:ext cx="1071570" cy="500066"/>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endParaRPr lang="en-US" dirty="0"/>
          </a:p>
        </p:txBody>
      </p:sp>
      <p:sp>
        <p:nvSpPr>
          <p:cNvPr id="11" name="Flowchart: Alternate Process 10"/>
          <p:cNvSpPr/>
          <p:nvPr/>
        </p:nvSpPr>
        <p:spPr>
          <a:xfrm>
            <a:off x="2571736" y="1785926"/>
            <a:ext cx="1214446" cy="7143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Gol prices</a:t>
            </a:r>
          </a:p>
          <a:p>
            <a:pPr algn="ctr"/>
            <a:r>
              <a:rPr lang="en-IN" dirty="0"/>
              <a:t>dataset</a:t>
            </a:r>
            <a:endParaRPr lang="en-US" dirty="0"/>
          </a:p>
        </p:txBody>
      </p:sp>
      <p:sp>
        <p:nvSpPr>
          <p:cNvPr id="12" name="Flowchart: Alternate Process 11"/>
          <p:cNvSpPr/>
          <p:nvPr/>
        </p:nvSpPr>
        <p:spPr>
          <a:xfrm>
            <a:off x="4572000" y="1714488"/>
            <a:ext cx="1571636" cy="8572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visualization</a:t>
            </a:r>
            <a:endParaRPr lang="en-US" dirty="0"/>
          </a:p>
        </p:txBody>
      </p:sp>
      <p:sp>
        <p:nvSpPr>
          <p:cNvPr id="13" name="Flowchart: Alternate Process 12"/>
          <p:cNvSpPr/>
          <p:nvPr/>
        </p:nvSpPr>
        <p:spPr>
          <a:xfrm>
            <a:off x="7000892" y="1714488"/>
            <a:ext cx="1428760" cy="9286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Normalizing the data</a:t>
            </a:r>
            <a:endParaRPr lang="en-US" dirty="0"/>
          </a:p>
        </p:txBody>
      </p:sp>
      <p:sp>
        <p:nvSpPr>
          <p:cNvPr id="14" name="Flowchart: Data 13"/>
          <p:cNvSpPr/>
          <p:nvPr/>
        </p:nvSpPr>
        <p:spPr>
          <a:xfrm>
            <a:off x="6572264" y="3000372"/>
            <a:ext cx="1214446" cy="100013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a:t>
            </a:r>
          </a:p>
          <a:p>
            <a:pPr algn="ctr"/>
            <a:r>
              <a:rPr lang="en-IN" dirty="0"/>
              <a:t>(80%)</a:t>
            </a:r>
            <a:endParaRPr lang="en-US" dirty="0"/>
          </a:p>
        </p:txBody>
      </p:sp>
      <p:sp>
        <p:nvSpPr>
          <p:cNvPr id="15" name="Flowchart: Data 14"/>
          <p:cNvSpPr/>
          <p:nvPr/>
        </p:nvSpPr>
        <p:spPr>
          <a:xfrm>
            <a:off x="6357950" y="4572008"/>
            <a:ext cx="1357322" cy="100013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a:t>
            </a:r>
          </a:p>
          <a:p>
            <a:pPr algn="ctr"/>
            <a:r>
              <a:rPr lang="en-IN" dirty="0"/>
              <a:t>(20%)</a:t>
            </a:r>
            <a:endParaRPr lang="en-US" dirty="0"/>
          </a:p>
        </p:txBody>
      </p:sp>
      <p:sp>
        <p:nvSpPr>
          <p:cNvPr id="16" name="Flowchart: Alternate Process 15"/>
          <p:cNvSpPr/>
          <p:nvPr/>
        </p:nvSpPr>
        <p:spPr>
          <a:xfrm>
            <a:off x="3500430" y="2786058"/>
            <a:ext cx="1781980" cy="128588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By using random forest  regression training the data</a:t>
            </a:r>
            <a:endParaRPr lang="en-US" dirty="0"/>
          </a:p>
        </p:txBody>
      </p:sp>
      <p:sp>
        <p:nvSpPr>
          <p:cNvPr id="17" name="Flowchart: Alternate Process 16"/>
          <p:cNvSpPr/>
          <p:nvPr/>
        </p:nvSpPr>
        <p:spPr>
          <a:xfrm>
            <a:off x="3643306" y="4643446"/>
            <a:ext cx="1857388" cy="9286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Predicting data by using random forest regression</a:t>
            </a:r>
            <a:endParaRPr lang="en-US" dirty="0"/>
          </a:p>
        </p:txBody>
      </p:sp>
      <p:sp>
        <p:nvSpPr>
          <p:cNvPr id="18" name="Flowchart: Alternate Process 17"/>
          <p:cNvSpPr/>
          <p:nvPr/>
        </p:nvSpPr>
        <p:spPr>
          <a:xfrm>
            <a:off x="2071670" y="4786322"/>
            <a:ext cx="928694" cy="7143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Result</a:t>
            </a:r>
            <a:endParaRPr lang="en-US" dirty="0"/>
          </a:p>
        </p:txBody>
      </p:sp>
      <p:sp>
        <p:nvSpPr>
          <p:cNvPr id="19" name="Oval 18"/>
          <p:cNvSpPr/>
          <p:nvPr/>
        </p:nvSpPr>
        <p:spPr>
          <a:xfrm>
            <a:off x="714348" y="3786190"/>
            <a:ext cx="100013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Stop</a:t>
            </a:r>
            <a:endParaRPr lang="en-US" dirty="0"/>
          </a:p>
        </p:txBody>
      </p:sp>
      <p:cxnSp>
        <p:nvCxnSpPr>
          <p:cNvPr id="26" name="Straight Arrow Connector 25"/>
          <p:cNvCxnSpPr/>
          <p:nvPr/>
        </p:nvCxnSpPr>
        <p:spPr>
          <a:xfrm>
            <a:off x="2000232" y="2000240"/>
            <a:ext cx="500066"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57620" y="2071678"/>
            <a:ext cx="642942" cy="1588"/>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15074" y="2071678"/>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8258175" y="2676525"/>
            <a:ext cx="11113" cy="2849563"/>
          </a:xfrm>
          <a:custGeom>
            <a:avLst/>
            <a:gdLst>
              <a:gd name="connsiteX0" fmla="*/ 0 w 11113"/>
              <a:gd name="connsiteY0" fmla="*/ 0 h 2849563"/>
              <a:gd name="connsiteX1" fmla="*/ 9525 w 11113"/>
              <a:gd name="connsiteY1" fmla="*/ 2400300 h 2849563"/>
              <a:gd name="connsiteX2" fmla="*/ 9525 w 11113"/>
              <a:gd name="connsiteY2" fmla="*/ 2695575 h 2849563"/>
              <a:gd name="connsiteX3" fmla="*/ 9525 w 11113"/>
              <a:gd name="connsiteY3" fmla="*/ 2686050 h 2849563"/>
            </a:gdLst>
            <a:ahLst/>
            <a:cxnLst>
              <a:cxn ang="0">
                <a:pos x="connsiteX0" y="connsiteY0"/>
              </a:cxn>
              <a:cxn ang="0">
                <a:pos x="connsiteX1" y="connsiteY1"/>
              </a:cxn>
              <a:cxn ang="0">
                <a:pos x="connsiteX2" y="connsiteY2"/>
              </a:cxn>
              <a:cxn ang="0">
                <a:pos x="connsiteX3" y="connsiteY3"/>
              </a:cxn>
            </a:cxnLst>
            <a:rect l="l" t="t" r="r" b="b"/>
            <a:pathLst>
              <a:path w="11113" h="2849563">
                <a:moveTo>
                  <a:pt x="0" y="0"/>
                </a:moveTo>
                <a:cubicBezTo>
                  <a:pt x="3969" y="975519"/>
                  <a:pt x="7938" y="1951038"/>
                  <a:pt x="9525" y="2400300"/>
                </a:cubicBezTo>
                <a:cubicBezTo>
                  <a:pt x="11113" y="2849563"/>
                  <a:pt x="9525" y="2695575"/>
                  <a:pt x="9525" y="2695575"/>
                </a:cubicBezTo>
                <a:lnTo>
                  <a:pt x="9525" y="26860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Arrow Connector 51"/>
          <p:cNvCxnSpPr/>
          <p:nvPr/>
        </p:nvCxnSpPr>
        <p:spPr>
          <a:xfrm rot="10800000">
            <a:off x="7786710" y="3429000"/>
            <a:ext cx="50006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3"/>
          </p:cNvCxnSpPr>
          <p:nvPr/>
        </p:nvCxnSpPr>
        <p:spPr>
          <a:xfrm flipH="1" flipV="1">
            <a:off x="7572396" y="5357826"/>
            <a:ext cx="695304" cy="4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5286380" y="3500438"/>
            <a:ext cx="135732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5572132" y="5072074"/>
            <a:ext cx="85725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3071802" y="5143512"/>
            <a:ext cx="50006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a:off x="2285984" y="3500438"/>
            <a:ext cx="11430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1643042" y="4143380"/>
            <a:ext cx="128588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a:off x="1785918" y="4071942"/>
            <a:ext cx="50006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5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latin typeface="Arial" pitchFamily="34" charset="0"/>
                <a:cs typeface="Arial" pitchFamily="34" charset="0"/>
              </a:rPr>
              <a:t>System Architecture / Ideation Map</a:t>
            </a:r>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pic>
        <p:nvPicPr>
          <p:cNvPr id="1026" name="Picture 2" descr="Random Forest Regression. Random Forest Regression is a… | by Chaya Bakshi  | Level Up Coding">
            <a:extLst>
              <a:ext uri="{FF2B5EF4-FFF2-40B4-BE49-F238E27FC236}">
                <a16:creationId xmlns:a16="http://schemas.microsoft.com/office/drawing/2014/main" id="{7D92FB1A-6A1F-4C3B-BDDC-E769D90CFC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98781"/>
            <a:ext cx="7272807" cy="4568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10" name="Content Placeholder 9">
            <a:extLst>
              <a:ext uri="{FF2B5EF4-FFF2-40B4-BE49-F238E27FC236}">
                <a16:creationId xmlns:a16="http://schemas.microsoft.com/office/drawing/2014/main" id="{88C27421-2FA9-461F-9D57-840CE1064CD2}"/>
              </a:ext>
            </a:extLst>
          </p:cNvPr>
          <p:cNvSpPr>
            <a:spLocks noGrp="1"/>
          </p:cNvSpPr>
          <p:nvPr>
            <p:ph idx="1"/>
          </p:nvPr>
        </p:nvSpPr>
        <p:spPr>
          <a:xfrm>
            <a:off x="381000" y="1268760"/>
            <a:ext cx="8439472" cy="5132040"/>
          </a:xfrm>
        </p:spPr>
        <p:txBody>
          <a:bodyPr/>
          <a:lstStyle/>
          <a:p>
            <a:r>
              <a:rPr lang="en-IN" sz="2500" b="1" dirty="0">
                <a:latin typeface="Arial" panose="020B0604020202020204" pitchFamily="34" charset="0"/>
                <a:cs typeface="Arial" panose="020B0604020202020204" pitchFamily="34" charset="0"/>
              </a:rPr>
              <a:t>MODULE IMPLEMENTATIO</a:t>
            </a:r>
            <a:r>
              <a:rPr lang="en-IN" sz="2500" dirty="0">
                <a:latin typeface="Arial" panose="020B0604020202020204" pitchFamily="34" charset="0"/>
                <a:cs typeface="Arial" panose="020B0604020202020204" pitchFamily="34" charset="0"/>
              </a:rPr>
              <a:t>N</a:t>
            </a:r>
            <a:r>
              <a:rPr lang="en-IN" dirty="0"/>
              <a:t>:</a:t>
            </a:r>
          </a:p>
          <a:p>
            <a:r>
              <a:rPr lang="en-IN" dirty="0"/>
              <a:t> </a:t>
            </a:r>
            <a:r>
              <a:rPr lang="en-IN" sz="2200" dirty="0">
                <a:latin typeface="Arial" panose="020B0604020202020204" pitchFamily="34" charset="0"/>
                <a:cs typeface="Arial" panose="020B0604020202020204" pitchFamily="34" charset="0"/>
              </a:rPr>
              <a:t>To predict the gold price, we need to build a machine learning model which includes the following steps</a:t>
            </a:r>
          </a:p>
          <a:p>
            <a:endParaRPr lang="en-IN" sz="22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D7FDE050-4BDB-4D03-A0C5-3D11E71F7ACF}"/>
              </a:ext>
            </a:extLst>
          </p:cNvPr>
          <p:cNvPicPr>
            <a:picLocks noChangeAspect="1"/>
          </p:cNvPicPr>
          <p:nvPr/>
        </p:nvPicPr>
        <p:blipFill>
          <a:blip r:embed="rId2"/>
          <a:stretch>
            <a:fillRect/>
          </a:stretch>
        </p:blipFill>
        <p:spPr>
          <a:xfrm>
            <a:off x="827584" y="2831131"/>
            <a:ext cx="7435103" cy="3393822"/>
          </a:xfrm>
          <a:prstGeom prst="rect">
            <a:avLst/>
          </a:prstGeom>
        </p:spPr>
      </p:pic>
    </p:spTree>
    <p:extLst>
      <p:ext uri="{BB962C8B-B14F-4D97-AF65-F5344CB8AC3E}">
        <p14:creationId xmlns:p14="http://schemas.microsoft.com/office/powerpoint/2010/main" val="2526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078A-2773-47E6-9C07-13F902992856}"/>
              </a:ext>
            </a:extLst>
          </p:cNvPr>
          <p:cNvSpPr>
            <a:spLocks noGrp="1"/>
          </p:cNvSpPr>
          <p:nvPr>
            <p:ph type="title"/>
          </p:nvPr>
        </p:nvSpPr>
        <p:spPr>
          <a:xfrm>
            <a:off x="298940" y="476672"/>
            <a:ext cx="5497196" cy="792088"/>
          </a:xfrm>
        </p:spPr>
        <p:txBody>
          <a:bodyPr>
            <a:normAutofit fontScale="90000"/>
          </a:bodyPr>
          <a:lstStyle/>
          <a:p>
            <a:r>
              <a:rPr lang="en-US" dirty="0">
                <a:solidFill>
                  <a:srgbClr val="C00000"/>
                </a:solidFill>
                <a:latin typeface="Arial" pitchFamily="34" charset="0"/>
                <a:cs typeface="Arial" pitchFamily="34" charset="0"/>
              </a:rPr>
              <a:t>Project Implementation</a:t>
            </a:r>
            <a:endParaRPr lang="en-IN" dirty="0"/>
          </a:p>
        </p:txBody>
      </p:sp>
      <p:sp>
        <p:nvSpPr>
          <p:cNvPr id="3" name="Content Placeholder 2">
            <a:extLst>
              <a:ext uri="{FF2B5EF4-FFF2-40B4-BE49-F238E27FC236}">
                <a16:creationId xmlns:a16="http://schemas.microsoft.com/office/drawing/2014/main" id="{BBFB12BC-3850-4BF2-A995-85242275B8F3}"/>
              </a:ext>
            </a:extLst>
          </p:cNvPr>
          <p:cNvSpPr>
            <a:spLocks noGrp="1"/>
          </p:cNvSpPr>
          <p:nvPr>
            <p:ph idx="1"/>
          </p:nvPr>
        </p:nvSpPr>
        <p:spPr>
          <a:xfrm>
            <a:off x="457200" y="1556792"/>
            <a:ext cx="8229600" cy="4968552"/>
          </a:xfrm>
        </p:spPr>
        <p:txBody>
          <a:bodyPr>
            <a:normAutofit fontScale="92500" lnSpcReduction="10000"/>
          </a:bodyPr>
          <a:lstStyle/>
          <a:p>
            <a:pPr>
              <a:lnSpc>
                <a:spcPct val="150000"/>
              </a:lnSpc>
            </a:pPr>
            <a:r>
              <a:rPr lang="en-IN" sz="2200" b="1" dirty="0">
                <a:latin typeface="Arial" panose="020B0604020202020204" pitchFamily="34" charset="0"/>
                <a:cs typeface="Arial" panose="020B0604020202020204" pitchFamily="34" charset="0"/>
              </a:rPr>
              <a:t>Data Collection:</a:t>
            </a:r>
            <a:r>
              <a:rPr lang="en-IN" sz="2200" dirty="0">
                <a:latin typeface="Arial" panose="020B0604020202020204" pitchFamily="34" charset="0"/>
                <a:cs typeface="Arial" panose="020B0604020202020204" pitchFamily="34" charset="0"/>
              </a:rPr>
              <a:t> The first thing required while building a machine learning model is the data. The data is collected from the web consisting of 2290 records and 8 attributes.</a:t>
            </a:r>
          </a:p>
          <a:p>
            <a:pPr>
              <a:lnSpc>
                <a:spcPct val="150000"/>
              </a:lnSpc>
            </a:pPr>
            <a:r>
              <a:rPr lang="en-IN" sz="2200" b="1" dirty="0">
                <a:latin typeface="Arial" panose="020B0604020202020204" pitchFamily="34" charset="0"/>
                <a:cs typeface="Arial" panose="020B0604020202020204" pitchFamily="34" charset="0"/>
              </a:rPr>
              <a:t>Data </a:t>
            </a:r>
            <a:r>
              <a:rPr lang="en-IN" sz="2200" b="1" dirty="0" err="1">
                <a:latin typeface="Arial" panose="020B0604020202020204" pitchFamily="34" charset="0"/>
                <a:cs typeface="Arial" panose="020B0604020202020204" pitchFamily="34" charset="0"/>
              </a:rPr>
              <a:t>Preprocessing</a:t>
            </a:r>
            <a:r>
              <a:rPr lang="en-IN" sz="2200" dirty="0">
                <a:latin typeface="Arial" panose="020B0604020202020204" pitchFamily="34" charset="0"/>
                <a:cs typeface="Arial" panose="020B0604020202020204" pitchFamily="34" charset="0"/>
              </a:rPr>
              <a:t>: Data </a:t>
            </a:r>
            <a:r>
              <a:rPr lang="en-IN" sz="2200" dirty="0" err="1">
                <a:latin typeface="Arial" panose="020B0604020202020204" pitchFamily="34" charset="0"/>
                <a:cs typeface="Arial" panose="020B0604020202020204" pitchFamily="34" charset="0"/>
              </a:rPr>
              <a:t>preprocessing</a:t>
            </a:r>
            <a:r>
              <a:rPr lang="en-IN" sz="2200" dirty="0">
                <a:latin typeface="Arial" panose="020B0604020202020204" pitchFamily="34" charset="0"/>
                <a:cs typeface="Arial" panose="020B0604020202020204" pitchFamily="34" charset="0"/>
              </a:rPr>
              <a:t> is required when the data is incomplete, inconsistent, or noisy. The data collected was noisy, so we performed an outlier analysis and removed the noisy data. The data transformation is also done by performing normalization in which the data in each attribute is scaled between the range 0 to 1.</a:t>
            </a:r>
          </a:p>
          <a:p>
            <a:pPr>
              <a:lnSpc>
                <a:spcPct val="150000"/>
              </a:lnSpc>
            </a:pPr>
            <a:r>
              <a:rPr lang="en-IN" sz="2200" b="1" dirty="0">
                <a:latin typeface="Arial" panose="020B0604020202020204" pitchFamily="34" charset="0"/>
                <a:cs typeface="Arial" panose="020B0604020202020204" pitchFamily="34" charset="0"/>
              </a:rPr>
              <a:t>Choose the model:</a:t>
            </a:r>
            <a:r>
              <a:rPr lang="en-IN" sz="2200" dirty="0">
                <a:latin typeface="Arial" panose="020B0604020202020204" pitchFamily="34" charset="0"/>
                <a:cs typeface="Arial" panose="020B0604020202020204" pitchFamily="34" charset="0"/>
              </a:rPr>
              <a:t> Prediction of gold price is a regression task, so we consider the regression algorithm called Random Forest </a:t>
            </a:r>
            <a:r>
              <a:rPr lang="en-IN" sz="2200" dirty="0" err="1">
                <a:latin typeface="Arial" panose="020B0604020202020204" pitchFamily="34" charset="0"/>
                <a:cs typeface="Arial" panose="020B0604020202020204" pitchFamily="34" charset="0"/>
              </a:rPr>
              <a:t>Regressor</a:t>
            </a:r>
            <a:r>
              <a:rPr lang="en-IN" sz="2200" dirty="0">
                <a:latin typeface="Arial" panose="020B0604020202020204" pitchFamily="34" charset="0"/>
                <a:cs typeface="Arial" panose="020B0604020202020204" pitchFamily="34" charset="0"/>
              </a:rPr>
              <a:t> for building the model </a:t>
            </a:r>
          </a:p>
        </p:txBody>
      </p:sp>
      <p:sp>
        <p:nvSpPr>
          <p:cNvPr id="4" name="Date Placeholder 3">
            <a:extLst>
              <a:ext uri="{FF2B5EF4-FFF2-40B4-BE49-F238E27FC236}">
                <a16:creationId xmlns:a16="http://schemas.microsoft.com/office/drawing/2014/main" id="{9B29C642-0319-4EA3-BE93-BA63DC47894D}"/>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5937EB7D-8007-4932-AC9B-4EA173BF505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F0C1BDB-FFB7-4239-A768-DFDB1EBAB963}"/>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208016442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TotalTime>
  <Words>1550</Words>
  <Application>Microsoft Office PowerPoint</Application>
  <PresentationFormat>On-screen Show (4:3)</PresentationFormat>
  <Paragraphs>232</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urw-din</vt:lpstr>
      <vt:lpstr>Custom Design</vt:lpstr>
      <vt:lpstr> </vt:lpstr>
      <vt:lpstr>Presentation Outline</vt:lpstr>
      <vt:lpstr>PowerPoint Presentation</vt:lpstr>
      <vt:lpstr>PowerPoint Presentation</vt:lpstr>
      <vt:lpstr>Objectives</vt:lpstr>
      <vt:lpstr>System Architecture / Ideation Map</vt:lpstr>
      <vt:lpstr>System Architecture / Ideation Map</vt:lpstr>
      <vt:lpstr>Project Implementation</vt:lpstr>
      <vt:lpstr>Project Implementation</vt:lpstr>
      <vt:lpstr>Project Implementation</vt:lpstr>
      <vt:lpstr>Project Implementation</vt:lpstr>
      <vt:lpstr>Project Implementation</vt:lpstr>
      <vt:lpstr>Project Implementation</vt:lpstr>
      <vt:lpstr>Application Snapshots</vt:lpstr>
      <vt:lpstr>Application Snapshots</vt:lpstr>
      <vt:lpstr>Application Snapshots</vt:lpstr>
      <vt:lpstr>Project Implementation</vt:lpstr>
      <vt:lpstr>Methodology</vt:lpstr>
      <vt:lpstr>Results and Discussion</vt:lpstr>
      <vt:lpstr>Results and Discussion</vt:lpstr>
      <vt:lpstr>Results and Discussion</vt:lpstr>
      <vt:lpstr> Conclusion </vt:lpstr>
      <vt:lpstr> 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guna shankar</cp:lastModifiedBy>
  <cp:revision>145</cp:revision>
  <dcterms:created xsi:type="dcterms:W3CDTF">2019-11-06T07:48:53Z</dcterms:created>
  <dcterms:modified xsi:type="dcterms:W3CDTF">2022-04-10T14:23:52Z</dcterms:modified>
</cp:coreProperties>
</file>