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57" r:id="rId2"/>
    <p:sldId id="290" r:id="rId3"/>
    <p:sldId id="291" r:id="rId4"/>
    <p:sldId id="292" r:id="rId5"/>
    <p:sldId id="258" r:id="rId6"/>
    <p:sldId id="259" r:id="rId7"/>
    <p:sldId id="260" r:id="rId8"/>
    <p:sldId id="261" r:id="rId9"/>
    <p:sldId id="262" r:id="rId10"/>
    <p:sldId id="263" r:id="rId11"/>
    <p:sldId id="264" r:id="rId12"/>
    <p:sldId id="29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p:restoredTop sz="92789"/>
  </p:normalViewPr>
  <p:slideViewPr>
    <p:cSldViewPr snapToGrid="0" snapToObjects="1">
      <p:cViewPr varScale="1">
        <p:scale>
          <a:sx n="118" d="100"/>
          <a:sy n="118" d="100"/>
        </p:scale>
        <p:origin x="5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F44EC-C34D-F74F-BE0B-90CCF22E1992}" type="datetimeFigureOut">
              <a:rPr lang="en-US" smtClean="0"/>
              <a:t>3/8/22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27957-8A28-074A-9EB3-5BCE8E0086A1}" type="slidenum">
              <a:rPr lang="en-US" smtClean="0"/>
              <a:t>‹#›</a:t>
            </a:fld>
            <a:endParaRPr lang="en-US"/>
          </a:p>
        </p:txBody>
      </p:sp>
    </p:spTree>
    <p:extLst>
      <p:ext uri="{BB962C8B-B14F-4D97-AF65-F5344CB8AC3E}">
        <p14:creationId xmlns:p14="http://schemas.microsoft.com/office/powerpoint/2010/main" val="171992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227957-8A28-074A-9EB3-5BCE8E0086A1}" type="slidenum">
              <a:rPr lang="en-US" smtClean="0"/>
              <a:t>11</a:t>
            </a:fld>
            <a:endParaRPr lang="en-US"/>
          </a:p>
        </p:txBody>
      </p:sp>
    </p:spTree>
    <p:extLst>
      <p:ext uri="{BB962C8B-B14F-4D97-AF65-F5344CB8AC3E}">
        <p14:creationId xmlns:p14="http://schemas.microsoft.com/office/powerpoint/2010/main" val="83430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28B4597-53FD-DA4C-9DB2-4EF11CC278CE}" type="datetimeFigureOut">
              <a:rPr lang="en-US" smtClean="0"/>
              <a:t>3/8/22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EB61542-95B0-9942-B743-22DA60C521C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349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8B4597-53FD-DA4C-9DB2-4EF11CC278CE}" type="datetimeFigureOut">
              <a:rPr lang="en-US" smtClean="0"/>
              <a:t>3/8/22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1542-95B0-9942-B743-22DA60C521C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39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8B4597-53FD-DA4C-9DB2-4EF11CC278CE}" type="datetimeFigureOut">
              <a:rPr lang="en-US" smtClean="0"/>
              <a:t>3/8/22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1542-95B0-9942-B743-22DA60C521C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92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8B4597-53FD-DA4C-9DB2-4EF11CC278CE}" type="datetimeFigureOut">
              <a:rPr lang="en-US" smtClean="0"/>
              <a:t>3/8/22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1542-95B0-9942-B743-22DA60C521C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87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28B4597-53FD-DA4C-9DB2-4EF11CC278CE}" type="datetimeFigureOut">
              <a:rPr lang="en-US" smtClean="0"/>
              <a:t>3/8/22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61542-95B0-9942-B743-22DA60C521C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30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28B4597-53FD-DA4C-9DB2-4EF11CC278CE}" type="datetimeFigureOut">
              <a:rPr lang="en-US" smtClean="0"/>
              <a:t>3/8/22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61542-95B0-9942-B743-22DA60C521C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37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28B4597-53FD-DA4C-9DB2-4EF11CC278CE}" type="datetimeFigureOut">
              <a:rPr lang="en-US" smtClean="0"/>
              <a:t>3/8/22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61542-95B0-9942-B743-22DA60C521C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90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28B4597-53FD-DA4C-9DB2-4EF11CC278CE}" type="datetimeFigureOut">
              <a:rPr lang="en-US" smtClean="0"/>
              <a:t>3/8/22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61542-95B0-9942-B743-22DA60C521C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550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B4597-53FD-DA4C-9DB2-4EF11CC278CE}" type="datetimeFigureOut">
              <a:rPr lang="en-US" smtClean="0"/>
              <a:t>3/8/22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61542-95B0-9942-B743-22DA60C521C2}" type="slidenum">
              <a:rPr lang="en-US" smtClean="0"/>
              <a:t>‹#›</a:t>
            </a:fld>
            <a:endParaRPr lang="en-US"/>
          </a:p>
        </p:txBody>
      </p:sp>
    </p:spTree>
    <p:extLst>
      <p:ext uri="{BB962C8B-B14F-4D97-AF65-F5344CB8AC3E}">
        <p14:creationId xmlns:p14="http://schemas.microsoft.com/office/powerpoint/2010/main" val="158206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8B4597-53FD-DA4C-9DB2-4EF11CC278CE}" type="datetimeFigureOut">
              <a:rPr lang="en-US" smtClean="0"/>
              <a:t>3/8/22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61542-95B0-9942-B743-22DA60C521C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25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8B4597-53FD-DA4C-9DB2-4EF11CC278CE}" type="datetimeFigureOut">
              <a:rPr lang="en-US" smtClean="0"/>
              <a:t>3/8/22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EB61542-95B0-9942-B743-22DA60C521C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84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8B4597-53FD-DA4C-9DB2-4EF11CC278CE}" type="datetimeFigureOut">
              <a:rPr lang="en-US" smtClean="0"/>
              <a:t>3/8/22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B61542-95B0-9942-B743-22DA60C521C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31943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CD0B-DC6C-274F-8D1D-CCE5F2125DFC}"/>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E672DDFD-E21C-4646-A9DC-AD4EEDC23DCA}"/>
              </a:ext>
            </a:extLst>
          </p:cNvPr>
          <p:cNvSpPr>
            <a:spLocks noGrp="1"/>
          </p:cNvSpPr>
          <p:nvPr>
            <p:ph idx="1"/>
          </p:nvPr>
        </p:nvSpPr>
        <p:spPr/>
        <p:txBody>
          <a:bodyPr>
            <a:normAutofit/>
          </a:bodyPr>
          <a:lstStyle/>
          <a:p>
            <a:r>
              <a:rPr lang="en-GB" b="1" dirty="0"/>
              <a:t>Agenda Day-02:</a:t>
            </a:r>
          </a:p>
          <a:p>
            <a:pPr lvl="1"/>
            <a:r>
              <a:rPr lang="en-GB" dirty="0"/>
              <a:t>AWS console</a:t>
            </a:r>
          </a:p>
          <a:p>
            <a:pPr lvl="1"/>
            <a:r>
              <a:rPr lang="en-GB" dirty="0"/>
              <a:t>AWS </a:t>
            </a:r>
            <a:r>
              <a:rPr lang="en-GB"/>
              <a:t>Global Infrastructure - Regions </a:t>
            </a:r>
            <a:r>
              <a:rPr lang="en-GB" dirty="0"/>
              <a:t>and Availability-zones</a:t>
            </a:r>
          </a:p>
          <a:p>
            <a:pPr lvl="1"/>
            <a:r>
              <a:rPr lang="en-GB" dirty="0"/>
              <a:t>EC2 Instances</a:t>
            </a:r>
          </a:p>
          <a:p>
            <a:pPr marL="457200" lvl="1" indent="0">
              <a:buNone/>
            </a:pPr>
            <a:endParaRPr lang="en-GB" dirty="0"/>
          </a:p>
          <a:p>
            <a:pPr marL="457200" lvl="1" indent="0">
              <a:buNone/>
            </a:pPr>
            <a:r>
              <a:rPr lang="en-GB" dirty="0"/>
              <a:t>Hands-On Lab</a:t>
            </a:r>
          </a:p>
          <a:p>
            <a:pPr lvl="1"/>
            <a:endParaRPr lang="en-US" dirty="0"/>
          </a:p>
          <a:p>
            <a:endParaRPr lang="en-US" dirty="0"/>
          </a:p>
        </p:txBody>
      </p:sp>
    </p:spTree>
    <p:extLst>
      <p:ext uri="{BB962C8B-B14F-4D97-AF65-F5344CB8AC3E}">
        <p14:creationId xmlns:p14="http://schemas.microsoft.com/office/powerpoint/2010/main" val="421282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B8A5-0211-E64C-AB93-36B33BA1EC5B}"/>
              </a:ext>
            </a:extLst>
          </p:cNvPr>
          <p:cNvSpPr>
            <a:spLocks noGrp="1"/>
          </p:cNvSpPr>
          <p:nvPr>
            <p:ph type="title"/>
          </p:nvPr>
        </p:nvSpPr>
        <p:spPr/>
        <p:txBody>
          <a:bodyPr/>
          <a:lstStyle/>
          <a:p>
            <a:r>
              <a:rPr lang="en-US" dirty="0"/>
              <a:t>EBS (Elastic block store)</a:t>
            </a:r>
          </a:p>
        </p:txBody>
      </p:sp>
      <p:pic>
        <p:nvPicPr>
          <p:cNvPr id="4" name="Content Placeholder 3">
            <a:extLst>
              <a:ext uri="{FF2B5EF4-FFF2-40B4-BE49-F238E27FC236}">
                <a16:creationId xmlns:a16="http://schemas.microsoft.com/office/drawing/2014/main" id="{F61A4F64-FF62-E04B-8785-18A8512DD933}"/>
              </a:ext>
            </a:extLst>
          </p:cNvPr>
          <p:cNvPicPr>
            <a:picLocks noGrp="1" noChangeAspect="1"/>
          </p:cNvPicPr>
          <p:nvPr>
            <p:ph idx="1"/>
          </p:nvPr>
        </p:nvPicPr>
        <p:blipFill>
          <a:blip r:embed="rId2"/>
          <a:stretch>
            <a:fillRect/>
          </a:stretch>
        </p:blipFill>
        <p:spPr>
          <a:xfrm>
            <a:off x="7776845" y="1954340"/>
            <a:ext cx="3278009" cy="3692697"/>
          </a:xfrm>
          <a:prstGeom prst="rect">
            <a:avLst/>
          </a:prstGeom>
        </p:spPr>
      </p:pic>
      <p:sp>
        <p:nvSpPr>
          <p:cNvPr id="5" name="Rectangle 4">
            <a:extLst>
              <a:ext uri="{FF2B5EF4-FFF2-40B4-BE49-F238E27FC236}">
                <a16:creationId xmlns:a16="http://schemas.microsoft.com/office/drawing/2014/main" id="{8E0B9F04-AD3A-9C4A-8A02-4881DA746E0E}"/>
              </a:ext>
            </a:extLst>
          </p:cNvPr>
          <p:cNvSpPr/>
          <p:nvPr/>
        </p:nvSpPr>
        <p:spPr>
          <a:xfrm>
            <a:off x="1451579" y="1954340"/>
            <a:ext cx="4961578" cy="5355312"/>
          </a:xfrm>
          <a:prstGeom prst="rect">
            <a:avLst/>
          </a:prstGeom>
        </p:spPr>
        <p:txBody>
          <a:bodyPr wrap="square">
            <a:spAutoFit/>
          </a:bodyPr>
          <a:lstStyle/>
          <a:p>
            <a:pPr marL="285750" indent="-285750">
              <a:buFont typeface="Arial" panose="020B0604020202020204" pitchFamily="34" charset="0"/>
              <a:buChar char="•"/>
            </a:pPr>
            <a:r>
              <a:rPr lang="en-SG" dirty="0">
                <a:latin typeface="+mj-lt"/>
              </a:rPr>
              <a:t>Storage volumes that you can attach to your EC2 instances. </a:t>
            </a:r>
          </a:p>
          <a:p>
            <a:pPr marL="285750" indent="-285750">
              <a:buFont typeface="Arial" panose="020B0604020202020204" pitchFamily="34" charset="0"/>
              <a:buChar char="•"/>
            </a:pPr>
            <a:r>
              <a:rPr lang="en-SG" dirty="0">
                <a:latin typeface="+mj-lt"/>
              </a:rPr>
              <a:t>Use them the same way you would use any system disk. </a:t>
            </a:r>
          </a:p>
          <a:p>
            <a:pPr marL="285750" indent="-285750">
              <a:buFont typeface="Arial" panose="020B0604020202020204" pitchFamily="34" charset="0"/>
              <a:buChar char="•"/>
            </a:pPr>
            <a:r>
              <a:rPr lang="en-SG" dirty="0">
                <a:latin typeface="+mj-lt"/>
              </a:rPr>
              <a:t>Create a file system. </a:t>
            </a:r>
          </a:p>
          <a:p>
            <a:pPr marL="285750" indent="-285750">
              <a:buFont typeface="Arial" panose="020B0604020202020204" pitchFamily="34" charset="0"/>
              <a:buChar char="•"/>
            </a:pPr>
            <a:r>
              <a:rPr lang="en-SG" dirty="0">
                <a:latin typeface="+mj-lt"/>
              </a:rPr>
              <a:t>Run a database. </a:t>
            </a:r>
          </a:p>
          <a:p>
            <a:pPr marL="285750" indent="-285750">
              <a:buFont typeface="Arial" panose="020B0604020202020204" pitchFamily="34" charset="0"/>
              <a:buChar char="•"/>
            </a:pPr>
            <a:r>
              <a:rPr lang="en-SG" dirty="0">
                <a:latin typeface="+mj-lt"/>
              </a:rPr>
              <a:t>Run an operating system. </a:t>
            </a:r>
          </a:p>
          <a:p>
            <a:pPr marL="285750" indent="-285750">
              <a:buFont typeface="Arial" panose="020B0604020202020204" pitchFamily="34" charset="0"/>
              <a:buChar char="•"/>
            </a:pPr>
            <a:r>
              <a:rPr lang="en-SG" dirty="0">
                <a:latin typeface="+mj-lt"/>
              </a:rPr>
              <a:t>Store data. </a:t>
            </a:r>
          </a:p>
          <a:p>
            <a:pPr marL="285750" indent="-285750">
              <a:buFont typeface="Arial" panose="020B0604020202020204" pitchFamily="34" charset="0"/>
              <a:buChar char="•"/>
            </a:pPr>
            <a:r>
              <a:rPr lang="en-SG" dirty="0">
                <a:latin typeface="+mj-lt"/>
              </a:rPr>
              <a:t>Install applications. </a:t>
            </a:r>
          </a:p>
          <a:p>
            <a:endParaRPr lang="en-SG" dirty="0">
              <a:latin typeface="Helvetica" pitchFamily="2" charset="0"/>
            </a:endParaRPr>
          </a:p>
          <a:p>
            <a:r>
              <a:rPr lang="en-SG" dirty="0">
                <a:latin typeface="+mj-lt"/>
              </a:rPr>
              <a:t>Key Benefits:</a:t>
            </a:r>
          </a:p>
          <a:p>
            <a:pPr marL="285750" indent="-285750">
              <a:buFont typeface="Arial" panose="020B0604020202020204" pitchFamily="34" charset="0"/>
              <a:buChar char="•"/>
            </a:pPr>
            <a:r>
              <a:rPr lang="en-SG" dirty="0">
                <a:latin typeface="+mj-lt"/>
              </a:rPr>
              <a:t>Highly Available </a:t>
            </a:r>
          </a:p>
          <a:p>
            <a:pPr marL="285750" indent="-285750">
              <a:buFont typeface="Arial" panose="020B0604020202020204" pitchFamily="34" charset="0"/>
              <a:buChar char="•"/>
            </a:pPr>
            <a:r>
              <a:rPr lang="en-SG" dirty="0">
                <a:latin typeface="+mj-lt"/>
              </a:rPr>
              <a:t>Scalable </a:t>
            </a:r>
          </a:p>
          <a:p>
            <a:endParaRPr lang="en-SG" dirty="0">
              <a:latin typeface="Helvetica" pitchFamily="2" charset="0"/>
            </a:endParaRPr>
          </a:p>
          <a:p>
            <a:endParaRPr lang="en-SG" dirty="0">
              <a:effectLst/>
              <a:latin typeface="Helvetica" pitchFamily="2" charset="0"/>
            </a:endParaRPr>
          </a:p>
          <a:p>
            <a:endParaRPr lang="en-SG" dirty="0">
              <a:latin typeface="Helvetica" pitchFamily="2" charset="0"/>
            </a:endParaRPr>
          </a:p>
          <a:p>
            <a:endParaRPr lang="en-SG" dirty="0">
              <a:effectLst/>
              <a:latin typeface="Helvetica" pitchFamily="2" charset="0"/>
            </a:endParaRPr>
          </a:p>
          <a:p>
            <a:endParaRPr lang="en-SG" dirty="0">
              <a:latin typeface="Helvetica" pitchFamily="2" charset="0"/>
            </a:endParaRPr>
          </a:p>
          <a:p>
            <a:endParaRPr lang="en-SG" dirty="0">
              <a:effectLst/>
              <a:latin typeface="Helvetica" pitchFamily="2" charset="0"/>
            </a:endParaRPr>
          </a:p>
        </p:txBody>
      </p:sp>
    </p:spTree>
    <p:extLst>
      <p:ext uri="{BB962C8B-B14F-4D97-AF65-F5344CB8AC3E}">
        <p14:creationId xmlns:p14="http://schemas.microsoft.com/office/powerpoint/2010/main" val="298065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70E6-F79C-9546-9B0B-2506FC055718}"/>
              </a:ext>
            </a:extLst>
          </p:cNvPr>
          <p:cNvSpPr>
            <a:spLocks noGrp="1"/>
          </p:cNvSpPr>
          <p:nvPr>
            <p:ph type="title"/>
          </p:nvPr>
        </p:nvSpPr>
        <p:spPr/>
        <p:txBody>
          <a:bodyPr/>
          <a:lstStyle/>
          <a:p>
            <a:r>
              <a:rPr lang="en-US" dirty="0"/>
              <a:t>EBS Volume type</a:t>
            </a:r>
          </a:p>
        </p:txBody>
      </p:sp>
      <p:sp>
        <p:nvSpPr>
          <p:cNvPr id="3" name="Content Placeholder 2">
            <a:extLst>
              <a:ext uri="{FF2B5EF4-FFF2-40B4-BE49-F238E27FC236}">
                <a16:creationId xmlns:a16="http://schemas.microsoft.com/office/drawing/2014/main" id="{19823EFE-AC4A-AE47-8FB8-A37300488803}"/>
              </a:ext>
            </a:extLst>
          </p:cNvPr>
          <p:cNvSpPr>
            <a:spLocks noGrp="1"/>
          </p:cNvSpPr>
          <p:nvPr>
            <p:ph idx="1"/>
          </p:nvPr>
        </p:nvSpPr>
        <p:spPr>
          <a:xfrm>
            <a:off x="1451579" y="1853754"/>
            <a:ext cx="9603275" cy="3612591"/>
          </a:xfrm>
        </p:spPr>
        <p:txBody>
          <a:bodyPr>
            <a:normAutofit/>
          </a:bodyPr>
          <a:lstStyle/>
          <a:p>
            <a:pPr marL="457200" lvl="1" indent="0">
              <a:buNone/>
            </a:pPr>
            <a:r>
              <a:rPr lang="en-SG" b="1" dirty="0"/>
              <a:t>SSD </a:t>
            </a:r>
          </a:p>
          <a:p>
            <a:pPr lvl="2"/>
            <a:r>
              <a:rPr lang="en-SG" dirty="0"/>
              <a:t>General Purpose SSD (GP2) - balances price and performance for a wide variety of workloads. </a:t>
            </a:r>
          </a:p>
          <a:p>
            <a:pPr lvl="2"/>
            <a:r>
              <a:rPr lang="en-SG" dirty="0"/>
              <a:t>Provisioned IOPS SSD (IO1) - Highest-performance SSD volume for mission-critical low-latency or high-throughput workloads.</a:t>
            </a:r>
          </a:p>
          <a:p>
            <a:pPr marL="457200" lvl="1" indent="0">
              <a:buNone/>
            </a:pPr>
            <a:r>
              <a:rPr lang="en-SG" sz="1900" b="1" dirty="0"/>
              <a:t>Magnetic</a:t>
            </a:r>
            <a:r>
              <a:rPr lang="en-SG" sz="1900" dirty="0"/>
              <a:t> </a:t>
            </a:r>
          </a:p>
          <a:p>
            <a:pPr lvl="2"/>
            <a:r>
              <a:rPr lang="en-SG" dirty="0"/>
              <a:t>Throughput Optimized HDD (ST1) - Low-cost HDD volume designed for frequently accessed, throughput-intensive workloads.</a:t>
            </a:r>
          </a:p>
          <a:p>
            <a:pPr lvl="2"/>
            <a:r>
              <a:rPr lang="en-SG" sz="1600" dirty="0"/>
              <a:t>Cold HDD (SC1)  - Lowest cost HDD volume designed for less frequently accessed workloads (File Servers). </a:t>
            </a:r>
          </a:p>
          <a:p>
            <a:pPr lvl="2"/>
            <a:r>
              <a:rPr lang="en-SG" sz="1600" dirty="0"/>
              <a:t>Magnetic - Previous Generation</a:t>
            </a:r>
            <a:r>
              <a:rPr lang="en-SG" dirty="0"/>
              <a:t>. </a:t>
            </a:r>
          </a:p>
          <a:p>
            <a:pPr lvl="1"/>
            <a:endParaRPr lang="en-SG" dirty="0"/>
          </a:p>
          <a:p>
            <a:endParaRPr lang="en-US" dirty="0"/>
          </a:p>
        </p:txBody>
      </p:sp>
    </p:spTree>
    <p:extLst>
      <p:ext uri="{BB962C8B-B14F-4D97-AF65-F5344CB8AC3E}">
        <p14:creationId xmlns:p14="http://schemas.microsoft.com/office/powerpoint/2010/main" val="17575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DA11-2D8C-D34A-B479-F42142CBF933}"/>
              </a:ext>
            </a:extLst>
          </p:cNvPr>
          <p:cNvSpPr>
            <a:spLocks noGrp="1"/>
          </p:cNvSpPr>
          <p:nvPr>
            <p:ph type="title"/>
          </p:nvPr>
        </p:nvSpPr>
        <p:spPr/>
        <p:txBody>
          <a:bodyPr/>
          <a:lstStyle/>
          <a:p>
            <a:r>
              <a:rPr lang="en-US" dirty="0"/>
              <a:t>Hands-on lab</a:t>
            </a:r>
          </a:p>
        </p:txBody>
      </p:sp>
      <p:sp>
        <p:nvSpPr>
          <p:cNvPr id="3" name="Content Placeholder 2">
            <a:extLst>
              <a:ext uri="{FF2B5EF4-FFF2-40B4-BE49-F238E27FC236}">
                <a16:creationId xmlns:a16="http://schemas.microsoft.com/office/drawing/2014/main" id="{32E6A16A-B04D-444C-A43C-50274ED01B09}"/>
              </a:ext>
            </a:extLst>
          </p:cNvPr>
          <p:cNvSpPr>
            <a:spLocks noGrp="1"/>
          </p:cNvSpPr>
          <p:nvPr>
            <p:ph idx="1"/>
          </p:nvPr>
        </p:nvSpPr>
        <p:spPr/>
        <p:txBody>
          <a:bodyPr/>
          <a:lstStyle/>
          <a:p>
            <a:pPr fontAlgn="ctr"/>
            <a:r>
              <a:rPr lang="en-GB" dirty="0"/>
              <a:t>How to launch Amazon-EC2 instances using EC2 Instance Dashboard?</a:t>
            </a:r>
          </a:p>
          <a:p>
            <a:pPr fontAlgn="ctr"/>
            <a:r>
              <a:rPr lang="en-GB" dirty="0"/>
              <a:t>SSH into EC2 Instances (using instance Connect, Putty , Windows powershell(OS windows 10)</a:t>
            </a:r>
          </a:p>
          <a:p>
            <a:endParaRPr lang="en-US" dirty="0"/>
          </a:p>
        </p:txBody>
      </p:sp>
    </p:spTree>
    <p:extLst>
      <p:ext uri="{BB962C8B-B14F-4D97-AF65-F5344CB8AC3E}">
        <p14:creationId xmlns:p14="http://schemas.microsoft.com/office/powerpoint/2010/main" val="211379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B375-7336-AE46-9F86-72ECE77666F3}"/>
              </a:ext>
            </a:extLst>
          </p:cNvPr>
          <p:cNvSpPr>
            <a:spLocks noGrp="1"/>
          </p:cNvSpPr>
          <p:nvPr>
            <p:ph type="title"/>
          </p:nvPr>
        </p:nvSpPr>
        <p:spPr/>
        <p:txBody>
          <a:bodyPr/>
          <a:lstStyle/>
          <a:p>
            <a:r>
              <a:rPr lang="en-US" dirty="0"/>
              <a:t>AWS Overview</a:t>
            </a:r>
          </a:p>
        </p:txBody>
      </p:sp>
      <p:pic>
        <p:nvPicPr>
          <p:cNvPr id="4" name="Content Placeholder 3">
            <a:extLst>
              <a:ext uri="{FF2B5EF4-FFF2-40B4-BE49-F238E27FC236}">
                <a16:creationId xmlns:a16="http://schemas.microsoft.com/office/drawing/2014/main" id="{A283DD94-16EB-C74C-B3B5-B36A60A5319B}"/>
              </a:ext>
            </a:extLst>
          </p:cNvPr>
          <p:cNvPicPr>
            <a:picLocks noGrp="1" noChangeAspect="1"/>
          </p:cNvPicPr>
          <p:nvPr>
            <p:ph idx="1"/>
          </p:nvPr>
        </p:nvPicPr>
        <p:blipFill>
          <a:blip r:embed="rId2"/>
          <a:stretch>
            <a:fillRect/>
          </a:stretch>
        </p:blipFill>
        <p:spPr>
          <a:xfrm>
            <a:off x="3175686" y="2016125"/>
            <a:ext cx="6660292" cy="4025844"/>
          </a:xfrm>
          <a:prstGeom prst="rect">
            <a:avLst/>
          </a:prstGeom>
        </p:spPr>
      </p:pic>
    </p:spTree>
    <p:extLst>
      <p:ext uri="{BB962C8B-B14F-4D97-AF65-F5344CB8AC3E}">
        <p14:creationId xmlns:p14="http://schemas.microsoft.com/office/powerpoint/2010/main" val="3311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48F6-97BE-E047-A4AB-F2D67CF0D773}"/>
              </a:ext>
            </a:extLst>
          </p:cNvPr>
          <p:cNvSpPr>
            <a:spLocks noGrp="1"/>
          </p:cNvSpPr>
          <p:nvPr>
            <p:ph type="title"/>
          </p:nvPr>
        </p:nvSpPr>
        <p:spPr/>
        <p:txBody>
          <a:bodyPr/>
          <a:lstStyle/>
          <a:p>
            <a:r>
              <a:rPr lang="en-US" dirty="0"/>
              <a:t>AWS GLOBAL INFRASTRUCTURE</a:t>
            </a:r>
          </a:p>
        </p:txBody>
      </p:sp>
      <p:sp>
        <p:nvSpPr>
          <p:cNvPr id="3" name="Content Placeholder 2">
            <a:extLst>
              <a:ext uri="{FF2B5EF4-FFF2-40B4-BE49-F238E27FC236}">
                <a16:creationId xmlns:a16="http://schemas.microsoft.com/office/drawing/2014/main" id="{253FC943-3D61-DE47-9725-94ED55B3A6A5}"/>
              </a:ext>
            </a:extLst>
          </p:cNvPr>
          <p:cNvSpPr>
            <a:spLocks noGrp="1"/>
          </p:cNvSpPr>
          <p:nvPr>
            <p:ph idx="1"/>
          </p:nvPr>
        </p:nvSpPr>
        <p:spPr>
          <a:xfrm>
            <a:off x="1451579" y="1933904"/>
            <a:ext cx="9603275" cy="3804744"/>
          </a:xfrm>
        </p:spPr>
        <p:txBody>
          <a:bodyPr>
            <a:normAutofit fontScale="85000" lnSpcReduction="10000"/>
          </a:bodyPr>
          <a:lstStyle/>
          <a:p>
            <a:pPr marL="0" indent="0">
              <a:buNone/>
            </a:pPr>
            <a:r>
              <a:rPr lang="en-SG" dirty="0"/>
              <a:t>The AWS Global Cloud Infrastructure is the most secure, extensive, and reliable cloud platform, offering over 200 fully featured services from data centers globally</a:t>
            </a:r>
            <a:endParaRPr lang="en-SG" b="1" dirty="0"/>
          </a:p>
          <a:p>
            <a:r>
              <a:rPr lang="en-SG" dirty="0"/>
              <a:t>25 Regions &amp; 80 Availability Zones </a:t>
            </a:r>
          </a:p>
          <a:p>
            <a:r>
              <a:rPr lang="en-SG" dirty="0"/>
              <a:t>An </a:t>
            </a:r>
            <a:r>
              <a:rPr lang="en-SG" dirty="0">
                <a:solidFill>
                  <a:srgbClr val="0070C0"/>
                </a:solidFill>
              </a:rPr>
              <a:t>AZ</a:t>
            </a:r>
            <a:r>
              <a:rPr lang="en-SG" dirty="0"/>
              <a:t> is one or more discrete data centers, each with redundant power, networking and connectivity, housed in separate facilities. </a:t>
            </a:r>
          </a:p>
          <a:p>
            <a:r>
              <a:rPr lang="en-SG" dirty="0"/>
              <a:t>A </a:t>
            </a:r>
            <a:r>
              <a:rPr lang="en-SG" dirty="0">
                <a:solidFill>
                  <a:srgbClr val="0070C0"/>
                </a:solidFill>
              </a:rPr>
              <a:t>Data Center </a:t>
            </a:r>
            <a:r>
              <a:rPr lang="en-SG" dirty="0"/>
              <a:t>is just a building filled with Servers </a:t>
            </a:r>
          </a:p>
          <a:p>
            <a:r>
              <a:rPr lang="en-SG" dirty="0"/>
              <a:t>A </a:t>
            </a:r>
            <a:r>
              <a:rPr lang="en-SG" dirty="0">
                <a:solidFill>
                  <a:srgbClr val="0070C0"/>
                </a:solidFill>
              </a:rPr>
              <a:t>Region</a:t>
            </a:r>
            <a:r>
              <a:rPr lang="en-SG" dirty="0"/>
              <a:t> is a physical location in the world which consists of two or more Availability Zones (AZ’s). </a:t>
            </a:r>
            <a:r>
              <a:rPr lang="en-SG" b="1" dirty="0"/>
              <a:t> </a:t>
            </a:r>
          </a:p>
          <a:p>
            <a:r>
              <a:rPr lang="en-SG" dirty="0">
                <a:solidFill>
                  <a:srgbClr val="0070C0"/>
                </a:solidFill>
              </a:rPr>
              <a:t>Edge Locations </a:t>
            </a:r>
            <a:r>
              <a:rPr lang="en-SG" dirty="0"/>
              <a:t>are endpoints for AWS which are used for caching content. Typically, this consists of CloudFront, Amazon’s Content Delivery Network (CDN)</a:t>
            </a:r>
          </a:p>
          <a:p>
            <a:pPr lvl="1"/>
            <a:r>
              <a:rPr lang="en-SG" dirty="0"/>
              <a:t>There are many more Edge Locations than Regions. Currently there are over 200 Edge Locations. </a:t>
            </a:r>
          </a:p>
          <a:p>
            <a:pPr>
              <a:buFont typeface="Wingdings" pitchFamily="2" charset="2"/>
              <a:buChar char="Ø"/>
            </a:pPr>
            <a:endParaRPr lang="en-SG" dirty="0"/>
          </a:p>
          <a:p>
            <a:pPr>
              <a:buFont typeface="Wingdings" pitchFamily="2" charset="2"/>
              <a:buChar char="Ø"/>
            </a:pPr>
            <a:endParaRPr lang="en-SG" dirty="0"/>
          </a:p>
          <a:p>
            <a:pPr>
              <a:buFont typeface="Wingdings" pitchFamily="2" charset="2"/>
              <a:buChar char="Ø"/>
            </a:pPr>
            <a:endParaRPr lang="en-SG" dirty="0"/>
          </a:p>
          <a:p>
            <a:endParaRPr lang="en-US" dirty="0"/>
          </a:p>
        </p:txBody>
      </p:sp>
    </p:spTree>
    <p:extLst>
      <p:ext uri="{BB962C8B-B14F-4D97-AF65-F5344CB8AC3E}">
        <p14:creationId xmlns:p14="http://schemas.microsoft.com/office/powerpoint/2010/main" val="55379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12E7-FD77-864A-BE40-41FEC854E30A}"/>
              </a:ext>
            </a:extLst>
          </p:cNvPr>
          <p:cNvSpPr>
            <a:spLocks noGrp="1"/>
          </p:cNvSpPr>
          <p:nvPr>
            <p:ph type="title"/>
          </p:nvPr>
        </p:nvSpPr>
        <p:spPr/>
        <p:txBody>
          <a:bodyPr/>
          <a:lstStyle/>
          <a:p>
            <a:r>
              <a:rPr lang="en-SG" dirty="0"/>
              <a:t>Choosing the right AWS Region</a:t>
            </a:r>
            <a:br>
              <a:rPr lang="en-SG" dirty="0"/>
            </a:br>
            <a:endParaRPr lang="en-US" dirty="0"/>
          </a:p>
        </p:txBody>
      </p:sp>
      <p:sp>
        <p:nvSpPr>
          <p:cNvPr id="3" name="Content Placeholder 2">
            <a:extLst>
              <a:ext uri="{FF2B5EF4-FFF2-40B4-BE49-F238E27FC236}">
                <a16:creationId xmlns:a16="http://schemas.microsoft.com/office/drawing/2014/main" id="{1C584F69-77A4-8347-B0D0-D25D405B17D7}"/>
              </a:ext>
            </a:extLst>
          </p:cNvPr>
          <p:cNvSpPr>
            <a:spLocks noGrp="1"/>
          </p:cNvSpPr>
          <p:nvPr>
            <p:ph idx="1"/>
          </p:nvPr>
        </p:nvSpPr>
        <p:spPr/>
        <p:txBody>
          <a:bodyPr/>
          <a:lstStyle/>
          <a:p>
            <a:r>
              <a:rPr lang="en-SG" dirty="0"/>
              <a:t>Data Sovereignty Laws </a:t>
            </a:r>
          </a:p>
          <a:p>
            <a:r>
              <a:rPr lang="en-SG" dirty="0"/>
              <a:t>Latency to end users </a:t>
            </a:r>
          </a:p>
          <a:p>
            <a:r>
              <a:rPr lang="en-SG" dirty="0"/>
              <a:t>AWS Services </a:t>
            </a:r>
          </a:p>
          <a:p>
            <a:pPr marL="0" indent="0">
              <a:buNone/>
            </a:pPr>
            <a:endParaRPr lang="en-US" dirty="0"/>
          </a:p>
        </p:txBody>
      </p:sp>
    </p:spTree>
    <p:extLst>
      <p:ext uri="{BB962C8B-B14F-4D97-AF65-F5344CB8AC3E}">
        <p14:creationId xmlns:p14="http://schemas.microsoft.com/office/powerpoint/2010/main" val="234136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6F4F-846C-FB4A-A351-5C2D3116A00D}"/>
              </a:ext>
            </a:extLst>
          </p:cNvPr>
          <p:cNvSpPr>
            <a:spLocks noGrp="1"/>
          </p:cNvSpPr>
          <p:nvPr>
            <p:ph type="title"/>
          </p:nvPr>
        </p:nvSpPr>
        <p:spPr/>
        <p:txBody>
          <a:bodyPr>
            <a:normAutofit/>
          </a:bodyPr>
          <a:lstStyle/>
          <a:p>
            <a:r>
              <a:rPr lang="en-US" dirty="0"/>
              <a:t>EC2</a:t>
            </a:r>
          </a:p>
        </p:txBody>
      </p:sp>
      <p:sp>
        <p:nvSpPr>
          <p:cNvPr id="3" name="Content Placeholder 2">
            <a:extLst>
              <a:ext uri="{FF2B5EF4-FFF2-40B4-BE49-F238E27FC236}">
                <a16:creationId xmlns:a16="http://schemas.microsoft.com/office/drawing/2014/main" id="{CF69DDFE-5BCD-CB42-9707-4B3B24AEAF50}"/>
              </a:ext>
            </a:extLst>
          </p:cNvPr>
          <p:cNvSpPr>
            <a:spLocks noGrp="1"/>
          </p:cNvSpPr>
          <p:nvPr>
            <p:ph idx="1"/>
          </p:nvPr>
        </p:nvSpPr>
        <p:spPr/>
        <p:txBody>
          <a:bodyPr/>
          <a:lstStyle/>
          <a:p>
            <a:r>
              <a:rPr lang="en-SG" dirty="0"/>
              <a:t>Amazon Elastic Compute Cloud (Amazon EC2 is just a virtual server (or servers) in the cloud. Amazon EC2 reduces the time required to obtain and boot new server instances to minutes, allowing you to quickly scale capacity, both up and down, as your computing requirements change. </a:t>
            </a:r>
          </a:p>
          <a:p>
            <a:r>
              <a:rPr lang="en-SG" dirty="0"/>
              <a:t>Like a VM, only hosted in AWS instead of your own data center. Designed to make web-scale cloud computing easier for developers. The capacity you want when you need it. You are in complete control of your own instances. </a:t>
            </a:r>
          </a:p>
          <a:p>
            <a:pPr marL="0" indent="0">
              <a:buNone/>
            </a:pPr>
            <a:endParaRPr lang="en-SG" dirty="0"/>
          </a:p>
          <a:p>
            <a:endParaRPr lang="en-US" dirty="0"/>
          </a:p>
        </p:txBody>
      </p:sp>
    </p:spTree>
    <p:extLst>
      <p:ext uri="{BB962C8B-B14F-4D97-AF65-F5344CB8AC3E}">
        <p14:creationId xmlns:p14="http://schemas.microsoft.com/office/powerpoint/2010/main" val="94734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C87B-ABE5-3F48-8A35-8CA55B82C3DD}"/>
              </a:ext>
            </a:extLst>
          </p:cNvPr>
          <p:cNvSpPr>
            <a:spLocks noGrp="1"/>
          </p:cNvSpPr>
          <p:nvPr>
            <p:ph type="title"/>
          </p:nvPr>
        </p:nvSpPr>
        <p:spPr/>
        <p:txBody>
          <a:bodyPr/>
          <a:lstStyle/>
          <a:p>
            <a:r>
              <a:rPr lang="en-US" dirty="0"/>
              <a:t>Why is it so cool</a:t>
            </a:r>
          </a:p>
        </p:txBody>
      </p:sp>
      <p:pic>
        <p:nvPicPr>
          <p:cNvPr id="4" name="Content Placeholder 3">
            <a:extLst>
              <a:ext uri="{FF2B5EF4-FFF2-40B4-BE49-F238E27FC236}">
                <a16:creationId xmlns:a16="http://schemas.microsoft.com/office/drawing/2014/main" id="{EA019349-D3E7-AC46-8A4D-64612BD8FFA5}"/>
              </a:ext>
            </a:extLst>
          </p:cNvPr>
          <p:cNvPicPr>
            <a:picLocks noGrp="1" noChangeAspect="1"/>
          </p:cNvPicPr>
          <p:nvPr>
            <p:ph idx="1"/>
          </p:nvPr>
        </p:nvPicPr>
        <p:blipFill>
          <a:blip r:embed="rId2"/>
          <a:stretch>
            <a:fillRect/>
          </a:stretch>
        </p:blipFill>
        <p:spPr>
          <a:xfrm>
            <a:off x="1451579" y="1853754"/>
            <a:ext cx="2667000" cy="1967681"/>
          </a:xfrm>
          <a:prstGeom prst="rect">
            <a:avLst/>
          </a:prstGeom>
        </p:spPr>
      </p:pic>
      <p:sp>
        <p:nvSpPr>
          <p:cNvPr id="5" name="TextBox 4">
            <a:extLst>
              <a:ext uri="{FF2B5EF4-FFF2-40B4-BE49-F238E27FC236}">
                <a16:creationId xmlns:a16="http://schemas.microsoft.com/office/drawing/2014/main" id="{EDE4AE63-B37F-CB47-98C7-772A95ADF9B5}"/>
              </a:ext>
            </a:extLst>
          </p:cNvPr>
          <p:cNvSpPr txBox="1"/>
          <p:nvPr/>
        </p:nvSpPr>
        <p:spPr>
          <a:xfrm>
            <a:off x="1331309" y="3821435"/>
            <a:ext cx="2981199" cy="1200329"/>
          </a:xfrm>
          <a:prstGeom prst="rect">
            <a:avLst/>
          </a:prstGeom>
          <a:noFill/>
        </p:spPr>
        <p:txBody>
          <a:bodyPr wrap="square" rtlCol="0">
            <a:spAutoFit/>
          </a:bodyPr>
          <a:lstStyle/>
          <a:p>
            <a:r>
              <a:rPr lang="en-US" b="1" dirty="0"/>
              <a:t>Game Changer</a:t>
            </a:r>
          </a:p>
          <a:p>
            <a:r>
              <a:rPr lang="en-SG" dirty="0"/>
              <a:t>AWS led a big change in the industry by introducing EC2. </a:t>
            </a:r>
          </a:p>
          <a:p>
            <a:endParaRPr lang="en-US" dirty="0"/>
          </a:p>
        </p:txBody>
      </p:sp>
      <p:pic>
        <p:nvPicPr>
          <p:cNvPr id="6" name="Picture 5">
            <a:extLst>
              <a:ext uri="{FF2B5EF4-FFF2-40B4-BE49-F238E27FC236}">
                <a16:creationId xmlns:a16="http://schemas.microsoft.com/office/drawing/2014/main" id="{0A6837FC-DB4E-754A-BD30-A001C355A1C7}"/>
              </a:ext>
            </a:extLst>
          </p:cNvPr>
          <p:cNvPicPr>
            <a:picLocks noChangeAspect="1"/>
          </p:cNvPicPr>
          <p:nvPr/>
        </p:nvPicPr>
        <p:blipFill>
          <a:blip r:embed="rId3"/>
          <a:stretch>
            <a:fillRect/>
          </a:stretch>
        </p:blipFill>
        <p:spPr>
          <a:xfrm>
            <a:off x="4794249" y="1855015"/>
            <a:ext cx="2780111" cy="1966420"/>
          </a:xfrm>
          <a:prstGeom prst="rect">
            <a:avLst/>
          </a:prstGeom>
        </p:spPr>
      </p:pic>
      <p:pic>
        <p:nvPicPr>
          <p:cNvPr id="7" name="Picture 6">
            <a:extLst>
              <a:ext uri="{FF2B5EF4-FFF2-40B4-BE49-F238E27FC236}">
                <a16:creationId xmlns:a16="http://schemas.microsoft.com/office/drawing/2014/main" id="{EB5F828C-A88D-AB4B-84A4-7D4C48195A04}"/>
              </a:ext>
            </a:extLst>
          </p:cNvPr>
          <p:cNvPicPr>
            <a:picLocks noChangeAspect="1"/>
          </p:cNvPicPr>
          <p:nvPr/>
        </p:nvPicPr>
        <p:blipFill>
          <a:blip r:embed="rId4"/>
          <a:stretch>
            <a:fillRect/>
          </a:stretch>
        </p:blipFill>
        <p:spPr>
          <a:xfrm>
            <a:off x="8229858" y="1853753"/>
            <a:ext cx="2824996" cy="1966419"/>
          </a:xfrm>
          <a:prstGeom prst="rect">
            <a:avLst/>
          </a:prstGeom>
        </p:spPr>
      </p:pic>
      <p:sp>
        <p:nvSpPr>
          <p:cNvPr id="8" name="Rectangle 7">
            <a:extLst>
              <a:ext uri="{FF2B5EF4-FFF2-40B4-BE49-F238E27FC236}">
                <a16:creationId xmlns:a16="http://schemas.microsoft.com/office/drawing/2014/main" id="{9B26230D-5EEF-2B43-8BDE-FB04DC001E7A}"/>
              </a:ext>
            </a:extLst>
          </p:cNvPr>
          <p:cNvSpPr/>
          <p:nvPr/>
        </p:nvSpPr>
        <p:spPr>
          <a:xfrm>
            <a:off x="4683619" y="3821435"/>
            <a:ext cx="2981199" cy="1200329"/>
          </a:xfrm>
          <a:prstGeom prst="rect">
            <a:avLst/>
          </a:prstGeom>
        </p:spPr>
        <p:txBody>
          <a:bodyPr wrap="square">
            <a:spAutoFit/>
          </a:bodyPr>
          <a:lstStyle/>
          <a:p>
            <a:r>
              <a:rPr lang="en-SG" b="1" dirty="0"/>
              <a:t>Pay Only For What You Use </a:t>
            </a:r>
            <a:br>
              <a:rPr lang="en-SG" dirty="0">
                <a:latin typeface="Helvetica" pitchFamily="2" charset="0"/>
              </a:rPr>
            </a:br>
            <a:r>
              <a:rPr lang="en-SG" dirty="0">
                <a:latin typeface="Helvetica" pitchFamily="2" charset="0"/>
              </a:rPr>
              <a:t>EC2 changed the economics of computing. </a:t>
            </a:r>
            <a:endParaRPr lang="en-SG" dirty="0">
              <a:effectLst/>
              <a:latin typeface="Helvetica" pitchFamily="2" charset="0"/>
            </a:endParaRPr>
          </a:p>
        </p:txBody>
      </p:sp>
      <p:sp>
        <p:nvSpPr>
          <p:cNvPr id="9" name="Rectangle 8">
            <a:extLst>
              <a:ext uri="{FF2B5EF4-FFF2-40B4-BE49-F238E27FC236}">
                <a16:creationId xmlns:a16="http://schemas.microsoft.com/office/drawing/2014/main" id="{D5D19133-8E6B-DF4B-BCB6-E02F87B0E0AF}"/>
              </a:ext>
            </a:extLst>
          </p:cNvPr>
          <p:cNvSpPr/>
          <p:nvPr/>
        </p:nvSpPr>
        <p:spPr>
          <a:xfrm>
            <a:off x="8146559" y="3821435"/>
            <a:ext cx="3583459" cy="1200329"/>
          </a:xfrm>
          <a:prstGeom prst="rect">
            <a:avLst/>
          </a:prstGeom>
        </p:spPr>
        <p:txBody>
          <a:bodyPr wrap="square">
            <a:spAutoFit/>
          </a:bodyPr>
          <a:lstStyle/>
          <a:p>
            <a:r>
              <a:rPr lang="en-SG" b="1" dirty="0"/>
              <a:t>No Wasted Capacity </a:t>
            </a:r>
            <a:br>
              <a:rPr lang="en-SG" dirty="0">
                <a:latin typeface="Helvetica" pitchFamily="2" charset="0"/>
              </a:rPr>
            </a:br>
            <a:r>
              <a:rPr lang="en-SG" dirty="0">
                <a:latin typeface="Helvetica" pitchFamily="2" charset="0"/>
              </a:rPr>
              <a:t>Select the capacity that you need right now. Grow and shrink when you need. </a:t>
            </a:r>
            <a:endParaRPr lang="en-SG" dirty="0">
              <a:effectLst/>
              <a:latin typeface="Helvetica" pitchFamily="2" charset="0"/>
            </a:endParaRPr>
          </a:p>
        </p:txBody>
      </p:sp>
    </p:spTree>
    <p:extLst>
      <p:ext uri="{BB962C8B-B14F-4D97-AF65-F5344CB8AC3E}">
        <p14:creationId xmlns:p14="http://schemas.microsoft.com/office/powerpoint/2010/main" val="94251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A0BA-90EE-8847-AE1D-A60BC4BBFB0E}"/>
              </a:ext>
            </a:extLst>
          </p:cNvPr>
          <p:cNvSpPr>
            <a:spLocks noGrp="1"/>
          </p:cNvSpPr>
          <p:nvPr>
            <p:ph type="title"/>
          </p:nvPr>
        </p:nvSpPr>
        <p:spPr/>
        <p:txBody>
          <a:bodyPr/>
          <a:lstStyle/>
          <a:p>
            <a:r>
              <a:rPr lang="en-US" dirty="0"/>
              <a:t>EC2 pricing Models</a:t>
            </a:r>
          </a:p>
        </p:txBody>
      </p:sp>
      <p:sp>
        <p:nvSpPr>
          <p:cNvPr id="3" name="Content Placeholder 2">
            <a:extLst>
              <a:ext uri="{FF2B5EF4-FFF2-40B4-BE49-F238E27FC236}">
                <a16:creationId xmlns:a16="http://schemas.microsoft.com/office/drawing/2014/main" id="{8A95D78C-F5D2-DA4C-AE01-244D7F1FFDF5}"/>
              </a:ext>
            </a:extLst>
          </p:cNvPr>
          <p:cNvSpPr>
            <a:spLocks noGrp="1"/>
          </p:cNvSpPr>
          <p:nvPr>
            <p:ph idx="1"/>
          </p:nvPr>
        </p:nvSpPr>
        <p:spPr/>
        <p:txBody>
          <a:bodyPr>
            <a:normAutofit fontScale="92500" lnSpcReduction="10000"/>
          </a:bodyPr>
          <a:lstStyle/>
          <a:p>
            <a:pPr marL="457200" indent="-457200">
              <a:buFont typeface="+mj-lt"/>
              <a:buAutoNum type="arabicPeriod"/>
            </a:pPr>
            <a:r>
              <a:rPr lang="en-SG" b="1" dirty="0"/>
              <a:t>On Demand </a:t>
            </a:r>
            <a:r>
              <a:rPr lang="en-SG" dirty="0"/>
              <a:t>Allows you to pay a fixed rate by the hour (or by the second) with no commitment. Low cost and short term use.</a:t>
            </a:r>
          </a:p>
          <a:p>
            <a:pPr marL="457200" indent="-457200">
              <a:buFont typeface="+mj-lt"/>
              <a:buAutoNum type="arabicPeriod"/>
            </a:pPr>
            <a:r>
              <a:rPr lang="en-SG" b="1" dirty="0"/>
              <a:t>Reserved </a:t>
            </a:r>
            <a:r>
              <a:rPr lang="en-SG" dirty="0"/>
              <a:t>Provides you with a capacity reservation, and offer a significant discount on the hourly charge for an instance. Contract Terms are 1 Year or 3 Year Terms. </a:t>
            </a:r>
          </a:p>
          <a:p>
            <a:pPr marL="457200" indent="-457200">
              <a:buFont typeface="+mj-lt"/>
              <a:buAutoNum type="arabicPeriod"/>
            </a:pPr>
            <a:r>
              <a:rPr lang="en-SG" b="1" dirty="0"/>
              <a:t>Spot </a:t>
            </a:r>
            <a:r>
              <a:rPr lang="en-SG" dirty="0"/>
              <a:t>Enables you to bid whatever price you want for instance capacity, providing for even greater savings if your applications have flexible start and end. Very Low compute prices. For example, Image rendering, Genomic sequencing.</a:t>
            </a:r>
          </a:p>
          <a:p>
            <a:pPr marL="457200" indent="-457200">
              <a:buFont typeface="+mj-lt"/>
              <a:buAutoNum type="arabicPeriod"/>
            </a:pPr>
            <a:r>
              <a:rPr lang="en-SG" b="1" dirty="0"/>
              <a:t>Dedicated Hosts </a:t>
            </a:r>
            <a:r>
              <a:rPr lang="en-SG" dirty="0"/>
              <a:t>Physical EC2 server dedicated for your use. Dedicated Hosts can help you reduce costs by allowing you to use your existing server-bound software licenses. </a:t>
            </a:r>
          </a:p>
          <a:p>
            <a:endParaRPr lang="en-US" dirty="0"/>
          </a:p>
        </p:txBody>
      </p:sp>
      <p:pic>
        <p:nvPicPr>
          <p:cNvPr id="4" name="Picture 3">
            <a:extLst>
              <a:ext uri="{FF2B5EF4-FFF2-40B4-BE49-F238E27FC236}">
                <a16:creationId xmlns:a16="http://schemas.microsoft.com/office/drawing/2014/main" id="{D2FEFA48-9A08-554C-B850-22933063438B}"/>
              </a:ext>
            </a:extLst>
          </p:cNvPr>
          <p:cNvPicPr>
            <a:picLocks noChangeAspect="1"/>
          </p:cNvPicPr>
          <p:nvPr/>
        </p:nvPicPr>
        <p:blipFill>
          <a:blip r:embed="rId2"/>
          <a:stretch>
            <a:fillRect/>
          </a:stretch>
        </p:blipFill>
        <p:spPr>
          <a:xfrm>
            <a:off x="6647935" y="231688"/>
            <a:ext cx="4529438" cy="1622066"/>
          </a:xfrm>
          <a:prstGeom prst="rect">
            <a:avLst/>
          </a:prstGeom>
        </p:spPr>
      </p:pic>
    </p:spTree>
    <p:extLst>
      <p:ext uri="{BB962C8B-B14F-4D97-AF65-F5344CB8AC3E}">
        <p14:creationId xmlns:p14="http://schemas.microsoft.com/office/powerpoint/2010/main" val="302073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132F-A406-9E40-B11A-E70DE2206952}"/>
              </a:ext>
            </a:extLst>
          </p:cNvPr>
          <p:cNvSpPr>
            <a:spLocks noGrp="1"/>
          </p:cNvSpPr>
          <p:nvPr>
            <p:ph type="title"/>
          </p:nvPr>
        </p:nvSpPr>
        <p:spPr/>
        <p:txBody>
          <a:bodyPr/>
          <a:lstStyle/>
          <a:p>
            <a:r>
              <a:rPr lang="en-US" dirty="0"/>
              <a:t>Instance type and FAMILY</a:t>
            </a:r>
          </a:p>
        </p:txBody>
      </p:sp>
      <p:sp>
        <p:nvSpPr>
          <p:cNvPr id="3" name="Content Placeholder 2">
            <a:extLst>
              <a:ext uri="{FF2B5EF4-FFF2-40B4-BE49-F238E27FC236}">
                <a16:creationId xmlns:a16="http://schemas.microsoft.com/office/drawing/2014/main" id="{E10FDBBF-D365-EE4A-9474-09FEB32DEA12}"/>
              </a:ext>
            </a:extLst>
          </p:cNvPr>
          <p:cNvSpPr>
            <a:spLocks noGrp="1"/>
          </p:cNvSpPr>
          <p:nvPr>
            <p:ph idx="1"/>
          </p:nvPr>
        </p:nvSpPr>
        <p:spPr>
          <a:xfrm>
            <a:off x="1451579" y="2063578"/>
            <a:ext cx="6456745" cy="3402767"/>
          </a:xfrm>
        </p:spPr>
        <p:txBody>
          <a:bodyPr>
            <a:normAutofit fontScale="92500" lnSpcReduction="10000"/>
          </a:bodyPr>
          <a:lstStyle/>
          <a:p>
            <a:r>
              <a:rPr lang="en-SG" b="1" dirty="0"/>
              <a:t>Hardware:  </a:t>
            </a:r>
            <a:r>
              <a:rPr lang="en-SG" dirty="0"/>
              <a:t>When you launch an instance, the instance type determines the hardware of the host computer used for your instance. </a:t>
            </a:r>
          </a:p>
          <a:p>
            <a:r>
              <a:rPr lang="en-SG" b="1" dirty="0"/>
              <a:t>Capabilities:  </a:t>
            </a:r>
            <a:r>
              <a:rPr lang="en-SG" dirty="0"/>
              <a:t>Each instance type offers different compute, memory, and storage capabilities. These types are grouped in instance families </a:t>
            </a:r>
          </a:p>
          <a:p>
            <a:r>
              <a:rPr lang="en-SG" dirty="0"/>
              <a:t> </a:t>
            </a:r>
            <a:r>
              <a:rPr lang="en-SG" b="1" dirty="0"/>
              <a:t>Application Requirements:  </a:t>
            </a:r>
            <a:r>
              <a:rPr lang="en-SG" dirty="0"/>
              <a:t>Select an instance type based on the requirements of the application that you plan to run on your instance. </a:t>
            </a:r>
          </a:p>
          <a:p>
            <a:endParaRPr lang="en-SG" dirty="0"/>
          </a:p>
          <a:p>
            <a:endParaRPr lang="en-US" dirty="0"/>
          </a:p>
        </p:txBody>
      </p:sp>
      <p:pic>
        <p:nvPicPr>
          <p:cNvPr id="4" name="Picture 3">
            <a:extLst>
              <a:ext uri="{FF2B5EF4-FFF2-40B4-BE49-F238E27FC236}">
                <a16:creationId xmlns:a16="http://schemas.microsoft.com/office/drawing/2014/main" id="{F5DA4D2D-2D73-484E-9CB7-889B8143DAAB}"/>
              </a:ext>
            </a:extLst>
          </p:cNvPr>
          <p:cNvPicPr>
            <a:picLocks noChangeAspect="1"/>
          </p:cNvPicPr>
          <p:nvPr/>
        </p:nvPicPr>
        <p:blipFill>
          <a:blip r:embed="rId2"/>
          <a:stretch>
            <a:fillRect/>
          </a:stretch>
        </p:blipFill>
        <p:spPr>
          <a:xfrm>
            <a:off x="8030862" y="1853754"/>
            <a:ext cx="3023992" cy="3612591"/>
          </a:xfrm>
          <a:prstGeom prst="rect">
            <a:avLst/>
          </a:prstGeom>
        </p:spPr>
      </p:pic>
    </p:spTree>
    <p:extLst>
      <p:ext uri="{BB962C8B-B14F-4D97-AF65-F5344CB8AC3E}">
        <p14:creationId xmlns:p14="http://schemas.microsoft.com/office/powerpoint/2010/main" val="90462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5996-2941-9546-AC62-C0143226950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230F3BF-5A96-154B-9B63-716CB996D865}"/>
              </a:ext>
            </a:extLst>
          </p:cNvPr>
          <p:cNvPicPr>
            <a:picLocks noGrp="1" noChangeAspect="1"/>
          </p:cNvPicPr>
          <p:nvPr>
            <p:ph idx="1"/>
          </p:nvPr>
        </p:nvPicPr>
        <p:blipFill>
          <a:blip r:embed="rId2"/>
          <a:stretch>
            <a:fillRect/>
          </a:stretch>
        </p:blipFill>
        <p:spPr>
          <a:xfrm>
            <a:off x="1324304" y="84083"/>
            <a:ext cx="9730550" cy="5885793"/>
          </a:xfrm>
          <a:prstGeom prst="rect">
            <a:avLst/>
          </a:prstGeom>
        </p:spPr>
      </p:pic>
    </p:spTree>
    <p:extLst>
      <p:ext uri="{BB962C8B-B14F-4D97-AF65-F5344CB8AC3E}">
        <p14:creationId xmlns:p14="http://schemas.microsoft.com/office/powerpoint/2010/main" val="39508099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{779D578F-349E-0A4B-A2BE-95D9F165B000}tf10001119</Template>
  <TotalTime>3487</TotalTime>
  <Words>694</Words>
  <Application>Microsoft Macintosh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Helvetica</vt:lpstr>
      <vt:lpstr>Wingdings</vt:lpstr>
      <vt:lpstr>Gallery</vt:lpstr>
      <vt:lpstr>AWS</vt:lpstr>
      <vt:lpstr>AWS Overview</vt:lpstr>
      <vt:lpstr>AWS GLOBAL INFRASTRUCTURE</vt:lpstr>
      <vt:lpstr>Choosing the right AWS Region </vt:lpstr>
      <vt:lpstr>EC2</vt:lpstr>
      <vt:lpstr>Why is it so cool</vt:lpstr>
      <vt:lpstr>EC2 pricing Models</vt:lpstr>
      <vt:lpstr>Instance type and FAMILY</vt:lpstr>
      <vt:lpstr>PowerPoint Presentation</vt:lpstr>
      <vt:lpstr>EBS (Elastic block store)</vt:lpstr>
      <vt:lpstr>EBS Volume type</vt:lpstr>
      <vt:lpstr>Hands-on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muthuramanathanm@gmail.com</dc:creator>
  <cp:lastModifiedBy>muthuramanathanm@gmail.com</cp:lastModifiedBy>
  <cp:revision>147</cp:revision>
  <dcterms:created xsi:type="dcterms:W3CDTF">2021-05-23T02:50:16Z</dcterms:created>
  <dcterms:modified xsi:type="dcterms:W3CDTF">2022-03-08T11:43:07Z</dcterms:modified>
</cp:coreProperties>
</file>