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8" r:id="rId3"/>
    <p:sldId id="289" r:id="rId4"/>
    <p:sldId id="290" r:id="rId5"/>
    <p:sldId id="291" r:id="rId6"/>
    <p:sldId id="273" r:id="rId7"/>
    <p:sldId id="286" r:id="rId8"/>
    <p:sldId id="269" r:id="rId9"/>
    <p:sldId id="293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6BC7-F9E5-EE4B-A9B6-EFFE1ABCC5DA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14FCEC8-E3C2-7746-9B34-CF0FBAF5B9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5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6BC7-F9E5-EE4B-A9B6-EFFE1ABCC5DA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EC8-E3C2-7746-9B34-CF0FBAF5B91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5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6BC7-F9E5-EE4B-A9B6-EFFE1ABCC5DA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EC8-E3C2-7746-9B34-CF0FBAF5B9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04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6BC7-F9E5-EE4B-A9B6-EFFE1ABCC5DA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EC8-E3C2-7746-9B34-CF0FBAF5B91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3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6BC7-F9E5-EE4B-A9B6-EFFE1ABCC5DA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EC8-E3C2-7746-9B34-CF0FBAF5B9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02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6BC7-F9E5-EE4B-A9B6-EFFE1ABCC5DA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EC8-E3C2-7746-9B34-CF0FBAF5B91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3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6BC7-F9E5-EE4B-A9B6-EFFE1ABCC5DA}" type="datetimeFigureOut">
              <a:rPr lang="en-US" smtClean="0"/>
              <a:t>3/8/22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EC8-E3C2-7746-9B34-CF0FBAF5B91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84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6BC7-F9E5-EE4B-A9B6-EFFE1ABCC5DA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EC8-E3C2-7746-9B34-CF0FBAF5B91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4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6BC7-F9E5-EE4B-A9B6-EFFE1ABCC5DA}" type="datetimeFigureOut">
              <a:rPr lang="en-US" smtClean="0"/>
              <a:t>3/8/22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EC8-E3C2-7746-9B34-CF0FBAF5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6BC7-F9E5-EE4B-A9B6-EFFE1ABCC5DA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EC8-E3C2-7746-9B34-CF0FBAF5B91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1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DC6BC7-F9E5-EE4B-A9B6-EFFE1ABCC5DA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CEC8-E3C2-7746-9B34-CF0FBAF5B91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6BC7-F9E5-EE4B-A9B6-EFFE1ABCC5DA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14FCEC8-E3C2-7746-9B34-CF0FBAF5B9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3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CD0B-DC6C-274F-8D1D-CCE5F212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2DDFD-E21C-4646-A9DC-AD4EEDC23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Agenda Day-04:</a:t>
            </a:r>
          </a:p>
          <a:p>
            <a:pPr fontAlgn="ctr"/>
            <a:r>
              <a:rPr lang="en-GB" dirty="0"/>
              <a:t>Introduction to S3</a:t>
            </a:r>
            <a:endParaRPr lang="en-GB" sz="1600" dirty="0"/>
          </a:p>
          <a:p>
            <a:pPr fontAlgn="ctr"/>
            <a:r>
              <a:rPr lang="en-GB" dirty="0"/>
              <a:t>S3 management console</a:t>
            </a:r>
            <a:endParaRPr lang="en-GB" sz="1600" dirty="0"/>
          </a:p>
          <a:p>
            <a:pPr fontAlgn="ctr"/>
            <a:r>
              <a:rPr lang="en-GB" dirty="0"/>
              <a:t>Versioning</a:t>
            </a:r>
            <a:endParaRPr lang="en-GB" sz="1600" dirty="0"/>
          </a:p>
          <a:p>
            <a:pPr fontAlgn="ctr"/>
            <a:r>
              <a:rPr lang="en-GB" dirty="0"/>
              <a:t>Microservices</a:t>
            </a:r>
          </a:p>
          <a:p>
            <a:pPr marL="0" indent="0" font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2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D7AB-4949-4D43-A135-02F97A70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a Static Website Using Amazon S3</a:t>
            </a:r>
            <a:br>
              <a:rPr lang="en-S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8D29-43C0-414F-8638-23B7EDB3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181381" cy="3450613"/>
          </a:xfrm>
        </p:spPr>
        <p:txBody>
          <a:bodyPr/>
          <a:lstStyle/>
          <a:p>
            <a:r>
              <a:rPr lang="en-SG" dirty="0"/>
              <a:t>Lab</a:t>
            </a:r>
          </a:p>
          <a:p>
            <a:pPr lvl="1"/>
            <a:r>
              <a:rPr lang="en-SG" dirty="0"/>
              <a:t>Create S3 Bucket</a:t>
            </a:r>
          </a:p>
          <a:p>
            <a:pPr lvl="1"/>
            <a:r>
              <a:rPr lang="en-SG" dirty="0"/>
              <a:t>Enable Static Website Hosting</a:t>
            </a:r>
          </a:p>
          <a:p>
            <a:pPr lvl="1"/>
            <a:r>
              <a:rPr lang="en-SG" dirty="0"/>
              <a:t>Apply Bucket Policy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357C8-037B-8444-96D1-8D50E44C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0" y="1853754"/>
            <a:ext cx="6860540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9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6931-723C-7245-B1CB-6522BD6D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(Simple storage 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C6B6-462D-944E-A9B9-74358415F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/>
              <a:t>Object Storage </a:t>
            </a:r>
          </a:p>
          <a:p>
            <a:pPr lvl="1"/>
            <a:r>
              <a:rPr lang="en-SG" dirty="0"/>
              <a:t>S3 provides secure, durable, highly-scalable object storage. </a:t>
            </a:r>
          </a:p>
          <a:p>
            <a:r>
              <a:rPr lang="en-SG" dirty="0"/>
              <a:t>Scalable </a:t>
            </a:r>
          </a:p>
          <a:p>
            <a:pPr lvl="1"/>
            <a:r>
              <a:rPr lang="en-SG" dirty="0"/>
              <a:t>S3 allows you to store and retrieve any amount of data from anywhere on the web at a very low cost. </a:t>
            </a:r>
          </a:p>
          <a:p>
            <a:r>
              <a:rPr lang="en-US" dirty="0"/>
              <a:t>Simple</a:t>
            </a:r>
          </a:p>
          <a:p>
            <a:pPr lvl="1"/>
            <a:r>
              <a:rPr lang="en-SG" dirty="0"/>
              <a:t>Amazon S3 is easy to use, with a simple web services interface. </a:t>
            </a:r>
          </a:p>
          <a:p>
            <a:r>
              <a:rPr lang="en-US" dirty="0"/>
              <a:t>Notes:</a:t>
            </a:r>
          </a:p>
          <a:p>
            <a:pPr lvl="1"/>
            <a:r>
              <a:rPr lang="en-SG" dirty="0"/>
              <a:t>Upload any file type you can think of to S3. </a:t>
            </a:r>
          </a:p>
          <a:p>
            <a:pPr lvl="1"/>
            <a:r>
              <a:rPr lang="en-SG" dirty="0"/>
              <a:t>Examples: photos, videos, code, documents, text files.</a:t>
            </a:r>
          </a:p>
          <a:p>
            <a:pPr lvl="1"/>
            <a:r>
              <a:rPr lang="en-SG" dirty="0"/>
              <a:t>It cannot be used to run an operating system or database. 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1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2D20-63ED-CD49-B1A9-70DF8C28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6EDB-6AF2-9044-9BF6-D86C13958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lnSpcReduction="10000"/>
          </a:bodyPr>
          <a:lstStyle/>
          <a:p>
            <a:r>
              <a:rPr lang="en-SG" dirty="0"/>
              <a:t>Universal Namespace </a:t>
            </a:r>
          </a:p>
          <a:p>
            <a:pPr lvl="1"/>
            <a:r>
              <a:rPr lang="en-SG" dirty="0"/>
              <a:t>All AWS accounts share the S3 namespace. </a:t>
            </a:r>
          </a:p>
          <a:p>
            <a:pPr lvl="1"/>
            <a:r>
              <a:rPr lang="en-SG" dirty="0"/>
              <a:t>Each S3 bucket name is globally unique. </a:t>
            </a:r>
            <a:r>
              <a:rPr lang="en-SG" b="1" dirty="0"/>
              <a:t> </a:t>
            </a:r>
          </a:p>
          <a:p>
            <a:r>
              <a:rPr lang="en-SG" dirty="0"/>
              <a:t>Example S3 URLs </a:t>
            </a:r>
          </a:p>
          <a:p>
            <a:pPr lvl="1"/>
            <a:r>
              <a:rPr lang="en-SG" dirty="0"/>
              <a:t>https://bucket-name.s3.Region.amazonaws.com/key-name </a:t>
            </a:r>
          </a:p>
          <a:p>
            <a:pPr lvl="1"/>
            <a:r>
              <a:rPr lang="en-SG" dirty="0"/>
              <a:t>https://fayecloudguru.s3.us-east-1.amazonaws.com/</a:t>
            </a:r>
            <a:r>
              <a:rPr lang="en-SG" dirty="0" err="1"/>
              <a:t>Ralphie.jpg</a:t>
            </a:r>
            <a:endParaRPr lang="en-SG" b="1" dirty="0"/>
          </a:p>
          <a:p>
            <a:r>
              <a:rPr lang="en-SG" dirty="0"/>
              <a:t> Uploading Files </a:t>
            </a:r>
          </a:p>
          <a:p>
            <a:pPr lvl="1"/>
            <a:r>
              <a:rPr lang="en-SG" dirty="0"/>
              <a:t>When you upload a file to an S3 bucket, you will receive an HTTP 200 code if the upload was successful.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2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D1B2-029A-CD48-B779-A6D0F398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8577-5946-1C48-A90B-AB7AD236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Designed for Different Use Cases </a:t>
            </a:r>
          </a:p>
          <a:p>
            <a:pPr lvl="1"/>
            <a:r>
              <a:rPr lang="en-SG" dirty="0"/>
              <a:t>S3 Standard – high availability and durability (99.9%)</a:t>
            </a:r>
          </a:p>
          <a:p>
            <a:pPr lvl="1"/>
            <a:r>
              <a:rPr lang="en-SG" dirty="0"/>
              <a:t>S3 Standard-Infrequent Access (Used for data that is accessed less frequently but requires rapid access when needed)</a:t>
            </a:r>
          </a:p>
          <a:p>
            <a:pPr lvl="1"/>
            <a:r>
              <a:rPr lang="en-SG" dirty="0"/>
              <a:t>S3 One Zone-Infrequent Access (Great for long-lived,infrequently accessed, non-critical data)</a:t>
            </a:r>
          </a:p>
          <a:p>
            <a:pPr lvl="1"/>
            <a:r>
              <a:rPr lang="en-SG" dirty="0"/>
              <a:t>S3 Glacier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9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F1B1-A9D9-7945-B47B-60C9F1D8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Glacier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8422-C6CD-CC4E-8438-157D6526A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Glacier is very cheap storage. • </a:t>
            </a:r>
          </a:p>
          <a:p>
            <a:r>
              <a:rPr lang="en-SG" dirty="0"/>
              <a:t>Optimized for data that is very infrequently accessed. </a:t>
            </a:r>
          </a:p>
          <a:p>
            <a:r>
              <a:rPr lang="en-SG" dirty="0"/>
              <a:t> You pay each time you access your data</a:t>
            </a:r>
          </a:p>
          <a:p>
            <a:r>
              <a:rPr lang="en-SG" dirty="0"/>
              <a:t>Use only for archiving data. </a:t>
            </a:r>
          </a:p>
          <a:p>
            <a:endParaRPr lang="en-US" dirty="0"/>
          </a:p>
          <a:p>
            <a:r>
              <a:rPr lang="en-US" dirty="0"/>
              <a:t>Glacier standard - </a:t>
            </a:r>
            <a:r>
              <a:rPr lang="en-SG" dirty="0"/>
              <a:t>historical data only accessed a few times per year. </a:t>
            </a:r>
          </a:p>
          <a:p>
            <a:r>
              <a:rPr lang="en-US" dirty="0"/>
              <a:t>Glacier deep archive - </a:t>
            </a:r>
            <a:r>
              <a:rPr lang="en-SG" dirty="0"/>
              <a:t>financial records that may be accessed once or twice per year.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1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F987-392A-CF4E-8836-11997C66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 tion to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9FE1-C8F1-1B46-8A4B-47F72032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56887" cy="3910506"/>
          </a:xfrm>
        </p:spPr>
        <p:txBody>
          <a:bodyPr>
            <a:normAutofit/>
          </a:bodyPr>
          <a:lstStyle/>
          <a:p>
            <a:r>
              <a:rPr lang="en-US" dirty="0"/>
              <a:t>Monolithic</a:t>
            </a:r>
          </a:p>
          <a:p>
            <a:pPr lvl="1"/>
            <a:r>
              <a:rPr lang="en-US" dirty="0"/>
              <a:t>One big thing</a:t>
            </a:r>
          </a:p>
          <a:p>
            <a:pPr lvl="1"/>
            <a:r>
              <a:rPr lang="en-US" dirty="0"/>
              <a:t>Difficult to change</a:t>
            </a:r>
          </a:p>
          <a:p>
            <a:pPr lvl="1"/>
            <a:r>
              <a:rPr lang="en-US" dirty="0"/>
              <a:t>We can’t make it any bigger</a:t>
            </a:r>
          </a:p>
          <a:p>
            <a:pPr lvl="1"/>
            <a:r>
              <a:rPr lang="en-US" dirty="0"/>
              <a:t>One small mistake affects the whole thing.</a:t>
            </a:r>
          </a:p>
          <a:p>
            <a:r>
              <a:rPr lang="en-SG" dirty="0"/>
              <a:t>A </a:t>
            </a:r>
            <a:r>
              <a:rPr lang="en-SG" b="1" dirty="0"/>
              <a:t>microservice</a:t>
            </a:r>
            <a:r>
              <a:rPr lang="en-SG" dirty="0"/>
              <a:t> is a small, loosely coupled, distributed service. It is part of a broader </a:t>
            </a:r>
            <a:r>
              <a:rPr lang="en-SG" b="1" dirty="0"/>
              <a:t>microservices</a:t>
            </a:r>
            <a:r>
              <a:rPr lang="en-SG" dirty="0"/>
              <a:t> architecture, comprising a set of loosely coupled </a:t>
            </a:r>
            <a:r>
              <a:rPr lang="en-SG" b="1" dirty="0"/>
              <a:t>microservices</a:t>
            </a:r>
            <a:r>
              <a:rPr lang="en-SG" dirty="0"/>
              <a:t> that operate together to solve a common goal. </a:t>
            </a:r>
          </a:p>
          <a:p>
            <a:r>
              <a:rPr lang="en-SG" dirty="0"/>
              <a:t>A collection of </a:t>
            </a:r>
            <a:r>
              <a:rPr lang="en-SG" b="1" dirty="0"/>
              <a:t>microservices</a:t>
            </a:r>
            <a:r>
              <a:rPr lang="en-SG" dirty="0"/>
              <a:t> can be regarded as a system.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BEC5D-D723-2142-932D-24408BD19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14" y="1853754"/>
            <a:ext cx="1378411" cy="1387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CBC39-05AF-C540-B8E2-2B8571D6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102" y="4097437"/>
            <a:ext cx="1379752" cy="167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4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2000-3C82-6249-A788-F19C2B2C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ED5FFE-A2C5-DD44-818B-F21E39B23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3"/>
            <a:ext cx="9067721" cy="401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3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4949-8F3D-B846-89D3-36B96110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8DA170-0346-DA48-B0D7-057476E25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8747106" cy="36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2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DA11-2D8C-D34A-B479-F42142CB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A16A-B04D-444C-A43C-50274ED01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GB" dirty="0"/>
              <a:t>How to create S3 buckets?</a:t>
            </a:r>
          </a:p>
          <a:p>
            <a:pPr fontAlgn="ctr"/>
            <a:r>
              <a:rPr lang="en-GB" dirty="0"/>
              <a:t>Uploading files to S3 buckets </a:t>
            </a:r>
          </a:p>
          <a:p>
            <a:pPr fontAlgn="ctr"/>
            <a:r>
              <a:rPr lang="en-GB" dirty="0"/>
              <a:t>Hosting a static website in Buckets Using S3 </a:t>
            </a:r>
          </a:p>
          <a:p>
            <a:pPr font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7919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{779D578F-349E-0A4B-A2BE-95D9F165B000}tf10001119</Template>
  <TotalTime>3985</TotalTime>
  <Words>414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AWS</vt:lpstr>
      <vt:lpstr>S3 (Simple storage service)</vt:lpstr>
      <vt:lpstr>Working with S3</vt:lpstr>
      <vt:lpstr>S3 types</vt:lpstr>
      <vt:lpstr>Glacier</vt:lpstr>
      <vt:lpstr>Introduc tion to microservices</vt:lpstr>
      <vt:lpstr>Microservice architecture</vt:lpstr>
      <vt:lpstr>Benefits</vt:lpstr>
      <vt:lpstr>Hands-on lab</vt:lpstr>
      <vt:lpstr>Create a Static Website Using Amazon S3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muthuramanathanm@gmail.com</dc:creator>
  <cp:lastModifiedBy>muthuramanathanm@gmail.com</cp:lastModifiedBy>
  <cp:revision>35</cp:revision>
  <dcterms:created xsi:type="dcterms:W3CDTF">2021-07-01T06:00:57Z</dcterms:created>
  <dcterms:modified xsi:type="dcterms:W3CDTF">2022-03-08T11:26:01Z</dcterms:modified>
</cp:coreProperties>
</file>