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83" r:id="rId3"/>
    <p:sldId id="284" r:id="rId4"/>
    <p:sldId id="285" r:id="rId5"/>
    <p:sldId id="286" r:id="rId6"/>
    <p:sldId id="277" r:id="rId7"/>
    <p:sldId id="278" r:id="rId8"/>
    <p:sldId id="293"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97C2F7D-9C3C-1446-8DCE-1F6C7285603A}" type="datetimeFigureOut">
              <a:rPr lang="en-US" smtClean="0"/>
              <a:t>3/14/22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188FDB3-B811-5A44-A781-EF89FECE07D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285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7C2F7D-9C3C-1446-8DCE-1F6C7285603A}"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FDB3-B811-5A44-A781-EF89FECE07D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410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7C2F7D-9C3C-1446-8DCE-1F6C7285603A}"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FDB3-B811-5A44-A781-EF89FECE07D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378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7C2F7D-9C3C-1446-8DCE-1F6C7285603A}"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FDB3-B811-5A44-A781-EF89FECE07D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80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7C2F7D-9C3C-1446-8DCE-1F6C7285603A}"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FDB3-B811-5A44-A781-EF89FECE07D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329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7C2F7D-9C3C-1446-8DCE-1F6C7285603A}"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8FDB3-B811-5A44-A781-EF89FECE07D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966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97C2F7D-9C3C-1446-8DCE-1F6C7285603A}"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8FDB3-B811-5A44-A781-EF89FECE07D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1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97C2F7D-9C3C-1446-8DCE-1F6C7285603A}"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8FDB3-B811-5A44-A781-EF89FECE07D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641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C2F7D-9C3C-1446-8DCE-1F6C7285603A}"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88FDB3-B811-5A44-A781-EF89FECE07DB}" type="slidenum">
              <a:rPr lang="en-US" smtClean="0"/>
              <a:t>‹#›</a:t>
            </a:fld>
            <a:endParaRPr lang="en-US"/>
          </a:p>
        </p:txBody>
      </p:sp>
    </p:spTree>
    <p:extLst>
      <p:ext uri="{BB962C8B-B14F-4D97-AF65-F5344CB8AC3E}">
        <p14:creationId xmlns:p14="http://schemas.microsoft.com/office/powerpoint/2010/main" val="274453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97C2F7D-9C3C-1446-8DCE-1F6C7285603A}"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8FDB3-B811-5A44-A781-EF89FECE07D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3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7C2F7D-9C3C-1446-8DCE-1F6C7285603A}" type="datetimeFigureOut">
              <a:rPr lang="en-US" smtClean="0"/>
              <a:t>3/14/22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188FDB3-B811-5A44-A781-EF89FECE07D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55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7C2F7D-9C3C-1446-8DCE-1F6C7285603A}" type="datetimeFigureOut">
              <a:rPr lang="en-US" smtClean="0"/>
              <a:t>3/14/22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88FDB3-B811-5A44-A781-EF89FECE07D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154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CD0B-DC6C-274F-8D1D-CCE5F2125DFC}"/>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id="{E672DDFD-E21C-4646-A9DC-AD4EEDC23DCA}"/>
              </a:ext>
            </a:extLst>
          </p:cNvPr>
          <p:cNvSpPr>
            <a:spLocks noGrp="1"/>
          </p:cNvSpPr>
          <p:nvPr>
            <p:ph idx="1"/>
          </p:nvPr>
        </p:nvSpPr>
        <p:spPr/>
        <p:txBody>
          <a:bodyPr>
            <a:normAutofit/>
          </a:bodyPr>
          <a:lstStyle/>
          <a:p>
            <a:pPr marL="0" indent="0">
              <a:buNone/>
            </a:pPr>
            <a:r>
              <a:rPr lang="en-GB" b="1" dirty="0"/>
              <a:t>Agenda Day-05:</a:t>
            </a:r>
          </a:p>
          <a:p>
            <a:pPr fontAlgn="ctr"/>
            <a:r>
              <a:rPr lang="en-GB" dirty="0"/>
              <a:t>Introduction to VPC</a:t>
            </a:r>
            <a:endParaRPr lang="en-GB" sz="1600" dirty="0"/>
          </a:p>
          <a:p>
            <a:pPr fontAlgn="ctr"/>
            <a:r>
              <a:rPr lang="en-GB" dirty="0"/>
              <a:t>Subnets, security groups</a:t>
            </a:r>
            <a:endParaRPr lang="en-GB" sz="1600" dirty="0"/>
          </a:p>
          <a:p>
            <a:pPr fontAlgn="ctr"/>
            <a:r>
              <a:rPr lang="en-GB" dirty="0"/>
              <a:t>API Gateway</a:t>
            </a:r>
          </a:p>
          <a:p>
            <a:pPr fontAlgn="ctr"/>
            <a:r>
              <a:rPr lang="en-GB" dirty="0"/>
              <a:t>Industry Based Solution – Realtime examples</a:t>
            </a:r>
          </a:p>
          <a:p>
            <a:pPr fontAlgn="ctr"/>
            <a:r>
              <a:rPr lang="en-GB" dirty="0"/>
              <a:t>Deploy React App – Working session</a:t>
            </a:r>
          </a:p>
          <a:p>
            <a:pPr lvl="1"/>
            <a:endParaRPr lang="en-US" dirty="0"/>
          </a:p>
          <a:p>
            <a:pPr lvl="1"/>
            <a:endParaRPr lang="en-US" dirty="0"/>
          </a:p>
          <a:p>
            <a:endParaRPr lang="en-US" dirty="0"/>
          </a:p>
        </p:txBody>
      </p:sp>
    </p:spTree>
    <p:extLst>
      <p:ext uri="{BB962C8B-B14F-4D97-AF65-F5344CB8AC3E}">
        <p14:creationId xmlns:p14="http://schemas.microsoft.com/office/powerpoint/2010/main" val="42128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0DC0-7C8E-0B45-B694-C82D6C8D276C}"/>
              </a:ext>
            </a:extLst>
          </p:cNvPr>
          <p:cNvSpPr>
            <a:spLocks noGrp="1"/>
          </p:cNvSpPr>
          <p:nvPr>
            <p:ph type="title"/>
          </p:nvPr>
        </p:nvSpPr>
        <p:spPr/>
        <p:txBody>
          <a:bodyPr/>
          <a:lstStyle/>
          <a:p>
            <a:r>
              <a:rPr lang="en-US" dirty="0"/>
              <a:t>AWS VPC</a:t>
            </a:r>
          </a:p>
        </p:txBody>
      </p:sp>
      <p:sp>
        <p:nvSpPr>
          <p:cNvPr id="4" name="Content Placeholder 2">
            <a:extLst>
              <a:ext uri="{FF2B5EF4-FFF2-40B4-BE49-F238E27FC236}">
                <a16:creationId xmlns:a16="http://schemas.microsoft.com/office/drawing/2014/main" id="{51A2DFEF-B2C3-9044-8D41-04164820D993}"/>
              </a:ext>
            </a:extLst>
          </p:cNvPr>
          <p:cNvSpPr txBox="1">
            <a:spLocks/>
          </p:cNvSpPr>
          <p:nvPr/>
        </p:nvSpPr>
        <p:spPr>
          <a:xfrm>
            <a:off x="1438516" y="1853754"/>
            <a:ext cx="6419675" cy="345061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SG" dirty="0"/>
              <a:t>Think of a VPC as a virtual data centre in the cloud.</a:t>
            </a:r>
          </a:p>
          <a:p>
            <a:r>
              <a:rPr lang="en-SG" dirty="0"/>
              <a:t>Amazon Virtual Private Cloud (Amazon VPC) lets you provision a logically isolated section of the Amazon Web Services (AWS) Cloud where you can launch AWS resources in a virtual network that you define. You have complete control over your virtual networking environment, including selection of your own IP address range, creation of subnets, and configuration of route tables and network gateways.</a:t>
            </a:r>
          </a:p>
          <a:p>
            <a:endParaRPr lang="en-US" dirty="0"/>
          </a:p>
        </p:txBody>
      </p:sp>
      <p:pic>
        <p:nvPicPr>
          <p:cNvPr id="5" name="Picture 4">
            <a:extLst>
              <a:ext uri="{FF2B5EF4-FFF2-40B4-BE49-F238E27FC236}">
                <a16:creationId xmlns:a16="http://schemas.microsoft.com/office/drawing/2014/main" id="{5D4730BF-D64B-2D46-9777-CFA3075B197E}"/>
              </a:ext>
            </a:extLst>
          </p:cNvPr>
          <p:cNvPicPr>
            <a:picLocks noChangeAspect="1"/>
          </p:cNvPicPr>
          <p:nvPr/>
        </p:nvPicPr>
        <p:blipFill>
          <a:blip r:embed="rId2"/>
          <a:stretch>
            <a:fillRect/>
          </a:stretch>
        </p:blipFill>
        <p:spPr>
          <a:xfrm>
            <a:off x="7860804" y="2015731"/>
            <a:ext cx="4053881" cy="3248247"/>
          </a:xfrm>
          <a:prstGeom prst="rect">
            <a:avLst/>
          </a:prstGeom>
        </p:spPr>
      </p:pic>
    </p:spTree>
    <p:extLst>
      <p:ext uri="{BB962C8B-B14F-4D97-AF65-F5344CB8AC3E}">
        <p14:creationId xmlns:p14="http://schemas.microsoft.com/office/powerpoint/2010/main" val="205068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8ABC-19EE-C84E-A6EC-5DA2B5868E88}"/>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533512F2-A452-A748-9AD7-C7C312C31BE0}"/>
              </a:ext>
            </a:extLst>
          </p:cNvPr>
          <p:cNvPicPr>
            <a:picLocks noGrp="1" noChangeAspect="1"/>
          </p:cNvPicPr>
          <p:nvPr>
            <p:ph idx="1"/>
          </p:nvPr>
        </p:nvPicPr>
        <p:blipFill>
          <a:blip r:embed="rId2"/>
          <a:stretch>
            <a:fillRect/>
          </a:stretch>
        </p:blipFill>
        <p:spPr>
          <a:xfrm>
            <a:off x="6253815" y="1989438"/>
            <a:ext cx="4697831" cy="2644346"/>
          </a:xfrm>
          <a:prstGeom prst="rect">
            <a:avLst/>
          </a:prstGeom>
        </p:spPr>
      </p:pic>
      <p:sp>
        <p:nvSpPr>
          <p:cNvPr id="6" name="TextBox 5">
            <a:extLst>
              <a:ext uri="{FF2B5EF4-FFF2-40B4-BE49-F238E27FC236}">
                <a16:creationId xmlns:a16="http://schemas.microsoft.com/office/drawing/2014/main" id="{5426DE69-AED0-2D4D-8F60-4327B693C4F0}"/>
              </a:ext>
            </a:extLst>
          </p:cNvPr>
          <p:cNvSpPr txBox="1"/>
          <p:nvPr/>
        </p:nvSpPr>
        <p:spPr>
          <a:xfrm>
            <a:off x="1556951" y="2014152"/>
            <a:ext cx="4539049" cy="2031325"/>
          </a:xfrm>
          <a:prstGeom prst="rect">
            <a:avLst/>
          </a:prstGeom>
          <a:noFill/>
        </p:spPr>
        <p:txBody>
          <a:bodyPr wrap="square" rtlCol="0">
            <a:spAutoFit/>
          </a:bodyPr>
          <a:lstStyle/>
          <a:p>
            <a:r>
              <a:rPr lang="en-SG" dirty="0"/>
              <a:t>Additionally, you can create a Hardware Virtual Private Network (VPN)</a:t>
            </a:r>
          </a:p>
          <a:p>
            <a:r>
              <a:rPr lang="en-SG" dirty="0"/>
              <a:t>connection between your corporate datacenter and your VPC and leverage</a:t>
            </a:r>
          </a:p>
          <a:p>
            <a:r>
              <a:rPr lang="en-SG" dirty="0"/>
              <a:t>the AWS cloud as an extension of your corporate datacenter.</a:t>
            </a:r>
          </a:p>
          <a:p>
            <a:endParaRPr lang="en-US" dirty="0"/>
          </a:p>
        </p:txBody>
      </p:sp>
    </p:spTree>
    <p:extLst>
      <p:ext uri="{BB962C8B-B14F-4D97-AF65-F5344CB8AC3E}">
        <p14:creationId xmlns:p14="http://schemas.microsoft.com/office/powerpoint/2010/main" val="273747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C76E-727B-C347-93C3-0DE5FC3DAE51}"/>
              </a:ext>
            </a:extLst>
          </p:cNvPr>
          <p:cNvSpPr>
            <a:spLocks noGrp="1"/>
          </p:cNvSpPr>
          <p:nvPr>
            <p:ph type="title"/>
          </p:nvPr>
        </p:nvSpPr>
        <p:spPr/>
        <p:txBody>
          <a:bodyPr/>
          <a:lstStyle/>
          <a:p>
            <a:r>
              <a:rPr lang="en-US" dirty="0"/>
              <a:t>High LEVEL Architecture</a:t>
            </a:r>
          </a:p>
        </p:txBody>
      </p:sp>
      <p:pic>
        <p:nvPicPr>
          <p:cNvPr id="4" name="Content Placeholder 3">
            <a:extLst>
              <a:ext uri="{FF2B5EF4-FFF2-40B4-BE49-F238E27FC236}">
                <a16:creationId xmlns:a16="http://schemas.microsoft.com/office/drawing/2014/main" id="{7AF9190B-C8A7-CB45-9BFA-82C0C3CE3A2B}"/>
              </a:ext>
            </a:extLst>
          </p:cNvPr>
          <p:cNvPicPr>
            <a:picLocks noGrp="1" noChangeAspect="1"/>
          </p:cNvPicPr>
          <p:nvPr>
            <p:ph idx="1"/>
          </p:nvPr>
        </p:nvPicPr>
        <p:blipFill>
          <a:blip r:embed="rId2"/>
          <a:stretch>
            <a:fillRect/>
          </a:stretch>
        </p:blipFill>
        <p:spPr>
          <a:xfrm>
            <a:off x="1453618" y="2016125"/>
            <a:ext cx="6324038" cy="3816264"/>
          </a:xfrm>
          <a:prstGeom prst="rect">
            <a:avLst/>
          </a:prstGeom>
        </p:spPr>
      </p:pic>
      <p:sp>
        <p:nvSpPr>
          <p:cNvPr id="5" name="Rectangle 4">
            <a:extLst>
              <a:ext uri="{FF2B5EF4-FFF2-40B4-BE49-F238E27FC236}">
                <a16:creationId xmlns:a16="http://schemas.microsoft.com/office/drawing/2014/main" id="{EE0C53C8-E2F5-1946-9E1A-900CBA705BF4}"/>
              </a:ext>
            </a:extLst>
          </p:cNvPr>
          <p:cNvSpPr/>
          <p:nvPr/>
        </p:nvSpPr>
        <p:spPr>
          <a:xfrm>
            <a:off x="7777655" y="2016126"/>
            <a:ext cx="3636579" cy="3231654"/>
          </a:xfrm>
          <a:prstGeom prst="rect">
            <a:avLst/>
          </a:prstGeom>
        </p:spPr>
        <p:txBody>
          <a:bodyPr wrap="square">
            <a:spAutoFit/>
          </a:bodyPr>
          <a:lstStyle/>
          <a:p>
            <a:r>
              <a:rPr lang="en-SG" sz="1600" b="1" dirty="0">
                <a:latin typeface="Helvetica" pitchFamily="2" charset="0"/>
              </a:rPr>
              <a:t>Launch instances into a subnet of your choosing</a:t>
            </a:r>
          </a:p>
          <a:p>
            <a:r>
              <a:rPr lang="en-SG" dirty="0">
                <a:latin typeface="Helvetica" pitchFamily="2" charset="0"/>
              </a:rPr>
              <a:t>• </a:t>
            </a:r>
            <a:r>
              <a:rPr lang="en-SG" sz="1500" dirty="0">
                <a:latin typeface="Helvetica" pitchFamily="2" charset="0"/>
              </a:rPr>
              <a:t>Assign custom IP address ranges in each subnet</a:t>
            </a:r>
          </a:p>
          <a:p>
            <a:r>
              <a:rPr lang="en-SG" sz="1500" dirty="0">
                <a:latin typeface="Helvetica" pitchFamily="2" charset="0"/>
              </a:rPr>
              <a:t>• Configure route tables between subnets</a:t>
            </a:r>
          </a:p>
          <a:p>
            <a:r>
              <a:rPr lang="en-SG" sz="1500" dirty="0">
                <a:latin typeface="Helvetica" pitchFamily="2" charset="0"/>
              </a:rPr>
              <a:t>• Create internet gateway and attach it to our VPC</a:t>
            </a:r>
          </a:p>
          <a:p>
            <a:r>
              <a:rPr lang="en-SG" sz="1500" dirty="0">
                <a:latin typeface="Helvetica" pitchFamily="2" charset="0"/>
              </a:rPr>
              <a:t>• Much better security control over your AWS resources</a:t>
            </a:r>
          </a:p>
          <a:p>
            <a:r>
              <a:rPr lang="en-SG" sz="1500" dirty="0">
                <a:latin typeface="Helvetica" pitchFamily="2" charset="0"/>
              </a:rPr>
              <a:t>• Instance security groups</a:t>
            </a:r>
          </a:p>
          <a:p>
            <a:r>
              <a:rPr lang="en-SG" sz="1500" dirty="0">
                <a:latin typeface="Helvetica" pitchFamily="2" charset="0"/>
              </a:rPr>
              <a:t>• Subnet network access control lists (ACLS)</a:t>
            </a:r>
            <a:endParaRPr lang="en-SG" sz="1500" dirty="0">
              <a:effectLst/>
              <a:latin typeface="Helvetica" pitchFamily="2" charset="0"/>
            </a:endParaRPr>
          </a:p>
        </p:txBody>
      </p:sp>
    </p:spTree>
    <p:extLst>
      <p:ext uri="{BB962C8B-B14F-4D97-AF65-F5344CB8AC3E}">
        <p14:creationId xmlns:p14="http://schemas.microsoft.com/office/powerpoint/2010/main" val="134466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00C9-8633-7A4E-8D77-5C6151B61DDD}"/>
              </a:ext>
            </a:extLst>
          </p:cNvPr>
          <p:cNvSpPr>
            <a:spLocks noGrp="1"/>
          </p:cNvSpPr>
          <p:nvPr>
            <p:ph type="title"/>
          </p:nvPr>
        </p:nvSpPr>
        <p:spPr/>
        <p:txBody>
          <a:bodyPr/>
          <a:lstStyle/>
          <a:p>
            <a:r>
              <a:rPr lang="en-SG" b="1" dirty="0"/>
              <a:t>VPC Peering</a:t>
            </a:r>
            <a:br>
              <a:rPr lang="en-SG" dirty="0"/>
            </a:br>
            <a:endParaRPr lang="en-US" dirty="0"/>
          </a:p>
        </p:txBody>
      </p:sp>
      <p:sp>
        <p:nvSpPr>
          <p:cNvPr id="3" name="Content Placeholder 2">
            <a:extLst>
              <a:ext uri="{FF2B5EF4-FFF2-40B4-BE49-F238E27FC236}">
                <a16:creationId xmlns:a16="http://schemas.microsoft.com/office/drawing/2014/main" id="{A1C42DEA-8215-6142-81AF-1D110D9FA0AE}"/>
              </a:ext>
            </a:extLst>
          </p:cNvPr>
          <p:cNvSpPr>
            <a:spLocks noGrp="1"/>
          </p:cNvSpPr>
          <p:nvPr>
            <p:ph idx="1"/>
          </p:nvPr>
        </p:nvSpPr>
        <p:spPr>
          <a:xfrm>
            <a:off x="1451580" y="2015732"/>
            <a:ext cx="7000442" cy="3450613"/>
          </a:xfrm>
        </p:spPr>
        <p:txBody>
          <a:bodyPr>
            <a:normAutofit lnSpcReduction="10000"/>
          </a:bodyPr>
          <a:lstStyle/>
          <a:p>
            <a:r>
              <a:rPr lang="en-SG" dirty="0"/>
              <a:t>Allows you to connect one VPC with another via a direct network route using private IP addresses.</a:t>
            </a:r>
          </a:p>
          <a:p>
            <a:r>
              <a:rPr lang="en-SG" dirty="0"/>
              <a:t>Instances behave as if they were on the same private network</a:t>
            </a:r>
          </a:p>
          <a:p>
            <a:r>
              <a:rPr lang="en-SG" dirty="0"/>
              <a:t>You can peer VPC's with other AWS accounts as well as with other VPCs in the same account.</a:t>
            </a:r>
          </a:p>
          <a:p>
            <a:r>
              <a:rPr lang="en-SG" dirty="0"/>
              <a:t>Peering is in a star configuration: </a:t>
            </a:r>
            <a:r>
              <a:rPr lang="en-SG" dirty="0" err="1"/>
              <a:t>ie</a:t>
            </a:r>
            <a:r>
              <a:rPr lang="en-SG" dirty="0"/>
              <a:t> 1 central VPC peers with 4others. </a:t>
            </a:r>
          </a:p>
          <a:p>
            <a:r>
              <a:rPr lang="en-SG" dirty="0"/>
              <a:t>NO TRANSITIVE PEERING!!!</a:t>
            </a:r>
          </a:p>
          <a:p>
            <a:endParaRPr lang="en-SG" dirty="0"/>
          </a:p>
          <a:p>
            <a:endParaRPr lang="en-US" dirty="0"/>
          </a:p>
        </p:txBody>
      </p:sp>
      <p:pic>
        <p:nvPicPr>
          <p:cNvPr id="4" name="Picture 3">
            <a:extLst>
              <a:ext uri="{FF2B5EF4-FFF2-40B4-BE49-F238E27FC236}">
                <a16:creationId xmlns:a16="http://schemas.microsoft.com/office/drawing/2014/main" id="{FA358EF0-3559-7E47-95DB-007C86991232}"/>
              </a:ext>
            </a:extLst>
          </p:cNvPr>
          <p:cNvPicPr>
            <a:picLocks noChangeAspect="1"/>
          </p:cNvPicPr>
          <p:nvPr/>
        </p:nvPicPr>
        <p:blipFill>
          <a:blip r:embed="rId2"/>
          <a:stretch>
            <a:fillRect/>
          </a:stretch>
        </p:blipFill>
        <p:spPr>
          <a:xfrm>
            <a:off x="8452021" y="2015732"/>
            <a:ext cx="3273339" cy="2577928"/>
          </a:xfrm>
          <a:prstGeom prst="rect">
            <a:avLst/>
          </a:prstGeom>
        </p:spPr>
      </p:pic>
    </p:spTree>
    <p:extLst>
      <p:ext uri="{BB962C8B-B14F-4D97-AF65-F5344CB8AC3E}">
        <p14:creationId xmlns:p14="http://schemas.microsoft.com/office/powerpoint/2010/main" val="385523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EF4DA-F33B-3145-A3F7-5172A8629551}"/>
              </a:ext>
            </a:extLst>
          </p:cNvPr>
          <p:cNvSpPr>
            <a:spLocks noGrp="1"/>
          </p:cNvSpPr>
          <p:nvPr>
            <p:ph type="title"/>
          </p:nvPr>
        </p:nvSpPr>
        <p:spPr/>
        <p:txBody>
          <a:bodyPr/>
          <a:lstStyle/>
          <a:p>
            <a:r>
              <a:rPr lang="en-US" dirty="0"/>
              <a:t>Industry AWS BASED soltuions</a:t>
            </a:r>
          </a:p>
        </p:txBody>
      </p:sp>
      <p:pic>
        <p:nvPicPr>
          <p:cNvPr id="4" name="Content Placeholder 3">
            <a:extLst>
              <a:ext uri="{FF2B5EF4-FFF2-40B4-BE49-F238E27FC236}">
                <a16:creationId xmlns:a16="http://schemas.microsoft.com/office/drawing/2014/main" id="{A13CD7B1-F83A-7B41-912F-5FE782100227}"/>
              </a:ext>
            </a:extLst>
          </p:cNvPr>
          <p:cNvPicPr>
            <a:picLocks noGrp="1" noChangeAspect="1"/>
          </p:cNvPicPr>
          <p:nvPr>
            <p:ph idx="1"/>
          </p:nvPr>
        </p:nvPicPr>
        <p:blipFill>
          <a:blip r:embed="rId2"/>
          <a:stretch>
            <a:fillRect/>
          </a:stretch>
        </p:blipFill>
        <p:spPr>
          <a:xfrm>
            <a:off x="1451579" y="1853753"/>
            <a:ext cx="10059388" cy="4199727"/>
          </a:xfrm>
          <a:prstGeom prst="rect">
            <a:avLst/>
          </a:prstGeom>
        </p:spPr>
      </p:pic>
    </p:spTree>
    <p:extLst>
      <p:ext uri="{BB962C8B-B14F-4D97-AF65-F5344CB8AC3E}">
        <p14:creationId xmlns:p14="http://schemas.microsoft.com/office/powerpoint/2010/main" val="94397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FEE4-F5DF-C14B-8D2A-983BABCD902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1E9695F-CF4B-2449-8280-B557F821E97D}"/>
              </a:ext>
            </a:extLst>
          </p:cNvPr>
          <p:cNvPicPr>
            <a:picLocks noGrp="1" noChangeAspect="1"/>
          </p:cNvPicPr>
          <p:nvPr>
            <p:ph idx="1"/>
          </p:nvPr>
        </p:nvPicPr>
        <p:blipFill>
          <a:blip r:embed="rId2"/>
          <a:stretch>
            <a:fillRect/>
          </a:stretch>
        </p:blipFill>
        <p:spPr>
          <a:xfrm>
            <a:off x="1451579" y="228600"/>
            <a:ext cx="9313140" cy="5508003"/>
          </a:xfrm>
          <a:prstGeom prst="rect">
            <a:avLst/>
          </a:prstGeom>
        </p:spPr>
      </p:pic>
      <p:sp>
        <p:nvSpPr>
          <p:cNvPr id="5" name="TextBox 4">
            <a:extLst>
              <a:ext uri="{FF2B5EF4-FFF2-40B4-BE49-F238E27FC236}">
                <a16:creationId xmlns:a16="http://schemas.microsoft.com/office/drawing/2014/main" id="{09D11AC0-BEDE-5541-A5AF-F369A157C152}"/>
              </a:ext>
            </a:extLst>
          </p:cNvPr>
          <p:cNvSpPr txBox="1"/>
          <p:nvPr/>
        </p:nvSpPr>
        <p:spPr>
          <a:xfrm>
            <a:off x="443623" y="228600"/>
            <a:ext cx="1387046" cy="2308324"/>
          </a:xfrm>
          <a:prstGeom prst="rect">
            <a:avLst/>
          </a:prstGeom>
          <a:noFill/>
        </p:spPr>
        <p:txBody>
          <a:bodyPr wrap="none" rtlCol="0">
            <a:spAutoFit/>
          </a:bodyPr>
          <a:lstStyle/>
          <a:p>
            <a:r>
              <a:rPr lang="en-US" dirty="0"/>
              <a:t>Lambda</a:t>
            </a:r>
          </a:p>
          <a:p>
            <a:r>
              <a:rPr lang="en-US" dirty="0"/>
              <a:t>SQS</a:t>
            </a:r>
          </a:p>
          <a:p>
            <a:r>
              <a:rPr lang="en-US" dirty="0"/>
              <a:t>API Gateway</a:t>
            </a:r>
          </a:p>
          <a:p>
            <a:r>
              <a:rPr lang="en-US" dirty="0"/>
              <a:t>Heroku</a:t>
            </a:r>
          </a:p>
          <a:p>
            <a:r>
              <a:rPr lang="en-US" dirty="0"/>
              <a:t>DynamoDB</a:t>
            </a:r>
          </a:p>
          <a:p>
            <a:r>
              <a:rPr lang="en-US" dirty="0"/>
              <a:t>ECS</a:t>
            </a:r>
          </a:p>
          <a:p>
            <a:r>
              <a:rPr lang="en-US" dirty="0"/>
              <a:t>S3 </a:t>
            </a:r>
          </a:p>
          <a:p>
            <a:r>
              <a:rPr lang="en-US" dirty="0"/>
              <a:t>Cloudwatch</a:t>
            </a:r>
          </a:p>
        </p:txBody>
      </p:sp>
    </p:spTree>
    <p:extLst>
      <p:ext uri="{BB962C8B-B14F-4D97-AF65-F5344CB8AC3E}">
        <p14:creationId xmlns:p14="http://schemas.microsoft.com/office/powerpoint/2010/main" val="284865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DA11-2D8C-D34A-B479-F42142CBF933}"/>
              </a:ext>
            </a:extLst>
          </p:cNvPr>
          <p:cNvSpPr>
            <a:spLocks noGrp="1"/>
          </p:cNvSpPr>
          <p:nvPr>
            <p:ph type="title"/>
          </p:nvPr>
        </p:nvSpPr>
        <p:spPr/>
        <p:txBody>
          <a:bodyPr/>
          <a:lstStyle/>
          <a:p>
            <a:r>
              <a:rPr lang="en-US" dirty="0"/>
              <a:t>Hands-on lab</a:t>
            </a:r>
          </a:p>
        </p:txBody>
      </p:sp>
      <p:sp>
        <p:nvSpPr>
          <p:cNvPr id="3" name="Content Placeholder 2">
            <a:extLst>
              <a:ext uri="{FF2B5EF4-FFF2-40B4-BE49-F238E27FC236}">
                <a16:creationId xmlns:a16="http://schemas.microsoft.com/office/drawing/2014/main" id="{32E6A16A-B04D-444C-A43C-50274ED01B09}"/>
              </a:ext>
            </a:extLst>
          </p:cNvPr>
          <p:cNvSpPr>
            <a:spLocks noGrp="1"/>
          </p:cNvSpPr>
          <p:nvPr>
            <p:ph idx="1"/>
          </p:nvPr>
        </p:nvSpPr>
        <p:spPr/>
        <p:txBody>
          <a:bodyPr/>
          <a:lstStyle/>
          <a:p>
            <a:pPr fontAlgn="ctr"/>
            <a:r>
              <a:rPr lang="en-GB" dirty="0"/>
              <a:t>Create an API End Point URL using API gateway</a:t>
            </a:r>
          </a:p>
          <a:p>
            <a:pPr fontAlgn="ctr"/>
            <a:r>
              <a:rPr lang="en-GB" dirty="0"/>
              <a:t>React App deployment on AWS – Working session</a:t>
            </a:r>
          </a:p>
          <a:p>
            <a:pPr fontAlgn="ctr"/>
            <a:endParaRPr lang="en-GB" dirty="0"/>
          </a:p>
          <a:p>
            <a:pPr fontAlgn="ctr"/>
            <a:endParaRPr lang="en-GB" dirty="0"/>
          </a:p>
          <a:p>
            <a:pPr marL="0" indent="0" fontAlgn="ctr">
              <a:buNone/>
            </a:pPr>
            <a:endParaRPr lang="en-GB" dirty="0"/>
          </a:p>
        </p:txBody>
      </p:sp>
    </p:spTree>
    <p:extLst>
      <p:ext uri="{BB962C8B-B14F-4D97-AF65-F5344CB8AC3E}">
        <p14:creationId xmlns:p14="http://schemas.microsoft.com/office/powerpoint/2010/main" val="211379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B5C6-3FCD-BF44-93F3-A1520354A3E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D64E0920-5837-CB43-AA80-41645B75DE77}"/>
              </a:ext>
            </a:extLst>
          </p:cNvPr>
          <p:cNvSpPr>
            <a:spLocks noGrp="1"/>
          </p:cNvSpPr>
          <p:nvPr>
            <p:ph idx="1"/>
          </p:nvPr>
        </p:nvSpPr>
        <p:spPr/>
        <p:txBody>
          <a:bodyPr/>
          <a:lstStyle/>
          <a:p>
            <a:r>
              <a:rPr lang="en-US" dirty="0"/>
              <a:t>Q &amp; A</a:t>
            </a:r>
          </a:p>
        </p:txBody>
      </p:sp>
    </p:spTree>
    <p:extLst>
      <p:ext uri="{BB962C8B-B14F-4D97-AF65-F5344CB8AC3E}">
        <p14:creationId xmlns:p14="http://schemas.microsoft.com/office/powerpoint/2010/main" val="36453465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{779D578F-349E-0A4B-A2BE-95D9F165B000}tf10001119</Template>
  <TotalTime>613</TotalTime>
  <Words>309</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Helvetica</vt:lpstr>
      <vt:lpstr>Gallery</vt:lpstr>
      <vt:lpstr>AWS</vt:lpstr>
      <vt:lpstr>AWS VPC</vt:lpstr>
      <vt:lpstr>PowerPoint Presentation</vt:lpstr>
      <vt:lpstr>High LEVEL Architecture</vt:lpstr>
      <vt:lpstr>VPC Peering </vt:lpstr>
      <vt:lpstr>Industry AWS BASED soltuions</vt:lpstr>
      <vt:lpstr>PowerPoint Presentation</vt:lpstr>
      <vt:lpstr>Hands-on lab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muthuramanathanm@gmail.com</dc:creator>
  <cp:lastModifiedBy>muthuramanathanm@gmail.com</cp:lastModifiedBy>
  <cp:revision>25</cp:revision>
  <dcterms:created xsi:type="dcterms:W3CDTF">2021-08-09T02:13:34Z</dcterms:created>
  <dcterms:modified xsi:type="dcterms:W3CDTF">2022-03-14T08:41:28Z</dcterms:modified>
</cp:coreProperties>
</file>