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2017191"/>
            <a:ext cx="9144000" cy="712201"/>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a:t>
            </a:r>
            <a:r>
              <a:rPr lang="en-IN" b="1" dirty="0">
                <a:solidFill>
                  <a:schemeClr val="accent1"/>
                </a:solidFill>
                <a:latin typeface="Arial" panose="020B0604020202020204" pitchFamily="34" charset="0"/>
                <a:cs typeface="Arial" panose="020B0604020202020204" pitchFamily="34" charset="0"/>
              </a:rPr>
              <a:t>security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367462" y="4935281"/>
            <a:ext cx="7110663" cy="1292662"/>
          </a:xfrm>
          <a:prstGeom prst="rect">
            <a:avLst/>
          </a:prstGeom>
          <a:noFill/>
        </p:spPr>
        <p:txBody>
          <a:bodyPr wrap="square" lIns="91440" tIns="45720" rIns="91440" bIns="45720" rtlCol="0" anchor="t">
            <a:spAutoFit/>
          </a:bodyPr>
          <a:lstStyle/>
          <a:p>
            <a:r>
              <a:rPr lang="en-IN" sz="2600" b="1" dirty="0" err="1">
                <a:solidFill>
                  <a:schemeClr val="bg1"/>
                </a:solidFill>
                <a:latin typeface="Times New Roman" panose="02020603050405020304" pitchFamily="18" charset="0"/>
                <a:cs typeface="Times New Roman" panose="02020603050405020304" pitchFamily="18" charset="0"/>
              </a:rPr>
              <a:t>P.Guna</a:t>
            </a:r>
            <a:r>
              <a:rPr lang="en-IN" sz="2600" b="1" dirty="0">
                <a:solidFill>
                  <a:schemeClr val="bg1"/>
                </a:solidFill>
                <a:latin typeface="Times New Roman" panose="02020603050405020304" pitchFamily="18" charset="0"/>
                <a:cs typeface="Times New Roman" panose="02020603050405020304" pitchFamily="18" charset="0"/>
              </a:rPr>
              <a:t> </a:t>
            </a:r>
            <a:r>
              <a:rPr lang="en-IN" sz="2600" b="1" dirty="0" err="1">
                <a:solidFill>
                  <a:schemeClr val="bg1"/>
                </a:solidFill>
                <a:latin typeface="Times New Roman" panose="02020603050405020304" pitchFamily="18" charset="0"/>
                <a:cs typeface="Times New Roman" panose="02020603050405020304" pitchFamily="18" charset="0"/>
              </a:rPr>
              <a:t>sundari</a:t>
            </a:r>
            <a:endParaRPr lang="en-US" sz="2600" b="1" dirty="0">
              <a:solidFill>
                <a:schemeClr val="bg1"/>
              </a:solidFill>
              <a:latin typeface="Times New Roman" panose="02020603050405020304" pitchFamily="18" charset="0"/>
              <a:cs typeface="Times New Roman" panose="02020603050405020304" pitchFamily="18" charset="0"/>
            </a:endParaRPr>
          </a:p>
          <a:p>
            <a:r>
              <a:rPr lang="en-US" sz="2600" b="1" dirty="0" err="1">
                <a:solidFill>
                  <a:schemeClr val="bg1"/>
                </a:solidFill>
                <a:latin typeface="Times New Roman" panose="02020603050405020304" pitchFamily="18" charset="0"/>
                <a:cs typeface="Times New Roman" panose="02020603050405020304" pitchFamily="18" charset="0"/>
              </a:rPr>
              <a:t>Jayaraj</a:t>
            </a:r>
            <a:r>
              <a:rPr lang="en-US" sz="2600" b="1" dirty="0">
                <a:solidFill>
                  <a:schemeClr val="bg1"/>
                </a:solidFill>
                <a:latin typeface="Times New Roman" panose="02020603050405020304" pitchFamily="18" charset="0"/>
                <a:cs typeface="Times New Roman" panose="02020603050405020304" pitchFamily="18" charset="0"/>
              </a:rPr>
              <a:t> </a:t>
            </a:r>
            <a:r>
              <a:rPr lang="en-US" sz="2600" b="1" dirty="0" err="1">
                <a:solidFill>
                  <a:schemeClr val="bg1"/>
                </a:solidFill>
                <a:latin typeface="Times New Roman" panose="02020603050405020304" pitchFamily="18" charset="0"/>
                <a:cs typeface="Times New Roman" panose="02020603050405020304" pitchFamily="18" charset="0"/>
              </a:rPr>
              <a:t>annapackiam</a:t>
            </a:r>
            <a:r>
              <a:rPr lang="en-US" sz="2600" b="1" dirty="0">
                <a:solidFill>
                  <a:schemeClr val="bg1"/>
                </a:solidFill>
                <a:latin typeface="Times New Roman" panose="02020603050405020304" pitchFamily="18" charset="0"/>
                <a:cs typeface="Times New Roman" panose="02020603050405020304" pitchFamily="18" charset="0"/>
              </a:rPr>
              <a:t> </a:t>
            </a:r>
            <a:r>
              <a:rPr lang="en-US" sz="2600" b="1" dirty="0" err="1">
                <a:solidFill>
                  <a:schemeClr val="bg1"/>
                </a:solidFill>
                <a:latin typeface="Times New Roman" panose="02020603050405020304" pitchFamily="18" charset="0"/>
                <a:cs typeface="Times New Roman" panose="02020603050405020304" pitchFamily="18" charset="0"/>
              </a:rPr>
              <a:t>csi</a:t>
            </a:r>
            <a:r>
              <a:rPr lang="en-US" sz="2600" b="1" dirty="0">
                <a:solidFill>
                  <a:schemeClr val="bg1"/>
                </a:solidFill>
                <a:latin typeface="Times New Roman" panose="02020603050405020304" pitchFamily="18" charset="0"/>
                <a:cs typeface="Times New Roman" panose="02020603050405020304" pitchFamily="18" charset="0"/>
              </a:rPr>
              <a:t> college of engineering </a:t>
            </a:r>
          </a:p>
          <a:p>
            <a:r>
              <a:rPr lang="en-US" sz="2600" b="1" dirty="0" err="1">
                <a:solidFill>
                  <a:schemeClr val="bg1"/>
                </a:solidFill>
                <a:latin typeface="Times New Roman" panose="02020603050405020304" pitchFamily="18" charset="0"/>
                <a:cs typeface="Times New Roman" panose="02020603050405020304" pitchFamily="18" charset="0"/>
              </a:rPr>
              <a:t>B.Tech</a:t>
            </a:r>
            <a:r>
              <a:rPr lang="en-US" sz="2600" b="1" dirty="0">
                <a:solidFill>
                  <a:schemeClr val="bg1"/>
                </a:solidFill>
                <a:latin typeface="Times New Roman" panose="02020603050405020304" pitchFamily="18" charset="0"/>
                <a:cs typeface="Times New Roman" panose="02020603050405020304" pitchFamily="18" charset="0"/>
              </a:rPr>
              <a:t>(Information Technology)</a:t>
            </a:r>
          </a:p>
        </p:txBody>
      </p:sp>
      <p:sp>
        <p:nvSpPr>
          <p:cNvPr id="8" name="Rectangle 7">
            <a:extLst>
              <a:ext uri="{FF2B5EF4-FFF2-40B4-BE49-F238E27FC236}">
                <a16:creationId xmlns:a16="http://schemas.microsoft.com/office/drawing/2014/main" id="{0A26AA8B-FD0B-48A8-9191-690E1D53D822}"/>
              </a:ext>
            </a:extLst>
          </p:cNvPr>
          <p:cNvSpPr/>
          <p:nvPr/>
        </p:nvSpPr>
        <p:spPr>
          <a:xfrm>
            <a:off x="2233863" y="4484708"/>
            <a:ext cx="6096000" cy="400110"/>
          </a:xfrm>
          <a:prstGeom prst="rect">
            <a:avLst/>
          </a:prstGeom>
        </p:spPr>
        <p:txBody>
          <a:bodyPr>
            <a:spAutoFit/>
          </a:bodyPr>
          <a:lstStyle/>
          <a:p>
            <a:r>
              <a:rPr lang="en-IN" sz="2000" dirty="0">
                <a:solidFill>
                  <a:schemeClr val="bg1">
                    <a:lumMod val="95000"/>
                  </a:schemeClr>
                </a:solidFill>
                <a:latin typeface="Arial" panose="020B0604020202020204" pitchFamily="34" charset="0"/>
                <a:cs typeface="Arial" panose="020B0604020202020204" pitchFamily="34" charset="0"/>
              </a:rPr>
              <a:t>P</a:t>
            </a:r>
            <a:r>
              <a:rPr lang="en-US" sz="2000" dirty="0">
                <a:solidFill>
                  <a:schemeClr val="bg1">
                    <a:lumMod val="95000"/>
                  </a:schemeClr>
                </a:solidFill>
                <a:latin typeface="Arial" panose="020B0604020202020204" pitchFamily="34" charset="0"/>
                <a:cs typeface="Arial" panose="020B0604020202020204" pitchFamily="34" charset="0"/>
              </a:rPr>
              <a:t>resented by,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today's digital world, the prevalence of keyloggers presents a considerable danger to both individuals and organizations. These discreet software tools operate clandestinely, surreptitiously capturing critical information like passwords and credit card details without users' awareness. This covert activity can lead to severe consequences, including identity theft, financial harm, and breaches of privacy. To counter this threat, it's crucial for both individuals and organizations to adopt robust cybersecurity measures. This includes utilizing trusted antivirus software, adhering to best practices in digital security, and implementing sophisticated solutions such as endpoint detection and response. Through proactive vigilance, we can effectively safeguard ourselves and our sensitive data from the ever-evolving landscape of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Rounded Corners 1">
            <a:extLst>
              <a:ext uri="{FF2B5EF4-FFF2-40B4-BE49-F238E27FC236}">
                <a16:creationId xmlns:a16="http://schemas.microsoft.com/office/drawing/2014/main" id="{69242B55-46EF-4CDC-F151-3F6EA9024B6C}"/>
              </a:ext>
            </a:extLst>
          </p:cNvPr>
          <p:cNvSpPr/>
          <p:nvPr/>
        </p:nvSpPr>
        <p:spPr>
          <a:xfrm>
            <a:off x="1219197" y="2067232"/>
            <a:ext cx="2172929" cy="1140542"/>
          </a:xfrm>
          <a:prstGeom prst="roundRect">
            <a:avLst/>
          </a:prstGeom>
          <a:solidFill>
            <a:schemeClr val="tx2">
              <a:lumMod val="40000"/>
              <a:lumOff val="60000"/>
            </a:schemeClr>
          </a:solidFill>
          <a:ln>
            <a:solidFill>
              <a:schemeClr val="tx1">
                <a:lumMod val="50000"/>
                <a:lumOff val="50000"/>
              </a:schemeClr>
            </a:solid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Advanced Detection Techniques</a:t>
            </a:r>
            <a:endParaRPr lang="en-A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3B7179-4698-4813-F5B6-EAA8E1CA7FB4}"/>
              </a:ext>
            </a:extLst>
          </p:cNvPr>
          <p:cNvSpPr/>
          <p:nvPr/>
        </p:nvSpPr>
        <p:spPr>
          <a:xfrm>
            <a:off x="4964013" y="2067232"/>
            <a:ext cx="2172929" cy="1140542"/>
          </a:xfrm>
          <a:prstGeom prst="roundRect">
            <a:avLst/>
          </a:prstGeom>
          <a:solidFill>
            <a:schemeClr val="tx2">
              <a:lumMod val="40000"/>
              <a:lumOff val="60000"/>
            </a:schemeClr>
          </a:solidFill>
          <a:ln>
            <a:solidFill>
              <a:schemeClr val="bg2"/>
            </a:solid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Hardware-Based Security Solutions</a:t>
            </a:r>
            <a:endParaRPr lang="en-AS"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2F83611-05CC-41CE-D794-A012977BC364}"/>
              </a:ext>
            </a:extLst>
          </p:cNvPr>
          <p:cNvSpPr/>
          <p:nvPr/>
        </p:nvSpPr>
        <p:spPr>
          <a:xfrm>
            <a:off x="8799870" y="2067232"/>
            <a:ext cx="2172929" cy="1140542"/>
          </a:xfrm>
          <a:prstGeom prst="roundRect">
            <a:avLst/>
          </a:prstGeom>
          <a:solidFill>
            <a:schemeClr val="tx2">
              <a:lumMod val="40000"/>
              <a:lumOff val="60000"/>
            </a:schemeClr>
          </a:solidFill>
          <a:ln>
            <a:solidFill>
              <a:schemeClr val="bg2">
                <a:lumMod val="75000"/>
              </a:schemeClr>
            </a:solid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Collaboration and Information Sharing</a:t>
            </a:r>
            <a:endParaRPr lang="en-AS"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A3E8E58-54BC-D10F-1BAB-88007DAAB106}"/>
              </a:ext>
            </a:extLst>
          </p:cNvPr>
          <p:cNvSpPr/>
          <p:nvPr/>
        </p:nvSpPr>
        <p:spPr>
          <a:xfrm>
            <a:off x="8799870" y="4415432"/>
            <a:ext cx="2172929" cy="1140542"/>
          </a:xfrm>
          <a:prstGeom prst="roundRect">
            <a:avLst/>
          </a:prstGeom>
          <a:solidFill>
            <a:schemeClr val="tx2">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Times New Roman" panose="02020603050405020304" pitchFamily="18" charset="0"/>
                <a:cs typeface="Times New Roman" panose="02020603050405020304" pitchFamily="18" charset="0"/>
              </a:rPr>
              <a:t>Continuous Innovation in Security Solutions</a:t>
            </a:r>
            <a:endParaRPr lang="en-AS"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33D5861-5CA3-FE28-5C8C-5D3594E24CB4}"/>
              </a:ext>
            </a:extLst>
          </p:cNvPr>
          <p:cNvSpPr/>
          <p:nvPr/>
        </p:nvSpPr>
        <p:spPr>
          <a:xfrm>
            <a:off x="5009534" y="4415432"/>
            <a:ext cx="2172929" cy="1140542"/>
          </a:xfrm>
          <a:prstGeom prst="roundRect">
            <a:avLst/>
          </a:prstGeom>
          <a:solidFill>
            <a:schemeClr val="tx2">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en-AS"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FD398F0-F62A-E105-543A-47EFA454BEC3}"/>
              </a:ext>
            </a:extLst>
          </p:cNvPr>
          <p:cNvSpPr/>
          <p:nvPr/>
        </p:nvSpPr>
        <p:spPr>
          <a:xfrm>
            <a:off x="1219197" y="4415432"/>
            <a:ext cx="2172929" cy="1140542"/>
          </a:xfrm>
          <a:prstGeom prst="roundRect">
            <a:avLst/>
          </a:prstGeom>
          <a:solidFill>
            <a:schemeClr val="tx2">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D0D0D"/>
                </a:solidFill>
                <a:effectLst/>
                <a:latin typeface="Times New Roman" panose="02020603050405020304" pitchFamily="18" charset="0"/>
                <a:cs typeface="Times New Roman" panose="02020603050405020304" pitchFamily="18" charset="0"/>
              </a:rPr>
              <a:t>End-to-End Encryption</a:t>
            </a:r>
            <a:endParaRPr lang="en-A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69806"/>
            <a:ext cx="11029615" cy="4205544"/>
          </a:xfrm>
        </p:spPr>
        <p:txBody>
          <a:bodyPr anchor="t">
            <a:norm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Journal Articles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Johnson, A., &amp; Lee, B. (2020). Emerging Trends in Keylogger Technology. </a:t>
            </a:r>
            <a:r>
              <a:rPr lang="en-US" sz="2000" b="0" i="1" dirty="0">
                <a:solidFill>
                  <a:srgbClr val="0D0D0D"/>
                </a:solidFill>
                <a:effectLst/>
                <a:latin typeface="Times New Roman" panose="02020603050405020304" pitchFamily="18" charset="0"/>
                <a:cs typeface="Times New Roman" panose="02020603050405020304" pitchFamily="18" charset="0"/>
              </a:rPr>
              <a:t>Journal of Cybersecurity</a:t>
            </a:r>
            <a:r>
              <a:rPr lang="en-US" sz="2000" b="0" i="0" dirty="0">
                <a:solidFill>
                  <a:srgbClr val="0D0D0D"/>
                </a:solidFill>
                <a:effectLst/>
                <a:latin typeface="Times New Roman" panose="02020603050405020304" pitchFamily="18" charset="0"/>
                <a:cs typeface="Times New Roman" panose="02020603050405020304" pitchFamily="18" charset="0"/>
              </a:rPr>
              <a:t>, 5(2), 78-92.</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Websites</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Federal Trade Commission. (2021, March 15). Protecting Yourself Against Keyloggers. FTC. </a:t>
            </a:r>
            <a:r>
              <a:rPr lang="en-US" sz="2000" b="0" i="0" u="none" strike="noStrike" dirty="0">
                <a:solidFill>
                  <a:srgbClr val="0D0D0D"/>
                </a:solidFill>
                <a:effectLst/>
                <a:latin typeface="Times New Roman" panose="02020603050405020304" pitchFamily="18" charset="0"/>
                <a:cs typeface="Times New Roman" panose="02020603050405020304" pitchFamily="18" charset="0"/>
              </a:rPr>
              <a:t>https://www.consumer.ftc.gov/articles/protecting-yourself-against-keyloggers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Reports:</a:t>
            </a:r>
          </a:p>
          <a:p>
            <a:pPr marL="800100" lvl="1" indent="-342900" algn="l">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Example: Brown, S. (2023, July). Mitigating Keylogger Threats in the Modern Workplace. DEF CON, Las Vegas, NV.</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Keylogger Python Script</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Output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Training Initiatives: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and implement comprehensive training programs aimed at educating users about the risks associated with keyloggers, phishing techniques, and safe computing practices.</a:t>
            </a:r>
          </a:p>
          <a:p>
            <a:pPr marL="0" indent="0">
              <a:lnSpc>
                <a:spcPct val="100000"/>
              </a:lnSpc>
              <a:buNone/>
            </a:pPr>
            <a:r>
              <a:rPr lang="en-US" sz="1600" b="1" dirty="0">
                <a:latin typeface="Times New Roman" panose="02020603050405020304" pitchFamily="18" charset="0"/>
                <a:cs typeface="Times New Roman" panose="02020603050405020304" pitchFamily="18" charset="0"/>
              </a:rPr>
              <a:t>2. Enhanced Authentication Measures: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Implement strong authentication practices, including multi-factor authentication (MFA), to bolster security measures and reduce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 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Utilize robust logging and monitoring mechanisms to proactively detect and analyze suspicious activities, particularly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perform forensic analysis to promptly identify signs of keylogger activity.</a:t>
            </a:r>
          </a:p>
          <a:p>
            <a:pPr marL="0" indent="0">
              <a:lnSpc>
                <a:spcPct val="100000"/>
              </a:lnSpc>
              <a:buNone/>
            </a:pPr>
            <a:r>
              <a:rPr lang="en-US" sz="1600" b="1" dirty="0">
                <a:latin typeface="Times New Roman" panose="02020603050405020304" pitchFamily="18" charset="0"/>
                <a:cs typeface="Times New Roman" panose="02020603050405020304" pitchFamily="18" charset="0"/>
              </a:rPr>
              <a:t>4. Data Protection Measures: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Data Loss Prevention (DLP) solutions to monitor and control the movement of sensitive data, preventing keyloggers from exfiltrating valuable information and safeguarding critical assets.</a:t>
            </a:r>
          </a:p>
          <a:p>
            <a:pPr marL="0" indent="0">
              <a:lnSpc>
                <a:spcPct val="100000"/>
              </a:lnSpc>
              <a:buNone/>
            </a:pPr>
            <a:r>
              <a:rPr lang="en-US" sz="1600" b="1" dirty="0">
                <a:latin typeface="Times New Roman" panose="02020603050405020304" pitchFamily="18" charset="0"/>
                <a:cs typeface="Times New Roman" panose="02020603050405020304" pitchFamily="18" charset="0"/>
              </a:rPr>
              <a:t>5. Security Audits and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routine security audits and penetration testing exercises to identify vulnerabilities and weaknesses within systems and networks.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29658"/>
            <a:ext cx="11029616" cy="492855"/>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buNone/>
            </a:pPr>
            <a:r>
              <a:rPr lang="en-US" sz="1800" b="1" dirty="0">
                <a:solidFill>
                  <a:srgbClr val="0D0D0D"/>
                </a:solidFill>
                <a:latin typeface="Times New Roman" panose="02020603050405020304" pitchFamily="18" charset="0"/>
                <a:cs typeface="Times New Roman" panose="02020603050405020304" pitchFamily="18" charset="0"/>
              </a:rPr>
              <a:t>Strategy for Keylogger Detection: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Data collection on user behavior and system logs.</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Feature extraction for training.</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Machine learning model training for keylogger detection.</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Integration with existing security infrastructure.</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Continuous refinement and updates based on feedback.</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800" b="1" dirty="0">
                <a:solidFill>
                  <a:srgbClr val="0D0D0D"/>
                </a:solidFill>
                <a:latin typeface="Times New Roman" panose="02020603050405020304" pitchFamily="18" charset="0"/>
                <a:cs typeface="Times New Roman" panose="02020603050405020304" pitchFamily="18" charset="0"/>
              </a:rPr>
              <a:t>System Requirements for Implementation: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 Adequate hardware and software resources.</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Security controls for data protection and integrity.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fontScale="92500" lnSpcReduction="10000"/>
          </a:bodyPr>
          <a:lstStyle/>
          <a:p>
            <a:pPr marL="0" indent="0">
              <a:buNone/>
            </a:pPr>
            <a:r>
              <a:rPr lang="en-US" sz="1800" b="1" dirty="0">
                <a:solidFill>
                  <a:srgbClr val="0D0D0D"/>
                </a:solidFill>
                <a:latin typeface="Times New Roman" panose="02020603050405020304" pitchFamily="18" charset="0"/>
                <a:cs typeface="Times New Roman" panose="02020603050405020304" pitchFamily="18" charset="0"/>
              </a:rPr>
              <a:t>Methodology for Model Implementation: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Data preprocessing.</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Model development, evaluation, and validation.</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Deployment and integration into security infrastructure.</a:t>
            </a:r>
          </a:p>
          <a:p>
            <a:pPr lvl="1">
              <a:buFont typeface="Wingdings" panose="05000000000000000000" pitchFamily="2" charset="2"/>
              <a:buChar char="ü"/>
            </a:pPr>
            <a:r>
              <a:rPr lang="en-US" sz="1800" dirty="0">
                <a:solidFill>
                  <a:srgbClr val="0D0D0D"/>
                </a:solidFill>
                <a:latin typeface="Times New Roman" panose="02020603050405020304" pitchFamily="18" charset="0"/>
                <a:cs typeface="Times New Roman" panose="02020603050405020304" pitchFamily="18" charset="0"/>
              </a:rPr>
              <a:t>Ongoing monitoring and maintenance of model performance.</a:t>
            </a:r>
          </a:p>
          <a:p>
            <a:pPr lvl="1">
              <a:buFont typeface="Wingdings" panose="05000000000000000000" pitchFamily="2" charset="2"/>
              <a:buChar char="ü"/>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dirty="0" err="1">
                <a:solidFill>
                  <a:srgbClr val="0D0D0D"/>
                </a:solidFill>
                <a:latin typeface="Times New Roman" panose="02020603050405020304" pitchFamily="18" charset="0"/>
                <a:cs typeface="Times New Roman" panose="02020603050405020304" pitchFamily="18" charset="0"/>
              </a:rPr>
              <a:t>scikit</a:t>
            </a:r>
            <a:r>
              <a:rPr lang="en-IN" sz="1800" dirty="0">
                <a:solidFill>
                  <a:srgbClr val="0D0D0D"/>
                </a:solidFill>
                <a:latin typeface="Times New Roman" panose="02020603050405020304" pitchFamily="18" charset="0"/>
                <a:cs typeface="Times New Roman" panose="02020603050405020304" pitchFamily="18" charset="0"/>
              </a:rPr>
              <a:t>-learn, TensorFlow or </a:t>
            </a:r>
            <a:r>
              <a:rPr lang="en-IN" sz="1800" dirty="0" err="1">
                <a:solidFill>
                  <a:srgbClr val="0D0D0D"/>
                </a:solidFill>
                <a:latin typeface="Times New Roman" panose="02020603050405020304" pitchFamily="18" charset="0"/>
                <a:cs typeface="Times New Roman" panose="02020603050405020304" pitchFamily="18" charset="0"/>
              </a:rPr>
              <a:t>PyTorch</a:t>
            </a:r>
            <a:r>
              <a:rPr lang="en-IN" sz="1800" dirty="0">
                <a:solidFill>
                  <a:srgbClr val="0D0D0D"/>
                </a:solidFill>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dirty="0">
                <a:solidFill>
                  <a:srgbClr val="0D0D0D"/>
                </a:solidFill>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dirty="0">
                <a:solidFill>
                  <a:srgbClr val="0D0D0D"/>
                </a:solidFill>
                <a:latin typeface="Times New Roman" panose="02020603050405020304" pitchFamily="18" charset="0"/>
                <a:cs typeface="Times New Roman" panose="02020603050405020304" pitchFamily="18" charset="0"/>
              </a:rPr>
              <a:t>Flask or </a:t>
            </a:r>
            <a:r>
              <a:rPr lang="en-IN" sz="1800" dirty="0" err="1">
                <a:solidFill>
                  <a:srgbClr val="0D0D0D"/>
                </a:solidFill>
                <a:latin typeface="Times New Roman" panose="02020603050405020304" pitchFamily="18" charset="0"/>
                <a:cs typeface="Times New Roman" panose="02020603050405020304" pitchFamily="18" charset="0"/>
              </a:rPr>
              <a:t>FastAPI</a:t>
            </a:r>
            <a:r>
              <a:rPr lang="en-IN" sz="1800" dirty="0">
                <a:solidFill>
                  <a:srgbClr val="0D0D0D"/>
                </a:solidFill>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dirty="0">
                <a:solidFill>
                  <a:srgbClr val="0D0D0D"/>
                </a:solidFill>
                <a:latin typeface="Times New Roman" panose="02020603050405020304" pitchFamily="18" charset="0"/>
                <a:cs typeface="Times New Roman" panose="02020603050405020304" pitchFamily="18" charset="0"/>
              </a:rPr>
              <a:t>Docker for containerization and deployment.</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buNone/>
            </a:pPr>
            <a:r>
              <a:rPr lang="en-US" sz="1600" b="1" dirty="0">
                <a:solidFill>
                  <a:srgbClr val="0D0D0D"/>
                </a:solidFill>
                <a:latin typeface="Times New Roman" panose="02020603050405020304" pitchFamily="18" charset="0"/>
                <a:cs typeface="Times New Roman" panose="02020603050405020304" pitchFamily="18" charset="0"/>
              </a:rPr>
              <a:t>Algorithm for Keylogger Detection and Mitigation:</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1400" b="1" dirty="0">
                <a:solidFill>
                  <a:srgbClr val="0D0D0D"/>
                </a:solidFill>
                <a:latin typeface="Times New Roman" panose="02020603050405020304" pitchFamily="18" charset="0"/>
                <a:cs typeface="Times New Roman" panose="02020603050405020304" pitchFamily="18" charset="0"/>
              </a:rPr>
              <a:t>Continuous System Activity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Develop a system to monitor user computer processes and activities continuously.</a:t>
            </a: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Detect changes in system behavior indicative of keylogger presence.</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Maintain an updated database of known keylogger signatures and patterns.</a:t>
            </a: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Regularly update the signature database to include new threats.</a:t>
            </a: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Scan system files and processes for matches with known keylogger signatures.</a:t>
            </a:r>
            <a:endParaRPr lang="en-US" sz="1400" b="1"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1400" b="1" dirty="0">
                <a:solidFill>
                  <a:srgbClr val="0D0D0D"/>
                </a:solidFill>
                <a:latin typeface="Times New Roman" panose="02020603050405020304" pitchFamily="18" charset="0"/>
                <a:cs typeface="Times New Roman" panose="02020603050405020304" pitchFamily="18" charset="0"/>
              </a:rPr>
              <a:t>Real-time Monitoring Tools: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Implement real-time monitoring tools to detect keylogger activities instantly.</a:t>
            </a: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Generate alerts or notifications upon detecting potential keylogger activity.</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Ensure compatibility across various operating systems and software environments.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buFont typeface="Wingdings" panose="05000000000000000000" pitchFamily="2" charset="2"/>
              <a:buChar char="ü"/>
            </a:pPr>
            <a:r>
              <a:rPr lang="en-US" dirty="0">
                <a:solidFill>
                  <a:srgbClr val="0D0D0D"/>
                </a:solidFill>
                <a:latin typeface="Times New Roman" panose="02020603050405020304" pitchFamily="18" charset="0"/>
                <a:cs typeface="Times New Roman" panose="02020603050405020304" pitchFamily="18" charset="0"/>
              </a:rPr>
              <a:t>Configure the software to conduct regular scans and real-time monitoring as per organizational policies.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Provide training sessions to IT staff and end-users on effectively utilizing and interpreting keylogger detection tools.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Raise awareness about the risks associated with keyloggers and emphasize the importance of remaining vigilant against such threats.</a:t>
            </a: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marL="324000" lvl="1" indent="0">
              <a:buNone/>
            </a:pPr>
            <a:r>
              <a:rPr lang="en-US" sz="2400" b="0" i="0" dirty="0">
                <a:solidFill>
                  <a:srgbClr val="0D0D0D"/>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A56093-9D21-ABCB-A563-743D90867DBD}"/>
              </a:ext>
            </a:extLst>
          </p:cNvPr>
          <p:cNvPicPr>
            <a:picLocks noChangeAspect="1"/>
          </p:cNvPicPr>
          <p:nvPr/>
        </p:nvPicPr>
        <p:blipFill rotWithShape="1">
          <a:blip r:embed="rId2"/>
          <a:srcRect b="5206"/>
          <a:stretch/>
        </p:blipFill>
        <p:spPr>
          <a:xfrm>
            <a:off x="581191" y="1415014"/>
            <a:ext cx="8895363" cy="474083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DCA8C-8420-31D4-148E-56369ED23EC4}"/>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OUTPUT</a:t>
            </a:r>
          </a:p>
        </p:txBody>
      </p:sp>
      <p:pic>
        <p:nvPicPr>
          <p:cNvPr id="6" name="Content Placeholder 5">
            <a:extLst>
              <a:ext uri="{FF2B5EF4-FFF2-40B4-BE49-F238E27FC236}">
                <a16:creationId xmlns:a16="http://schemas.microsoft.com/office/drawing/2014/main" id="{A26BE942-B7E8-46A8-A2B9-B6C860AA777D}"/>
              </a:ext>
            </a:extLst>
          </p:cNvPr>
          <p:cNvPicPr>
            <a:picLocks noGrp="1" noChangeAspect="1"/>
          </p:cNvPicPr>
          <p:nvPr>
            <p:ph idx="1"/>
          </p:nvPr>
        </p:nvPicPr>
        <p:blipFill rotWithShape="1">
          <a:blip r:embed="rId2"/>
          <a:srcRect l="7657" r="16832" b="7752"/>
          <a:stretch/>
        </p:blipFill>
        <p:spPr>
          <a:xfrm>
            <a:off x="581192" y="1714626"/>
            <a:ext cx="5097023" cy="3500814"/>
          </a:xfrm>
        </p:spPr>
      </p:pic>
      <p:pic>
        <p:nvPicPr>
          <p:cNvPr id="9" name="Picture 8">
            <a:extLst>
              <a:ext uri="{FF2B5EF4-FFF2-40B4-BE49-F238E27FC236}">
                <a16:creationId xmlns:a16="http://schemas.microsoft.com/office/drawing/2014/main" id="{53297D5E-BA72-463E-A54B-DA4DC7668859}"/>
              </a:ext>
            </a:extLst>
          </p:cNvPr>
          <p:cNvPicPr>
            <a:picLocks noChangeAspect="1"/>
          </p:cNvPicPr>
          <p:nvPr/>
        </p:nvPicPr>
        <p:blipFill rotWithShape="1">
          <a:blip r:embed="rId3"/>
          <a:srcRect b="10219"/>
          <a:stretch/>
        </p:blipFill>
        <p:spPr>
          <a:xfrm>
            <a:off x="5835316" y="1714626"/>
            <a:ext cx="5775492" cy="3970421"/>
          </a:xfrm>
          <a:prstGeom prst="rect">
            <a:avLst/>
          </a:prstGeom>
        </p:spPr>
      </p:pic>
    </p:spTree>
    <p:extLst>
      <p:ext uri="{BB962C8B-B14F-4D97-AF65-F5344CB8AC3E}">
        <p14:creationId xmlns:p14="http://schemas.microsoft.com/office/powerpoint/2010/main" val="15720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lnSpcReduction="10000"/>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the modern digital landscape, keyloggers stand out as a significant cybersecurity threat. These covert software tools operate silently, clandestinely recording keystrokes on users' computers. In doing so, they surreptitiously gather sensitive information such as passwords and credit card details, often without the user's awareness. This poses grave risks, including identity theft and financial exploitation. Despite their stealthy nature, individuals and organizations can combat this threat by adopting proactive measures. These include leveraging robust antivirus software, adhering to best security practices, and implementing advanced security solutions such as endpoint detection and response systems. By embracing these strategies, users can fortify their defenses against keyloggers and safeguard their digital assets from potential compromise.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www.w3.org/XML/1998/namespace"/>
    <ds:schemaRef ds:uri="http://purl.org/dc/dcmitype/"/>
    <ds:schemaRef ds:uri="http://purl.org/dc/terms/"/>
    <ds:schemaRef ds:uri="9162bd5b-4ed9-4da3-b376-05204580ba3f"/>
    <ds:schemaRef ds:uri="http://schemas.microsoft.com/office/infopath/2007/PartnerControls"/>
    <ds:schemaRef ds:uri="http://schemas.microsoft.com/office/2006/documentManagement/type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1001</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Keylogger and security </vt:lpstr>
      <vt:lpstr>OUTLINE</vt:lpstr>
      <vt:lpstr>Problem Statement</vt:lpstr>
      <vt:lpstr>Proposed Solution</vt:lpstr>
      <vt:lpstr>System  Approach</vt:lpstr>
      <vt:lpstr>Algorithm &amp; Deployment</vt:lpstr>
      <vt:lpstr>KEYLOGGER PYTHON SCRIPT: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raj</cp:lastModifiedBy>
  <cp:revision>40</cp:revision>
  <dcterms:created xsi:type="dcterms:W3CDTF">2021-05-26T16:50:10Z</dcterms:created>
  <dcterms:modified xsi:type="dcterms:W3CDTF">2024-04-04T15:54:59Z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