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 Condensed" panose="020000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8E0CA8-7BE2-4136-A636-8360F805355E}">
  <a:tblStyle styleId="{C58E0CA8-7BE2-4136-A636-8360F80535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FF442B-D3AF-4D10-A6C7-7C6F12848B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b7b3a5d36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db7b3a5d36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b701d1b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b701d1b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db7b3a5d36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db7b3a5d36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db7b3a5d36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db7b3a5d36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b7b3a5d36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db7b3a5d36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db7b3a5d36_0_1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db7b3a5d36_0_1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db4585a73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db4585a73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db7b3a5d36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db7b3a5d36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d9248ec5a1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d9248ec5a1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d9248ec5a1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d9248ec5a1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9248ec5a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9248ec5a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dc4b4083d4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dc4b4083d4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9248ec5a1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9248ec5a1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9248ec5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9248ec5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b7b3a5d36_0_1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b7b3a5d36_0_1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b7b3a5d36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b7b3a5d36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b7b3a5d36_0_1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b7b3a5d36_0_1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b4585a737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b4585a737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b701d1b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b701d1ba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b7b3a5d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b7b3a5d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navaran/frigat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1700" y="794950"/>
            <a:ext cx="888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1C4587"/>
                </a:solidFill>
              </a:rPr>
              <a:t>Frigate: A Fast, In-memory Tool for Counting and Querying </a:t>
            </a:r>
            <a:r>
              <a:rPr lang="en-GB" sz="3600" b="1" i="1">
                <a:solidFill>
                  <a:srgbClr val="1C4587"/>
                </a:solidFill>
              </a:rPr>
              <a:t>K</a:t>
            </a:r>
            <a:r>
              <a:rPr lang="en-GB" sz="3600" b="1">
                <a:solidFill>
                  <a:srgbClr val="1C4587"/>
                </a:solidFill>
              </a:rPr>
              <a:t>-mers</a:t>
            </a:r>
            <a:endParaRPr sz="3600" b="1">
              <a:solidFill>
                <a:srgbClr val="1C4587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39425" y="3367250"/>
            <a:ext cx="815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666666"/>
                </a:solidFill>
              </a:rPr>
              <a:t>2021 13th International Conference on Bioinformatics and Biomedical Technology</a:t>
            </a:r>
            <a:endParaRPr b="1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666666"/>
                </a:solidFill>
              </a:rPr>
              <a:t>Xi’an, China, May 21-23, 2021</a:t>
            </a:r>
            <a:endParaRPr b="1">
              <a:solidFill>
                <a:srgbClr val="666666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408000" y="2269400"/>
            <a:ext cx="8328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408000" y="2353950"/>
            <a:ext cx="85428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Gunavaran Brihadiswaran and Sanath Jayasena</a:t>
            </a:r>
            <a:endParaRPr sz="17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Department of Computer Science and Engineering, University of Moratuwa, Sri Lanka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421" y="4020250"/>
            <a:ext cx="973313" cy="10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/>
          <p:nvPr/>
        </p:nvSpPr>
        <p:spPr>
          <a:xfrm>
            <a:off x="6897900" y="4420500"/>
            <a:ext cx="2322300" cy="79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2"/>
          <p:cNvSpPr txBox="1"/>
          <p:nvPr/>
        </p:nvSpPr>
        <p:spPr>
          <a:xfrm>
            <a:off x="282225" y="1794925"/>
            <a:ext cx="2018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dk1"/>
                </a:solidFill>
              </a:rPr>
              <a:t>TGAACGCT...</a:t>
            </a:r>
            <a:endParaRPr sz="2200" b="1">
              <a:solidFill>
                <a:schemeClr val="dk1"/>
              </a:solidFill>
            </a:endParaRPr>
          </a:p>
        </p:txBody>
      </p:sp>
      <p:grpSp>
        <p:nvGrpSpPr>
          <p:cNvPr id="449" name="Google Shape;449;p22"/>
          <p:cNvGrpSpPr/>
          <p:nvPr/>
        </p:nvGrpSpPr>
        <p:grpSpPr>
          <a:xfrm>
            <a:off x="2658300" y="1146675"/>
            <a:ext cx="2709600" cy="828275"/>
            <a:chOff x="2277300" y="765675"/>
            <a:chExt cx="2709600" cy="828275"/>
          </a:xfrm>
        </p:grpSpPr>
        <p:grpSp>
          <p:nvGrpSpPr>
            <p:cNvPr id="450" name="Google Shape;450;p22"/>
            <p:cNvGrpSpPr/>
            <p:nvPr/>
          </p:nvGrpSpPr>
          <p:grpSpPr>
            <a:xfrm>
              <a:off x="2277300" y="1124050"/>
              <a:ext cx="2709600" cy="303300"/>
              <a:chOff x="4296825" y="3021150"/>
              <a:chExt cx="2709600" cy="303300"/>
            </a:xfrm>
          </p:grpSpPr>
          <p:sp>
            <p:nvSpPr>
              <p:cNvPr id="451" name="Google Shape;451;p22"/>
              <p:cNvSpPr/>
              <p:nvPr/>
            </p:nvSpPr>
            <p:spPr>
              <a:xfrm>
                <a:off x="4296825" y="3021150"/>
                <a:ext cx="338700" cy="3033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00</a:t>
                </a:r>
                <a:endParaRPr/>
              </a:p>
            </p:txBody>
          </p:sp>
          <p:sp>
            <p:nvSpPr>
              <p:cNvPr id="452" name="Google Shape;452;p22"/>
              <p:cNvSpPr/>
              <p:nvPr/>
            </p:nvSpPr>
            <p:spPr>
              <a:xfrm>
                <a:off x="4635525" y="3021150"/>
                <a:ext cx="338700" cy="3033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00</a:t>
                </a:r>
                <a:endParaRPr/>
              </a:p>
            </p:txBody>
          </p:sp>
          <p:sp>
            <p:nvSpPr>
              <p:cNvPr id="453" name="Google Shape;453;p22"/>
              <p:cNvSpPr/>
              <p:nvPr/>
            </p:nvSpPr>
            <p:spPr>
              <a:xfrm>
                <a:off x="49742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11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>
                <a:off x="53129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10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>
                <a:off x="56516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00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59903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00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>
                <a:off x="63290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01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66677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10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59" name="Google Shape;459;p22"/>
            <p:cNvSpPr txBox="1"/>
            <p:nvPr/>
          </p:nvSpPr>
          <p:spPr>
            <a:xfrm>
              <a:off x="3280800" y="765675"/>
              <a:ext cx="1312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rgbClr val="0000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TGAACG</a:t>
              </a:r>
              <a:endParaRPr sz="1700" b="1">
                <a:solidFill>
                  <a:srgbClr val="0000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 rot="5400000">
              <a:off x="3933450" y="540500"/>
              <a:ext cx="56400" cy="2050500"/>
            </a:xfrm>
            <a:prstGeom prst="rightBracket">
              <a:avLst>
                <a:gd name="adj" fmla="val 833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22"/>
          <p:cNvGrpSpPr/>
          <p:nvPr/>
        </p:nvGrpSpPr>
        <p:grpSpPr>
          <a:xfrm>
            <a:off x="2658300" y="2008950"/>
            <a:ext cx="2709600" cy="805400"/>
            <a:chOff x="2277300" y="1780350"/>
            <a:chExt cx="2709600" cy="805400"/>
          </a:xfrm>
        </p:grpSpPr>
        <p:sp>
          <p:nvSpPr>
            <p:cNvPr id="462" name="Google Shape;462;p22"/>
            <p:cNvSpPr/>
            <p:nvPr/>
          </p:nvSpPr>
          <p:spPr>
            <a:xfrm rot="5400000">
              <a:off x="3528200" y="1851600"/>
              <a:ext cx="297600" cy="155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" name="Google Shape;463;p22"/>
            <p:cNvGrpSpPr/>
            <p:nvPr/>
          </p:nvGrpSpPr>
          <p:grpSpPr>
            <a:xfrm>
              <a:off x="2277300" y="2115850"/>
              <a:ext cx="2709600" cy="303300"/>
              <a:chOff x="4296825" y="3021150"/>
              <a:chExt cx="2709600" cy="303300"/>
            </a:xfrm>
          </p:grpSpPr>
          <p:sp>
            <p:nvSpPr>
              <p:cNvPr id="464" name="Google Shape;464;p22"/>
              <p:cNvSpPr/>
              <p:nvPr/>
            </p:nvSpPr>
            <p:spPr>
              <a:xfrm>
                <a:off x="4296825" y="3021150"/>
                <a:ext cx="338700" cy="3033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00</a:t>
                </a: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4635525" y="3021150"/>
                <a:ext cx="338700" cy="3033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00</a:t>
                </a: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4974225" y="3021150"/>
                <a:ext cx="338700" cy="3033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0000"/>
                    </a:solidFill>
                  </a:rPr>
                  <a:t>00</a:t>
                </a: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53129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10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56516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00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59903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00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63290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01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66677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10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72" name="Google Shape;472;p22"/>
            <p:cNvSpPr/>
            <p:nvPr/>
          </p:nvSpPr>
          <p:spPr>
            <a:xfrm rot="5400000">
              <a:off x="3933450" y="1532300"/>
              <a:ext cx="56400" cy="2050500"/>
            </a:xfrm>
            <a:prstGeom prst="rightBracket">
              <a:avLst>
                <a:gd name="adj" fmla="val 833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2"/>
          <p:cNvGrpSpPr/>
          <p:nvPr/>
        </p:nvGrpSpPr>
        <p:grpSpPr>
          <a:xfrm>
            <a:off x="2658300" y="2818075"/>
            <a:ext cx="2709600" cy="955500"/>
            <a:chOff x="2277300" y="2589475"/>
            <a:chExt cx="2709600" cy="955500"/>
          </a:xfrm>
        </p:grpSpPr>
        <p:sp>
          <p:nvSpPr>
            <p:cNvPr id="474" name="Google Shape;474;p22"/>
            <p:cNvSpPr/>
            <p:nvPr/>
          </p:nvSpPr>
          <p:spPr>
            <a:xfrm rot="5400000">
              <a:off x="3933450" y="2491525"/>
              <a:ext cx="56400" cy="2050500"/>
            </a:xfrm>
            <a:prstGeom prst="rightBracket">
              <a:avLst>
                <a:gd name="adj" fmla="val 833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 rot="5400000">
              <a:off x="3528200" y="2752863"/>
              <a:ext cx="297600" cy="155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22"/>
            <p:cNvGrpSpPr/>
            <p:nvPr/>
          </p:nvGrpSpPr>
          <p:grpSpPr>
            <a:xfrm>
              <a:off x="2277300" y="3082250"/>
              <a:ext cx="2709600" cy="303300"/>
              <a:chOff x="208850" y="4280850"/>
              <a:chExt cx="2709600" cy="303300"/>
            </a:xfrm>
          </p:grpSpPr>
          <p:grpSp>
            <p:nvGrpSpPr>
              <p:cNvPr id="477" name="Google Shape;477;p22"/>
              <p:cNvGrpSpPr/>
              <p:nvPr/>
            </p:nvGrpSpPr>
            <p:grpSpPr>
              <a:xfrm>
                <a:off x="208850" y="4280850"/>
                <a:ext cx="2370900" cy="303300"/>
                <a:chOff x="4635525" y="3021150"/>
                <a:chExt cx="2370900" cy="303300"/>
              </a:xfrm>
            </p:grpSpPr>
            <p:sp>
              <p:nvSpPr>
                <p:cNvPr id="478" name="Google Shape;478;p22"/>
                <p:cNvSpPr/>
                <p:nvPr/>
              </p:nvSpPr>
              <p:spPr>
                <a:xfrm>
                  <a:off x="4635525" y="3021150"/>
                  <a:ext cx="338700" cy="303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00</a:t>
                  </a:r>
                  <a:endParaRPr/>
                </a:p>
              </p:txBody>
            </p:sp>
            <p:sp>
              <p:nvSpPr>
                <p:cNvPr id="479" name="Google Shape;479;p22"/>
                <p:cNvSpPr/>
                <p:nvPr/>
              </p:nvSpPr>
              <p:spPr>
                <a:xfrm>
                  <a:off x="4974225" y="3021150"/>
                  <a:ext cx="338700" cy="303300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0000"/>
                      </a:solidFill>
                    </a:rPr>
                    <a:t>00</a:t>
                  </a:r>
                  <a:endParaRPr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0" name="Google Shape;480;p22"/>
                <p:cNvSpPr/>
                <p:nvPr/>
              </p:nvSpPr>
              <p:spPr>
                <a:xfrm>
                  <a:off x="53129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10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1" name="Google Shape;481;p22"/>
                <p:cNvSpPr/>
                <p:nvPr/>
              </p:nvSpPr>
              <p:spPr>
                <a:xfrm>
                  <a:off x="56516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00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2" name="Google Shape;482;p22"/>
                <p:cNvSpPr/>
                <p:nvPr/>
              </p:nvSpPr>
              <p:spPr>
                <a:xfrm>
                  <a:off x="59903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00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" name="Google Shape;483;p22"/>
                <p:cNvSpPr/>
                <p:nvPr/>
              </p:nvSpPr>
              <p:spPr>
                <a:xfrm>
                  <a:off x="63290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01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4" name="Google Shape;484;p22"/>
                <p:cNvSpPr/>
                <p:nvPr/>
              </p:nvSpPr>
              <p:spPr>
                <a:xfrm>
                  <a:off x="66677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10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85" name="Google Shape;485;p22"/>
              <p:cNvSpPr/>
              <p:nvPr/>
            </p:nvSpPr>
            <p:spPr>
              <a:xfrm>
                <a:off x="2579750" y="4280850"/>
                <a:ext cx="338700" cy="3033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0000"/>
                    </a:solidFill>
                  </a:rPr>
                  <a:t>00</a:t>
                </a: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86" name="Google Shape;486;p22"/>
            <p:cNvSpPr txBox="1"/>
            <p:nvPr/>
          </p:nvSpPr>
          <p:spPr>
            <a:xfrm>
              <a:off x="3689875" y="2589475"/>
              <a:ext cx="1098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FF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&lt;&lt; 2 bits</a:t>
              </a:r>
              <a:endParaRPr b="1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87" name="Google Shape;487;p22"/>
          <p:cNvGrpSpPr/>
          <p:nvPr/>
        </p:nvGrpSpPr>
        <p:grpSpPr>
          <a:xfrm>
            <a:off x="2658300" y="3800400"/>
            <a:ext cx="2709600" cy="1188250"/>
            <a:chOff x="2277300" y="3724200"/>
            <a:chExt cx="2709600" cy="1188250"/>
          </a:xfrm>
        </p:grpSpPr>
        <p:sp>
          <p:nvSpPr>
            <p:cNvPr id="488" name="Google Shape;488;p22"/>
            <p:cNvSpPr/>
            <p:nvPr/>
          </p:nvSpPr>
          <p:spPr>
            <a:xfrm rot="5400000">
              <a:off x="3528200" y="3795450"/>
              <a:ext cx="297600" cy="155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 rot="5400000">
              <a:off x="3933450" y="3457900"/>
              <a:ext cx="56400" cy="2050500"/>
            </a:xfrm>
            <a:prstGeom prst="rightBracket">
              <a:avLst>
                <a:gd name="adj" fmla="val 833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22"/>
            <p:cNvGrpSpPr/>
            <p:nvPr/>
          </p:nvGrpSpPr>
          <p:grpSpPr>
            <a:xfrm>
              <a:off x="2277300" y="4048625"/>
              <a:ext cx="2709600" cy="303300"/>
              <a:chOff x="208850" y="4280850"/>
              <a:chExt cx="2709600" cy="303300"/>
            </a:xfrm>
          </p:grpSpPr>
          <p:grpSp>
            <p:nvGrpSpPr>
              <p:cNvPr id="491" name="Google Shape;491;p22"/>
              <p:cNvGrpSpPr/>
              <p:nvPr/>
            </p:nvGrpSpPr>
            <p:grpSpPr>
              <a:xfrm>
                <a:off x="208850" y="4280850"/>
                <a:ext cx="2370900" cy="303300"/>
                <a:chOff x="4635525" y="3021150"/>
                <a:chExt cx="2370900" cy="303300"/>
              </a:xfrm>
            </p:grpSpPr>
            <p:sp>
              <p:nvSpPr>
                <p:cNvPr id="492" name="Google Shape;492;p22"/>
                <p:cNvSpPr/>
                <p:nvPr/>
              </p:nvSpPr>
              <p:spPr>
                <a:xfrm>
                  <a:off x="4635525" y="3021150"/>
                  <a:ext cx="338700" cy="303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00</a:t>
                  </a:r>
                  <a:endParaRPr/>
                </a:p>
              </p:txBody>
            </p:sp>
            <p:sp>
              <p:nvSpPr>
                <p:cNvPr id="493" name="Google Shape;493;p22"/>
                <p:cNvSpPr/>
                <p:nvPr/>
              </p:nvSpPr>
              <p:spPr>
                <a:xfrm>
                  <a:off x="4974225" y="3021150"/>
                  <a:ext cx="338700" cy="303300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0000"/>
                      </a:solidFill>
                    </a:rPr>
                    <a:t>00</a:t>
                  </a:r>
                  <a:endParaRPr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4" name="Google Shape;494;p22"/>
                <p:cNvSpPr/>
                <p:nvPr/>
              </p:nvSpPr>
              <p:spPr>
                <a:xfrm>
                  <a:off x="53129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10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>
                  <a:off x="56516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00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6" name="Google Shape;496;p22"/>
                <p:cNvSpPr/>
                <p:nvPr/>
              </p:nvSpPr>
              <p:spPr>
                <a:xfrm>
                  <a:off x="59903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00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7" name="Google Shape;497;p22"/>
                <p:cNvSpPr/>
                <p:nvPr/>
              </p:nvSpPr>
              <p:spPr>
                <a:xfrm>
                  <a:off x="63290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01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8" name="Google Shape;498;p22"/>
                <p:cNvSpPr/>
                <p:nvPr/>
              </p:nvSpPr>
              <p:spPr>
                <a:xfrm>
                  <a:off x="66677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10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99" name="Google Shape;499;p22"/>
              <p:cNvSpPr/>
              <p:nvPr/>
            </p:nvSpPr>
            <p:spPr>
              <a:xfrm>
                <a:off x="2579750" y="4280850"/>
                <a:ext cx="338700" cy="3033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0000"/>
                    </a:solidFill>
                  </a:rPr>
                  <a:t>01</a:t>
                </a: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00" name="Google Shape;500;p22"/>
            <p:cNvSpPr txBox="1"/>
            <p:nvPr/>
          </p:nvSpPr>
          <p:spPr>
            <a:xfrm>
              <a:off x="3241200" y="4466050"/>
              <a:ext cx="1312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rgbClr val="FF99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GAACGC</a:t>
              </a:r>
              <a:endParaRPr sz="1700" b="1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01" name="Google Shape;501;p22"/>
          <p:cNvGrpSpPr/>
          <p:nvPr/>
        </p:nvGrpSpPr>
        <p:grpSpPr>
          <a:xfrm>
            <a:off x="5860350" y="1146675"/>
            <a:ext cx="2709600" cy="828275"/>
            <a:chOff x="5860350" y="765675"/>
            <a:chExt cx="2709600" cy="828275"/>
          </a:xfrm>
        </p:grpSpPr>
        <p:grpSp>
          <p:nvGrpSpPr>
            <p:cNvPr id="502" name="Google Shape;502;p22"/>
            <p:cNvGrpSpPr/>
            <p:nvPr/>
          </p:nvGrpSpPr>
          <p:grpSpPr>
            <a:xfrm>
              <a:off x="5860350" y="1158325"/>
              <a:ext cx="2709600" cy="303300"/>
              <a:chOff x="4296825" y="3021150"/>
              <a:chExt cx="2709600" cy="303300"/>
            </a:xfrm>
          </p:grpSpPr>
          <p:sp>
            <p:nvSpPr>
              <p:cNvPr id="503" name="Google Shape;503;p22"/>
              <p:cNvSpPr/>
              <p:nvPr/>
            </p:nvSpPr>
            <p:spPr>
              <a:xfrm>
                <a:off x="4296825" y="3021150"/>
                <a:ext cx="338700" cy="3033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00</a:t>
                </a: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4635525" y="3021150"/>
                <a:ext cx="338700" cy="3033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00</a:t>
                </a: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49742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01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53129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10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56516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11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59903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11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63290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01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6667725" y="3021150"/>
                <a:ext cx="338700" cy="3033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00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11" name="Google Shape;511;p22"/>
            <p:cNvSpPr txBox="1"/>
            <p:nvPr/>
          </p:nvSpPr>
          <p:spPr>
            <a:xfrm>
              <a:off x="6784825" y="765675"/>
              <a:ext cx="1312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rgbClr val="0000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CGTTCA</a:t>
              </a:r>
              <a:endParaRPr sz="1700" b="1">
                <a:solidFill>
                  <a:srgbClr val="0000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5400000">
              <a:off x="7516500" y="540500"/>
              <a:ext cx="56400" cy="2050500"/>
            </a:xfrm>
            <a:prstGeom prst="rightBracket">
              <a:avLst>
                <a:gd name="adj" fmla="val 833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5826450" y="1967575"/>
            <a:ext cx="2827100" cy="957225"/>
            <a:chOff x="5826450" y="1586575"/>
            <a:chExt cx="2827100" cy="957225"/>
          </a:xfrm>
        </p:grpSpPr>
        <p:sp>
          <p:nvSpPr>
            <p:cNvPr id="514" name="Google Shape;514;p22"/>
            <p:cNvSpPr/>
            <p:nvPr/>
          </p:nvSpPr>
          <p:spPr>
            <a:xfrm rot="5400000">
              <a:off x="7393275" y="1749963"/>
              <a:ext cx="297600" cy="155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 txBox="1"/>
            <p:nvPr/>
          </p:nvSpPr>
          <p:spPr>
            <a:xfrm>
              <a:off x="7554950" y="1586575"/>
              <a:ext cx="1098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FF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&gt;&gt; 2 bits</a:t>
              </a:r>
              <a:endParaRPr b="1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516" name="Google Shape;516;p22"/>
            <p:cNvGrpSpPr/>
            <p:nvPr/>
          </p:nvGrpSpPr>
          <p:grpSpPr>
            <a:xfrm>
              <a:off x="5826450" y="2111725"/>
              <a:ext cx="2709600" cy="303300"/>
              <a:chOff x="5826450" y="2111725"/>
              <a:chExt cx="2709600" cy="303300"/>
            </a:xfrm>
          </p:grpSpPr>
          <p:grpSp>
            <p:nvGrpSpPr>
              <p:cNvPr id="517" name="Google Shape;517;p22"/>
              <p:cNvGrpSpPr/>
              <p:nvPr/>
            </p:nvGrpSpPr>
            <p:grpSpPr>
              <a:xfrm>
                <a:off x="6165150" y="2111725"/>
                <a:ext cx="2370900" cy="303300"/>
                <a:chOff x="4296825" y="3021150"/>
                <a:chExt cx="2370900" cy="303300"/>
              </a:xfrm>
            </p:grpSpPr>
            <p:sp>
              <p:nvSpPr>
                <p:cNvPr id="518" name="Google Shape;518;p22"/>
                <p:cNvSpPr/>
                <p:nvPr/>
              </p:nvSpPr>
              <p:spPr>
                <a:xfrm>
                  <a:off x="4296825" y="3021150"/>
                  <a:ext cx="338700" cy="303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00</a:t>
                  </a:r>
                  <a:endParaRPr/>
                </a:p>
              </p:txBody>
            </p:sp>
            <p:sp>
              <p:nvSpPr>
                <p:cNvPr id="519" name="Google Shape;519;p22"/>
                <p:cNvSpPr/>
                <p:nvPr/>
              </p:nvSpPr>
              <p:spPr>
                <a:xfrm>
                  <a:off x="4635525" y="3021150"/>
                  <a:ext cx="338700" cy="303300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0000"/>
                      </a:solidFill>
                    </a:rPr>
                    <a:t>00</a:t>
                  </a:r>
                  <a:endParaRPr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20" name="Google Shape;520;p22"/>
                <p:cNvSpPr/>
                <p:nvPr/>
              </p:nvSpPr>
              <p:spPr>
                <a:xfrm>
                  <a:off x="49742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01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1" name="Google Shape;521;p22"/>
                <p:cNvSpPr/>
                <p:nvPr/>
              </p:nvSpPr>
              <p:spPr>
                <a:xfrm>
                  <a:off x="53129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10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2" name="Google Shape;522;p22"/>
                <p:cNvSpPr/>
                <p:nvPr/>
              </p:nvSpPr>
              <p:spPr>
                <a:xfrm>
                  <a:off x="56516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11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3" name="Google Shape;523;p22"/>
                <p:cNvSpPr/>
                <p:nvPr/>
              </p:nvSpPr>
              <p:spPr>
                <a:xfrm>
                  <a:off x="59903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11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4" name="Google Shape;524;p22"/>
                <p:cNvSpPr/>
                <p:nvPr/>
              </p:nvSpPr>
              <p:spPr>
                <a:xfrm>
                  <a:off x="63290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01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5" name="Google Shape;525;p22"/>
              <p:cNvSpPr/>
              <p:nvPr/>
            </p:nvSpPr>
            <p:spPr>
              <a:xfrm>
                <a:off x="5826450" y="2111725"/>
                <a:ext cx="338700" cy="3033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00</a:t>
                </a:r>
                <a:endParaRPr/>
              </a:p>
            </p:txBody>
          </p:sp>
        </p:grpSp>
        <p:sp>
          <p:nvSpPr>
            <p:cNvPr id="526" name="Google Shape;526;p22"/>
            <p:cNvSpPr/>
            <p:nvPr/>
          </p:nvSpPr>
          <p:spPr>
            <a:xfrm rot="5400000">
              <a:off x="7482600" y="1490350"/>
              <a:ext cx="56400" cy="2050500"/>
            </a:xfrm>
            <a:prstGeom prst="rightBracket">
              <a:avLst>
                <a:gd name="adj" fmla="val 833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22"/>
          <p:cNvGrpSpPr/>
          <p:nvPr/>
        </p:nvGrpSpPr>
        <p:grpSpPr>
          <a:xfrm>
            <a:off x="5826450" y="3047900"/>
            <a:ext cx="2709600" cy="1217350"/>
            <a:chOff x="5826450" y="2666900"/>
            <a:chExt cx="2709600" cy="1217350"/>
          </a:xfrm>
        </p:grpSpPr>
        <p:sp>
          <p:nvSpPr>
            <p:cNvPr id="528" name="Google Shape;528;p22"/>
            <p:cNvSpPr/>
            <p:nvPr/>
          </p:nvSpPr>
          <p:spPr>
            <a:xfrm rot="5400000">
              <a:off x="7395900" y="2738150"/>
              <a:ext cx="297600" cy="155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" name="Google Shape;529;p22"/>
            <p:cNvGrpSpPr/>
            <p:nvPr/>
          </p:nvGrpSpPr>
          <p:grpSpPr>
            <a:xfrm>
              <a:off x="5826450" y="3087613"/>
              <a:ext cx="2709600" cy="303300"/>
              <a:chOff x="5826450" y="2111725"/>
              <a:chExt cx="2709600" cy="303300"/>
            </a:xfrm>
          </p:grpSpPr>
          <p:grpSp>
            <p:nvGrpSpPr>
              <p:cNvPr id="530" name="Google Shape;530;p22"/>
              <p:cNvGrpSpPr/>
              <p:nvPr/>
            </p:nvGrpSpPr>
            <p:grpSpPr>
              <a:xfrm>
                <a:off x="6165150" y="2111725"/>
                <a:ext cx="2370900" cy="303300"/>
                <a:chOff x="4296825" y="3021150"/>
                <a:chExt cx="2370900" cy="303300"/>
              </a:xfrm>
            </p:grpSpPr>
            <p:sp>
              <p:nvSpPr>
                <p:cNvPr id="531" name="Google Shape;531;p22"/>
                <p:cNvSpPr/>
                <p:nvPr/>
              </p:nvSpPr>
              <p:spPr>
                <a:xfrm>
                  <a:off x="4296825" y="3021150"/>
                  <a:ext cx="338700" cy="303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00</a:t>
                  </a:r>
                  <a:endParaRPr/>
                </a:p>
              </p:txBody>
            </p:sp>
            <p:sp>
              <p:nvSpPr>
                <p:cNvPr id="532" name="Google Shape;532;p22"/>
                <p:cNvSpPr/>
                <p:nvPr/>
              </p:nvSpPr>
              <p:spPr>
                <a:xfrm>
                  <a:off x="4635525" y="3021150"/>
                  <a:ext cx="338700" cy="303300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0000"/>
                      </a:solidFill>
                    </a:rPr>
                    <a:t>10</a:t>
                  </a:r>
                  <a:endParaRPr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3" name="Google Shape;533;p22"/>
                <p:cNvSpPr/>
                <p:nvPr/>
              </p:nvSpPr>
              <p:spPr>
                <a:xfrm>
                  <a:off x="49742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01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4" name="Google Shape;534;p22"/>
                <p:cNvSpPr/>
                <p:nvPr/>
              </p:nvSpPr>
              <p:spPr>
                <a:xfrm>
                  <a:off x="53129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10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5" name="Google Shape;535;p22"/>
                <p:cNvSpPr/>
                <p:nvPr/>
              </p:nvSpPr>
              <p:spPr>
                <a:xfrm>
                  <a:off x="56516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11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6" name="Google Shape;536;p22"/>
                <p:cNvSpPr/>
                <p:nvPr/>
              </p:nvSpPr>
              <p:spPr>
                <a:xfrm>
                  <a:off x="59903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11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7" name="Google Shape;537;p22"/>
                <p:cNvSpPr/>
                <p:nvPr/>
              </p:nvSpPr>
              <p:spPr>
                <a:xfrm>
                  <a:off x="6329025" y="3021150"/>
                  <a:ext cx="338700" cy="3033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54000" tIns="91425" rIns="54000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FFFFFF"/>
                      </a:solidFill>
                    </a:rPr>
                    <a:t>01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38" name="Google Shape;538;p22"/>
              <p:cNvSpPr/>
              <p:nvPr/>
            </p:nvSpPr>
            <p:spPr>
              <a:xfrm>
                <a:off x="5826450" y="2111725"/>
                <a:ext cx="338700" cy="3033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00</a:t>
                </a:r>
                <a:endParaRPr/>
              </a:p>
            </p:txBody>
          </p:sp>
        </p:grpSp>
        <p:sp>
          <p:nvSpPr>
            <p:cNvPr id="539" name="Google Shape;539;p22"/>
            <p:cNvSpPr/>
            <p:nvPr/>
          </p:nvSpPr>
          <p:spPr>
            <a:xfrm rot="5400000">
              <a:off x="7482600" y="2456900"/>
              <a:ext cx="56400" cy="2050500"/>
            </a:xfrm>
            <a:prstGeom prst="rightBracket">
              <a:avLst>
                <a:gd name="adj" fmla="val 833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 txBox="1"/>
            <p:nvPr/>
          </p:nvSpPr>
          <p:spPr>
            <a:xfrm>
              <a:off x="6935500" y="3437850"/>
              <a:ext cx="1312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solidFill>
                    <a:srgbClr val="FF99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GCGTTC</a:t>
              </a:r>
              <a:endParaRPr sz="1700" b="1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41" name="Google Shape;541;p22"/>
          <p:cNvGrpSpPr/>
          <p:nvPr/>
        </p:nvGrpSpPr>
        <p:grpSpPr>
          <a:xfrm>
            <a:off x="0" y="0"/>
            <a:ext cx="9144000" cy="600384"/>
            <a:chOff x="0" y="0"/>
            <a:chExt cx="9144000" cy="659400"/>
          </a:xfrm>
        </p:grpSpPr>
        <p:sp>
          <p:nvSpPr>
            <p:cNvPr id="542" name="Google Shape;542;p22"/>
            <p:cNvSpPr txBox="1"/>
            <p:nvPr/>
          </p:nvSpPr>
          <p:spPr>
            <a:xfrm>
              <a:off x="0" y="0"/>
              <a:ext cx="9144000" cy="6594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 b="1">
                  <a:solidFill>
                    <a:srgbClr val="FFFFFF"/>
                  </a:solidFill>
                </a:rPr>
                <a:t>METHODOLOGY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22"/>
            <p:cNvSpPr txBox="1"/>
            <p:nvPr/>
          </p:nvSpPr>
          <p:spPr>
            <a:xfrm>
              <a:off x="6000975" y="113725"/>
              <a:ext cx="11619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i="1">
                  <a:solidFill>
                    <a:schemeClr val="lt1"/>
                  </a:solidFill>
                </a:rPr>
                <a:t>(cont’d)</a:t>
              </a:r>
              <a:endParaRPr sz="1700" i="1">
                <a:solidFill>
                  <a:schemeClr val="lt1"/>
                </a:solidFill>
              </a:endParaRPr>
            </a:p>
          </p:txBody>
        </p:sp>
      </p:grpSp>
      <p:sp>
        <p:nvSpPr>
          <p:cNvPr id="544" name="Google Shape;544;p22"/>
          <p:cNvSpPr txBox="1"/>
          <p:nvPr/>
        </p:nvSpPr>
        <p:spPr>
          <a:xfrm>
            <a:off x="-3350" y="712321"/>
            <a:ext cx="4683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36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▸"/>
            </a:pPr>
            <a:r>
              <a:rPr lang="en-GB" sz="2200" b="1">
                <a:solidFill>
                  <a:schemeClr val="dk1"/>
                </a:solidFill>
              </a:rPr>
              <a:t>Canonical </a:t>
            </a:r>
            <a:r>
              <a:rPr lang="en-GB" sz="2200" b="1" i="1">
                <a:solidFill>
                  <a:schemeClr val="dk1"/>
                </a:solidFill>
              </a:rPr>
              <a:t>k</a:t>
            </a:r>
            <a:r>
              <a:rPr lang="en-GB" sz="2200" b="1">
                <a:solidFill>
                  <a:schemeClr val="dk1"/>
                </a:solidFill>
              </a:rPr>
              <a:t>-mer counting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545" name="Google Shape;545;p22"/>
          <p:cNvSpPr txBox="1"/>
          <p:nvPr/>
        </p:nvSpPr>
        <p:spPr>
          <a:xfrm>
            <a:off x="282225" y="2260788"/>
            <a:ext cx="182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FF"/>
                </a:solidFill>
              </a:rPr>
              <a:t>TGAACG</a:t>
            </a:r>
            <a:endParaRPr sz="2200" b="1">
              <a:solidFill>
                <a:srgbClr val="0000FF"/>
              </a:solidFill>
            </a:endParaRPr>
          </a:p>
        </p:txBody>
      </p:sp>
      <p:sp>
        <p:nvSpPr>
          <p:cNvPr id="546" name="Google Shape;546;p22"/>
          <p:cNvSpPr txBox="1"/>
          <p:nvPr/>
        </p:nvSpPr>
        <p:spPr>
          <a:xfrm>
            <a:off x="282225" y="2571750"/>
            <a:ext cx="182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FF9900"/>
                </a:solidFill>
              </a:rPr>
              <a:t>  GAACGC</a:t>
            </a:r>
            <a:endParaRPr sz="2200" b="1">
              <a:solidFill>
                <a:srgbClr val="FF9900"/>
              </a:solidFill>
            </a:endParaRPr>
          </a:p>
        </p:txBody>
      </p:sp>
      <p:sp>
        <p:nvSpPr>
          <p:cNvPr id="547" name="Google Shape;54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553" name="Google Shape;553;p23"/>
          <p:cNvSpPr txBox="1"/>
          <p:nvPr/>
        </p:nvSpPr>
        <p:spPr>
          <a:xfrm>
            <a:off x="6000975" y="113725"/>
            <a:ext cx="1161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i="1">
                <a:solidFill>
                  <a:schemeClr val="lt1"/>
                </a:solidFill>
              </a:rPr>
              <a:t>(cont’d)</a:t>
            </a:r>
            <a:endParaRPr sz="1700" i="1">
              <a:solidFill>
                <a:schemeClr val="lt1"/>
              </a:solidFill>
            </a:endParaRPr>
          </a:p>
        </p:txBody>
      </p:sp>
      <p:grpSp>
        <p:nvGrpSpPr>
          <p:cNvPr id="554" name="Google Shape;554;p23"/>
          <p:cNvGrpSpPr/>
          <p:nvPr/>
        </p:nvGrpSpPr>
        <p:grpSpPr>
          <a:xfrm>
            <a:off x="786368" y="1415982"/>
            <a:ext cx="4123563" cy="446415"/>
            <a:chOff x="6728693" y="3733725"/>
            <a:chExt cx="2019572" cy="351314"/>
          </a:xfrm>
        </p:grpSpPr>
        <p:sp>
          <p:nvSpPr>
            <p:cNvPr id="555" name="Google Shape;555;p23"/>
            <p:cNvSpPr/>
            <p:nvPr/>
          </p:nvSpPr>
          <p:spPr>
            <a:xfrm>
              <a:off x="6728693" y="3733739"/>
              <a:ext cx="14886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 b="1">
                  <a:latin typeface="Roboto Condensed"/>
                  <a:ea typeface="Roboto Condensed"/>
                  <a:cs typeface="Roboto Condensed"/>
                  <a:sym typeface="Roboto Condensed"/>
                </a:rPr>
                <a:t>Cache efficient </a:t>
              </a:r>
              <a:endParaRPr b="1"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13584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40176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23"/>
          <p:cNvGrpSpPr/>
          <p:nvPr/>
        </p:nvGrpSpPr>
        <p:grpSpPr>
          <a:xfrm>
            <a:off x="786384" y="2029980"/>
            <a:ext cx="4150045" cy="446405"/>
            <a:chOff x="6715723" y="3733725"/>
            <a:chExt cx="2032543" cy="351307"/>
          </a:xfrm>
        </p:grpSpPr>
        <p:sp>
          <p:nvSpPr>
            <p:cNvPr id="559" name="Google Shape;559;p23"/>
            <p:cNvSpPr/>
            <p:nvPr/>
          </p:nvSpPr>
          <p:spPr>
            <a:xfrm>
              <a:off x="6715723" y="3733732"/>
              <a:ext cx="15015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 b="1">
                  <a:latin typeface="Roboto Condensed"/>
                  <a:ea typeface="Roboto Condensed"/>
                  <a:cs typeface="Roboto Condensed"/>
                  <a:sym typeface="Roboto Condensed"/>
                </a:rPr>
                <a:t>Benefits from prefetching</a:t>
              </a:r>
              <a:endParaRPr b="1"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813584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40176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796183" y="2644057"/>
            <a:ext cx="4130395" cy="446408"/>
            <a:chOff x="6874626" y="3733725"/>
            <a:chExt cx="2022919" cy="357184"/>
          </a:xfrm>
        </p:grpSpPr>
        <p:sp>
          <p:nvSpPr>
            <p:cNvPr id="563" name="Google Shape;563;p23"/>
            <p:cNvSpPr/>
            <p:nvPr/>
          </p:nvSpPr>
          <p:spPr>
            <a:xfrm>
              <a:off x="6874626" y="3739609"/>
              <a:ext cx="15015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 b="1">
                  <a:latin typeface="Roboto Condensed"/>
                  <a:ea typeface="Roboto Condensed"/>
                  <a:cs typeface="Roboto Condensed"/>
                  <a:sym typeface="Roboto Condensed"/>
                </a:rPr>
                <a:t>Bitwise operations are fast</a:t>
              </a:r>
              <a:endParaRPr b="1"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285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55104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23"/>
          <p:cNvGrpSpPr/>
          <p:nvPr/>
        </p:nvGrpSpPr>
        <p:grpSpPr>
          <a:xfrm>
            <a:off x="0" y="0"/>
            <a:ext cx="9144000" cy="600300"/>
            <a:chOff x="0" y="0"/>
            <a:chExt cx="9144000" cy="600300"/>
          </a:xfrm>
        </p:grpSpPr>
        <p:sp>
          <p:nvSpPr>
            <p:cNvPr id="567" name="Google Shape;567;p23"/>
            <p:cNvSpPr txBox="1"/>
            <p:nvPr/>
          </p:nvSpPr>
          <p:spPr>
            <a:xfrm>
              <a:off x="0" y="0"/>
              <a:ext cx="9144000" cy="6003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 b="1">
                  <a:solidFill>
                    <a:srgbClr val="FFFFFF"/>
                  </a:solidFill>
                </a:rPr>
                <a:t>METHODOLOGY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568" name="Google Shape;568;p23"/>
            <p:cNvSpPr txBox="1"/>
            <p:nvPr/>
          </p:nvSpPr>
          <p:spPr>
            <a:xfrm>
              <a:off x="6000975" y="113725"/>
              <a:ext cx="1161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i="1">
                  <a:solidFill>
                    <a:schemeClr val="lt1"/>
                  </a:solidFill>
                </a:rPr>
                <a:t>(cont’d)</a:t>
              </a:r>
              <a:endParaRPr sz="1700" i="1">
                <a:solidFill>
                  <a:schemeClr val="lt1"/>
                </a:solidFill>
              </a:endParaRPr>
            </a:p>
          </p:txBody>
        </p:sp>
      </p:grpSp>
      <p:sp>
        <p:nvSpPr>
          <p:cNvPr id="569" name="Google Shape;569;p23"/>
          <p:cNvSpPr txBox="1"/>
          <p:nvPr/>
        </p:nvSpPr>
        <p:spPr>
          <a:xfrm>
            <a:off x="-3350" y="712321"/>
            <a:ext cx="4683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36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▸"/>
            </a:pPr>
            <a:r>
              <a:rPr lang="en-GB" sz="2200" b="1">
                <a:solidFill>
                  <a:schemeClr val="dk1"/>
                </a:solidFill>
              </a:rPr>
              <a:t>Canonical </a:t>
            </a:r>
            <a:r>
              <a:rPr lang="en-GB" sz="2200" b="1" i="1">
                <a:solidFill>
                  <a:schemeClr val="dk1"/>
                </a:solidFill>
              </a:rPr>
              <a:t>k</a:t>
            </a:r>
            <a:r>
              <a:rPr lang="en-GB" sz="2200" b="1">
                <a:solidFill>
                  <a:schemeClr val="dk1"/>
                </a:solidFill>
              </a:rPr>
              <a:t>-mer counting</a:t>
            </a:r>
            <a:endParaRPr sz="22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24"/>
          <p:cNvGrpSpPr/>
          <p:nvPr/>
        </p:nvGrpSpPr>
        <p:grpSpPr>
          <a:xfrm>
            <a:off x="0" y="0"/>
            <a:ext cx="9144000" cy="600384"/>
            <a:chOff x="0" y="0"/>
            <a:chExt cx="9144000" cy="659400"/>
          </a:xfrm>
        </p:grpSpPr>
        <p:sp>
          <p:nvSpPr>
            <p:cNvPr id="575" name="Google Shape;575;p24"/>
            <p:cNvSpPr txBox="1"/>
            <p:nvPr/>
          </p:nvSpPr>
          <p:spPr>
            <a:xfrm>
              <a:off x="0" y="0"/>
              <a:ext cx="9144000" cy="6594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 b="1">
                  <a:solidFill>
                    <a:srgbClr val="FFFFFF"/>
                  </a:solidFill>
                </a:rPr>
                <a:t>METHODOLOGY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24"/>
            <p:cNvSpPr txBox="1"/>
            <p:nvPr/>
          </p:nvSpPr>
          <p:spPr>
            <a:xfrm>
              <a:off x="6000975" y="113725"/>
              <a:ext cx="11619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i="1">
                  <a:solidFill>
                    <a:schemeClr val="lt1"/>
                  </a:solidFill>
                </a:rPr>
                <a:t>(cont’d)</a:t>
              </a:r>
              <a:endParaRPr sz="1700" i="1">
                <a:solidFill>
                  <a:schemeClr val="lt1"/>
                </a:solidFill>
              </a:endParaRPr>
            </a:p>
          </p:txBody>
        </p:sp>
      </p:grpSp>
      <p:sp>
        <p:nvSpPr>
          <p:cNvPr id="577" name="Google Shape;577;p24"/>
          <p:cNvSpPr txBox="1"/>
          <p:nvPr/>
        </p:nvSpPr>
        <p:spPr>
          <a:xfrm>
            <a:off x="-3350" y="712321"/>
            <a:ext cx="4683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36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▸"/>
            </a:pPr>
            <a:r>
              <a:rPr lang="en-GB" sz="2200" b="1">
                <a:solidFill>
                  <a:schemeClr val="dk1"/>
                </a:solidFill>
              </a:rPr>
              <a:t>Storing the counting results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578" name="Google Shape;578;p24"/>
          <p:cNvSpPr txBox="1"/>
          <p:nvPr/>
        </p:nvSpPr>
        <p:spPr>
          <a:xfrm>
            <a:off x="593675" y="1312625"/>
            <a:ext cx="8023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The counter array must be traversed to filter non-zero counts</a:t>
            </a:r>
            <a:endParaRPr sz="1900"/>
          </a:p>
        </p:txBody>
      </p:sp>
      <p:grpSp>
        <p:nvGrpSpPr>
          <p:cNvPr id="579" name="Google Shape;579;p24"/>
          <p:cNvGrpSpPr/>
          <p:nvPr/>
        </p:nvGrpSpPr>
        <p:grpSpPr>
          <a:xfrm>
            <a:off x="583100" y="2074350"/>
            <a:ext cx="7796875" cy="936275"/>
            <a:chOff x="583100" y="2302950"/>
            <a:chExt cx="7796875" cy="936275"/>
          </a:xfrm>
        </p:grpSpPr>
        <p:sp>
          <p:nvSpPr>
            <p:cNvPr id="580" name="Google Shape;580;p24"/>
            <p:cNvSpPr/>
            <p:nvPr/>
          </p:nvSpPr>
          <p:spPr>
            <a:xfrm>
              <a:off x="2679675" y="2641575"/>
              <a:ext cx="1298100" cy="3810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977775" y="2641575"/>
              <a:ext cx="1298100" cy="38100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5275875" y="2641575"/>
              <a:ext cx="1298100" cy="3810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6573975" y="2641575"/>
              <a:ext cx="1298100" cy="381000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 txBox="1"/>
            <p:nvPr/>
          </p:nvSpPr>
          <p:spPr>
            <a:xfrm>
              <a:off x="2891325" y="2302950"/>
              <a:ext cx="87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Thread_0</a:t>
              </a:r>
              <a:endParaRPr b="1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85" name="Google Shape;585;p24"/>
            <p:cNvSpPr txBox="1"/>
            <p:nvPr/>
          </p:nvSpPr>
          <p:spPr>
            <a:xfrm>
              <a:off x="4189425" y="2302950"/>
              <a:ext cx="87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Thread_1</a:t>
              </a:r>
              <a:endParaRPr b="1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86" name="Google Shape;586;p24"/>
            <p:cNvSpPr txBox="1"/>
            <p:nvPr/>
          </p:nvSpPr>
          <p:spPr>
            <a:xfrm>
              <a:off x="5551150" y="2302950"/>
              <a:ext cx="87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Thread_2</a:t>
              </a:r>
              <a:endParaRPr b="1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87" name="Google Shape;587;p24"/>
            <p:cNvSpPr txBox="1"/>
            <p:nvPr/>
          </p:nvSpPr>
          <p:spPr>
            <a:xfrm>
              <a:off x="6785625" y="2302950"/>
              <a:ext cx="87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Thread_3</a:t>
              </a:r>
              <a:endParaRPr b="1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88" name="Google Shape;588;p24"/>
            <p:cNvSpPr txBox="1"/>
            <p:nvPr/>
          </p:nvSpPr>
          <p:spPr>
            <a:xfrm>
              <a:off x="7872075" y="2839025"/>
              <a:ext cx="50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r>
                <a:rPr lang="en-GB" b="1" baseline="30000">
                  <a:latin typeface="Roboto Condensed"/>
                  <a:ea typeface="Roboto Condensed"/>
                  <a:cs typeface="Roboto Condensed"/>
                  <a:sym typeface="Roboto Condensed"/>
                </a:rPr>
                <a:t>k</a:t>
              </a: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-1</a:t>
              </a:r>
              <a:endParaRPr b="1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89" name="Google Shape;589;p24"/>
            <p:cNvSpPr txBox="1"/>
            <p:nvPr/>
          </p:nvSpPr>
          <p:spPr>
            <a:xfrm>
              <a:off x="2388375" y="2839025"/>
              <a:ext cx="50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0</a:t>
              </a:r>
              <a:endParaRPr b="1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90" name="Google Shape;590;p24"/>
            <p:cNvSpPr txBox="1"/>
            <p:nvPr/>
          </p:nvSpPr>
          <p:spPr>
            <a:xfrm>
              <a:off x="583100" y="2601225"/>
              <a:ext cx="150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Approach_1</a:t>
              </a:r>
              <a:endParaRPr sz="1800" b="1">
                <a:solidFill>
                  <a:srgbClr val="0000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91" name="Google Shape;591;p24"/>
          <p:cNvGrpSpPr/>
          <p:nvPr/>
        </p:nvGrpSpPr>
        <p:grpSpPr>
          <a:xfrm>
            <a:off x="583100" y="3265850"/>
            <a:ext cx="7796725" cy="680350"/>
            <a:chOff x="583100" y="3418250"/>
            <a:chExt cx="7796725" cy="680350"/>
          </a:xfrm>
        </p:grpSpPr>
        <p:sp>
          <p:nvSpPr>
            <p:cNvPr id="592" name="Google Shape;592;p24"/>
            <p:cNvSpPr/>
            <p:nvPr/>
          </p:nvSpPr>
          <p:spPr>
            <a:xfrm>
              <a:off x="2679675" y="3458600"/>
              <a:ext cx="216600" cy="3810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896020" y="3458600"/>
              <a:ext cx="216600" cy="38100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3112364" y="3458600"/>
              <a:ext cx="216600" cy="3810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3328709" y="3458600"/>
              <a:ext cx="216600" cy="381000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3545054" y="3458600"/>
              <a:ext cx="216600" cy="3810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761398" y="3458600"/>
              <a:ext cx="216600" cy="38100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977743" y="3458600"/>
              <a:ext cx="216600" cy="3810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194088" y="3458600"/>
              <a:ext cx="216600" cy="381000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4410432" y="3458600"/>
              <a:ext cx="216600" cy="3810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4626777" y="3458600"/>
              <a:ext cx="216600" cy="38100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4843122" y="3458600"/>
              <a:ext cx="216600" cy="3810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5059466" y="3458600"/>
              <a:ext cx="216600" cy="381000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5275811" y="3458600"/>
              <a:ext cx="216600" cy="3810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5492156" y="3458600"/>
              <a:ext cx="216600" cy="38100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5708500" y="3458600"/>
              <a:ext cx="216600" cy="3810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5924845" y="3458600"/>
              <a:ext cx="216600" cy="381000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6141190" y="3458600"/>
              <a:ext cx="216600" cy="3810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6357535" y="3458600"/>
              <a:ext cx="216600" cy="38100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6573879" y="3458600"/>
              <a:ext cx="216600" cy="3810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6790224" y="3458600"/>
              <a:ext cx="216600" cy="381000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7006569" y="3458600"/>
              <a:ext cx="216600" cy="3810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7222913" y="3458600"/>
              <a:ext cx="216600" cy="38100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7439258" y="3458600"/>
              <a:ext cx="216600" cy="3810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7655603" y="3458600"/>
              <a:ext cx="216600" cy="381000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 txBox="1"/>
            <p:nvPr/>
          </p:nvSpPr>
          <p:spPr>
            <a:xfrm>
              <a:off x="7871925" y="3698400"/>
              <a:ext cx="50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r>
                <a:rPr lang="en-GB" b="1" baseline="30000">
                  <a:latin typeface="Roboto Condensed"/>
                  <a:ea typeface="Roboto Condensed"/>
                  <a:cs typeface="Roboto Condensed"/>
                  <a:sym typeface="Roboto Condensed"/>
                </a:rPr>
                <a:t>k</a:t>
              </a: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-1</a:t>
              </a:r>
              <a:endParaRPr b="1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7" name="Google Shape;617;p24"/>
            <p:cNvSpPr txBox="1"/>
            <p:nvPr/>
          </p:nvSpPr>
          <p:spPr>
            <a:xfrm>
              <a:off x="2388400" y="3619350"/>
              <a:ext cx="50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0</a:t>
              </a:r>
              <a:endParaRPr b="1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8" name="Google Shape;618;p24"/>
            <p:cNvSpPr txBox="1"/>
            <p:nvPr/>
          </p:nvSpPr>
          <p:spPr>
            <a:xfrm>
              <a:off x="583100" y="3418250"/>
              <a:ext cx="150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00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Approach_2</a:t>
              </a:r>
              <a:endParaRPr sz="1800" b="1">
                <a:solidFill>
                  <a:srgbClr val="0000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619" name="Google Shape;61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5"/>
          <p:cNvGrpSpPr/>
          <p:nvPr/>
        </p:nvGrpSpPr>
        <p:grpSpPr>
          <a:xfrm>
            <a:off x="175900" y="1375275"/>
            <a:ext cx="4329251" cy="3624449"/>
            <a:chOff x="175900" y="765675"/>
            <a:chExt cx="4329251" cy="3624449"/>
          </a:xfrm>
        </p:grpSpPr>
        <p:pic>
          <p:nvPicPr>
            <p:cNvPr id="625" name="Google Shape;625;p25"/>
            <p:cNvPicPr preferRelativeResize="0"/>
            <p:nvPr/>
          </p:nvPicPr>
          <p:blipFill rotWithShape="1">
            <a:blip r:embed="rId3">
              <a:alphaModFix/>
            </a:blip>
            <a:srcRect r="51021"/>
            <a:stretch/>
          </p:blipFill>
          <p:spPr>
            <a:xfrm>
              <a:off x="175900" y="992225"/>
              <a:ext cx="4329251" cy="3397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6" name="Google Shape;626;p25"/>
            <p:cNvSpPr txBox="1"/>
            <p:nvPr/>
          </p:nvSpPr>
          <p:spPr>
            <a:xfrm>
              <a:off x="1325775" y="765675"/>
              <a:ext cx="260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k=15, </a:t>
              </a:r>
              <a:r>
                <a:rPr lang="en-GB" sz="1800" b="1" i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F.vesca</a:t>
              </a:r>
              <a:r>
                <a:rPr lang="en-GB" sz="18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dataset</a:t>
              </a:r>
              <a:endParaRPr sz="18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27" name="Google Shape;627;p25"/>
          <p:cNvGrpSpPr/>
          <p:nvPr/>
        </p:nvGrpSpPr>
        <p:grpSpPr>
          <a:xfrm>
            <a:off x="4615650" y="1375275"/>
            <a:ext cx="4357550" cy="3624449"/>
            <a:chOff x="4615650" y="765675"/>
            <a:chExt cx="4357550" cy="3624449"/>
          </a:xfrm>
        </p:grpSpPr>
        <p:pic>
          <p:nvPicPr>
            <p:cNvPr id="628" name="Google Shape;628;p25"/>
            <p:cNvPicPr preferRelativeResize="0"/>
            <p:nvPr/>
          </p:nvPicPr>
          <p:blipFill rotWithShape="1">
            <a:blip r:embed="rId3">
              <a:alphaModFix/>
            </a:blip>
            <a:srcRect l="50702"/>
            <a:stretch/>
          </p:blipFill>
          <p:spPr>
            <a:xfrm>
              <a:off x="4615650" y="992225"/>
              <a:ext cx="4357550" cy="3397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9" name="Google Shape;629;p25"/>
            <p:cNvSpPr txBox="1"/>
            <p:nvPr/>
          </p:nvSpPr>
          <p:spPr>
            <a:xfrm>
              <a:off x="5793075" y="765675"/>
              <a:ext cx="260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k=15, </a:t>
              </a:r>
              <a:r>
                <a:rPr lang="en-GB" sz="1800" b="1" i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H.sapiens</a:t>
              </a:r>
              <a:r>
                <a:rPr lang="en-GB" sz="18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dataset</a:t>
              </a:r>
              <a:endParaRPr sz="18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2068450" y="2525238"/>
            <a:ext cx="6719875" cy="692888"/>
            <a:chOff x="2068450" y="1915638"/>
            <a:chExt cx="6719875" cy="692888"/>
          </a:xfrm>
        </p:grpSpPr>
        <p:cxnSp>
          <p:nvCxnSpPr>
            <p:cNvPr id="631" name="Google Shape;631;p25"/>
            <p:cNvCxnSpPr/>
            <p:nvPr/>
          </p:nvCxnSpPr>
          <p:spPr>
            <a:xfrm flipH="1">
              <a:off x="2897100" y="2326225"/>
              <a:ext cx="122700" cy="282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32" name="Google Shape;632;p25"/>
            <p:cNvSpPr txBox="1"/>
            <p:nvPr/>
          </p:nvSpPr>
          <p:spPr>
            <a:xfrm>
              <a:off x="2068450" y="2013200"/>
              <a:ext cx="212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FF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Better workload balance</a:t>
              </a:r>
              <a:endParaRPr b="1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633" name="Google Shape;633;p25"/>
            <p:cNvCxnSpPr/>
            <p:nvPr/>
          </p:nvCxnSpPr>
          <p:spPr>
            <a:xfrm flipH="1">
              <a:off x="7493275" y="2228663"/>
              <a:ext cx="122700" cy="282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34" name="Google Shape;634;p25"/>
            <p:cNvSpPr txBox="1"/>
            <p:nvPr/>
          </p:nvSpPr>
          <p:spPr>
            <a:xfrm>
              <a:off x="6664625" y="1915638"/>
              <a:ext cx="212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FF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Better workload balance</a:t>
              </a:r>
              <a:endParaRPr b="1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635" name="Google Shape;635;p25"/>
          <p:cNvSpPr txBox="1"/>
          <p:nvPr/>
        </p:nvSpPr>
        <p:spPr>
          <a:xfrm>
            <a:off x="-3350" y="712321"/>
            <a:ext cx="4683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36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▸"/>
            </a:pPr>
            <a:r>
              <a:rPr lang="en-GB" sz="2200" b="1">
                <a:solidFill>
                  <a:schemeClr val="dk1"/>
                </a:solidFill>
              </a:rPr>
              <a:t>Storing the counting results</a:t>
            </a:r>
            <a:endParaRPr sz="2200" b="1">
              <a:solidFill>
                <a:schemeClr val="dk1"/>
              </a:solidFill>
            </a:endParaRPr>
          </a:p>
        </p:txBody>
      </p:sp>
      <p:grpSp>
        <p:nvGrpSpPr>
          <p:cNvPr id="636" name="Google Shape;636;p25"/>
          <p:cNvGrpSpPr/>
          <p:nvPr/>
        </p:nvGrpSpPr>
        <p:grpSpPr>
          <a:xfrm>
            <a:off x="0" y="0"/>
            <a:ext cx="9144000" cy="600300"/>
            <a:chOff x="0" y="0"/>
            <a:chExt cx="9144000" cy="600300"/>
          </a:xfrm>
        </p:grpSpPr>
        <p:sp>
          <p:nvSpPr>
            <p:cNvPr id="637" name="Google Shape;637;p25"/>
            <p:cNvSpPr txBox="1"/>
            <p:nvPr/>
          </p:nvSpPr>
          <p:spPr>
            <a:xfrm>
              <a:off x="0" y="0"/>
              <a:ext cx="9144000" cy="6003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 b="1">
                  <a:solidFill>
                    <a:srgbClr val="FFFFFF"/>
                  </a:solidFill>
                </a:rPr>
                <a:t>METHODOLOGY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25"/>
            <p:cNvSpPr txBox="1"/>
            <p:nvPr/>
          </p:nvSpPr>
          <p:spPr>
            <a:xfrm>
              <a:off x="6000975" y="113725"/>
              <a:ext cx="1161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i="1">
                  <a:solidFill>
                    <a:schemeClr val="lt1"/>
                  </a:solidFill>
                </a:rPr>
                <a:t>(cont’d)</a:t>
              </a:r>
              <a:endParaRPr sz="1700" i="1">
                <a:solidFill>
                  <a:schemeClr val="lt1"/>
                </a:solidFill>
              </a:endParaRPr>
            </a:p>
          </p:txBody>
        </p:sp>
      </p:grpSp>
      <p:sp>
        <p:nvSpPr>
          <p:cNvPr id="639" name="Google Shape;63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6"/>
          <p:cNvSpPr/>
          <p:nvPr/>
        </p:nvSpPr>
        <p:spPr>
          <a:xfrm>
            <a:off x="-123875" y="-33525"/>
            <a:ext cx="2322300" cy="79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26"/>
          <p:cNvGrpSpPr/>
          <p:nvPr/>
        </p:nvGrpSpPr>
        <p:grpSpPr>
          <a:xfrm>
            <a:off x="0" y="0"/>
            <a:ext cx="9144000" cy="600384"/>
            <a:chOff x="0" y="0"/>
            <a:chExt cx="9144000" cy="659400"/>
          </a:xfrm>
        </p:grpSpPr>
        <p:sp>
          <p:nvSpPr>
            <p:cNvPr id="646" name="Google Shape;646;p26"/>
            <p:cNvSpPr txBox="1"/>
            <p:nvPr/>
          </p:nvSpPr>
          <p:spPr>
            <a:xfrm>
              <a:off x="0" y="0"/>
              <a:ext cx="9144000" cy="6594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 b="1">
                  <a:solidFill>
                    <a:srgbClr val="FFFFFF"/>
                  </a:solidFill>
                </a:rPr>
                <a:t>METHODOLOGY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647" name="Google Shape;647;p26"/>
            <p:cNvSpPr txBox="1"/>
            <p:nvPr/>
          </p:nvSpPr>
          <p:spPr>
            <a:xfrm>
              <a:off x="6000975" y="113725"/>
              <a:ext cx="11619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i="1">
                  <a:solidFill>
                    <a:schemeClr val="lt1"/>
                  </a:solidFill>
                </a:rPr>
                <a:t>(cont’d)</a:t>
              </a:r>
              <a:endParaRPr sz="1700" i="1">
                <a:solidFill>
                  <a:schemeClr val="lt1"/>
                </a:solidFill>
              </a:endParaRPr>
            </a:p>
          </p:txBody>
        </p:sp>
      </p:grpSp>
      <p:sp>
        <p:nvSpPr>
          <p:cNvPr id="648" name="Google Shape;648;p26"/>
          <p:cNvSpPr txBox="1"/>
          <p:nvPr/>
        </p:nvSpPr>
        <p:spPr>
          <a:xfrm>
            <a:off x="232125" y="1941375"/>
            <a:ext cx="805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Frigate is also capable of querying the </a:t>
            </a:r>
            <a:r>
              <a:rPr lang="en-GB" sz="1900" i="1"/>
              <a:t>k</a:t>
            </a:r>
            <a:r>
              <a:rPr lang="en-GB" sz="1900"/>
              <a:t>-mer counts</a:t>
            </a:r>
            <a:endParaRPr sz="1900"/>
          </a:p>
        </p:txBody>
      </p:sp>
      <p:sp>
        <p:nvSpPr>
          <p:cNvPr id="649" name="Google Shape;6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650" name="Google Shape;650;p26"/>
          <p:cNvSpPr txBox="1"/>
          <p:nvPr/>
        </p:nvSpPr>
        <p:spPr>
          <a:xfrm>
            <a:off x="232125" y="1066700"/>
            <a:ext cx="80514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>
                <a:solidFill>
                  <a:schemeClr val="dk1"/>
                </a:solidFill>
              </a:rPr>
              <a:t>Frigate uses </a:t>
            </a:r>
            <a:r>
              <a:rPr lang="en-GB" sz="1900">
                <a:solidFill>
                  <a:srgbClr val="0000FF"/>
                </a:solidFill>
              </a:rPr>
              <a:t>compare-and-swap (CAS)</a:t>
            </a:r>
            <a:r>
              <a:rPr lang="en-GB" sz="1900">
                <a:solidFill>
                  <a:schemeClr val="dk1"/>
                </a:solidFill>
              </a:rPr>
              <a:t> technique for thread synchronization (typically faster than locking</a:t>
            </a:r>
            <a:r>
              <a:rPr lang="en-GB" sz="1300">
                <a:solidFill>
                  <a:schemeClr val="dk1"/>
                </a:solidFill>
              </a:rPr>
              <a:t>(Gramoli 2015)</a:t>
            </a:r>
            <a:r>
              <a:rPr lang="en-GB" sz="1900">
                <a:solidFill>
                  <a:schemeClr val="dk1"/>
                </a:solidFill>
              </a:rPr>
              <a:t>)</a:t>
            </a:r>
            <a:endParaRPr sz="1900"/>
          </a:p>
        </p:txBody>
      </p:sp>
      <p:sp>
        <p:nvSpPr>
          <p:cNvPr id="651" name="Google Shape;651;p26"/>
          <p:cNvSpPr txBox="1"/>
          <p:nvPr/>
        </p:nvSpPr>
        <p:spPr>
          <a:xfrm>
            <a:off x="95750" y="4670800"/>
            <a:ext cx="878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666666"/>
                </a:solidFill>
              </a:rPr>
              <a:t>V. Gramoli, “More than you ever wanted to know about synchronization: synchrobench, measuring the impact of the synchronization on concurrent algorithms,” in </a:t>
            </a:r>
            <a:r>
              <a:rPr lang="en-GB" sz="700" i="1">
                <a:solidFill>
                  <a:srgbClr val="666666"/>
                </a:solidFill>
              </a:rPr>
              <a:t>Proceedings of the 20th ACM SIGPLAN Symposium on Principles and Practice of Parallel Programming</a:t>
            </a:r>
            <a:r>
              <a:rPr lang="en-GB" sz="700">
                <a:solidFill>
                  <a:srgbClr val="666666"/>
                </a:solidFill>
              </a:rPr>
              <a:t>, San Francisco CA USA, Jan. 2015, pp. 1–10, doi: 10.1145/2688500.2688501.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652" name="Google Shape;652;p26"/>
          <p:cNvCxnSpPr/>
          <p:nvPr/>
        </p:nvCxnSpPr>
        <p:spPr>
          <a:xfrm>
            <a:off x="152700" y="4594600"/>
            <a:ext cx="8585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7" name="Google Shape;657;p27"/>
          <p:cNvGraphicFramePr/>
          <p:nvPr/>
        </p:nvGraphicFramePr>
        <p:xfrm>
          <a:off x="252850" y="139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{07FF442B-D3AF-4D10-A6C7-7C6F12848B63}</a:tableStyleId>
              </a:tblPr>
              <a:tblGrid>
                <a:gridCol w="158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Organism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Genome Size (Mb)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No. of bases (Gb)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FASTQ file size (GB)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Average read length (bases)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No. of reads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524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F. vesca </a:t>
                      </a:r>
                      <a:r>
                        <a:rPr lang="en-GB"/>
                        <a:t>(FV)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30480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2860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4.5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31750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10.9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30480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353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6670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12,803,137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524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H. sapiens </a:t>
                      </a:r>
                      <a:r>
                        <a:rPr lang="en-GB"/>
                        <a:t>(HS)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30480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2,991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2860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123.7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31750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292.1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30480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151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6670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819,148,264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8" name="Google Shape;658;p27"/>
          <p:cNvGrpSpPr/>
          <p:nvPr/>
        </p:nvGrpSpPr>
        <p:grpSpPr>
          <a:xfrm>
            <a:off x="1987575" y="2254950"/>
            <a:ext cx="6150600" cy="1982975"/>
            <a:chOff x="1987575" y="2102550"/>
            <a:chExt cx="6150600" cy="1982975"/>
          </a:xfrm>
        </p:grpSpPr>
        <p:sp>
          <p:nvSpPr>
            <p:cNvPr id="659" name="Google Shape;659;p27"/>
            <p:cNvSpPr/>
            <p:nvPr/>
          </p:nvSpPr>
          <p:spPr>
            <a:xfrm>
              <a:off x="4536725" y="2102550"/>
              <a:ext cx="959700" cy="7662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936025" y="2937550"/>
              <a:ext cx="161100" cy="355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 txBox="1"/>
            <p:nvPr/>
          </p:nvSpPr>
          <p:spPr>
            <a:xfrm>
              <a:off x="1987575" y="3377525"/>
              <a:ext cx="6150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0000FF"/>
                  </a:solidFill>
                </a:rPr>
                <a:t>To understand the influence of data size on the behavior of algorithms</a:t>
              </a:r>
              <a:endParaRPr sz="1700">
                <a:solidFill>
                  <a:srgbClr val="0000FF"/>
                </a:solidFill>
              </a:endParaRPr>
            </a:p>
          </p:txBody>
        </p:sp>
      </p:grpSp>
      <p:sp>
        <p:nvSpPr>
          <p:cNvPr id="662" name="Google Shape;662;p27"/>
          <p:cNvSpPr txBox="1"/>
          <p:nvPr/>
        </p:nvSpPr>
        <p:spPr>
          <a:xfrm>
            <a:off x="0" y="0"/>
            <a:ext cx="9144000" cy="600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 b="1">
                <a:solidFill>
                  <a:schemeClr val="lt1"/>
                </a:solidFill>
              </a:rPr>
              <a:t>RESULTS AND DISCUSSION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663" name="Google Shape;663;p27"/>
          <p:cNvSpPr txBox="1"/>
          <p:nvPr/>
        </p:nvSpPr>
        <p:spPr>
          <a:xfrm>
            <a:off x="-3350" y="712321"/>
            <a:ext cx="4683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36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▸"/>
            </a:pPr>
            <a:r>
              <a:rPr lang="en-GB" sz="2200" b="1">
                <a:solidFill>
                  <a:schemeClr val="dk1"/>
                </a:solidFill>
              </a:rPr>
              <a:t>Datasets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664" name="Google Shape;66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grpSp>
        <p:nvGrpSpPr>
          <p:cNvPr id="670" name="Google Shape;670;p28"/>
          <p:cNvGrpSpPr/>
          <p:nvPr/>
        </p:nvGrpSpPr>
        <p:grpSpPr>
          <a:xfrm>
            <a:off x="0" y="0"/>
            <a:ext cx="9144000" cy="600300"/>
            <a:chOff x="0" y="0"/>
            <a:chExt cx="9144000" cy="600300"/>
          </a:xfrm>
        </p:grpSpPr>
        <p:sp>
          <p:nvSpPr>
            <p:cNvPr id="671" name="Google Shape;671;p28"/>
            <p:cNvSpPr txBox="1"/>
            <p:nvPr/>
          </p:nvSpPr>
          <p:spPr>
            <a:xfrm>
              <a:off x="0" y="0"/>
              <a:ext cx="9144000" cy="6003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700" b="1">
                  <a:solidFill>
                    <a:schemeClr val="lt1"/>
                  </a:solidFill>
                </a:rPr>
                <a:t>RESULTS AND DISCUSSION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672" name="Google Shape;672;p28"/>
            <p:cNvSpPr txBox="1"/>
            <p:nvPr/>
          </p:nvSpPr>
          <p:spPr>
            <a:xfrm>
              <a:off x="6839175" y="113725"/>
              <a:ext cx="1161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i="1">
                  <a:solidFill>
                    <a:schemeClr val="lt1"/>
                  </a:solidFill>
                </a:rPr>
                <a:t>(cont’d)</a:t>
              </a:r>
              <a:endParaRPr sz="1700" i="1">
                <a:solidFill>
                  <a:schemeClr val="lt1"/>
                </a:solidFill>
              </a:endParaRPr>
            </a:p>
          </p:txBody>
        </p:sp>
      </p:grpSp>
      <p:sp>
        <p:nvSpPr>
          <p:cNvPr id="673" name="Google Shape;673;p28"/>
          <p:cNvSpPr txBox="1"/>
          <p:nvPr/>
        </p:nvSpPr>
        <p:spPr>
          <a:xfrm>
            <a:off x="139300" y="939350"/>
            <a:ext cx="8754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We compared Frigate with five state-of-the-art algorithms: </a:t>
            </a:r>
            <a:r>
              <a:rPr lang="en-GB" sz="1800" b="1"/>
              <a:t>DSK</a:t>
            </a:r>
            <a:r>
              <a:rPr lang="en-GB" sz="1800"/>
              <a:t>, </a:t>
            </a:r>
            <a:r>
              <a:rPr lang="en-GB" sz="1800" b="1"/>
              <a:t>Gerbil</a:t>
            </a:r>
            <a:r>
              <a:rPr lang="en-GB" sz="1800"/>
              <a:t>, </a:t>
            </a:r>
            <a:r>
              <a:rPr lang="en-GB" sz="1800" b="1"/>
              <a:t>CHTKC</a:t>
            </a:r>
            <a:r>
              <a:rPr lang="en-GB" sz="1800"/>
              <a:t>, </a:t>
            </a:r>
            <a:r>
              <a:rPr lang="en-GB" sz="1800" b="1"/>
              <a:t>KMC2</a:t>
            </a:r>
            <a:r>
              <a:rPr lang="en-GB" sz="1800"/>
              <a:t> and </a:t>
            </a:r>
            <a:r>
              <a:rPr lang="en-GB" sz="1800" b="1"/>
              <a:t>KMC3</a:t>
            </a:r>
            <a:endParaRPr sz="1800"/>
          </a:p>
        </p:txBody>
      </p:sp>
      <p:sp>
        <p:nvSpPr>
          <p:cNvPr id="674" name="Google Shape;674;p28"/>
          <p:cNvSpPr txBox="1"/>
          <p:nvPr/>
        </p:nvSpPr>
        <p:spPr>
          <a:xfrm>
            <a:off x="139300" y="1795850"/>
            <a:ext cx="893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The experiments were carried out for </a:t>
            </a:r>
            <a:r>
              <a:rPr lang="en-GB" sz="1800" b="1" i="1"/>
              <a:t>k</a:t>
            </a:r>
            <a:r>
              <a:rPr lang="en-GB" sz="1800" b="1"/>
              <a:t> values of 10, 15, and 17</a:t>
            </a: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9"/>
          <p:cNvSpPr/>
          <p:nvPr/>
        </p:nvSpPr>
        <p:spPr>
          <a:xfrm>
            <a:off x="6897900" y="4420500"/>
            <a:ext cx="2322300" cy="79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0" name="Google Shape;680;p29"/>
          <p:cNvCxnSpPr/>
          <p:nvPr/>
        </p:nvCxnSpPr>
        <p:spPr>
          <a:xfrm>
            <a:off x="4471375" y="765675"/>
            <a:ext cx="0" cy="3763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1" name="Google Shape;681;p29"/>
          <p:cNvSpPr txBox="1"/>
          <p:nvPr/>
        </p:nvSpPr>
        <p:spPr>
          <a:xfrm>
            <a:off x="1940063" y="657150"/>
            <a:ext cx="7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 = 15</a:t>
            </a:r>
            <a:endParaRPr b="1">
              <a:solidFill>
                <a:srgbClr val="0000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2" name="Google Shape;682;p29"/>
          <p:cNvSpPr txBox="1"/>
          <p:nvPr/>
        </p:nvSpPr>
        <p:spPr>
          <a:xfrm>
            <a:off x="6339613" y="657150"/>
            <a:ext cx="7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 = 17</a:t>
            </a:r>
            <a:endParaRPr b="1">
              <a:solidFill>
                <a:srgbClr val="0000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83" name="Google Shape;683;p29"/>
          <p:cNvGrpSpPr/>
          <p:nvPr/>
        </p:nvGrpSpPr>
        <p:grpSpPr>
          <a:xfrm>
            <a:off x="3715450" y="1266900"/>
            <a:ext cx="5083375" cy="3188750"/>
            <a:chOff x="3715450" y="1266900"/>
            <a:chExt cx="5083375" cy="3188750"/>
          </a:xfrm>
        </p:grpSpPr>
        <p:sp>
          <p:nvSpPr>
            <p:cNvPr id="684" name="Google Shape;684;p29"/>
            <p:cNvSpPr/>
            <p:nvPr/>
          </p:nvSpPr>
          <p:spPr>
            <a:xfrm>
              <a:off x="3715450" y="1266900"/>
              <a:ext cx="606000" cy="1467000"/>
            </a:xfrm>
            <a:prstGeom prst="rect">
              <a:avLst/>
            </a:prstGeom>
            <a:solidFill>
              <a:srgbClr val="73FFC0">
                <a:alpha val="26820"/>
              </a:srgbClr>
            </a:solidFill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3715450" y="3198350"/>
              <a:ext cx="606000" cy="1257300"/>
            </a:xfrm>
            <a:prstGeom prst="rect">
              <a:avLst/>
            </a:prstGeom>
            <a:solidFill>
              <a:srgbClr val="73FFC0">
                <a:alpha val="26820"/>
              </a:srgbClr>
            </a:solidFill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8192825" y="3190800"/>
              <a:ext cx="606000" cy="1257300"/>
            </a:xfrm>
            <a:prstGeom prst="rect">
              <a:avLst/>
            </a:prstGeom>
            <a:solidFill>
              <a:srgbClr val="73FFC0">
                <a:alpha val="26820"/>
              </a:srgbClr>
            </a:solidFill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29"/>
          <p:cNvSpPr txBox="1"/>
          <p:nvPr/>
        </p:nvSpPr>
        <p:spPr>
          <a:xfrm>
            <a:off x="343075" y="4418025"/>
            <a:ext cx="79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Frigate outperforms its competitors (up to 2-3x speedup) in most of the cases, </a:t>
            </a:r>
            <a:endParaRPr sz="1800" b="1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8" name="Google Shape;688;p29"/>
          <p:cNvSpPr/>
          <p:nvPr/>
        </p:nvSpPr>
        <p:spPr>
          <a:xfrm>
            <a:off x="8192825" y="1266900"/>
            <a:ext cx="606000" cy="1467000"/>
          </a:xfrm>
          <a:prstGeom prst="rect">
            <a:avLst/>
          </a:prstGeom>
          <a:solidFill>
            <a:srgbClr val="FFFB73">
              <a:alpha val="26820"/>
            </a:srgbClr>
          </a:solidFill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9"/>
          <p:cNvSpPr txBox="1"/>
          <p:nvPr/>
        </p:nvSpPr>
        <p:spPr>
          <a:xfrm>
            <a:off x="343075" y="4681800"/>
            <a:ext cx="351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especially for the large dataset</a:t>
            </a:r>
            <a:endParaRPr/>
          </a:p>
        </p:txBody>
      </p:sp>
      <p:graphicFrame>
        <p:nvGraphicFramePr>
          <p:cNvPr id="690" name="Google Shape;690;p29"/>
          <p:cNvGraphicFramePr/>
          <p:nvPr/>
        </p:nvGraphicFramePr>
        <p:xfrm>
          <a:off x="263725" y="10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{07FF442B-D3AF-4D10-A6C7-7C6F12848B63}</a:tableStyleId>
              </a:tblPr>
              <a:tblGrid>
                <a:gridCol w="68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0025">
                <a:tc gridSpan="7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k = 15, F.vesca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# Threads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DSK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Gerbil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CHTKC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KMC3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KMC2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0000"/>
                          </a:solidFill>
                        </a:rPr>
                        <a:t>Frigate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1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6,510</a:t>
                      </a:r>
                      <a:endParaRPr sz="1000"/>
                    </a:p>
                  </a:txBody>
                  <a:tcPr marL="28575" marR="1440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617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531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276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2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3,508</a:t>
                      </a:r>
                      <a:endParaRPr sz="1000"/>
                    </a:p>
                  </a:txBody>
                  <a:tcPr marL="28575" marR="1440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442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383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197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4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1,695</a:t>
                      </a:r>
                      <a:endParaRPr sz="1000"/>
                    </a:p>
                  </a:txBody>
                  <a:tcPr marL="28575" marR="1440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174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973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121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8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948</a:t>
                      </a:r>
                      <a:endParaRPr sz="1000"/>
                    </a:p>
                  </a:txBody>
                  <a:tcPr marL="28575" marR="1440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937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66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16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573</a:t>
                      </a:r>
                      <a:endParaRPr sz="1000"/>
                    </a:p>
                  </a:txBody>
                  <a:tcPr marL="28575" marR="1440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179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39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32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496</a:t>
                      </a:r>
                      <a:endParaRPr sz="1000"/>
                    </a:p>
                  </a:txBody>
                  <a:tcPr marL="28575" marR="1440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26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91" name="Google Shape;691;p29"/>
          <p:cNvGraphicFramePr/>
          <p:nvPr/>
        </p:nvGraphicFramePr>
        <p:xfrm>
          <a:off x="263738" y="298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{07FF442B-D3AF-4D10-A6C7-7C6F12848B63}</a:tableStyleId>
              </a:tblPr>
              <a:tblGrid>
                <a:gridCol w="68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0025">
                <a:tc gridSpan="7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k = 15, H.sapiens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# Threads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DSK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Gerbil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CHTKC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KMC3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KMC2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0000"/>
                          </a:solidFill>
                        </a:rPr>
                        <a:t>Frigate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2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85,377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9,375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8,000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4,800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4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40,868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5,311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24,901</a:t>
                      </a:r>
                      <a:endParaRPr sz="1000"/>
                    </a:p>
                  </a:txBody>
                  <a:tcPr marL="28575" marR="100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4,600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4,825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3,071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8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26,398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4,241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18,776</a:t>
                      </a:r>
                      <a:endParaRPr sz="1000"/>
                    </a:p>
                  </a:txBody>
                  <a:tcPr marL="28575" marR="100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4,899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4,982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1,830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16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19,340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4,319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3,963</a:t>
                      </a:r>
                      <a:endParaRPr sz="1000"/>
                    </a:p>
                  </a:txBody>
                  <a:tcPr marL="28575" marR="100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4,346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4,781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1,610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32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15,871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4,297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1,725</a:t>
                      </a:r>
                      <a:endParaRPr sz="1000"/>
                    </a:p>
                  </a:txBody>
                  <a:tcPr marL="28575" marR="100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4,151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5,247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1,561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92" name="Google Shape;692;p29"/>
          <p:cNvGraphicFramePr/>
          <p:nvPr/>
        </p:nvGraphicFramePr>
        <p:xfrm>
          <a:off x="4600325" y="298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{07FF442B-D3AF-4D10-A6C7-7C6F12848B63}</a:tableStyleId>
              </a:tblPr>
              <a:tblGrid>
                <a:gridCol w="7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0025">
                <a:tc gridSpan="7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k = 17, H.sapiens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# Threads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DSK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Gerbil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CHTKC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KMC3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KMC2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0000"/>
                          </a:solidFill>
                        </a:rPr>
                        <a:t>Frigate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2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74,916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9,726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8,192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7,611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4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40,215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7,572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94,028</a:t>
                      </a:r>
                      <a:endParaRPr sz="1000"/>
                    </a:p>
                  </a:txBody>
                  <a:tcPr marL="28575" marR="136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5,148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4,516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6,842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8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24,556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4,702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23,475</a:t>
                      </a:r>
                      <a:endParaRPr sz="1000"/>
                    </a:p>
                  </a:txBody>
                  <a:tcPr marL="28575" marR="136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4,149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3,903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3,607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16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16,602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4,130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5,475</a:t>
                      </a:r>
                      <a:endParaRPr sz="1000"/>
                    </a:p>
                  </a:txBody>
                  <a:tcPr marL="28575" marR="136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3,912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3,890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1,694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32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13,246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4,095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2,283</a:t>
                      </a:r>
                      <a:endParaRPr sz="1000"/>
                    </a:p>
                  </a:txBody>
                  <a:tcPr marL="28575" marR="136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3,583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4,057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1,681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93" name="Google Shape;693;p29"/>
          <p:cNvGraphicFramePr/>
          <p:nvPr/>
        </p:nvGraphicFramePr>
        <p:xfrm>
          <a:off x="4600325" y="105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{07FF442B-D3AF-4D10-A6C7-7C6F12848B63}</a:tableStyleId>
              </a:tblPr>
              <a:tblGrid>
                <a:gridCol w="71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0025">
                <a:tc gridSpan="7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k = 17, F.vesca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# Threads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DSK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Gerbil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CHTKC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KMC3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KMC2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0000"/>
                          </a:solidFill>
                        </a:rPr>
                        <a:t>Frigate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1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6,754</a:t>
                      </a:r>
                      <a:endParaRPr sz="1000"/>
                    </a:p>
                  </a:txBody>
                  <a:tcPr marL="28575" marR="136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652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559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823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2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3,389</a:t>
                      </a:r>
                      <a:endParaRPr sz="1000"/>
                    </a:p>
                  </a:txBody>
                  <a:tcPr marL="28575" marR="136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451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392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464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4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1,779</a:t>
                      </a:r>
                      <a:endParaRPr sz="1000"/>
                    </a:p>
                  </a:txBody>
                  <a:tcPr marL="28575" marR="136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1,849</a:t>
                      </a:r>
                      <a:endParaRPr sz="1000"/>
                    </a:p>
                  </a:txBody>
                  <a:tcPr marL="28575" marR="136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187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284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8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936</a:t>
                      </a:r>
                      <a:endParaRPr sz="1000"/>
                    </a:p>
                  </a:txBody>
                  <a:tcPr marL="28575" marR="136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81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1,192</a:t>
                      </a:r>
                      <a:endParaRPr sz="1000"/>
                    </a:p>
                  </a:txBody>
                  <a:tcPr marL="28575" marR="136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16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481</a:t>
                      </a:r>
                      <a:endParaRPr sz="1000"/>
                    </a:p>
                  </a:txBody>
                  <a:tcPr marL="28575" marR="136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46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250</a:t>
                      </a:r>
                      <a:endParaRPr sz="1000"/>
                    </a:p>
                  </a:txBody>
                  <a:tcPr marL="28575" marR="136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32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397</a:t>
                      </a:r>
                      <a:endParaRPr sz="1000"/>
                    </a:p>
                  </a:txBody>
                  <a:tcPr marL="28575" marR="136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0000FF"/>
                          </a:solidFill>
                        </a:rPr>
                        <a:t>43</a:t>
                      </a:r>
                      <a:endParaRPr sz="1000" b="1">
                        <a:solidFill>
                          <a:srgbClr val="0000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114</a:t>
                      </a:r>
                      <a:endParaRPr sz="1000"/>
                    </a:p>
                  </a:txBody>
                  <a:tcPr marL="28575" marR="136800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94" name="Google Shape;694;p29"/>
          <p:cNvGrpSpPr/>
          <p:nvPr/>
        </p:nvGrpSpPr>
        <p:grpSpPr>
          <a:xfrm>
            <a:off x="0" y="0"/>
            <a:ext cx="9144000" cy="600300"/>
            <a:chOff x="0" y="0"/>
            <a:chExt cx="9144000" cy="600300"/>
          </a:xfrm>
        </p:grpSpPr>
        <p:sp>
          <p:nvSpPr>
            <p:cNvPr id="695" name="Google Shape;695;p29"/>
            <p:cNvSpPr txBox="1"/>
            <p:nvPr/>
          </p:nvSpPr>
          <p:spPr>
            <a:xfrm>
              <a:off x="0" y="0"/>
              <a:ext cx="9144000" cy="6003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700" b="1">
                  <a:solidFill>
                    <a:schemeClr val="lt1"/>
                  </a:solidFill>
                </a:rPr>
                <a:t>RESULTS AND DISCUSSION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29"/>
            <p:cNvSpPr txBox="1"/>
            <p:nvPr/>
          </p:nvSpPr>
          <p:spPr>
            <a:xfrm>
              <a:off x="6839175" y="113725"/>
              <a:ext cx="1161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i="1">
                  <a:solidFill>
                    <a:schemeClr val="lt1"/>
                  </a:solidFill>
                </a:rPr>
                <a:t>(cont’d)</a:t>
              </a:r>
              <a:endParaRPr sz="1700" i="1">
                <a:solidFill>
                  <a:schemeClr val="lt1"/>
                </a:solidFill>
              </a:endParaRPr>
            </a:p>
          </p:txBody>
        </p:sp>
      </p:grpSp>
      <p:sp>
        <p:nvSpPr>
          <p:cNvPr id="697" name="Google Shape;69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pic>
        <p:nvPicPr>
          <p:cNvPr id="703" name="Google Shape;703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075" y="1253425"/>
            <a:ext cx="6291201" cy="3890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30"/>
          <p:cNvGrpSpPr/>
          <p:nvPr/>
        </p:nvGrpSpPr>
        <p:grpSpPr>
          <a:xfrm>
            <a:off x="0" y="0"/>
            <a:ext cx="9144000" cy="600300"/>
            <a:chOff x="0" y="0"/>
            <a:chExt cx="9144000" cy="600300"/>
          </a:xfrm>
        </p:grpSpPr>
        <p:sp>
          <p:nvSpPr>
            <p:cNvPr id="705" name="Google Shape;705;p30"/>
            <p:cNvSpPr txBox="1"/>
            <p:nvPr/>
          </p:nvSpPr>
          <p:spPr>
            <a:xfrm>
              <a:off x="0" y="0"/>
              <a:ext cx="9144000" cy="6003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700" b="1">
                  <a:solidFill>
                    <a:schemeClr val="lt1"/>
                  </a:solidFill>
                </a:rPr>
                <a:t>RESULTS AND DISCUSSION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0"/>
            <p:cNvSpPr txBox="1"/>
            <p:nvPr/>
          </p:nvSpPr>
          <p:spPr>
            <a:xfrm>
              <a:off x="6839175" y="113725"/>
              <a:ext cx="1161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i="1">
                  <a:solidFill>
                    <a:schemeClr val="lt1"/>
                  </a:solidFill>
                </a:rPr>
                <a:t>(cont’d)</a:t>
              </a:r>
              <a:endParaRPr sz="1700" i="1">
                <a:solidFill>
                  <a:schemeClr val="lt1"/>
                </a:solidFill>
              </a:endParaRPr>
            </a:p>
          </p:txBody>
        </p:sp>
      </p:grpSp>
      <p:sp>
        <p:nvSpPr>
          <p:cNvPr id="707" name="Google Shape;707;p30"/>
          <p:cNvSpPr txBox="1"/>
          <p:nvPr/>
        </p:nvSpPr>
        <p:spPr>
          <a:xfrm>
            <a:off x="318375" y="731700"/>
            <a:ext cx="8631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15-mer counting for </a:t>
            </a:r>
            <a:r>
              <a:rPr lang="en-GB" sz="1900" i="1"/>
              <a:t>H. sapiens</a:t>
            </a:r>
            <a:r>
              <a:rPr lang="en-GB" sz="1900"/>
              <a:t> dataset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713" name="Google Shape;713;p31"/>
          <p:cNvSpPr txBox="1"/>
          <p:nvPr/>
        </p:nvSpPr>
        <p:spPr>
          <a:xfrm>
            <a:off x="0" y="0"/>
            <a:ext cx="9144000" cy="600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rgbClr val="FFFFFF"/>
                </a:solidFill>
              </a:rPr>
              <a:t>CONCLUSION AND FUTURE WORK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714" name="Google Shape;714;p31"/>
          <p:cNvSpPr txBox="1"/>
          <p:nvPr/>
        </p:nvSpPr>
        <p:spPr>
          <a:xfrm>
            <a:off x="326400" y="964750"/>
            <a:ext cx="8342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We presented Frigate, a tool capable of counting and querying </a:t>
            </a:r>
            <a:r>
              <a:rPr lang="en-GB" sz="1900" i="1"/>
              <a:t>k</a:t>
            </a:r>
            <a:r>
              <a:rPr lang="en-GB" sz="1900"/>
              <a:t>-mers for small </a:t>
            </a:r>
            <a:r>
              <a:rPr lang="en-GB" sz="1900" i="1"/>
              <a:t>k</a:t>
            </a:r>
            <a:r>
              <a:rPr lang="en-GB" sz="1900"/>
              <a:t> values with a vision of using different algorithms for different ranges of </a:t>
            </a:r>
            <a:r>
              <a:rPr lang="en-GB" sz="1900" i="1"/>
              <a:t>k</a:t>
            </a:r>
            <a:r>
              <a:rPr lang="en-GB" sz="1900"/>
              <a:t> values.</a:t>
            </a:r>
            <a:endParaRPr sz="1900"/>
          </a:p>
        </p:txBody>
      </p:sp>
      <p:sp>
        <p:nvSpPr>
          <p:cNvPr id="715" name="Google Shape;715;p31"/>
          <p:cNvSpPr txBox="1"/>
          <p:nvPr/>
        </p:nvSpPr>
        <p:spPr>
          <a:xfrm>
            <a:off x="326400" y="2132000"/>
            <a:ext cx="8342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Results show that Frigate achieves comparable performance or speedup up to 2-3x compared to the state of the art </a:t>
            </a:r>
            <a:r>
              <a:rPr lang="en-GB" sz="1900" i="1"/>
              <a:t>k</a:t>
            </a:r>
            <a:r>
              <a:rPr lang="en-GB" sz="1900"/>
              <a:t>-mer counters </a:t>
            </a:r>
            <a:endParaRPr sz="1900"/>
          </a:p>
        </p:txBody>
      </p:sp>
      <p:sp>
        <p:nvSpPr>
          <p:cNvPr id="716" name="Google Shape;716;p31"/>
          <p:cNvSpPr txBox="1"/>
          <p:nvPr/>
        </p:nvSpPr>
        <p:spPr>
          <a:xfrm>
            <a:off x="326400" y="3014225"/>
            <a:ext cx="8067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We intend to extend Frigate to process large values of </a:t>
            </a:r>
            <a:r>
              <a:rPr lang="en-GB" sz="1900" i="1"/>
              <a:t>k</a:t>
            </a:r>
            <a:r>
              <a:rPr lang="en-GB" sz="1900"/>
              <a:t> 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0" y="0"/>
            <a:ext cx="9144000" cy="600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rgbClr val="FFFFFF"/>
                </a:solidFill>
              </a:rPr>
              <a:t>INTRODUCTION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73425" y="715950"/>
            <a:ext cx="80139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36899" algn="l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200"/>
              <a:buChar char="▸"/>
            </a:pPr>
            <a:r>
              <a:rPr lang="en-GB" sz="2200" i="1">
                <a:solidFill>
                  <a:srgbClr val="0000FF"/>
                </a:solidFill>
              </a:rPr>
              <a:t>k</a:t>
            </a:r>
            <a:r>
              <a:rPr lang="en-GB" sz="2200">
                <a:solidFill>
                  <a:srgbClr val="0000FF"/>
                </a:solidFill>
              </a:rPr>
              <a:t>-mers</a:t>
            </a:r>
            <a:r>
              <a:rPr lang="en-GB" sz="2200">
                <a:solidFill>
                  <a:srgbClr val="263248"/>
                </a:solidFill>
              </a:rPr>
              <a:t> are subsequences of length </a:t>
            </a:r>
            <a:r>
              <a:rPr lang="en-GB" sz="2200" i="1">
                <a:solidFill>
                  <a:srgbClr val="263248"/>
                </a:solidFill>
              </a:rPr>
              <a:t>k</a:t>
            </a:r>
            <a:endParaRPr sz="2200" i="1">
              <a:solidFill>
                <a:srgbClr val="263248"/>
              </a:solidFill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584175" y="1534200"/>
            <a:ext cx="4730988" cy="3277663"/>
            <a:chOff x="584175" y="1534200"/>
            <a:chExt cx="4730988" cy="3277663"/>
          </a:xfrm>
        </p:grpSpPr>
        <p:sp>
          <p:nvSpPr>
            <p:cNvPr id="67" name="Google Shape;67;p14"/>
            <p:cNvSpPr/>
            <p:nvPr/>
          </p:nvSpPr>
          <p:spPr>
            <a:xfrm>
              <a:off x="2153763" y="1586238"/>
              <a:ext cx="287400" cy="287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A</a:t>
              </a:r>
              <a:endParaRPr b="1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2441163" y="1586238"/>
              <a:ext cx="287400" cy="287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C</a:t>
              </a:r>
              <a:endParaRPr b="1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2728563" y="1586238"/>
              <a:ext cx="287400" cy="287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G</a:t>
              </a:r>
              <a:endParaRPr b="1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015963" y="1586238"/>
              <a:ext cx="287400" cy="287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A</a:t>
              </a:r>
              <a:endParaRPr b="1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303363" y="1586238"/>
              <a:ext cx="287400" cy="287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G</a:t>
              </a:r>
              <a:endParaRPr b="1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590763" y="1586238"/>
              <a:ext cx="287400" cy="287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G</a:t>
              </a:r>
              <a:endParaRPr b="1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878163" y="1586238"/>
              <a:ext cx="287400" cy="287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T</a:t>
              </a:r>
              <a:endParaRPr b="1"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65563" y="1586238"/>
              <a:ext cx="287400" cy="287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A</a:t>
              </a:r>
              <a:endParaRPr b="1"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452963" y="1586238"/>
              <a:ext cx="287400" cy="287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C</a:t>
              </a:r>
              <a:endParaRPr b="1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740363" y="1586238"/>
              <a:ext cx="287400" cy="287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G</a:t>
              </a:r>
              <a:endParaRPr b="1"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027763" y="1586238"/>
              <a:ext cx="287400" cy="287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A</a:t>
              </a:r>
              <a:endParaRPr b="1"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584175" y="1534200"/>
              <a:ext cx="16308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FF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DNA Sequence</a:t>
              </a:r>
              <a:endParaRPr b="1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79" name="Google Shape;79;p14"/>
            <p:cNvGrpSpPr/>
            <p:nvPr/>
          </p:nvGrpSpPr>
          <p:grpSpPr>
            <a:xfrm>
              <a:off x="766500" y="1980463"/>
              <a:ext cx="4548663" cy="2831400"/>
              <a:chOff x="3177650" y="1749663"/>
              <a:chExt cx="4548663" cy="2831400"/>
            </a:xfrm>
          </p:grpSpPr>
          <p:sp>
            <p:nvSpPr>
              <p:cNvPr id="80" name="Google Shape;80;p14"/>
              <p:cNvSpPr/>
              <p:nvPr/>
            </p:nvSpPr>
            <p:spPr>
              <a:xfrm>
                <a:off x="4564913" y="1768463"/>
                <a:ext cx="287400" cy="28740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/>
                  <a:t>A</a:t>
                </a:r>
                <a:endParaRPr b="1"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4852313" y="1768463"/>
                <a:ext cx="287400" cy="28740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/>
                  <a:t>C</a:t>
                </a:r>
                <a:endParaRPr b="1"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5139713" y="1768463"/>
                <a:ext cx="287400" cy="28740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/>
                  <a:t>G</a:t>
                </a:r>
                <a:endParaRPr b="1"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5427113" y="1768463"/>
                <a:ext cx="287400" cy="28740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/>
                  <a:t>A</a:t>
                </a:r>
                <a:endParaRPr b="1"/>
              </a:p>
            </p:txBody>
          </p:sp>
          <p:grpSp>
            <p:nvGrpSpPr>
              <p:cNvPr id="84" name="Google Shape;84;p14"/>
              <p:cNvGrpSpPr/>
              <p:nvPr/>
            </p:nvGrpSpPr>
            <p:grpSpPr>
              <a:xfrm>
                <a:off x="3177650" y="1749663"/>
                <a:ext cx="4548663" cy="2831400"/>
                <a:chOff x="3177650" y="1749663"/>
                <a:chExt cx="4548663" cy="2831400"/>
              </a:xfrm>
            </p:grpSpPr>
            <p:sp>
              <p:nvSpPr>
                <p:cNvPr id="85" name="Google Shape;85;p14"/>
                <p:cNvSpPr/>
                <p:nvPr/>
              </p:nvSpPr>
              <p:spPr>
                <a:xfrm>
                  <a:off x="4852313" y="2129188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C</a:t>
                  </a:r>
                  <a:endParaRPr b="1"/>
                </a:p>
              </p:txBody>
            </p:sp>
            <p:sp>
              <p:nvSpPr>
                <p:cNvPr id="86" name="Google Shape;86;p14"/>
                <p:cNvSpPr/>
                <p:nvPr/>
              </p:nvSpPr>
              <p:spPr>
                <a:xfrm>
                  <a:off x="5139713" y="2129188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G</a:t>
                  </a:r>
                  <a:endParaRPr b="1"/>
                </a:p>
              </p:txBody>
            </p:sp>
            <p:sp>
              <p:nvSpPr>
                <p:cNvPr id="87" name="Google Shape;87;p14"/>
                <p:cNvSpPr/>
                <p:nvPr/>
              </p:nvSpPr>
              <p:spPr>
                <a:xfrm>
                  <a:off x="5427113" y="2129188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A</a:t>
                  </a:r>
                  <a:endParaRPr b="1"/>
                </a:p>
              </p:txBody>
            </p:sp>
            <p:sp>
              <p:nvSpPr>
                <p:cNvPr id="88" name="Google Shape;88;p14"/>
                <p:cNvSpPr/>
                <p:nvPr/>
              </p:nvSpPr>
              <p:spPr>
                <a:xfrm>
                  <a:off x="5714513" y="2129188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G</a:t>
                  </a:r>
                  <a:endParaRPr b="1"/>
                </a:p>
              </p:txBody>
            </p:sp>
            <p:sp>
              <p:nvSpPr>
                <p:cNvPr id="89" name="Google Shape;89;p14"/>
                <p:cNvSpPr/>
                <p:nvPr/>
              </p:nvSpPr>
              <p:spPr>
                <a:xfrm>
                  <a:off x="5139713" y="2489913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G</a:t>
                  </a:r>
                  <a:endParaRPr b="1"/>
                </a:p>
              </p:txBody>
            </p:sp>
            <p:sp>
              <p:nvSpPr>
                <p:cNvPr id="90" name="Google Shape;90;p14"/>
                <p:cNvSpPr/>
                <p:nvPr/>
              </p:nvSpPr>
              <p:spPr>
                <a:xfrm>
                  <a:off x="5427113" y="2489913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A</a:t>
                  </a:r>
                  <a:endParaRPr b="1"/>
                </a:p>
              </p:txBody>
            </p:sp>
            <p:sp>
              <p:nvSpPr>
                <p:cNvPr id="91" name="Google Shape;91;p14"/>
                <p:cNvSpPr/>
                <p:nvPr/>
              </p:nvSpPr>
              <p:spPr>
                <a:xfrm>
                  <a:off x="5714513" y="2489913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G</a:t>
                  </a:r>
                  <a:endParaRPr b="1"/>
                </a:p>
              </p:txBody>
            </p:sp>
            <p:sp>
              <p:nvSpPr>
                <p:cNvPr id="92" name="Google Shape;92;p14"/>
                <p:cNvSpPr/>
                <p:nvPr/>
              </p:nvSpPr>
              <p:spPr>
                <a:xfrm>
                  <a:off x="6001913" y="2489913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G</a:t>
                  </a:r>
                  <a:endParaRPr b="1"/>
                </a:p>
              </p:txBody>
            </p:sp>
            <p:sp>
              <p:nvSpPr>
                <p:cNvPr id="93" name="Google Shape;93;p14"/>
                <p:cNvSpPr/>
                <p:nvPr/>
              </p:nvSpPr>
              <p:spPr>
                <a:xfrm>
                  <a:off x="5427113" y="2850638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A</a:t>
                  </a:r>
                  <a:endParaRPr b="1"/>
                </a:p>
              </p:txBody>
            </p:sp>
            <p:sp>
              <p:nvSpPr>
                <p:cNvPr id="94" name="Google Shape;94;p14"/>
                <p:cNvSpPr/>
                <p:nvPr/>
              </p:nvSpPr>
              <p:spPr>
                <a:xfrm>
                  <a:off x="5714513" y="2850638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G</a:t>
                  </a:r>
                  <a:endParaRPr b="1"/>
                </a:p>
              </p:txBody>
            </p:sp>
            <p:sp>
              <p:nvSpPr>
                <p:cNvPr id="95" name="Google Shape;95;p14"/>
                <p:cNvSpPr/>
                <p:nvPr/>
              </p:nvSpPr>
              <p:spPr>
                <a:xfrm>
                  <a:off x="6001913" y="2850638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G</a:t>
                  </a:r>
                  <a:endParaRPr b="1"/>
                </a:p>
              </p:txBody>
            </p:sp>
            <p:sp>
              <p:nvSpPr>
                <p:cNvPr id="96" name="Google Shape;96;p14"/>
                <p:cNvSpPr/>
                <p:nvPr/>
              </p:nvSpPr>
              <p:spPr>
                <a:xfrm>
                  <a:off x="6289313" y="2850638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T</a:t>
                  </a:r>
                  <a:endParaRPr b="1"/>
                </a:p>
              </p:txBody>
            </p:sp>
            <p:sp>
              <p:nvSpPr>
                <p:cNvPr id="97" name="Google Shape;97;p14"/>
                <p:cNvSpPr/>
                <p:nvPr/>
              </p:nvSpPr>
              <p:spPr>
                <a:xfrm>
                  <a:off x="4008975" y="1749663"/>
                  <a:ext cx="412800" cy="2831400"/>
                </a:xfrm>
                <a:prstGeom prst="leftBrace">
                  <a:avLst>
                    <a:gd name="adj1" fmla="val 50000"/>
                    <a:gd name="adj2" fmla="val 5000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14"/>
                <p:cNvSpPr txBox="1"/>
                <p:nvPr/>
              </p:nvSpPr>
              <p:spPr>
                <a:xfrm>
                  <a:off x="3177650" y="2947113"/>
                  <a:ext cx="751500" cy="495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>
                      <a:latin typeface="Roboto Condensed"/>
                      <a:ea typeface="Roboto Condensed"/>
                      <a:cs typeface="Roboto Condensed"/>
                      <a:sym typeface="Roboto Condensed"/>
                    </a:rPr>
                    <a:t>4-mers</a:t>
                  </a:r>
                  <a:endParaRPr b="1"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99" name="Google Shape;99;p14"/>
                <p:cNvSpPr/>
                <p:nvPr/>
              </p:nvSpPr>
              <p:spPr>
                <a:xfrm>
                  <a:off x="5714513" y="3211363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G</a:t>
                  </a:r>
                  <a:endParaRPr b="1"/>
                </a:p>
              </p:txBody>
            </p:sp>
            <p:sp>
              <p:nvSpPr>
                <p:cNvPr id="100" name="Google Shape;100;p14"/>
                <p:cNvSpPr/>
                <p:nvPr/>
              </p:nvSpPr>
              <p:spPr>
                <a:xfrm>
                  <a:off x="6001913" y="3211363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G</a:t>
                  </a:r>
                  <a:endParaRPr b="1"/>
                </a:p>
              </p:txBody>
            </p:sp>
            <p:sp>
              <p:nvSpPr>
                <p:cNvPr id="101" name="Google Shape;101;p14"/>
                <p:cNvSpPr/>
                <p:nvPr/>
              </p:nvSpPr>
              <p:spPr>
                <a:xfrm>
                  <a:off x="6289313" y="3211363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T</a:t>
                  </a:r>
                  <a:endParaRPr b="1"/>
                </a:p>
              </p:txBody>
            </p:sp>
            <p:sp>
              <p:nvSpPr>
                <p:cNvPr id="102" name="Google Shape;102;p14"/>
                <p:cNvSpPr/>
                <p:nvPr/>
              </p:nvSpPr>
              <p:spPr>
                <a:xfrm>
                  <a:off x="6576713" y="3211363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A</a:t>
                  </a:r>
                  <a:endParaRPr b="1"/>
                </a:p>
              </p:txBody>
            </p:sp>
            <p:sp>
              <p:nvSpPr>
                <p:cNvPr id="103" name="Google Shape;103;p14"/>
                <p:cNvSpPr/>
                <p:nvPr/>
              </p:nvSpPr>
              <p:spPr>
                <a:xfrm>
                  <a:off x="6001913" y="3572088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G</a:t>
                  </a:r>
                  <a:endParaRPr b="1"/>
                </a:p>
              </p:txBody>
            </p:sp>
            <p:sp>
              <p:nvSpPr>
                <p:cNvPr id="104" name="Google Shape;104;p14"/>
                <p:cNvSpPr/>
                <p:nvPr/>
              </p:nvSpPr>
              <p:spPr>
                <a:xfrm>
                  <a:off x="6289313" y="3572088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T</a:t>
                  </a:r>
                  <a:endParaRPr b="1"/>
                </a:p>
              </p:txBody>
            </p:sp>
            <p:sp>
              <p:nvSpPr>
                <p:cNvPr id="105" name="Google Shape;105;p14"/>
                <p:cNvSpPr/>
                <p:nvPr/>
              </p:nvSpPr>
              <p:spPr>
                <a:xfrm>
                  <a:off x="6576713" y="3572088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A</a:t>
                  </a:r>
                  <a:endParaRPr b="1"/>
                </a:p>
              </p:txBody>
            </p:sp>
            <p:sp>
              <p:nvSpPr>
                <p:cNvPr id="106" name="Google Shape;106;p14"/>
                <p:cNvSpPr/>
                <p:nvPr/>
              </p:nvSpPr>
              <p:spPr>
                <a:xfrm>
                  <a:off x="6864113" y="3572088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C</a:t>
                  </a:r>
                  <a:endParaRPr b="1"/>
                </a:p>
              </p:txBody>
            </p:sp>
            <p:sp>
              <p:nvSpPr>
                <p:cNvPr id="107" name="Google Shape;107;p14"/>
                <p:cNvSpPr/>
                <p:nvPr/>
              </p:nvSpPr>
              <p:spPr>
                <a:xfrm>
                  <a:off x="6289313" y="3932813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T</a:t>
                  </a:r>
                  <a:endParaRPr b="1"/>
                </a:p>
              </p:txBody>
            </p:sp>
            <p:sp>
              <p:nvSpPr>
                <p:cNvPr id="108" name="Google Shape;108;p14"/>
                <p:cNvSpPr/>
                <p:nvPr/>
              </p:nvSpPr>
              <p:spPr>
                <a:xfrm>
                  <a:off x="6576713" y="3932813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A</a:t>
                  </a:r>
                  <a:endParaRPr b="1"/>
                </a:p>
              </p:txBody>
            </p:sp>
            <p:sp>
              <p:nvSpPr>
                <p:cNvPr id="109" name="Google Shape;109;p14"/>
                <p:cNvSpPr/>
                <p:nvPr/>
              </p:nvSpPr>
              <p:spPr>
                <a:xfrm>
                  <a:off x="6864113" y="3932813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C</a:t>
                  </a:r>
                  <a:endParaRPr b="1"/>
                </a:p>
              </p:txBody>
            </p:sp>
            <p:sp>
              <p:nvSpPr>
                <p:cNvPr id="110" name="Google Shape;110;p14"/>
                <p:cNvSpPr/>
                <p:nvPr/>
              </p:nvSpPr>
              <p:spPr>
                <a:xfrm>
                  <a:off x="7151513" y="3932813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G</a:t>
                  </a:r>
                  <a:endParaRPr b="1"/>
                </a:p>
              </p:txBody>
            </p:sp>
            <p:sp>
              <p:nvSpPr>
                <p:cNvPr id="111" name="Google Shape;111;p14"/>
                <p:cNvSpPr/>
                <p:nvPr/>
              </p:nvSpPr>
              <p:spPr>
                <a:xfrm>
                  <a:off x="6576713" y="4293538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A</a:t>
                  </a:r>
                  <a:endParaRPr b="1"/>
                </a:p>
              </p:txBody>
            </p:sp>
            <p:sp>
              <p:nvSpPr>
                <p:cNvPr id="112" name="Google Shape;112;p14"/>
                <p:cNvSpPr/>
                <p:nvPr/>
              </p:nvSpPr>
              <p:spPr>
                <a:xfrm>
                  <a:off x="6864113" y="4293538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C</a:t>
                  </a:r>
                  <a:endParaRPr b="1"/>
                </a:p>
              </p:txBody>
            </p:sp>
            <p:sp>
              <p:nvSpPr>
                <p:cNvPr id="113" name="Google Shape;113;p14"/>
                <p:cNvSpPr/>
                <p:nvPr/>
              </p:nvSpPr>
              <p:spPr>
                <a:xfrm>
                  <a:off x="7151513" y="4293538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G</a:t>
                  </a:r>
                  <a:endParaRPr b="1"/>
                </a:p>
              </p:txBody>
            </p:sp>
            <p:sp>
              <p:nvSpPr>
                <p:cNvPr id="114" name="Google Shape;114;p14"/>
                <p:cNvSpPr/>
                <p:nvPr/>
              </p:nvSpPr>
              <p:spPr>
                <a:xfrm>
                  <a:off x="7438913" y="4293538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A</a:t>
                  </a:r>
                  <a:endParaRPr b="1"/>
                </a:p>
              </p:txBody>
            </p:sp>
          </p:grpSp>
        </p:grpSp>
      </p:grp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sp>
        <p:nvSpPr>
          <p:cNvPr id="722" name="Google Shape;722;p32"/>
          <p:cNvSpPr txBox="1"/>
          <p:nvPr/>
        </p:nvSpPr>
        <p:spPr>
          <a:xfrm>
            <a:off x="2686350" y="1688700"/>
            <a:ext cx="3771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/>
              <a:t>THANK YOU</a:t>
            </a:r>
            <a:endParaRPr sz="32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BA26-EF12-42F5-8548-7B6E1DEC1C7E}"/>
              </a:ext>
            </a:extLst>
          </p:cNvPr>
          <p:cNvSpPr txBox="1"/>
          <p:nvPr/>
        </p:nvSpPr>
        <p:spPr>
          <a:xfrm>
            <a:off x="1207294" y="2777701"/>
            <a:ext cx="672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Available at </a:t>
            </a:r>
            <a:r>
              <a:rPr lang="en-US" sz="1800" u="sng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Linux Libertine O" panose="02000503000000000000" pitchFamily="50" charset="0"/>
                <a:hlinkClick r:id="rId3"/>
              </a:rPr>
              <a:t>https://github.com/Gunavaran/frigate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sp>
        <p:nvSpPr>
          <p:cNvPr id="728" name="Google Shape;728;p33"/>
          <p:cNvSpPr txBox="1"/>
          <p:nvPr/>
        </p:nvSpPr>
        <p:spPr>
          <a:xfrm>
            <a:off x="91975" y="655425"/>
            <a:ext cx="87870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R. Li </a:t>
            </a:r>
            <a:r>
              <a:rPr lang="en-GB" sz="1000" i="1">
                <a:solidFill>
                  <a:schemeClr val="dk1"/>
                </a:solidFill>
              </a:rPr>
              <a:t>et al.</a:t>
            </a:r>
            <a:r>
              <a:rPr lang="en-GB" sz="1000">
                <a:solidFill>
                  <a:schemeClr val="dk1"/>
                </a:solidFill>
              </a:rPr>
              <a:t>, “De novo assembly of human genomes with massively parallel short read sequencing,” </a:t>
            </a:r>
            <a:r>
              <a:rPr lang="en-GB" sz="1000" i="1">
                <a:solidFill>
                  <a:schemeClr val="dk1"/>
                </a:solidFill>
              </a:rPr>
              <a:t>Genome Research</a:t>
            </a:r>
            <a:r>
              <a:rPr lang="en-GB" sz="1000">
                <a:solidFill>
                  <a:schemeClr val="dk1"/>
                </a:solidFill>
              </a:rPr>
              <a:t>, vol. 20, no. 2, pp. 265–272, Feb. 2010, doi: 10.1101/gr.097261.109.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J. Meng, B. Wang, Y. Wei, S. Feng, and P. Balaji, “SWAP-Assembler: scalable and efficient genome assembly towards thousands of cores,” </a:t>
            </a:r>
            <a:r>
              <a:rPr lang="en-GB" sz="1000" i="1">
                <a:solidFill>
                  <a:schemeClr val="dk1"/>
                </a:solidFill>
              </a:rPr>
              <a:t>BMC Bioinformatics</a:t>
            </a:r>
            <a:r>
              <a:rPr lang="en-GB" sz="1000">
                <a:solidFill>
                  <a:schemeClr val="dk1"/>
                </a:solidFill>
              </a:rPr>
              <a:t>, vol. 15, no. Suppl 9, p. S2, 2014, doi: 10.1186/1471-2105-15-S9-S2.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D. R. Kelley, M. C. Schatz, and S. L. Salzberg, “Quake: quality-aware detection and correction of sequencing errors,” </a:t>
            </a:r>
            <a:r>
              <a:rPr lang="en-GB" sz="1000" i="1">
                <a:solidFill>
                  <a:schemeClr val="dk1"/>
                </a:solidFill>
              </a:rPr>
              <a:t>Genome Biology</a:t>
            </a:r>
            <a:r>
              <a:rPr lang="en-GB" sz="1000">
                <a:solidFill>
                  <a:schemeClr val="dk1"/>
                </a:solidFill>
              </a:rPr>
              <a:t>, vol. 11, no. 11, p. R116, 2010, doi: 10.1186/gb-2010-11-11-r116.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Y. Liu, J. Schröder, and B. Schmidt, “Musket: a multistage k-mer spectrum-based error corrector for Illumina sequence data,” </a:t>
            </a:r>
            <a:r>
              <a:rPr lang="en-GB" sz="1000" i="1">
                <a:solidFill>
                  <a:schemeClr val="dk1"/>
                </a:solidFill>
              </a:rPr>
              <a:t>Bioinformatics</a:t>
            </a:r>
            <a:r>
              <a:rPr lang="en-GB" sz="1000">
                <a:solidFill>
                  <a:schemeClr val="dk1"/>
                </a:solidFill>
              </a:rPr>
              <a:t>, vol. 29, no. 3, pp. 308–315, Feb. 2013, doi: 10.1093/bioinformatics/bts690.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S. Kurtz, A. Narechania, J. C. Stein, and D. Ware, “A new method to compute K-mer frequencies and its application to annotate large repetitive plant genomes,” </a:t>
            </a:r>
            <a:r>
              <a:rPr lang="en-GB" sz="1000" i="1">
                <a:solidFill>
                  <a:schemeClr val="dk1"/>
                </a:solidFill>
              </a:rPr>
              <a:t>BMC Genomics</a:t>
            </a:r>
            <a:r>
              <a:rPr lang="en-GB" sz="1000">
                <a:solidFill>
                  <a:schemeClr val="dk1"/>
                </a:solidFill>
              </a:rPr>
              <a:t>, vol. 9, no. 1, p. 517, 2008, doi: 10.1186/1471-2164-9-517.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A. L. Price, N. C. Jones, and P. A. Pevzner, “De novo identification of repeat families in large genomes,” </a:t>
            </a:r>
            <a:r>
              <a:rPr lang="en-GB" sz="1000" i="1">
                <a:solidFill>
                  <a:schemeClr val="dk1"/>
                </a:solidFill>
              </a:rPr>
              <a:t>Bioinformatics</a:t>
            </a:r>
            <a:r>
              <a:rPr lang="en-GB" sz="1000">
                <a:solidFill>
                  <a:schemeClr val="dk1"/>
                </a:solidFill>
              </a:rPr>
              <a:t>, vol. 21 Suppl 1, pp. i351-358, Jun. 2005, doi: 10.1093/bioinformatics/bti1018.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R. C. Edgar, “MUSCLE: multiple sequence alignment with high accuracy and high throughput,” </a:t>
            </a:r>
            <a:r>
              <a:rPr lang="en-GB" sz="1000" i="1">
                <a:solidFill>
                  <a:schemeClr val="dk1"/>
                </a:solidFill>
              </a:rPr>
              <a:t>Nucleic Acids Res</a:t>
            </a:r>
            <a:r>
              <a:rPr lang="en-GB" sz="1000">
                <a:solidFill>
                  <a:schemeClr val="dk1"/>
                </a:solidFill>
              </a:rPr>
              <a:t>, vol. 32, no. 5, pp. 1792–1797, 2004, doi: 10.1093/nar/gkh340.</a:t>
            </a:r>
            <a:endParaRPr sz="1000"/>
          </a:p>
        </p:txBody>
      </p:sp>
      <p:sp>
        <p:nvSpPr>
          <p:cNvPr id="729" name="Google Shape;729;p33"/>
          <p:cNvSpPr txBox="1"/>
          <p:nvPr/>
        </p:nvSpPr>
        <p:spPr>
          <a:xfrm>
            <a:off x="0" y="0"/>
            <a:ext cx="9144000" cy="600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rgbClr val="FFFFFF"/>
                </a:solidFill>
              </a:rPr>
              <a:t>REFERENCES</a:t>
            </a:r>
            <a:endParaRPr sz="27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5"/>
          <p:cNvGrpSpPr/>
          <p:nvPr/>
        </p:nvGrpSpPr>
        <p:grpSpPr>
          <a:xfrm>
            <a:off x="660375" y="1788175"/>
            <a:ext cx="4584292" cy="3176037"/>
            <a:chOff x="660375" y="1788175"/>
            <a:chExt cx="4584292" cy="3176037"/>
          </a:xfrm>
        </p:grpSpPr>
        <p:sp>
          <p:nvSpPr>
            <p:cNvPr id="121" name="Google Shape;121;p15"/>
            <p:cNvSpPr/>
            <p:nvPr/>
          </p:nvSpPr>
          <p:spPr>
            <a:xfrm>
              <a:off x="2181325" y="1838600"/>
              <a:ext cx="278400" cy="278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A</a:t>
              </a:r>
              <a:endParaRPr b="1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59819" y="1838600"/>
              <a:ext cx="278400" cy="278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C</a:t>
              </a:r>
              <a:endParaRPr b="1"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738314" y="1838600"/>
              <a:ext cx="278400" cy="278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G</a:t>
              </a:r>
              <a:endParaRPr b="1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016808" y="1838600"/>
              <a:ext cx="278400" cy="278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A</a:t>
              </a:r>
              <a:endParaRPr b="1"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295302" y="1838600"/>
              <a:ext cx="278400" cy="278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G</a:t>
              </a:r>
              <a:endParaRPr b="1"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573796" y="1838600"/>
              <a:ext cx="278400" cy="278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G</a:t>
              </a:r>
              <a:endParaRPr b="1"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130785" y="1838600"/>
              <a:ext cx="278400" cy="278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A</a:t>
              </a:r>
              <a:endParaRPr b="1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409279" y="1838600"/>
              <a:ext cx="278400" cy="278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C</a:t>
              </a:r>
              <a:endParaRPr b="1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687773" y="1838600"/>
              <a:ext cx="278400" cy="278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G</a:t>
              </a:r>
              <a:endParaRPr b="1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966267" y="1838600"/>
              <a:ext cx="278400" cy="2784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A</a:t>
              </a:r>
              <a:endParaRPr b="1"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660375" y="1788175"/>
              <a:ext cx="15804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FF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DNA Sequence</a:t>
              </a:r>
              <a:endParaRPr b="1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132" name="Google Shape;132;p15"/>
            <p:cNvGrpSpPr/>
            <p:nvPr/>
          </p:nvGrpSpPr>
          <p:grpSpPr>
            <a:xfrm>
              <a:off x="837010" y="1838600"/>
              <a:ext cx="4407654" cy="3125612"/>
              <a:chOff x="837010" y="1838600"/>
              <a:chExt cx="4407654" cy="3125612"/>
            </a:xfrm>
          </p:grpSpPr>
          <p:sp>
            <p:nvSpPr>
              <p:cNvPr id="133" name="Google Shape;133;p15"/>
              <p:cNvSpPr/>
              <p:nvPr/>
            </p:nvSpPr>
            <p:spPr>
              <a:xfrm>
                <a:off x="3852290" y="1838600"/>
                <a:ext cx="278400" cy="2784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/>
                  <a:t>T</a:t>
                </a:r>
                <a:endParaRPr b="1"/>
              </a:p>
            </p:txBody>
          </p:sp>
          <p:grpSp>
            <p:nvGrpSpPr>
              <p:cNvPr id="134" name="Google Shape;134;p15"/>
              <p:cNvGrpSpPr/>
              <p:nvPr/>
            </p:nvGrpSpPr>
            <p:grpSpPr>
              <a:xfrm>
                <a:off x="837010" y="2220585"/>
                <a:ext cx="4407654" cy="2743627"/>
                <a:chOff x="3177650" y="1749663"/>
                <a:chExt cx="4548663" cy="2831400"/>
              </a:xfrm>
            </p:grpSpPr>
            <p:sp>
              <p:nvSpPr>
                <p:cNvPr id="135" name="Google Shape;135;p15"/>
                <p:cNvSpPr/>
                <p:nvPr/>
              </p:nvSpPr>
              <p:spPr>
                <a:xfrm>
                  <a:off x="4564913" y="1768463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A</a:t>
                  </a:r>
                  <a:endParaRPr b="1"/>
                </a:p>
              </p:txBody>
            </p:sp>
            <p:sp>
              <p:nvSpPr>
                <p:cNvPr id="136" name="Google Shape;136;p15"/>
                <p:cNvSpPr/>
                <p:nvPr/>
              </p:nvSpPr>
              <p:spPr>
                <a:xfrm>
                  <a:off x="4852313" y="1768463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C</a:t>
                  </a:r>
                  <a:endParaRPr b="1"/>
                </a:p>
              </p:txBody>
            </p:sp>
            <p:sp>
              <p:nvSpPr>
                <p:cNvPr id="137" name="Google Shape;137;p15"/>
                <p:cNvSpPr/>
                <p:nvPr/>
              </p:nvSpPr>
              <p:spPr>
                <a:xfrm>
                  <a:off x="5139713" y="1768463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G</a:t>
                  </a:r>
                  <a:endParaRPr b="1"/>
                </a:p>
              </p:txBody>
            </p:sp>
            <p:sp>
              <p:nvSpPr>
                <p:cNvPr id="138" name="Google Shape;138;p15"/>
                <p:cNvSpPr/>
                <p:nvPr/>
              </p:nvSpPr>
              <p:spPr>
                <a:xfrm>
                  <a:off x="5427113" y="1768463"/>
                  <a:ext cx="287400" cy="287400"/>
                </a:xfrm>
                <a:prstGeom prst="rect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b="1"/>
                    <a:t>A</a:t>
                  </a:r>
                  <a:endParaRPr b="1"/>
                </a:p>
              </p:txBody>
            </p:sp>
            <p:grpSp>
              <p:nvGrpSpPr>
                <p:cNvPr id="139" name="Google Shape;139;p15"/>
                <p:cNvGrpSpPr/>
                <p:nvPr/>
              </p:nvGrpSpPr>
              <p:grpSpPr>
                <a:xfrm>
                  <a:off x="3177650" y="1749663"/>
                  <a:ext cx="4548663" cy="2831400"/>
                  <a:chOff x="3177650" y="1749663"/>
                  <a:chExt cx="4548663" cy="2831400"/>
                </a:xfrm>
              </p:grpSpPr>
              <p:sp>
                <p:nvSpPr>
                  <p:cNvPr id="140" name="Google Shape;140;p15"/>
                  <p:cNvSpPr/>
                  <p:nvPr/>
                </p:nvSpPr>
                <p:spPr>
                  <a:xfrm>
                    <a:off x="4852313" y="2129188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C</a:t>
                    </a:r>
                    <a:endParaRPr b="1"/>
                  </a:p>
                </p:txBody>
              </p:sp>
              <p:sp>
                <p:nvSpPr>
                  <p:cNvPr id="141" name="Google Shape;141;p15"/>
                  <p:cNvSpPr/>
                  <p:nvPr/>
                </p:nvSpPr>
                <p:spPr>
                  <a:xfrm>
                    <a:off x="5139713" y="2129188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G</a:t>
                    </a:r>
                    <a:endParaRPr b="1"/>
                  </a:p>
                </p:txBody>
              </p:sp>
              <p:sp>
                <p:nvSpPr>
                  <p:cNvPr id="142" name="Google Shape;142;p15"/>
                  <p:cNvSpPr/>
                  <p:nvPr/>
                </p:nvSpPr>
                <p:spPr>
                  <a:xfrm>
                    <a:off x="5427113" y="2129188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A</a:t>
                    </a:r>
                    <a:endParaRPr b="1"/>
                  </a:p>
                </p:txBody>
              </p:sp>
              <p:sp>
                <p:nvSpPr>
                  <p:cNvPr id="143" name="Google Shape;143;p15"/>
                  <p:cNvSpPr/>
                  <p:nvPr/>
                </p:nvSpPr>
                <p:spPr>
                  <a:xfrm>
                    <a:off x="5714513" y="2129188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G</a:t>
                    </a:r>
                    <a:endParaRPr b="1"/>
                  </a:p>
                </p:txBody>
              </p:sp>
              <p:sp>
                <p:nvSpPr>
                  <p:cNvPr id="144" name="Google Shape;144;p15"/>
                  <p:cNvSpPr/>
                  <p:nvPr/>
                </p:nvSpPr>
                <p:spPr>
                  <a:xfrm>
                    <a:off x="5139713" y="2489913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G</a:t>
                    </a:r>
                    <a:endParaRPr b="1"/>
                  </a:p>
                </p:txBody>
              </p:sp>
              <p:sp>
                <p:nvSpPr>
                  <p:cNvPr id="145" name="Google Shape;145;p15"/>
                  <p:cNvSpPr/>
                  <p:nvPr/>
                </p:nvSpPr>
                <p:spPr>
                  <a:xfrm>
                    <a:off x="5427113" y="2489913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A</a:t>
                    </a:r>
                    <a:endParaRPr b="1"/>
                  </a:p>
                </p:txBody>
              </p:sp>
              <p:sp>
                <p:nvSpPr>
                  <p:cNvPr id="146" name="Google Shape;146;p15"/>
                  <p:cNvSpPr/>
                  <p:nvPr/>
                </p:nvSpPr>
                <p:spPr>
                  <a:xfrm>
                    <a:off x="5714513" y="2489913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G</a:t>
                    </a:r>
                    <a:endParaRPr b="1"/>
                  </a:p>
                </p:txBody>
              </p:sp>
              <p:sp>
                <p:nvSpPr>
                  <p:cNvPr id="147" name="Google Shape;147;p15"/>
                  <p:cNvSpPr/>
                  <p:nvPr/>
                </p:nvSpPr>
                <p:spPr>
                  <a:xfrm>
                    <a:off x="6001913" y="2489913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G</a:t>
                    </a:r>
                    <a:endParaRPr b="1"/>
                  </a:p>
                </p:txBody>
              </p:sp>
              <p:sp>
                <p:nvSpPr>
                  <p:cNvPr id="148" name="Google Shape;148;p15"/>
                  <p:cNvSpPr/>
                  <p:nvPr/>
                </p:nvSpPr>
                <p:spPr>
                  <a:xfrm>
                    <a:off x="5427113" y="2850638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A</a:t>
                    </a:r>
                    <a:endParaRPr b="1"/>
                  </a:p>
                </p:txBody>
              </p:sp>
              <p:sp>
                <p:nvSpPr>
                  <p:cNvPr id="149" name="Google Shape;149;p15"/>
                  <p:cNvSpPr/>
                  <p:nvPr/>
                </p:nvSpPr>
                <p:spPr>
                  <a:xfrm>
                    <a:off x="5714513" y="2850638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G</a:t>
                    </a:r>
                    <a:endParaRPr b="1"/>
                  </a:p>
                </p:txBody>
              </p:sp>
              <p:sp>
                <p:nvSpPr>
                  <p:cNvPr id="150" name="Google Shape;150;p15"/>
                  <p:cNvSpPr/>
                  <p:nvPr/>
                </p:nvSpPr>
                <p:spPr>
                  <a:xfrm>
                    <a:off x="6001913" y="2850638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G</a:t>
                    </a:r>
                    <a:endParaRPr b="1"/>
                  </a:p>
                </p:txBody>
              </p:sp>
              <p:sp>
                <p:nvSpPr>
                  <p:cNvPr id="151" name="Google Shape;151;p15"/>
                  <p:cNvSpPr/>
                  <p:nvPr/>
                </p:nvSpPr>
                <p:spPr>
                  <a:xfrm>
                    <a:off x="6289313" y="2850638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T</a:t>
                    </a:r>
                    <a:endParaRPr b="1"/>
                  </a:p>
                </p:txBody>
              </p:sp>
              <p:sp>
                <p:nvSpPr>
                  <p:cNvPr id="152" name="Google Shape;152;p15"/>
                  <p:cNvSpPr/>
                  <p:nvPr/>
                </p:nvSpPr>
                <p:spPr>
                  <a:xfrm>
                    <a:off x="4008975" y="1749663"/>
                    <a:ext cx="412800" cy="2831400"/>
                  </a:xfrm>
                  <a:prstGeom prst="leftBrace">
                    <a:avLst>
                      <a:gd name="adj1" fmla="val 50000"/>
                      <a:gd name="adj2" fmla="val 50000"/>
                    </a:avLst>
                  </a:prstGeom>
                  <a:noFill/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15"/>
                  <p:cNvSpPr txBox="1"/>
                  <p:nvPr/>
                </p:nvSpPr>
                <p:spPr>
                  <a:xfrm>
                    <a:off x="3177650" y="2947113"/>
                    <a:ext cx="751500" cy="49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>
                        <a:latin typeface="Roboto Condensed"/>
                        <a:ea typeface="Roboto Condensed"/>
                        <a:cs typeface="Roboto Condensed"/>
                        <a:sym typeface="Roboto Condensed"/>
                      </a:rPr>
                      <a:t>4-mers</a:t>
                    </a:r>
                    <a:endParaRPr b="1">
                      <a:latin typeface="Roboto Condensed"/>
                      <a:ea typeface="Roboto Condensed"/>
                      <a:cs typeface="Roboto Condensed"/>
                      <a:sym typeface="Roboto Condensed"/>
                    </a:endParaRPr>
                  </a:p>
                </p:txBody>
              </p:sp>
              <p:sp>
                <p:nvSpPr>
                  <p:cNvPr id="154" name="Google Shape;154;p15"/>
                  <p:cNvSpPr/>
                  <p:nvPr/>
                </p:nvSpPr>
                <p:spPr>
                  <a:xfrm>
                    <a:off x="5714513" y="3211363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G</a:t>
                    </a:r>
                    <a:endParaRPr b="1"/>
                  </a:p>
                </p:txBody>
              </p:sp>
              <p:sp>
                <p:nvSpPr>
                  <p:cNvPr id="155" name="Google Shape;155;p15"/>
                  <p:cNvSpPr/>
                  <p:nvPr/>
                </p:nvSpPr>
                <p:spPr>
                  <a:xfrm>
                    <a:off x="6001913" y="3211363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G</a:t>
                    </a:r>
                    <a:endParaRPr b="1"/>
                  </a:p>
                </p:txBody>
              </p:sp>
              <p:sp>
                <p:nvSpPr>
                  <p:cNvPr id="156" name="Google Shape;156;p15"/>
                  <p:cNvSpPr/>
                  <p:nvPr/>
                </p:nvSpPr>
                <p:spPr>
                  <a:xfrm>
                    <a:off x="6289313" y="3211363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T</a:t>
                    </a:r>
                    <a:endParaRPr b="1"/>
                  </a:p>
                </p:txBody>
              </p:sp>
              <p:sp>
                <p:nvSpPr>
                  <p:cNvPr id="157" name="Google Shape;157;p15"/>
                  <p:cNvSpPr/>
                  <p:nvPr/>
                </p:nvSpPr>
                <p:spPr>
                  <a:xfrm>
                    <a:off x="6576713" y="3211363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A</a:t>
                    </a:r>
                    <a:endParaRPr b="1"/>
                  </a:p>
                </p:txBody>
              </p:sp>
              <p:sp>
                <p:nvSpPr>
                  <p:cNvPr id="158" name="Google Shape;158;p15"/>
                  <p:cNvSpPr/>
                  <p:nvPr/>
                </p:nvSpPr>
                <p:spPr>
                  <a:xfrm>
                    <a:off x="6001913" y="3572088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G</a:t>
                    </a:r>
                    <a:endParaRPr b="1"/>
                  </a:p>
                </p:txBody>
              </p:sp>
              <p:sp>
                <p:nvSpPr>
                  <p:cNvPr id="159" name="Google Shape;159;p15"/>
                  <p:cNvSpPr/>
                  <p:nvPr/>
                </p:nvSpPr>
                <p:spPr>
                  <a:xfrm>
                    <a:off x="6289313" y="3572088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T</a:t>
                    </a:r>
                    <a:endParaRPr b="1"/>
                  </a:p>
                </p:txBody>
              </p:sp>
              <p:sp>
                <p:nvSpPr>
                  <p:cNvPr id="160" name="Google Shape;160;p15"/>
                  <p:cNvSpPr/>
                  <p:nvPr/>
                </p:nvSpPr>
                <p:spPr>
                  <a:xfrm>
                    <a:off x="6576713" y="3572088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A</a:t>
                    </a:r>
                    <a:endParaRPr b="1"/>
                  </a:p>
                </p:txBody>
              </p:sp>
              <p:sp>
                <p:nvSpPr>
                  <p:cNvPr id="161" name="Google Shape;161;p15"/>
                  <p:cNvSpPr/>
                  <p:nvPr/>
                </p:nvSpPr>
                <p:spPr>
                  <a:xfrm>
                    <a:off x="6864113" y="3572088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C</a:t>
                    </a:r>
                    <a:endParaRPr b="1"/>
                  </a:p>
                </p:txBody>
              </p:sp>
              <p:sp>
                <p:nvSpPr>
                  <p:cNvPr id="162" name="Google Shape;162;p15"/>
                  <p:cNvSpPr/>
                  <p:nvPr/>
                </p:nvSpPr>
                <p:spPr>
                  <a:xfrm>
                    <a:off x="6289313" y="3932813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T</a:t>
                    </a:r>
                    <a:endParaRPr b="1"/>
                  </a:p>
                </p:txBody>
              </p:sp>
              <p:sp>
                <p:nvSpPr>
                  <p:cNvPr id="163" name="Google Shape;163;p15"/>
                  <p:cNvSpPr/>
                  <p:nvPr/>
                </p:nvSpPr>
                <p:spPr>
                  <a:xfrm>
                    <a:off x="6576713" y="3932813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A</a:t>
                    </a:r>
                    <a:endParaRPr b="1"/>
                  </a:p>
                </p:txBody>
              </p:sp>
              <p:sp>
                <p:nvSpPr>
                  <p:cNvPr id="164" name="Google Shape;164;p15"/>
                  <p:cNvSpPr/>
                  <p:nvPr/>
                </p:nvSpPr>
                <p:spPr>
                  <a:xfrm>
                    <a:off x="6864113" y="3932813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C</a:t>
                    </a:r>
                    <a:endParaRPr b="1"/>
                  </a:p>
                </p:txBody>
              </p:sp>
              <p:sp>
                <p:nvSpPr>
                  <p:cNvPr id="165" name="Google Shape;165;p15"/>
                  <p:cNvSpPr/>
                  <p:nvPr/>
                </p:nvSpPr>
                <p:spPr>
                  <a:xfrm>
                    <a:off x="7151513" y="3932813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G</a:t>
                    </a:r>
                    <a:endParaRPr b="1"/>
                  </a:p>
                </p:txBody>
              </p:sp>
              <p:sp>
                <p:nvSpPr>
                  <p:cNvPr id="166" name="Google Shape;166;p15"/>
                  <p:cNvSpPr/>
                  <p:nvPr/>
                </p:nvSpPr>
                <p:spPr>
                  <a:xfrm>
                    <a:off x="6576713" y="4293538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A</a:t>
                    </a:r>
                    <a:endParaRPr b="1"/>
                  </a:p>
                </p:txBody>
              </p:sp>
              <p:sp>
                <p:nvSpPr>
                  <p:cNvPr id="167" name="Google Shape;167;p15"/>
                  <p:cNvSpPr/>
                  <p:nvPr/>
                </p:nvSpPr>
                <p:spPr>
                  <a:xfrm>
                    <a:off x="6864113" y="4293538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C</a:t>
                    </a:r>
                    <a:endParaRPr b="1"/>
                  </a:p>
                </p:txBody>
              </p:sp>
              <p:sp>
                <p:nvSpPr>
                  <p:cNvPr id="168" name="Google Shape;168;p15"/>
                  <p:cNvSpPr/>
                  <p:nvPr/>
                </p:nvSpPr>
                <p:spPr>
                  <a:xfrm>
                    <a:off x="7151513" y="4293538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G</a:t>
                    </a:r>
                    <a:endParaRPr b="1"/>
                  </a:p>
                </p:txBody>
              </p:sp>
              <p:sp>
                <p:nvSpPr>
                  <p:cNvPr id="169" name="Google Shape;169;p15"/>
                  <p:cNvSpPr/>
                  <p:nvPr/>
                </p:nvSpPr>
                <p:spPr>
                  <a:xfrm>
                    <a:off x="7438913" y="4293538"/>
                    <a:ext cx="287400" cy="28740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b="1"/>
                      <a:t>A</a:t>
                    </a:r>
                    <a:endParaRPr b="1"/>
                  </a:p>
                </p:txBody>
              </p:sp>
            </p:grpSp>
          </p:grpSp>
        </p:grpSp>
      </p:grpSp>
      <p:graphicFrame>
        <p:nvGraphicFramePr>
          <p:cNvPr id="170" name="Google Shape;170;p15"/>
          <p:cNvGraphicFramePr/>
          <p:nvPr/>
        </p:nvGraphicFramePr>
        <p:xfrm>
          <a:off x="6574775" y="1889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{C58E0CA8-7BE2-4136-A636-8360F805355E}</a:tableStyleId>
              </a:tblPr>
              <a:tblGrid>
                <a:gridCol w="80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</a:rPr>
                        <a:t>K-mer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</a:rPr>
                        <a:t>Count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ACGA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CGAG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GAGG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AGGT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GGTA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GTAC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TACG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71" name="Google Shape;171;p15"/>
          <p:cNvGrpSpPr/>
          <p:nvPr/>
        </p:nvGrpSpPr>
        <p:grpSpPr>
          <a:xfrm>
            <a:off x="0" y="0"/>
            <a:ext cx="9144000" cy="600300"/>
            <a:chOff x="0" y="0"/>
            <a:chExt cx="9144000" cy="600300"/>
          </a:xfrm>
        </p:grpSpPr>
        <p:sp>
          <p:nvSpPr>
            <p:cNvPr id="172" name="Google Shape;172;p15"/>
            <p:cNvSpPr txBox="1"/>
            <p:nvPr/>
          </p:nvSpPr>
          <p:spPr>
            <a:xfrm>
              <a:off x="0" y="0"/>
              <a:ext cx="9144000" cy="6003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 b="1">
                  <a:solidFill>
                    <a:srgbClr val="FFFFFF"/>
                  </a:solidFill>
                </a:rPr>
                <a:t>INTRODUCTION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173" name="Google Shape;173;p15"/>
            <p:cNvSpPr txBox="1"/>
            <p:nvPr/>
          </p:nvSpPr>
          <p:spPr>
            <a:xfrm>
              <a:off x="6000975" y="113725"/>
              <a:ext cx="1161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i="1">
                  <a:solidFill>
                    <a:schemeClr val="lt1"/>
                  </a:solidFill>
                </a:rPr>
                <a:t>(cont’d)</a:t>
              </a:r>
              <a:endParaRPr sz="1700" i="1">
                <a:solidFill>
                  <a:schemeClr val="lt1"/>
                </a:solidFill>
              </a:endParaRPr>
            </a:p>
          </p:txBody>
        </p:sp>
      </p:grpSp>
      <p:sp>
        <p:nvSpPr>
          <p:cNvPr id="174" name="Google Shape;174;p15"/>
          <p:cNvSpPr txBox="1"/>
          <p:nvPr/>
        </p:nvSpPr>
        <p:spPr>
          <a:xfrm>
            <a:off x="239475" y="841675"/>
            <a:ext cx="87144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2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200"/>
              <a:buChar char="▸"/>
            </a:pPr>
            <a:r>
              <a:rPr lang="en-GB" sz="2200" i="1">
                <a:solidFill>
                  <a:srgbClr val="0000FF"/>
                </a:solidFill>
              </a:rPr>
              <a:t>k</a:t>
            </a:r>
            <a:r>
              <a:rPr lang="en-GB" sz="2200">
                <a:solidFill>
                  <a:srgbClr val="0000FF"/>
                </a:solidFill>
              </a:rPr>
              <a:t>-mer counting</a:t>
            </a:r>
            <a:r>
              <a:rPr lang="en-GB" sz="2200">
                <a:solidFill>
                  <a:srgbClr val="263248"/>
                </a:solidFill>
              </a:rPr>
              <a:t> is the process of computing the frequency of each </a:t>
            </a:r>
            <a:r>
              <a:rPr lang="en-GB" sz="2200" i="1">
                <a:solidFill>
                  <a:srgbClr val="263248"/>
                </a:solidFill>
              </a:rPr>
              <a:t>k</a:t>
            </a:r>
            <a:r>
              <a:rPr lang="en-GB" sz="2200">
                <a:solidFill>
                  <a:srgbClr val="263248"/>
                </a:solidFill>
              </a:rPr>
              <a:t>-mer</a:t>
            </a:r>
            <a:endParaRPr sz="2200">
              <a:solidFill>
                <a:srgbClr val="263248"/>
              </a:solidFill>
            </a:endParaRPr>
          </a:p>
        </p:txBody>
      </p:sp>
      <p:sp>
        <p:nvSpPr>
          <p:cNvPr id="175" name="Google Shape;17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0" y="0"/>
            <a:ext cx="9144000" cy="600300"/>
            <a:chOff x="0" y="0"/>
            <a:chExt cx="9144000" cy="600300"/>
          </a:xfrm>
        </p:grpSpPr>
        <p:sp>
          <p:nvSpPr>
            <p:cNvPr id="182" name="Google Shape;182;p16"/>
            <p:cNvSpPr txBox="1"/>
            <p:nvPr/>
          </p:nvSpPr>
          <p:spPr>
            <a:xfrm>
              <a:off x="0" y="0"/>
              <a:ext cx="9144000" cy="6003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 b="1">
                  <a:solidFill>
                    <a:srgbClr val="FFFFFF"/>
                  </a:solidFill>
                </a:rPr>
                <a:t>INTRODUCTION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183" name="Google Shape;183;p16"/>
            <p:cNvSpPr txBox="1"/>
            <p:nvPr/>
          </p:nvSpPr>
          <p:spPr>
            <a:xfrm>
              <a:off x="6000975" y="113725"/>
              <a:ext cx="1161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i="1">
                  <a:solidFill>
                    <a:schemeClr val="lt1"/>
                  </a:solidFill>
                </a:rPr>
                <a:t>(cont’d)</a:t>
              </a:r>
              <a:endParaRPr sz="1700" i="1">
                <a:solidFill>
                  <a:schemeClr val="lt1"/>
                </a:solidFill>
              </a:endParaRPr>
            </a:p>
          </p:txBody>
        </p:sp>
      </p:grpSp>
      <p:sp>
        <p:nvSpPr>
          <p:cNvPr id="184" name="Google Shape;184;p16"/>
          <p:cNvSpPr txBox="1"/>
          <p:nvPr/>
        </p:nvSpPr>
        <p:spPr>
          <a:xfrm>
            <a:off x="207175" y="916350"/>
            <a:ext cx="8693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-GB" sz="1900"/>
              <a:t>From an algorithmic point of view, </a:t>
            </a:r>
            <a:r>
              <a:rPr lang="en-GB" sz="1900" i="1"/>
              <a:t>k</a:t>
            </a:r>
            <a:r>
              <a:rPr lang="en-GB" sz="1900"/>
              <a:t>-mer counting is simple and straightforward</a:t>
            </a:r>
            <a:endParaRPr sz="1900"/>
          </a:p>
        </p:txBody>
      </p:sp>
      <p:sp>
        <p:nvSpPr>
          <p:cNvPr id="185" name="Google Shape;185;p16"/>
          <p:cNvSpPr txBox="1"/>
          <p:nvPr/>
        </p:nvSpPr>
        <p:spPr>
          <a:xfrm>
            <a:off x="222925" y="2821500"/>
            <a:ext cx="8661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-GB" sz="1900"/>
              <a:t>Processing large amounts of sequence data (hundreds or thousands of gigabytes) with </a:t>
            </a:r>
            <a:r>
              <a:rPr lang="en-GB" sz="1900">
                <a:solidFill>
                  <a:srgbClr val="0000FF"/>
                </a:solidFill>
              </a:rPr>
              <a:t>limited resources</a:t>
            </a:r>
            <a:r>
              <a:rPr lang="en-GB" sz="1900"/>
              <a:t> within </a:t>
            </a:r>
            <a:r>
              <a:rPr lang="en-GB" sz="1900">
                <a:solidFill>
                  <a:srgbClr val="0000FF"/>
                </a:solidFill>
              </a:rPr>
              <a:t>limited time</a:t>
            </a:r>
            <a:r>
              <a:rPr lang="en-GB" sz="1900"/>
              <a:t> is a challenge </a:t>
            </a:r>
            <a:endParaRPr sz="1900"/>
          </a:p>
        </p:txBody>
      </p:sp>
      <p:sp>
        <p:nvSpPr>
          <p:cNvPr id="186" name="Google Shape;186;p16"/>
          <p:cNvSpPr txBox="1"/>
          <p:nvPr/>
        </p:nvSpPr>
        <p:spPr>
          <a:xfrm>
            <a:off x="221300" y="1851225"/>
            <a:ext cx="8226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-GB" sz="1900"/>
              <a:t>Development of Next Generation Sequencing technologies has resulted in a </a:t>
            </a:r>
            <a:r>
              <a:rPr lang="en-GB" sz="1900">
                <a:solidFill>
                  <a:srgbClr val="0000FF"/>
                </a:solidFill>
              </a:rPr>
              <a:t>tremendous growth of genomic data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grpSp>
        <p:nvGrpSpPr>
          <p:cNvPr id="192" name="Google Shape;192;p17"/>
          <p:cNvGrpSpPr/>
          <p:nvPr/>
        </p:nvGrpSpPr>
        <p:grpSpPr>
          <a:xfrm>
            <a:off x="0" y="0"/>
            <a:ext cx="9144000" cy="600300"/>
            <a:chOff x="0" y="0"/>
            <a:chExt cx="9144000" cy="600300"/>
          </a:xfrm>
        </p:grpSpPr>
        <p:sp>
          <p:nvSpPr>
            <p:cNvPr id="193" name="Google Shape;193;p17"/>
            <p:cNvSpPr txBox="1"/>
            <p:nvPr/>
          </p:nvSpPr>
          <p:spPr>
            <a:xfrm>
              <a:off x="0" y="0"/>
              <a:ext cx="9144000" cy="6003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 b="1">
                  <a:solidFill>
                    <a:srgbClr val="FFFFFF"/>
                  </a:solidFill>
                </a:rPr>
                <a:t>INTRODUCTION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194" name="Google Shape;194;p17"/>
            <p:cNvSpPr txBox="1"/>
            <p:nvPr/>
          </p:nvSpPr>
          <p:spPr>
            <a:xfrm>
              <a:off x="6000975" y="113725"/>
              <a:ext cx="1161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i="1">
                  <a:solidFill>
                    <a:schemeClr val="lt1"/>
                  </a:solidFill>
                </a:rPr>
                <a:t>(cont’d)</a:t>
              </a:r>
              <a:endParaRPr sz="1700" i="1">
                <a:solidFill>
                  <a:schemeClr val="lt1"/>
                </a:solidFill>
              </a:endParaRPr>
            </a:p>
          </p:txBody>
        </p:sp>
      </p:grpSp>
      <p:sp>
        <p:nvSpPr>
          <p:cNvPr id="195" name="Google Shape;195;p17"/>
          <p:cNvSpPr txBox="1"/>
          <p:nvPr/>
        </p:nvSpPr>
        <p:spPr>
          <a:xfrm>
            <a:off x="359575" y="810575"/>
            <a:ext cx="80025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sz="1800" i="1"/>
              <a:t>K</a:t>
            </a:r>
            <a:r>
              <a:rPr lang="en-GB" sz="1800"/>
              <a:t>-mer counting is a pivotal step in many bioinformatics applications</a:t>
            </a:r>
            <a:endParaRPr sz="1800"/>
          </a:p>
          <a:p>
            <a:pPr marL="719999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800"/>
              <a:t>Genome assembly</a:t>
            </a:r>
            <a:r>
              <a:rPr lang="en-GB" sz="1900"/>
              <a:t>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(R. Li et al. 2010; Meng et al. 2014)</a:t>
            </a:r>
            <a:endParaRPr sz="1900"/>
          </a:p>
          <a:p>
            <a:pPr marL="719999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800"/>
              <a:t>Sequence error correction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(Kelley, Schatz, and Salzberg 2010; Y. Liu, Schröder, and Schmidt 2013)</a:t>
            </a:r>
            <a:endParaRPr sz="1900"/>
          </a:p>
          <a:p>
            <a:pPr marL="719999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800"/>
              <a:t>Repeat detection</a:t>
            </a:r>
            <a:r>
              <a:rPr lang="en-GB" sz="1900"/>
              <a:t>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(Kurtz et al. 2008; Price, Jones, and Pevzner 2005)</a:t>
            </a:r>
            <a:endParaRPr sz="1900"/>
          </a:p>
          <a:p>
            <a:pPr marL="719999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800"/>
              <a:t>Multiple sequence alignment</a:t>
            </a:r>
            <a:r>
              <a:rPr lang="en-GB" sz="1900"/>
              <a:t>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(Edgar 2004)</a:t>
            </a:r>
            <a:r>
              <a:rPr lang="en-GB" sz="1900"/>
              <a:t> </a:t>
            </a:r>
            <a:endParaRPr sz="1900">
              <a:solidFill>
                <a:srgbClr val="263248"/>
              </a:solidFill>
            </a:endParaRPr>
          </a:p>
        </p:txBody>
      </p:sp>
      <p:grpSp>
        <p:nvGrpSpPr>
          <p:cNvPr id="196" name="Google Shape;196;p17"/>
          <p:cNvGrpSpPr/>
          <p:nvPr/>
        </p:nvGrpSpPr>
        <p:grpSpPr>
          <a:xfrm>
            <a:off x="95750" y="4670800"/>
            <a:ext cx="8782800" cy="292500"/>
            <a:chOff x="95750" y="4670800"/>
            <a:chExt cx="8782800" cy="292500"/>
          </a:xfrm>
        </p:grpSpPr>
        <p:sp>
          <p:nvSpPr>
            <p:cNvPr id="197" name="Google Shape;197;p17"/>
            <p:cNvSpPr txBox="1"/>
            <p:nvPr/>
          </p:nvSpPr>
          <p:spPr>
            <a:xfrm>
              <a:off x="95750" y="4670800"/>
              <a:ext cx="8782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i="1">
                  <a:solidFill>
                    <a:srgbClr val="666666"/>
                  </a:solidFill>
                </a:rPr>
                <a:t>* Please see the last slide for references</a:t>
              </a:r>
              <a:endParaRPr i="1">
                <a:solidFill>
                  <a:srgbClr val="666666"/>
                </a:solidFill>
              </a:endParaRPr>
            </a:p>
          </p:txBody>
        </p:sp>
        <p:cxnSp>
          <p:nvCxnSpPr>
            <p:cNvPr id="198" name="Google Shape;198;p17"/>
            <p:cNvCxnSpPr/>
            <p:nvPr/>
          </p:nvCxnSpPr>
          <p:spPr>
            <a:xfrm>
              <a:off x="152700" y="4670800"/>
              <a:ext cx="8585100" cy="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9" name="Google Shape;199;p17"/>
          <p:cNvSpPr txBox="1"/>
          <p:nvPr/>
        </p:nvSpPr>
        <p:spPr>
          <a:xfrm>
            <a:off x="359575" y="2745138"/>
            <a:ext cx="822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sz="1800"/>
              <a:t>Hence, accelerating </a:t>
            </a:r>
            <a:r>
              <a:rPr lang="en-GB" sz="1800" i="1"/>
              <a:t>k</a:t>
            </a:r>
            <a:r>
              <a:rPr lang="en-GB" sz="1800"/>
              <a:t>-mer counting would </a:t>
            </a:r>
            <a:r>
              <a:rPr lang="en-GB" sz="1800">
                <a:solidFill>
                  <a:srgbClr val="0000FF"/>
                </a:solidFill>
              </a:rPr>
              <a:t>benefit a wide range of applications</a:t>
            </a:r>
            <a:r>
              <a:rPr lang="en-GB" sz="1800"/>
              <a:t> that utilize it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grpSp>
        <p:nvGrpSpPr>
          <p:cNvPr id="205" name="Google Shape;205;p18"/>
          <p:cNvGrpSpPr/>
          <p:nvPr/>
        </p:nvGrpSpPr>
        <p:grpSpPr>
          <a:xfrm>
            <a:off x="0" y="0"/>
            <a:ext cx="9144000" cy="600300"/>
            <a:chOff x="0" y="0"/>
            <a:chExt cx="9144000" cy="600300"/>
          </a:xfrm>
        </p:grpSpPr>
        <p:sp>
          <p:nvSpPr>
            <p:cNvPr id="206" name="Google Shape;206;p18"/>
            <p:cNvSpPr txBox="1"/>
            <p:nvPr/>
          </p:nvSpPr>
          <p:spPr>
            <a:xfrm>
              <a:off x="0" y="0"/>
              <a:ext cx="9144000" cy="6003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 b="1">
                  <a:solidFill>
                    <a:srgbClr val="FFFFFF"/>
                  </a:solidFill>
                </a:rPr>
                <a:t>INTRODUCTION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207" name="Google Shape;207;p18"/>
            <p:cNvSpPr txBox="1"/>
            <p:nvPr/>
          </p:nvSpPr>
          <p:spPr>
            <a:xfrm>
              <a:off x="6000975" y="113725"/>
              <a:ext cx="1161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i="1">
                  <a:solidFill>
                    <a:schemeClr val="lt1"/>
                  </a:solidFill>
                </a:rPr>
                <a:t>(cont’d)</a:t>
              </a:r>
              <a:endParaRPr sz="1700" i="1">
                <a:solidFill>
                  <a:schemeClr val="lt1"/>
                </a:solidFill>
              </a:endParaRPr>
            </a:p>
          </p:txBody>
        </p:sp>
      </p:grpSp>
      <p:sp>
        <p:nvSpPr>
          <p:cNvPr id="208" name="Google Shape;208;p18"/>
          <p:cNvSpPr txBox="1"/>
          <p:nvPr/>
        </p:nvSpPr>
        <p:spPr>
          <a:xfrm>
            <a:off x="207175" y="916350"/>
            <a:ext cx="86931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-GB" sz="1900"/>
              <a:t>Some existing </a:t>
            </a:r>
            <a:r>
              <a:rPr lang="en-GB" sz="1900" i="1"/>
              <a:t>k</a:t>
            </a:r>
            <a:r>
              <a:rPr lang="en-GB" sz="1900"/>
              <a:t>-mer counters</a:t>
            </a:r>
            <a:endParaRPr sz="1900"/>
          </a:p>
          <a:p>
            <a:pPr marL="764999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800">
                <a:solidFill>
                  <a:schemeClr val="dk1"/>
                </a:solidFill>
              </a:rPr>
              <a:t>Jellyfish, </a:t>
            </a:r>
            <a:r>
              <a:rPr lang="en-GB" sz="1800"/>
              <a:t>DSK, Gerbil, KMC3, CHTKC</a:t>
            </a:r>
            <a:r>
              <a:rPr lang="en-GB" sz="1900"/>
              <a:t> </a:t>
            </a:r>
            <a:endParaRPr sz="1900"/>
          </a:p>
        </p:txBody>
      </p:sp>
      <p:sp>
        <p:nvSpPr>
          <p:cNvPr id="209" name="Google Shape;209;p18"/>
          <p:cNvSpPr txBox="1"/>
          <p:nvPr/>
        </p:nvSpPr>
        <p:spPr>
          <a:xfrm>
            <a:off x="241200" y="1897575"/>
            <a:ext cx="86616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-GB" sz="1900">
                <a:solidFill>
                  <a:schemeClr val="dk1"/>
                </a:solidFill>
              </a:rPr>
              <a:t>State-of-the-art </a:t>
            </a:r>
            <a:r>
              <a:rPr lang="en-GB" sz="1900" i="1">
                <a:solidFill>
                  <a:schemeClr val="dk1"/>
                </a:solidFill>
              </a:rPr>
              <a:t>k</a:t>
            </a:r>
            <a:r>
              <a:rPr lang="en-GB" sz="1900">
                <a:solidFill>
                  <a:schemeClr val="dk1"/>
                </a:solidFill>
              </a:rPr>
              <a:t>-mer counters are optimized for large </a:t>
            </a:r>
            <a:r>
              <a:rPr lang="en-GB" sz="1900" i="1">
                <a:solidFill>
                  <a:schemeClr val="dk1"/>
                </a:solidFill>
              </a:rPr>
              <a:t>k</a:t>
            </a:r>
            <a:r>
              <a:rPr lang="en-GB" sz="1900">
                <a:solidFill>
                  <a:schemeClr val="dk1"/>
                </a:solidFill>
              </a:rPr>
              <a:t>-values (</a:t>
            </a:r>
            <a:r>
              <a:rPr lang="en-GB" sz="1900" i="1">
                <a:solidFill>
                  <a:schemeClr val="dk1"/>
                </a:solidFill>
              </a:rPr>
              <a:t>k</a:t>
            </a:r>
            <a:r>
              <a:rPr lang="en-GB" sz="1900">
                <a:solidFill>
                  <a:schemeClr val="dk1"/>
                </a:solidFill>
              </a:rPr>
              <a:t>&gt;=20) which impose </a:t>
            </a:r>
            <a:r>
              <a:rPr lang="en-GB" sz="1900">
                <a:solidFill>
                  <a:srgbClr val="0000FF"/>
                </a:solidFill>
              </a:rPr>
              <a:t>undesired overhead when processing small </a:t>
            </a:r>
            <a:r>
              <a:rPr lang="en-GB" sz="1900" i="1">
                <a:solidFill>
                  <a:srgbClr val="0000FF"/>
                </a:solidFill>
              </a:rPr>
              <a:t>k</a:t>
            </a:r>
            <a:r>
              <a:rPr lang="en-GB" sz="1900">
                <a:solidFill>
                  <a:srgbClr val="0000FF"/>
                </a:solidFill>
              </a:rPr>
              <a:t> values</a:t>
            </a:r>
            <a:r>
              <a:rPr lang="en-GB" sz="1900" b="1">
                <a:solidFill>
                  <a:schemeClr val="dk1"/>
                </a:solidFill>
              </a:rPr>
              <a:t> </a:t>
            </a:r>
            <a:r>
              <a:rPr lang="en-GB" sz="1900">
                <a:solidFill>
                  <a:schemeClr val="dk1"/>
                </a:solidFill>
              </a:rPr>
              <a:t>(</a:t>
            </a:r>
            <a:r>
              <a:rPr lang="en-GB" sz="1900" i="1">
                <a:solidFill>
                  <a:schemeClr val="dk1"/>
                </a:solidFill>
              </a:rPr>
              <a:t>k</a:t>
            </a:r>
            <a:r>
              <a:rPr lang="en-GB" sz="1900">
                <a:solidFill>
                  <a:schemeClr val="dk1"/>
                </a:solidFill>
              </a:rPr>
              <a:t> &lt; 20)</a:t>
            </a:r>
            <a:endParaRPr sz="1900"/>
          </a:p>
        </p:txBody>
      </p:sp>
      <p:sp>
        <p:nvSpPr>
          <p:cNvPr id="210" name="Google Shape;210;p18"/>
          <p:cNvSpPr txBox="1"/>
          <p:nvPr/>
        </p:nvSpPr>
        <p:spPr>
          <a:xfrm>
            <a:off x="207175" y="2878800"/>
            <a:ext cx="8226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-GB" sz="1900"/>
              <a:t>We present Frigate, </a:t>
            </a:r>
            <a:r>
              <a:rPr lang="en-GB" sz="1900">
                <a:solidFill>
                  <a:schemeClr val="dk1"/>
                </a:solidFill>
              </a:rPr>
              <a:t>a fast in-memory tool for counting and querying </a:t>
            </a:r>
            <a:r>
              <a:rPr lang="en-GB" sz="1900" i="1">
                <a:solidFill>
                  <a:schemeClr val="dk1"/>
                </a:solidFill>
              </a:rPr>
              <a:t>k</a:t>
            </a:r>
            <a:r>
              <a:rPr lang="en-GB" sz="1900">
                <a:solidFill>
                  <a:schemeClr val="dk1"/>
                </a:solidFill>
              </a:rPr>
              <a:t>-mers in a shared memory environment</a:t>
            </a:r>
            <a:r>
              <a:rPr lang="en-GB" sz="1900"/>
              <a:t> 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9"/>
          <p:cNvGrpSpPr/>
          <p:nvPr/>
        </p:nvGrpSpPr>
        <p:grpSpPr>
          <a:xfrm>
            <a:off x="104463" y="1541575"/>
            <a:ext cx="6959275" cy="2614675"/>
            <a:chOff x="104463" y="1541575"/>
            <a:chExt cx="6959275" cy="2614675"/>
          </a:xfrm>
        </p:grpSpPr>
        <p:grpSp>
          <p:nvGrpSpPr>
            <p:cNvPr id="216" name="Google Shape;216;p19"/>
            <p:cNvGrpSpPr/>
            <p:nvPr/>
          </p:nvGrpSpPr>
          <p:grpSpPr>
            <a:xfrm>
              <a:off x="104463" y="2163325"/>
              <a:ext cx="1040100" cy="707500"/>
              <a:chOff x="104463" y="2087125"/>
              <a:chExt cx="1040100" cy="707500"/>
            </a:xfrm>
          </p:grpSpPr>
          <p:sp>
            <p:nvSpPr>
              <p:cNvPr id="217" name="Google Shape;217;p19"/>
              <p:cNvSpPr/>
              <p:nvPr/>
            </p:nvSpPr>
            <p:spPr>
              <a:xfrm>
                <a:off x="104463" y="2419625"/>
                <a:ext cx="1040100" cy="375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/>
                  <a:t>Reader</a:t>
                </a:r>
                <a:endParaRPr b="1"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 rot="5400000">
                <a:off x="404625" y="2156575"/>
                <a:ext cx="308700" cy="169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9"/>
            <p:cNvGrpSpPr/>
            <p:nvPr/>
          </p:nvGrpSpPr>
          <p:grpSpPr>
            <a:xfrm>
              <a:off x="2971375" y="1541575"/>
              <a:ext cx="1501563" cy="2614675"/>
              <a:chOff x="2971375" y="1465375"/>
              <a:chExt cx="1501563" cy="2614675"/>
            </a:xfrm>
          </p:grpSpPr>
          <p:sp>
            <p:nvSpPr>
              <p:cNvPr id="220" name="Google Shape;220;p19"/>
              <p:cNvSpPr/>
              <p:nvPr/>
            </p:nvSpPr>
            <p:spPr>
              <a:xfrm>
                <a:off x="2971375" y="1567975"/>
                <a:ext cx="396300" cy="169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2971375" y="2281075"/>
                <a:ext cx="396300" cy="169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>
                <a:off x="2971375" y="3807650"/>
                <a:ext cx="396300" cy="169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3432838" y="1465375"/>
                <a:ext cx="1040100" cy="375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 b="1"/>
                  <a:t>Counter_0</a:t>
                </a:r>
                <a:endParaRPr sz="1300" b="1"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3432838" y="2178475"/>
                <a:ext cx="1040100" cy="375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 b="1"/>
                  <a:t>Counter_1</a:t>
                </a:r>
                <a:endParaRPr sz="1300" b="1"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3383463" y="3705050"/>
                <a:ext cx="1040100" cy="375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 b="1"/>
                  <a:t>Counter_n</a:t>
                </a:r>
                <a:endParaRPr sz="1300" b="1"/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3910925" y="2851200"/>
                <a:ext cx="56700" cy="567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>
                <a:off x="3910925" y="3053125"/>
                <a:ext cx="56700" cy="567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3910925" y="3255050"/>
                <a:ext cx="56700" cy="567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>
                <a:off x="3910925" y="3456975"/>
                <a:ext cx="56700" cy="567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19"/>
            <p:cNvGrpSpPr/>
            <p:nvPr/>
          </p:nvGrpSpPr>
          <p:grpSpPr>
            <a:xfrm>
              <a:off x="5485975" y="1541575"/>
              <a:ext cx="1577763" cy="2614675"/>
              <a:chOff x="5485975" y="1465375"/>
              <a:chExt cx="1577763" cy="2614675"/>
            </a:xfrm>
          </p:grpSpPr>
          <p:sp>
            <p:nvSpPr>
              <p:cNvPr id="231" name="Google Shape;231;p19"/>
              <p:cNvSpPr/>
              <p:nvPr/>
            </p:nvSpPr>
            <p:spPr>
              <a:xfrm>
                <a:off x="5485975" y="1567975"/>
                <a:ext cx="396300" cy="169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>
                <a:off x="5485975" y="2281075"/>
                <a:ext cx="396300" cy="169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5485975" y="3807650"/>
                <a:ext cx="396300" cy="169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6023638" y="1465375"/>
                <a:ext cx="1040100" cy="375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 b="1"/>
                  <a:t>Writer_0</a:t>
                </a:r>
                <a:endParaRPr sz="1300" b="1"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6023638" y="2178475"/>
                <a:ext cx="1040100" cy="375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 b="1"/>
                  <a:t>Writer_1</a:t>
                </a:r>
                <a:endParaRPr sz="1300" b="1"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5974263" y="3705050"/>
                <a:ext cx="1040100" cy="375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 b="1"/>
                  <a:t>Writer_n+1</a:t>
                </a:r>
                <a:endParaRPr sz="1300" b="1"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6501725" y="2851200"/>
                <a:ext cx="56700" cy="567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>
                <a:off x="6501725" y="3053125"/>
                <a:ext cx="56700" cy="567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6501725" y="3255050"/>
                <a:ext cx="56700" cy="567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6501725" y="3456975"/>
                <a:ext cx="56700" cy="567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" name="Google Shape;241;p19"/>
          <p:cNvGrpSpPr/>
          <p:nvPr/>
        </p:nvGrpSpPr>
        <p:grpSpPr>
          <a:xfrm>
            <a:off x="1144573" y="1474375"/>
            <a:ext cx="1933152" cy="3303100"/>
            <a:chOff x="1144573" y="1398175"/>
            <a:chExt cx="1933152" cy="3303100"/>
          </a:xfrm>
        </p:grpSpPr>
        <p:grpSp>
          <p:nvGrpSpPr>
            <p:cNvPr id="242" name="Google Shape;242;p19"/>
            <p:cNvGrpSpPr/>
            <p:nvPr/>
          </p:nvGrpSpPr>
          <p:grpSpPr>
            <a:xfrm>
              <a:off x="1965100" y="1398175"/>
              <a:ext cx="941100" cy="509400"/>
              <a:chOff x="1965100" y="1398175"/>
              <a:chExt cx="941100" cy="509400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1965100" y="1398175"/>
                <a:ext cx="198000" cy="16980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2163100" y="1398175"/>
                <a:ext cx="743100" cy="1698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1965100" y="1567975"/>
                <a:ext cx="198000" cy="16980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2163100" y="1567975"/>
                <a:ext cx="743100" cy="1698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1965100" y="1737775"/>
                <a:ext cx="198000" cy="16980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2163100" y="1737775"/>
                <a:ext cx="743100" cy="1698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9"/>
            <p:cNvGrpSpPr/>
            <p:nvPr/>
          </p:nvGrpSpPr>
          <p:grpSpPr>
            <a:xfrm>
              <a:off x="1965100" y="2160175"/>
              <a:ext cx="941100" cy="509400"/>
              <a:chOff x="1965100" y="2160175"/>
              <a:chExt cx="941100" cy="5094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1965100" y="2160175"/>
                <a:ext cx="198000" cy="16980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2163100" y="2160175"/>
                <a:ext cx="743100" cy="1698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1965100" y="2329975"/>
                <a:ext cx="198000" cy="16980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2163100" y="2329975"/>
                <a:ext cx="743100" cy="1698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1965100" y="2499775"/>
                <a:ext cx="198000" cy="16980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2163100" y="2499775"/>
                <a:ext cx="743100" cy="1698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" name="Google Shape;256;p19"/>
            <p:cNvSpPr/>
            <p:nvPr/>
          </p:nvSpPr>
          <p:spPr>
            <a:xfrm rot="-485176">
              <a:off x="1213650" y="2466338"/>
              <a:ext cx="665416" cy="14148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2386925" y="2851200"/>
              <a:ext cx="56700" cy="56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2386925" y="3053125"/>
              <a:ext cx="56700" cy="56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2386925" y="3255050"/>
              <a:ext cx="56700" cy="56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2386925" y="3456975"/>
              <a:ext cx="56700" cy="56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9"/>
            <p:cNvGrpSpPr/>
            <p:nvPr/>
          </p:nvGrpSpPr>
          <p:grpSpPr>
            <a:xfrm>
              <a:off x="1965100" y="3658900"/>
              <a:ext cx="941100" cy="509400"/>
              <a:chOff x="1965100" y="3658900"/>
              <a:chExt cx="941100" cy="5094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1965100" y="3658900"/>
                <a:ext cx="198000" cy="16980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2163100" y="3658900"/>
                <a:ext cx="743100" cy="1698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1965100" y="3828700"/>
                <a:ext cx="198000" cy="16980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2163100" y="3828700"/>
                <a:ext cx="743100" cy="1698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1965100" y="3998500"/>
                <a:ext cx="198000" cy="16980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2163100" y="3998500"/>
                <a:ext cx="743100" cy="1698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" name="Google Shape;268;p19"/>
            <p:cNvSpPr txBox="1"/>
            <p:nvPr/>
          </p:nvSpPr>
          <p:spPr>
            <a:xfrm>
              <a:off x="1682125" y="4301075"/>
              <a:ext cx="139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K-mer queues</a:t>
              </a:r>
              <a:endParaRPr b="1"/>
            </a:p>
          </p:txBody>
        </p:sp>
        <p:sp>
          <p:nvSpPr>
            <p:cNvPr id="269" name="Google Shape;269;p19"/>
            <p:cNvSpPr/>
            <p:nvPr/>
          </p:nvSpPr>
          <p:spPr>
            <a:xfrm rot="-2672854">
              <a:off x="1120959" y="2004399"/>
              <a:ext cx="886527" cy="1415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 rot="3195409">
              <a:off x="981581" y="3263000"/>
              <a:ext cx="1112283" cy="1418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9"/>
          <p:cNvGrpSpPr/>
          <p:nvPr/>
        </p:nvGrpSpPr>
        <p:grpSpPr>
          <a:xfrm>
            <a:off x="4524250" y="991800"/>
            <a:ext cx="1377000" cy="4008400"/>
            <a:chOff x="4524250" y="915600"/>
            <a:chExt cx="1377000" cy="4008400"/>
          </a:xfrm>
        </p:grpSpPr>
        <p:sp>
          <p:nvSpPr>
            <p:cNvPr id="272" name="Google Shape;272;p19"/>
            <p:cNvSpPr/>
            <p:nvPr/>
          </p:nvSpPr>
          <p:spPr>
            <a:xfrm>
              <a:off x="4571575" y="1567975"/>
              <a:ext cx="396300" cy="169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4571575" y="2281075"/>
              <a:ext cx="396300" cy="169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4571575" y="3807650"/>
              <a:ext cx="396300" cy="169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5040500" y="1095675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040500" y="1330575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5040500" y="1565475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5040500" y="1800375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5040500" y="2035275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5040500" y="2270175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5040500" y="2505075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5040500" y="2739975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5040500" y="2974875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5040500" y="3209775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5040500" y="3444675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5040500" y="3679575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040500" y="3914475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5040500" y="4149375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 txBox="1"/>
            <p:nvPr/>
          </p:nvSpPr>
          <p:spPr>
            <a:xfrm>
              <a:off x="5351000" y="915600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0</a:t>
              </a:r>
              <a:endParaRPr b="1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0" name="Google Shape;290;p19"/>
            <p:cNvSpPr txBox="1"/>
            <p:nvPr/>
          </p:nvSpPr>
          <p:spPr>
            <a:xfrm>
              <a:off x="5393300" y="4092100"/>
              <a:ext cx="50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r>
                <a:rPr lang="en-GB" b="1" baseline="30000">
                  <a:latin typeface="Roboto Condensed"/>
                  <a:ea typeface="Roboto Condensed"/>
                  <a:cs typeface="Roboto Condensed"/>
                  <a:sym typeface="Roboto Condensed"/>
                </a:rPr>
                <a:t>k</a:t>
              </a: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-1</a:t>
              </a:r>
              <a:endParaRPr b="1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1" name="Google Shape;291;p19"/>
            <p:cNvSpPr txBox="1"/>
            <p:nvPr/>
          </p:nvSpPr>
          <p:spPr>
            <a:xfrm>
              <a:off x="4524250" y="4523800"/>
              <a:ext cx="137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Counter array</a:t>
              </a:r>
              <a:endParaRPr b="1"/>
            </a:p>
          </p:txBody>
        </p:sp>
      </p:grpSp>
      <p:grpSp>
        <p:nvGrpSpPr>
          <p:cNvPr id="292" name="Google Shape;292;p19"/>
          <p:cNvGrpSpPr/>
          <p:nvPr/>
        </p:nvGrpSpPr>
        <p:grpSpPr>
          <a:xfrm>
            <a:off x="7086175" y="975625"/>
            <a:ext cx="1610675" cy="4132275"/>
            <a:chOff x="7086175" y="899425"/>
            <a:chExt cx="1610675" cy="4132275"/>
          </a:xfrm>
        </p:grpSpPr>
        <p:grpSp>
          <p:nvGrpSpPr>
            <p:cNvPr id="293" name="Google Shape;293;p19"/>
            <p:cNvGrpSpPr/>
            <p:nvPr/>
          </p:nvGrpSpPr>
          <p:grpSpPr>
            <a:xfrm>
              <a:off x="7620000" y="899425"/>
              <a:ext cx="874800" cy="3515000"/>
              <a:chOff x="7620000" y="899425"/>
              <a:chExt cx="874800" cy="3515000"/>
            </a:xfrm>
          </p:grpSpPr>
          <p:sp>
            <p:nvSpPr>
              <p:cNvPr id="294" name="Google Shape;294;p19"/>
              <p:cNvSpPr/>
              <p:nvPr/>
            </p:nvSpPr>
            <p:spPr>
              <a:xfrm>
                <a:off x="7623450" y="4119225"/>
                <a:ext cx="867900" cy="295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620000" y="1011000"/>
                <a:ext cx="874800" cy="329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625100" y="899425"/>
                <a:ext cx="867900" cy="295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7" name="Google Shape;297;p19"/>
              <p:cNvCxnSpPr>
                <a:stCxn id="296" idx="2"/>
              </p:cNvCxnSpPr>
              <p:nvPr/>
            </p:nvCxnSpPr>
            <p:spPr>
              <a:xfrm>
                <a:off x="7625100" y="1047025"/>
                <a:ext cx="0" cy="326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19"/>
              <p:cNvCxnSpPr/>
              <p:nvPr/>
            </p:nvCxnSpPr>
            <p:spPr>
              <a:xfrm>
                <a:off x="8493000" y="1024050"/>
                <a:ext cx="0" cy="326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9" name="Google Shape;299;p19"/>
            <p:cNvSpPr/>
            <p:nvPr/>
          </p:nvSpPr>
          <p:spPr>
            <a:xfrm>
              <a:off x="7086175" y="1567975"/>
              <a:ext cx="396300" cy="169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7086175" y="2281075"/>
              <a:ext cx="396300" cy="169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7086175" y="3807650"/>
              <a:ext cx="396300" cy="169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7694100" y="1535325"/>
              <a:ext cx="721500" cy="2952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7694100" y="2218375"/>
              <a:ext cx="721500" cy="2952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7694100" y="3766000"/>
              <a:ext cx="721500" cy="2952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 txBox="1"/>
            <p:nvPr/>
          </p:nvSpPr>
          <p:spPr>
            <a:xfrm>
              <a:off x="7412850" y="4416100"/>
              <a:ext cx="1284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Binary output files</a:t>
              </a:r>
              <a:endParaRPr b="1"/>
            </a:p>
          </p:txBody>
        </p:sp>
      </p:grpSp>
      <p:grpSp>
        <p:nvGrpSpPr>
          <p:cNvPr id="306" name="Google Shape;306;p19"/>
          <p:cNvGrpSpPr/>
          <p:nvPr/>
        </p:nvGrpSpPr>
        <p:grpSpPr>
          <a:xfrm>
            <a:off x="-17475" y="1204225"/>
            <a:ext cx="1284000" cy="1040900"/>
            <a:chOff x="-17475" y="1128025"/>
            <a:chExt cx="1284000" cy="1040900"/>
          </a:xfrm>
        </p:grpSpPr>
        <p:pic>
          <p:nvPicPr>
            <p:cNvPr id="307" name="Google Shape;30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9475" y="1128025"/>
              <a:ext cx="930075" cy="79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19"/>
            <p:cNvSpPr txBox="1"/>
            <p:nvPr/>
          </p:nvSpPr>
          <p:spPr>
            <a:xfrm>
              <a:off x="-17475" y="1768725"/>
              <a:ext cx="128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FASTQ file</a:t>
              </a:r>
              <a:endParaRPr b="1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09" name="Google Shape;309;p19"/>
          <p:cNvSpPr txBox="1"/>
          <p:nvPr/>
        </p:nvSpPr>
        <p:spPr>
          <a:xfrm>
            <a:off x="0" y="0"/>
            <a:ext cx="9144000" cy="600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rgbClr val="FFFFFF"/>
                </a:solidFill>
              </a:rPr>
              <a:t>METHODOLOGY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0" y="508325"/>
            <a:ext cx="62292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36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▸"/>
            </a:pPr>
            <a:r>
              <a:rPr lang="en-GB" sz="2200" b="1">
                <a:solidFill>
                  <a:schemeClr val="dk1"/>
                </a:solidFill>
              </a:rPr>
              <a:t>Frigate’s parallel processing pipeline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311" name="Google Shape;31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0"/>
          <p:cNvGrpSpPr/>
          <p:nvPr/>
        </p:nvGrpSpPr>
        <p:grpSpPr>
          <a:xfrm>
            <a:off x="1158200" y="1391300"/>
            <a:ext cx="6312025" cy="751075"/>
            <a:chOff x="1996400" y="629300"/>
            <a:chExt cx="6312025" cy="751075"/>
          </a:xfrm>
        </p:grpSpPr>
        <p:sp>
          <p:nvSpPr>
            <p:cNvPr id="317" name="Google Shape;317;p20"/>
            <p:cNvSpPr/>
            <p:nvPr/>
          </p:nvSpPr>
          <p:spPr>
            <a:xfrm>
              <a:off x="1996400" y="985875"/>
              <a:ext cx="394500" cy="39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2390900" y="985875"/>
              <a:ext cx="394500" cy="39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</a:t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2785400" y="985875"/>
              <a:ext cx="394500" cy="39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3179900" y="985875"/>
              <a:ext cx="394500" cy="39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</a:t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3574400" y="985875"/>
              <a:ext cx="394500" cy="39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</a:t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3968900" y="985875"/>
              <a:ext cx="394500" cy="39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4363400" y="985875"/>
              <a:ext cx="394500" cy="39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4757900" y="985875"/>
              <a:ext cx="394500" cy="39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</a:t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5152400" y="985875"/>
              <a:ext cx="394500" cy="39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5546900" y="985875"/>
              <a:ext cx="394500" cy="39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</a:t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5941400" y="985875"/>
              <a:ext cx="394500" cy="39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6335900" y="985875"/>
              <a:ext cx="394500" cy="39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</a:t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6730400" y="985875"/>
              <a:ext cx="394500" cy="39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</a:t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7124900" y="985875"/>
              <a:ext cx="394500" cy="39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7519400" y="985875"/>
              <a:ext cx="394500" cy="39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</a:t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7913900" y="985875"/>
              <a:ext cx="394500" cy="39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2051750" y="629300"/>
              <a:ext cx="2838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0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34" name="Google Shape;334;p20"/>
            <p:cNvSpPr txBox="1"/>
            <p:nvPr/>
          </p:nvSpPr>
          <p:spPr>
            <a:xfrm>
              <a:off x="2446250" y="629300"/>
              <a:ext cx="2838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1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35" name="Google Shape;335;p20"/>
            <p:cNvSpPr txBox="1"/>
            <p:nvPr/>
          </p:nvSpPr>
          <p:spPr>
            <a:xfrm>
              <a:off x="2840750" y="629300"/>
              <a:ext cx="2838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2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36" name="Google Shape;336;p20"/>
            <p:cNvSpPr txBox="1"/>
            <p:nvPr/>
          </p:nvSpPr>
          <p:spPr>
            <a:xfrm>
              <a:off x="3235250" y="629300"/>
              <a:ext cx="2838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3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37" name="Google Shape;337;p20"/>
            <p:cNvSpPr txBox="1"/>
            <p:nvPr/>
          </p:nvSpPr>
          <p:spPr>
            <a:xfrm>
              <a:off x="3615900" y="629300"/>
              <a:ext cx="2838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4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38" name="Google Shape;338;p20"/>
            <p:cNvSpPr txBox="1"/>
            <p:nvPr/>
          </p:nvSpPr>
          <p:spPr>
            <a:xfrm>
              <a:off x="4010400" y="629300"/>
              <a:ext cx="2838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5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39" name="Google Shape;339;p20"/>
            <p:cNvSpPr txBox="1"/>
            <p:nvPr/>
          </p:nvSpPr>
          <p:spPr>
            <a:xfrm>
              <a:off x="4404900" y="629300"/>
              <a:ext cx="2838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6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40" name="Google Shape;340;p20"/>
            <p:cNvSpPr txBox="1"/>
            <p:nvPr/>
          </p:nvSpPr>
          <p:spPr>
            <a:xfrm>
              <a:off x="4799400" y="629300"/>
              <a:ext cx="2838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7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41" name="Google Shape;341;p20"/>
            <p:cNvSpPr txBox="1"/>
            <p:nvPr/>
          </p:nvSpPr>
          <p:spPr>
            <a:xfrm>
              <a:off x="5201875" y="629300"/>
              <a:ext cx="2838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8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42" name="Google Shape;342;p20"/>
            <p:cNvSpPr txBox="1"/>
            <p:nvPr/>
          </p:nvSpPr>
          <p:spPr>
            <a:xfrm>
              <a:off x="5596375" y="629300"/>
              <a:ext cx="2838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9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43" name="Google Shape;343;p20"/>
            <p:cNvSpPr txBox="1"/>
            <p:nvPr/>
          </p:nvSpPr>
          <p:spPr>
            <a:xfrm>
              <a:off x="5941375" y="629300"/>
              <a:ext cx="3945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10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44" name="Google Shape;344;p20"/>
            <p:cNvSpPr txBox="1"/>
            <p:nvPr/>
          </p:nvSpPr>
          <p:spPr>
            <a:xfrm>
              <a:off x="6335900" y="629300"/>
              <a:ext cx="3945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11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45" name="Google Shape;345;p20"/>
            <p:cNvSpPr txBox="1"/>
            <p:nvPr/>
          </p:nvSpPr>
          <p:spPr>
            <a:xfrm>
              <a:off x="6730400" y="629300"/>
              <a:ext cx="3945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12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46" name="Google Shape;346;p20"/>
            <p:cNvSpPr txBox="1"/>
            <p:nvPr/>
          </p:nvSpPr>
          <p:spPr>
            <a:xfrm>
              <a:off x="7124925" y="629300"/>
              <a:ext cx="3945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13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47" name="Google Shape;347;p20"/>
            <p:cNvSpPr txBox="1"/>
            <p:nvPr/>
          </p:nvSpPr>
          <p:spPr>
            <a:xfrm>
              <a:off x="7519400" y="629300"/>
              <a:ext cx="3945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14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48" name="Google Shape;348;p20"/>
            <p:cNvSpPr txBox="1"/>
            <p:nvPr/>
          </p:nvSpPr>
          <p:spPr>
            <a:xfrm>
              <a:off x="7913925" y="629300"/>
              <a:ext cx="3945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15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grpSp>
        <p:nvGrpSpPr>
          <p:cNvPr id="349" name="Google Shape;349;p20"/>
          <p:cNvGrpSpPr/>
          <p:nvPr/>
        </p:nvGrpSpPr>
        <p:grpSpPr>
          <a:xfrm>
            <a:off x="1158075" y="2142375"/>
            <a:ext cx="6312550" cy="394500"/>
            <a:chOff x="1996275" y="1380375"/>
            <a:chExt cx="6312550" cy="394500"/>
          </a:xfrm>
        </p:grpSpPr>
        <p:sp>
          <p:nvSpPr>
            <p:cNvPr id="350" name="Google Shape;350;p20"/>
            <p:cNvSpPr/>
            <p:nvPr/>
          </p:nvSpPr>
          <p:spPr>
            <a:xfrm>
              <a:off x="1996275" y="1380375"/>
              <a:ext cx="197100" cy="3945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0</a:t>
              </a:r>
              <a:endParaRPr sz="1100"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2193800" y="1380375"/>
              <a:ext cx="197100" cy="3945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2391025" y="1380375"/>
              <a:ext cx="197100" cy="3945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2588550" y="1380375"/>
              <a:ext cx="197100" cy="3945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785213" y="1380375"/>
              <a:ext cx="197100" cy="3945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0</a:t>
              </a:r>
              <a:endParaRPr sz="1100"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982738" y="1380375"/>
              <a:ext cx="197100" cy="3945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3179963" y="1380375"/>
              <a:ext cx="197100" cy="3945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3377488" y="1380375"/>
              <a:ext cx="197100" cy="3945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3574238" y="1380375"/>
              <a:ext cx="197100" cy="39450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3771763" y="1380375"/>
              <a:ext cx="197100" cy="39450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968988" y="1380375"/>
              <a:ext cx="197100" cy="39450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0</a:t>
              </a:r>
              <a:endParaRPr sz="1100"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4166513" y="1380375"/>
              <a:ext cx="197100" cy="39450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0</a:t>
              </a:r>
              <a:endParaRPr sz="1100"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4363175" y="1380375"/>
              <a:ext cx="197100" cy="39450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0</a:t>
              </a:r>
              <a:endParaRPr sz="1100"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4560700" y="1380375"/>
              <a:ext cx="197100" cy="39450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0</a:t>
              </a:r>
              <a:endParaRPr sz="1100"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4757925" y="1380375"/>
              <a:ext cx="197100" cy="39450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4955450" y="1380375"/>
              <a:ext cx="197100" cy="39450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5152550" y="1380375"/>
              <a:ext cx="197100" cy="394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0</a:t>
              </a:r>
              <a:endParaRPr sz="1100"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5350075" y="1380375"/>
              <a:ext cx="197100" cy="394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5547300" y="1380375"/>
              <a:ext cx="197100" cy="394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5744825" y="1380375"/>
              <a:ext cx="197100" cy="394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5941488" y="1380375"/>
              <a:ext cx="197100" cy="394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0</a:t>
              </a:r>
              <a:endParaRPr sz="1100"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6139013" y="1380375"/>
              <a:ext cx="197100" cy="394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6336238" y="1380375"/>
              <a:ext cx="197100" cy="394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6533763" y="1380375"/>
              <a:ext cx="197100" cy="394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6730513" y="1380375"/>
              <a:ext cx="197100" cy="3945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6928038" y="1380375"/>
              <a:ext cx="197100" cy="3945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7125263" y="1380375"/>
              <a:ext cx="197100" cy="3945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7322788" y="1380375"/>
              <a:ext cx="197100" cy="3945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0</a:t>
              </a:r>
              <a:endParaRPr sz="1100"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7519450" y="1380375"/>
              <a:ext cx="197100" cy="3945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7716975" y="1380375"/>
              <a:ext cx="197100" cy="3945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7914200" y="1380375"/>
              <a:ext cx="197100" cy="3945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0</a:t>
              </a:r>
              <a:endParaRPr sz="1100"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8111725" y="1380375"/>
              <a:ext cx="197100" cy="3945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1</a:t>
              </a:r>
              <a:endParaRPr sz="1100"/>
            </a:p>
          </p:txBody>
        </p:sp>
      </p:grpSp>
      <p:grpSp>
        <p:nvGrpSpPr>
          <p:cNvPr id="382" name="Google Shape;382;p20"/>
          <p:cNvGrpSpPr/>
          <p:nvPr/>
        </p:nvGrpSpPr>
        <p:grpSpPr>
          <a:xfrm>
            <a:off x="1158200" y="2602525"/>
            <a:ext cx="1568400" cy="496425"/>
            <a:chOff x="1996400" y="1840525"/>
            <a:chExt cx="1568400" cy="496425"/>
          </a:xfrm>
        </p:grpSpPr>
        <p:sp>
          <p:nvSpPr>
            <p:cNvPr id="383" name="Google Shape;383;p20"/>
            <p:cNvSpPr/>
            <p:nvPr/>
          </p:nvSpPr>
          <p:spPr>
            <a:xfrm rot="5400000">
              <a:off x="2711450" y="1125475"/>
              <a:ext cx="138300" cy="15684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0"/>
            <p:cNvSpPr txBox="1"/>
            <p:nvPr/>
          </p:nvSpPr>
          <p:spPr>
            <a:xfrm>
              <a:off x="2463800" y="1942450"/>
              <a:ext cx="6336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1 byte</a:t>
              </a:r>
              <a:endParaRPr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sp>
        <p:nvSpPr>
          <p:cNvPr id="385" name="Google Shape;385;p20"/>
          <p:cNvSpPr txBox="1"/>
          <p:nvPr/>
        </p:nvSpPr>
        <p:spPr>
          <a:xfrm>
            <a:off x="7571775" y="1945075"/>
            <a:ext cx="7566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- 00</a:t>
            </a:r>
            <a:endParaRPr sz="1500" b="1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 - 01</a:t>
            </a:r>
            <a:endParaRPr sz="1500" b="1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 - 10</a:t>
            </a:r>
            <a:endParaRPr sz="1500" b="1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 - 11</a:t>
            </a:r>
            <a:endParaRPr sz="1500" b="1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86" name="Google Shape;386;p20"/>
          <p:cNvGrpSpPr/>
          <p:nvPr/>
        </p:nvGrpSpPr>
        <p:grpSpPr>
          <a:xfrm>
            <a:off x="611054" y="3576013"/>
            <a:ext cx="7243907" cy="389644"/>
            <a:chOff x="5424362" y="3733725"/>
            <a:chExt cx="3249263" cy="351316"/>
          </a:xfrm>
        </p:grpSpPr>
        <p:sp>
          <p:nvSpPr>
            <p:cNvPr id="387" name="Google Shape;387;p20"/>
            <p:cNvSpPr/>
            <p:nvPr/>
          </p:nvSpPr>
          <p:spPr>
            <a:xfrm>
              <a:off x="5424362" y="3733741"/>
              <a:ext cx="27930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/>
                <a:t>Reduces memory consumption by 75%</a:t>
              </a:r>
              <a:endParaRPr sz="1800" b="1"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20"/>
          <p:cNvGrpSpPr/>
          <p:nvPr/>
        </p:nvGrpSpPr>
        <p:grpSpPr>
          <a:xfrm>
            <a:off x="611084" y="4100745"/>
            <a:ext cx="7243939" cy="600295"/>
            <a:chOff x="5125805" y="3733725"/>
            <a:chExt cx="3547820" cy="351317"/>
          </a:xfrm>
        </p:grpSpPr>
        <p:sp>
          <p:nvSpPr>
            <p:cNvPr id="391" name="Google Shape;391;p20"/>
            <p:cNvSpPr/>
            <p:nvPr/>
          </p:nvSpPr>
          <p:spPr>
            <a:xfrm>
              <a:off x="5125805" y="3733742"/>
              <a:ext cx="30915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1"/>
                <a:t>K</a:t>
              </a:r>
              <a:r>
                <a:rPr lang="en-GB" sz="1800" b="1"/>
                <a:t>-mers can be processed as unsigned integers rather than as strings</a:t>
              </a:r>
              <a:endParaRPr sz="1800" b="1"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0"/>
          <p:cNvGrpSpPr/>
          <p:nvPr/>
        </p:nvGrpSpPr>
        <p:grpSpPr>
          <a:xfrm>
            <a:off x="0" y="0"/>
            <a:ext cx="9144000" cy="600300"/>
            <a:chOff x="0" y="0"/>
            <a:chExt cx="9144000" cy="600300"/>
          </a:xfrm>
        </p:grpSpPr>
        <p:sp>
          <p:nvSpPr>
            <p:cNvPr id="395" name="Google Shape;395;p20"/>
            <p:cNvSpPr txBox="1"/>
            <p:nvPr/>
          </p:nvSpPr>
          <p:spPr>
            <a:xfrm>
              <a:off x="0" y="0"/>
              <a:ext cx="9144000" cy="6003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 b="1">
                  <a:solidFill>
                    <a:srgbClr val="FFFFFF"/>
                  </a:solidFill>
                </a:rPr>
                <a:t>METHODOLOGY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396" name="Google Shape;396;p20"/>
            <p:cNvSpPr txBox="1"/>
            <p:nvPr/>
          </p:nvSpPr>
          <p:spPr>
            <a:xfrm>
              <a:off x="6000975" y="113725"/>
              <a:ext cx="1161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i="1">
                  <a:solidFill>
                    <a:schemeClr val="lt1"/>
                  </a:solidFill>
                </a:rPr>
                <a:t>(cont’d)</a:t>
              </a:r>
              <a:endParaRPr sz="1700" i="1">
                <a:solidFill>
                  <a:schemeClr val="lt1"/>
                </a:solidFill>
              </a:endParaRPr>
            </a:p>
          </p:txBody>
        </p:sp>
      </p:grpSp>
      <p:sp>
        <p:nvSpPr>
          <p:cNvPr id="397" name="Google Shape;397;p20"/>
          <p:cNvSpPr txBox="1"/>
          <p:nvPr/>
        </p:nvSpPr>
        <p:spPr>
          <a:xfrm>
            <a:off x="0" y="560113"/>
            <a:ext cx="46833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36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▸"/>
            </a:pPr>
            <a:r>
              <a:rPr lang="en-GB" sz="2200" b="1">
                <a:solidFill>
                  <a:schemeClr val="dk1"/>
                </a:solidFill>
              </a:rPr>
              <a:t>Binary encoding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398" name="Google Shape;39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21"/>
          <p:cNvGrpSpPr/>
          <p:nvPr/>
        </p:nvGrpSpPr>
        <p:grpSpPr>
          <a:xfrm>
            <a:off x="1809100" y="1297200"/>
            <a:ext cx="4508950" cy="515550"/>
            <a:chOff x="1809100" y="1297200"/>
            <a:chExt cx="4508950" cy="515550"/>
          </a:xfrm>
        </p:grpSpPr>
        <p:sp>
          <p:nvSpPr>
            <p:cNvPr id="404" name="Google Shape;404;p21"/>
            <p:cNvSpPr/>
            <p:nvPr/>
          </p:nvSpPr>
          <p:spPr>
            <a:xfrm>
              <a:off x="1809100" y="1577850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2161900" y="1577850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406" name="Google Shape;406;p21"/>
            <p:cNvSpPr txBox="1"/>
            <p:nvPr/>
          </p:nvSpPr>
          <p:spPr>
            <a:xfrm>
              <a:off x="1844525" y="1297200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0</a:t>
              </a:r>
              <a:endParaRPr b="1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7" name="Google Shape;407;p21"/>
            <p:cNvSpPr txBox="1"/>
            <p:nvPr/>
          </p:nvSpPr>
          <p:spPr>
            <a:xfrm>
              <a:off x="5810150" y="1297200"/>
              <a:ext cx="50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r>
                <a:rPr lang="en-GB" b="1" i="1" baseline="30000">
                  <a:latin typeface="Roboto Condensed"/>
                  <a:ea typeface="Roboto Condensed"/>
                  <a:cs typeface="Roboto Condensed"/>
                  <a:sym typeface="Roboto Condensed"/>
                </a:rPr>
                <a:t>k</a:t>
              </a:r>
              <a:r>
                <a:rPr lang="en-GB" b="1">
                  <a:latin typeface="Roboto Condensed"/>
                  <a:ea typeface="Roboto Condensed"/>
                  <a:cs typeface="Roboto Condensed"/>
                  <a:sym typeface="Roboto Condensed"/>
                </a:rPr>
                <a:t>-1</a:t>
              </a:r>
              <a:endParaRPr b="1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514700" y="1577850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2867500" y="1577850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 rot="5400000">
              <a:off x="4184188" y="1666938"/>
              <a:ext cx="56700" cy="56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 rot="5400000">
              <a:off x="3982263" y="1666938"/>
              <a:ext cx="56700" cy="56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 rot="5400000">
              <a:off x="3780338" y="1666938"/>
              <a:ext cx="56700" cy="56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220300" y="1577850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4400300" y="1577850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4753100" y="1577850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105900" y="1577850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5458700" y="1577850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5811500" y="1577850"/>
              <a:ext cx="352800" cy="234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</a:t>
              </a:r>
              <a:endParaRPr/>
            </a:p>
          </p:txBody>
        </p:sp>
      </p:grpSp>
      <p:grpSp>
        <p:nvGrpSpPr>
          <p:cNvPr id="419" name="Google Shape;419;p21"/>
          <p:cNvGrpSpPr/>
          <p:nvPr/>
        </p:nvGrpSpPr>
        <p:grpSpPr>
          <a:xfrm>
            <a:off x="6417038" y="1853325"/>
            <a:ext cx="1632600" cy="1275288"/>
            <a:chOff x="942600" y="3830000"/>
            <a:chExt cx="1632600" cy="1275288"/>
          </a:xfrm>
        </p:grpSpPr>
        <p:sp>
          <p:nvSpPr>
            <p:cNvPr id="420" name="Google Shape;420;p21"/>
            <p:cNvSpPr txBox="1"/>
            <p:nvPr/>
          </p:nvSpPr>
          <p:spPr>
            <a:xfrm>
              <a:off x="1286250" y="3830000"/>
              <a:ext cx="945300" cy="4464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latin typeface="Roboto Condensed"/>
                  <a:ea typeface="Roboto Condensed"/>
                  <a:cs typeface="Roboto Condensed"/>
                  <a:sym typeface="Roboto Condensed"/>
                </a:rPr>
                <a:t>TGAACG</a:t>
              </a:r>
              <a:endParaRPr sz="1700" b="1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 rot="5400000">
              <a:off x="1516363" y="4430325"/>
              <a:ext cx="332700" cy="122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 txBox="1"/>
            <p:nvPr/>
          </p:nvSpPr>
          <p:spPr>
            <a:xfrm>
              <a:off x="942600" y="4658888"/>
              <a:ext cx="1632600" cy="4464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latin typeface="Roboto Condensed"/>
                  <a:ea typeface="Roboto Condensed"/>
                  <a:cs typeface="Roboto Condensed"/>
                  <a:sym typeface="Roboto Condensed"/>
                </a:rPr>
                <a:t>111000000110</a:t>
              </a:r>
              <a:endParaRPr sz="1700" b="1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3" name="Google Shape;423;p21"/>
          <p:cNvGrpSpPr/>
          <p:nvPr/>
        </p:nvGrpSpPr>
        <p:grpSpPr>
          <a:xfrm>
            <a:off x="6862100" y="3162000"/>
            <a:ext cx="742500" cy="877575"/>
            <a:chOff x="6862100" y="3924000"/>
            <a:chExt cx="742500" cy="877575"/>
          </a:xfrm>
        </p:grpSpPr>
        <p:sp>
          <p:nvSpPr>
            <p:cNvPr id="424" name="Google Shape;424;p21"/>
            <p:cNvSpPr/>
            <p:nvPr/>
          </p:nvSpPr>
          <p:spPr>
            <a:xfrm rot="5400000">
              <a:off x="6955250" y="4064550"/>
              <a:ext cx="403800" cy="122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 txBox="1"/>
            <p:nvPr/>
          </p:nvSpPr>
          <p:spPr>
            <a:xfrm>
              <a:off x="6862100" y="4355175"/>
              <a:ext cx="742500" cy="4464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>
                  <a:latin typeface="Roboto Condensed"/>
                  <a:ea typeface="Roboto Condensed"/>
                  <a:cs typeface="Roboto Condensed"/>
                  <a:sym typeface="Roboto Condensed"/>
                </a:rPr>
                <a:t>3590</a:t>
              </a:r>
              <a:endParaRPr sz="1700" b="1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6" name="Google Shape;426;p21"/>
          <p:cNvGrpSpPr/>
          <p:nvPr/>
        </p:nvGrpSpPr>
        <p:grpSpPr>
          <a:xfrm>
            <a:off x="253058" y="2209542"/>
            <a:ext cx="5011193" cy="400208"/>
            <a:chOff x="6219323" y="3733725"/>
            <a:chExt cx="2454302" cy="351307"/>
          </a:xfrm>
        </p:grpSpPr>
        <p:sp>
          <p:nvSpPr>
            <p:cNvPr id="427" name="Google Shape;427;p21"/>
            <p:cNvSpPr/>
            <p:nvPr/>
          </p:nvSpPr>
          <p:spPr>
            <a:xfrm>
              <a:off x="6219323" y="3733732"/>
              <a:ext cx="19980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 b="1">
                  <a:latin typeface="Roboto Condensed"/>
                  <a:ea typeface="Roboto Condensed"/>
                  <a:cs typeface="Roboto Condensed"/>
                  <a:sym typeface="Roboto Condensed"/>
                </a:rPr>
                <a:t>Eliminate the need to store the </a:t>
              </a:r>
              <a:r>
                <a:rPr lang="en-GB" sz="1900" b="1" i="1">
                  <a:latin typeface="Roboto Condensed"/>
                  <a:ea typeface="Roboto Condensed"/>
                  <a:cs typeface="Roboto Condensed"/>
                  <a:sym typeface="Roboto Condensed"/>
                </a:rPr>
                <a:t>k</a:t>
              </a:r>
              <a:r>
                <a:rPr lang="en-GB" sz="1900" b="1">
                  <a:latin typeface="Roboto Condensed"/>
                  <a:ea typeface="Roboto Condensed"/>
                  <a:cs typeface="Roboto Condensed"/>
                  <a:sym typeface="Roboto Condensed"/>
                </a:rPr>
                <a:t>-mers </a:t>
              </a:r>
              <a:endParaRPr b="1"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21"/>
          <p:cNvSpPr txBox="1"/>
          <p:nvPr/>
        </p:nvSpPr>
        <p:spPr>
          <a:xfrm>
            <a:off x="6339175" y="41247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STORE IN 3590</a:t>
            </a:r>
            <a:r>
              <a:rPr lang="en-GB" b="1" baseline="30000">
                <a:solidFill>
                  <a:srgbClr val="0000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</a:t>
            </a:r>
            <a:r>
              <a:rPr lang="en-GB" b="1">
                <a:solidFill>
                  <a:srgbClr val="0000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INDEX</a:t>
            </a:r>
            <a:endParaRPr b="1">
              <a:solidFill>
                <a:srgbClr val="0000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31" name="Google Shape;431;p21"/>
          <p:cNvGrpSpPr/>
          <p:nvPr/>
        </p:nvGrpSpPr>
        <p:grpSpPr>
          <a:xfrm>
            <a:off x="7236525" y="2328075"/>
            <a:ext cx="151000" cy="1237725"/>
            <a:chOff x="7236525" y="2328075"/>
            <a:chExt cx="151000" cy="1237725"/>
          </a:xfrm>
        </p:grpSpPr>
        <p:sp>
          <p:nvSpPr>
            <p:cNvPr id="432" name="Google Shape;432;p21"/>
            <p:cNvSpPr/>
            <p:nvPr/>
          </p:nvSpPr>
          <p:spPr>
            <a:xfrm rot="-5400000">
              <a:off x="7124275" y="3302550"/>
              <a:ext cx="403800" cy="122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 rot="-5400000">
              <a:off x="7134975" y="2429625"/>
              <a:ext cx="325800" cy="122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1"/>
          <p:cNvGrpSpPr/>
          <p:nvPr/>
        </p:nvGrpSpPr>
        <p:grpSpPr>
          <a:xfrm>
            <a:off x="253058" y="2823942"/>
            <a:ext cx="5011193" cy="400208"/>
            <a:chOff x="6219323" y="3733725"/>
            <a:chExt cx="2454302" cy="351307"/>
          </a:xfrm>
        </p:grpSpPr>
        <p:sp>
          <p:nvSpPr>
            <p:cNvPr id="435" name="Google Shape;435;p21"/>
            <p:cNvSpPr/>
            <p:nvPr/>
          </p:nvSpPr>
          <p:spPr>
            <a:xfrm>
              <a:off x="6219323" y="3733732"/>
              <a:ext cx="19980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 b="1">
                  <a:latin typeface="Roboto Condensed"/>
                  <a:ea typeface="Roboto Condensed"/>
                  <a:cs typeface="Roboto Condensed"/>
                  <a:sym typeface="Roboto Condensed"/>
                </a:rPr>
                <a:t>O(1) access time complexity</a:t>
              </a:r>
              <a:endParaRPr b="1"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1"/>
          <p:cNvGrpSpPr/>
          <p:nvPr/>
        </p:nvGrpSpPr>
        <p:grpSpPr>
          <a:xfrm>
            <a:off x="0" y="0"/>
            <a:ext cx="9144000" cy="600300"/>
            <a:chOff x="0" y="0"/>
            <a:chExt cx="9144000" cy="600300"/>
          </a:xfrm>
        </p:grpSpPr>
        <p:sp>
          <p:nvSpPr>
            <p:cNvPr id="439" name="Google Shape;439;p21"/>
            <p:cNvSpPr txBox="1"/>
            <p:nvPr/>
          </p:nvSpPr>
          <p:spPr>
            <a:xfrm>
              <a:off x="0" y="0"/>
              <a:ext cx="9144000" cy="6003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 b="1">
                  <a:solidFill>
                    <a:srgbClr val="FFFFFF"/>
                  </a:solidFill>
                </a:rPr>
                <a:t>METHODOLOGY</a:t>
              </a:r>
              <a:endParaRPr sz="2700" b="1"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21"/>
            <p:cNvSpPr txBox="1"/>
            <p:nvPr/>
          </p:nvSpPr>
          <p:spPr>
            <a:xfrm>
              <a:off x="6000975" y="113725"/>
              <a:ext cx="1161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i="1">
                  <a:solidFill>
                    <a:schemeClr val="lt1"/>
                  </a:solidFill>
                </a:rPr>
                <a:t>(cont’d)</a:t>
              </a:r>
              <a:endParaRPr sz="1700" i="1">
                <a:solidFill>
                  <a:schemeClr val="lt1"/>
                </a:solidFill>
              </a:endParaRPr>
            </a:p>
          </p:txBody>
        </p:sp>
      </p:grpSp>
      <p:sp>
        <p:nvSpPr>
          <p:cNvPr id="441" name="Google Shape;441;p21"/>
          <p:cNvSpPr txBox="1"/>
          <p:nvPr/>
        </p:nvSpPr>
        <p:spPr>
          <a:xfrm>
            <a:off x="-3350" y="712321"/>
            <a:ext cx="4683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368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▸"/>
            </a:pPr>
            <a:r>
              <a:rPr lang="en-GB" sz="2200" b="1">
                <a:solidFill>
                  <a:schemeClr val="dk1"/>
                </a:solidFill>
              </a:rPr>
              <a:t>Counter array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442" name="Google Shape;44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1662</Words>
  <Application>Microsoft Office PowerPoint</Application>
  <PresentationFormat>On-screen Show (16:9)</PresentationFormat>
  <Paragraphs>602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Roboto Condensed</vt:lpstr>
      <vt:lpstr>Times New Roman</vt:lpstr>
      <vt:lpstr>Arial</vt:lpstr>
      <vt:lpstr>Roboto Condensed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Gunavaran Brihadiswaran</cp:lastModifiedBy>
  <cp:revision>1</cp:revision>
  <dcterms:modified xsi:type="dcterms:W3CDTF">2021-05-23T02:28:40Z</dcterms:modified>
</cp:coreProperties>
</file>