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311" r:id="rId3"/>
    <p:sldId id="269" r:id="rId4"/>
    <p:sldId id="257" r:id="rId5"/>
    <p:sldId id="280" r:id="rId6"/>
    <p:sldId id="259" r:id="rId7"/>
    <p:sldId id="292" r:id="rId8"/>
    <p:sldId id="313" r:id="rId9"/>
    <p:sldId id="258" r:id="rId10"/>
    <p:sldId id="260" r:id="rId11"/>
    <p:sldId id="264" r:id="rId12"/>
    <p:sldId id="293" r:id="rId13"/>
    <p:sldId id="295" r:id="rId14"/>
    <p:sldId id="320" r:id="rId15"/>
    <p:sldId id="296" r:id="rId16"/>
    <p:sldId id="321" r:id="rId17"/>
    <p:sldId id="297" r:id="rId18"/>
    <p:sldId id="286" r:id="rId19"/>
    <p:sldId id="298" r:id="rId20"/>
    <p:sldId id="314" r:id="rId21"/>
    <p:sldId id="299" r:id="rId22"/>
    <p:sldId id="300" r:id="rId23"/>
    <p:sldId id="312" r:id="rId24"/>
    <p:sldId id="301" r:id="rId25"/>
    <p:sldId id="265" r:id="rId26"/>
    <p:sldId id="302" r:id="rId27"/>
    <p:sldId id="266" r:id="rId28"/>
    <p:sldId id="303" r:id="rId29"/>
    <p:sldId id="272" r:id="rId30"/>
    <p:sldId id="322" r:id="rId31"/>
    <p:sldId id="323" r:id="rId32"/>
    <p:sldId id="324" r:id="rId33"/>
    <p:sldId id="326" r:id="rId34"/>
    <p:sldId id="327" r:id="rId35"/>
    <p:sldId id="325" r:id="rId36"/>
    <p:sldId id="328" r:id="rId37"/>
    <p:sldId id="329" r:id="rId38"/>
    <p:sldId id="304" r:id="rId39"/>
    <p:sldId id="305" r:id="rId40"/>
    <p:sldId id="306" r:id="rId41"/>
    <p:sldId id="307" r:id="rId42"/>
    <p:sldId id="308" r:id="rId43"/>
    <p:sldId id="309" r:id="rId44"/>
    <p:sldId id="271" r:id="rId45"/>
    <p:sldId id="282" r:id="rId46"/>
    <p:sldId id="283" r:id="rId47"/>
    <p:sldId id="284" r:id="rId48"/>
    <p:sldId id="267" r:id="rId49"/>
    <p:sldId id="278" r:id="rId50"/>
    <p:sldId id="288" r:id="rId51"/>
    <p:sldId id="289" r:id="rId52"/>
    <p:sldId id="290" r:id="rId53"/>
    <p:sldId id="291" r:id="rId54"/>
    <p:sldId id="281" r:id="rId55"/>
    <p:sldId id="310" r:id="rId56"/>
    <p:sldId id="315" r:id="rId57"/>
    <p:sldId id="316" r:id="rId58"/>
    <p:sldId id="261" r:id="rId59"/>
    <p:sldId id="317" r:id="rId60"/>
    <p:sldId id="263" r:id="rId61"/>
    <p:sldId id="318" r:id="rId62"/>
    <p:sldId id="31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08B57D-CB5E-4D88-A719-0D9E36591072}">
          <p14:sldIdLst>
            <p14:sldId id="256"/>
            <p14:sldId id="311"/>
            <p14:sldId id="269"/>
            <p14:sldId id="257"/>
            <p14:sldId id="280"/>
            <p14:sldId id="259"/>
            <p14:sldId id="292"/>
            <p14:sldId id="313"/>
            <p14:sldId id="258"/>
            <p14:sldId id="260"/>
            <p14:sldId id="264"/>
          </p14:sldIdLst>
        </p14:section>
        <p14:section name="Data Analysis" id="{6E8FF4B7-477B-4B57-B6C2-0D55D942D217}">
          <p14:sldIdLst>
            <p14:sldId id="293"/>
            <p14:sldId id="295"/>
            <p14:sldId id="320"/>
            <p14:sldId id="296"/>
            <p14:sldId id="321"/>
            <p14:sldId id="297"/>
            <p14:sldId id="286"/>
            <p14:sldId id="298"/>
            <p14:sldId id="314"/>
            <p14:sldId id="299"/>
            <p14:sldId id="300"/>
            <p14:sldId id="312"/>
            <p14:sldId id="301"/>
            <p14:sldId id="265"/>
            <p14:sldId id="302"/>
            <p14:sldId id="266"/>
            <p14:sldId id="303"/>
            <p14:sldId id="272"/>
            <p14:sldId id="322"/>
            <p14:sldId id="323"/>
            <p14:sldId id="324"/>
            <p14:sldId id="326"/>
            <p14:sldId id="327"/>
            <p14:sldId id="325"/>
            <p14:sldId id="328"/>
            <p14:sldId id="329"/>
            <p14:sldId id="304"/>
            <p14:sldId id="305"/>
            <p14:sldId id="306"/>
            <p14:sldId id="307"/>
            <p14:sldId id="308"/>
            <p14:sldId id="309"/>
          </p14:sldIdLst>
        </p14:section>
        <p14:section name="ProModel" id="{90803B7B-82FE-47B7-BAE3-7DFBC88AB300}">
          <p14:sldIdLst>
            <p14:sldId id="271"/>
            <p14:sldId id="282"/>
            <p14:sldId id="283"/>
            <p14:sldId id="284"/>
            <p14:sldId id="267"/>
            <p14:sldId id="278"/>
            <p14:sldId id="288"/>
            <p14:sldId id="289"/>
            <p14:sldId id="290"/>
            <p14:sldId id="291"/>
            <p14:sldId id="281"/>
            <p14:sldId id="310"/>
            <p14:sldId id="315"/>
            <p14:sldId id="316"/>
            <p14:sldId id="261"/>
            <p14:sldId id="317"/>
            <p14:sldId id="263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A39897-6560-4C9A-BB20-C60AFF88EA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866F9A1-FE2E-4F9F-A433-57E032BA0A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Power BI ? </a:t>
          </a:r>
        </a:p>
      </dgm:t>
    </dgm:pt>
    <dgm:pt modelId="{21CA471B-CDF2-40F9-8C4C-77492486A8B9}" type="parTrans" cxnId="{87DFED36-C90D-4864-BDB6-18D6B631CAD2}">
      <dgm:prSet/>
      <dgm:spPr/>
      <dgm:t>
        <a:bodyPr/>
        <a:lstStyle/>
        <a:p>
          <a:endParaRPr lang="en-US"/>
        </a:p>
      </dgm:t>
    </dgm:pt>
    <dgm:pt modelId="{C6BAEA55-2288-46A8-A599-A2E2B2C84C59}" type="sibTrans" cxnId="{87DFED36-C90D-4864-BDB6-18D6B631CAD2}">
      <dgm:prSet/>
      <dgm:spPr/>
      <dgm:t>
        <a:bodyPr/>
        <a:lstStyle/>
        <a:p>
          <a:endParaRPr lang="en-US"/>
        </a:p>
      </dgm:t>
    </dgm:pt>
    <dgm:pt modelId="{E978D008-5592-4F90-9727-9D6C21A933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Power BI is a data visualization and Analytics tool that helps turn raw data into interactive insights. </a:t>
          </a:r>
        </a:p>
      </dgm:t>
    </dgm:pt>
    <dgm:pt modelId="{1708FD16-34FF-4035-A4F1-5398360C98E7}" type="parTrans" cxnId="{B6D96223-F129-487E-B796-6A21EBFEE88E}">
      <dgm:prSet/>
      <dgm:spPr/>
      <dgm:t>
        <a:bodyPr/>
        <a:lstStyle/>
        <a:p>
          <a:endParaRPr lang="en-US"/>
        </a:p>
      </dgm:t>
    </dgm:pt>
    <dgm:pt modelId="{34A7B5B3-7888-447A-999A-3325F9C53DDD}" type="sibTrans" cxnId="{B6D96223-F129-487E-B796-6A21EBFEE88E}">
      <dgm:prSet/>
      <dgm:spPr/>
      <dgm:t>
        <a:bodyPr/>
        <a:lstStyle/>
        <a:p>
          <a:endParaRPr lang="en-US"/>
        </a:p>
      </dgm:t>
    </dgm:pt>
    <dgm:pt modelId="{FAC3C430-758F-4381-AEEF-9E42CD00C6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we used it in our project? </a:t>
          </a:r>
        </a:p>
      </dgm:t>
    </dgm:pt>
    <dgm:pt modelId="{EA7CD9B4-7880-45D0-948A-32DCD8C47CFB}" type="parTrans" cxnId="{DC5EA6DC-CD29-417F-B741-D1628CEFC68D}">
      <dgm:prSet/>
      <dgm:spPr/>
      <dgm:t>
        <a:bodyPr/>
        <a:lstStyle/>
        <a:p>
          <a:endParaRPr lang="en-US"/>
        </a:p>
      </dgm:t>
    </dgm:pt>
    <dgm:pt modelId="{6989F193-E2E2-4C11-B337-E61064DE8327}" type="sibTrans" cxnId="{DC5EA6DC-CD29-417F-B741-D1628CEFC68D}">
      <dgm:prSet/>
      <dgm:spPr/>
      <dgm:t>
        <a:bodyPr/>
        <a:lstStyle/>
        <a:p>
          <a:endParaRPr lang="en-US"/>
        </a:p>
      </dgm:t>
    </dgm:pt>
    <dgm:pt modelId="{D8A53783-F9A4-4CF2-89EF-78D77DAFAE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is it helpful ? </a:t>
          </a:r>
        </a:p>
      </dgm:t>
    </dgm:pt>
    <dgm:pt modelId="{331966BD-DE9E-4349-9EE2-F5AD0C08B3E8}" type="parTrans" cxnId="{CEC9FED2-FAE1-4FB7-850B-E9D168518897}">
      <dgm:prSet/>
      <dgm:spPr/>
      <dgm:t>
        <a:bodyPr/>
        <a:lstStyle/>
        <a:p>
          <a:endParaRPr lang="en-US"/>
        </a:p>
      </dgm:t>
    </dgm:pt>
    <dgm:pt modelId="{C3AE9D2A-39A9-4F25-8610-DCA1E6F02CAC}" type="sibTrans" cxnId="{CEC9FED2-FAE1-4FB7-850B-E9D168518897}">
      <dgm:prSet/>
      <dgm:spPr/>
      <dgm:t>
        <a:bodyPr/>
        <a:lstStyle/>
        <a:p>
          <a:endParaRPr lang="en-US"/>
        </a:p>
      </dgm:t>
    </dgm:pt>
    <dgm:pt modelId="{DEF573E8-AF37-458D-8586-9BB979BA84B4}" type="pres">
      <dgm:prSet presAssocID="{6AA39897-6560-4C9A-BB20-C60AFF88EA48}" presName="root" presStyleCnt="0">
        <dgm:presLayoutVars>
          <dgm:dir/>
          <dgm:resizeHandles val="exact"/>
        </dgm:presLayoutVars>
      </dgm:prSet>
      <dgm:spPr/>
    </dgm:pt>
    <dgm:pt modelId="{CEE7D8A7-3E6E-4668-9A7E-285DF00F3EDB}" type="pres">
      <dgm:prSet presAssocID="{3866F9A1-FE2E-4F9F-A433-57E032BA0A39}" presName="compNode" presStyleCnt="0"/>
      <dgm:spPr/>
    </dgm:pt>
    <dgm:pt modelId="{BDF7E813-426C-427F-A32D-25170F30720D}" type="pres">
      <dgm:prSet presAssocID="{3866F9A1-FE2E-4F9F-A433-57E032BA0A39}" presName="bgRect" presStyleLbl="bgShp" presStyleIdx="0" presStyleCnt="4"/>
      <dgm:spPr/>
    </dgm:pt>
    <dgm:pt modelId="{2E9904FB-59C3-4D74-B58D-86081196CF4A}" type="pres">
      <dgm:prSet presAssocID="{3866F9A1-FE2E-4F9F-A433-57E032BA0A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E63D03-06C0-4127-A1D1-A2627B988470}" type="pres">
      <dgm:prSet presAssocID="{3866F9A1-FE2E-4F9F-A433-57E032BA0A39}" presName="spaceRect" presStyleCnt="0"/>
      <dgm:spPr/>
    </dgm:pt>
    <dgm:pt modelId="{9A353B8D-1C1E-4632-9593-DF470DC2AB5E}" type="pres">
      <dgm:prSet presAssocID="{3866F9A1-FE2E-4F9F-A433-57E032BA0A39}" presName="parTx" presStyleLbl="revTx" presStyleIdx="0" presStyleCnt="4">
        <dgm:presLayoutVars>
          <dgm:chMax val="0"/>
          <dgm:chPref val="0"/>
        </dgm:presLayoutVars>
      </dgm:prSet>
      <dgm:spPr/>
    </dgm:pt>
    <dgm:pt modelId="{179EF286-FA9E-4121-A424-51F6D536932E}" type="pres">
      <dgm:prSet presAssocID="{C6BAEA55-2288-46A8-A599-A2E2B2C84C59}" presName="sibTrans" presStyleCnt="0"/>
      <dgm:spPr/>
    </dgm:pt>
    <dgm:pt modelId="{2EA6CA94-FCEF-43AD-B352-271705763738}" type="pres">
      <dgm:prSet presAssocID="{E978D008-5592-4F90-9727-9D6C21A93369}" presName="compNode" presStyleCnt="0"/>
      <dgm:spPr/>
    </dgm:pt>
    <dgm:pt modelId="{CC531FDC-6380-4527-A96C-87D41E51C6BA}" type="pres">
      <dgm:prSet presAssocID="{E978D008-5592-4F90-9727-9D6C21A93369}" presName="bgRect" presStyleLbl="bgShp" presStyleIdx="1" presStyleCnt="4"/>
      <dgm:spPr/>
    </dgm:pt>
    <dgm:pt modelId="{46C9845A-17B0-4657-8ABE-AC16945FEA48}" type="pres">
      <dgm:prSet presAssocID="{E978D008-5592-4F90-9727-9D6C21A933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2D920AD-3516-4A58-88D7-DE76253C0968}" type="pres">
      <dgm:prSet presAssocID="{E978D008-5592-4F90-9727-9D6C21A93369}" presName="spaceRect" presStyleCnt="0"/>
      <dgm:spPr/>
    </dgm:pt>
    <dgm:pt modelId="{A4AE69ED-AF26-4F8F-B77E-B8829F62D84E}" type="pres">
      <dgm:prSet presAssocID="{E978D008-5592-4F90-9727-9D6C21A93369}" presName="parTx" presStyleLbl="revTx" presStyleIdx="1" presStyleCnt="4">
        <dgm:presLayoutVars>
          <dgm:chMax val="0"/>
          <dgm:chPref val="0"/>
        </dgm:presLayoutVars>
      </dgm:prSet>
      <dgm:spPr/>
    </dgm:pt>
    <dgm:pt modelId="{71F9F59C-F551-4DDC-B5B5-E7722CBAAADF}" type="pres">
      <dgm:prSet presAssocID="{34A7B5B3-7888-447A-999A-3325F9C53DDD}" presName="sibTrans" presStyleCnt="0"/>
      <dgm:spPr/>
    </dgm:pt>
    <dgm:pt modelId="{9A71BFFA-EBD2-4E5E-9C90-1B2B3C87A8A1}" type="pres">
      <dgm:prSet presAssocID="{FAC3C430-758F-4381-AEEF-9E42CD00C6A5}" presName="compNode" presStyleCnt="0"/>
      <dgm:spPr/>
    </dgm:pt>
    <dgm:pt modelId="{17278B7F-D459-4EC3-A320-6EF8E14ED9B7}" type="pres">
      <dgm:prSet presAssocID="{FAC3C430-758F-4381-AEEF-9E42CD00C6A5}" presName="bgRect" presStyleLbl="bgShp" presStyleIdx="2" presStyleCnt="4"/>
      <dgm:spPr/>
    </dgm:pt>
    <dgm:pt modelId="{E5EF7675-A788-4AA1-9975-B04103720290}" type="pres">
      <dgm:prSet presAssocID="{FAC3C430-758F-4381-AEEF-9E42CD00C6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746BE00-2805-4DFE-89E3-3FA60C36356F}" type="pres">
      <dgm:prSet presAssocID="{FAC3C430-758F-4381-AEEF-9E42CD00C6A5}" presName="spaceRect" presStyleCnt="0"/>
      <dgm:spPr/>
    </dgm:pt>
    <dgm:pt modelId="{2A585C86-7946-49ED-9BB9-B2585BD8A82A}" type="pres">
      <dgm:prSet presAssocID="{FAC3C430-758F-4381-AEEF-9E42CD00C6A5}" presName="parTx" presStyleLbl="revTx" presStyleIdx="2" presStyleCnt="4">
        <dgm:presLayoutVars>
          <dgm:chMax val="0"/>
          <dgm:chPref val="0"/>
        </dgm:presLayoutVars>
      </dgm:prSet>
      <dgm:spPr/>
    </dgm:pt>
    <dgm:pt modelId="{98BC87C3-D487-42AE-94F9-6EE3D33106DB}" type="pres">
      <dgm:prSet presAssocID="{6989F193-E2E2-4C11-B337-E61064DE8327}" presName="sibTrans" presStyleCnt="0"/>
      <dgm:spPr/>
    </dgm:pt>
    <dgm:pt modelId="{050A0B5C-A0B0-4E3A-B4C1-2A08606F66D7}" type="pres">
      <dgm:prSet presAssocID="{D8A53783-F9A4-4CF2-89EF-78D77DAFAEDA}" presName="compNode" presStyleCnt="0"/>
      <dgm:spPr/>
    </dgm:pt>
    <dgm:pt modelId="{7C8A31DA-4B7E-4288-98D8-7A236BBEECD6}" type="pres">
      <dgm:prSet presAssocID="{D8A53783-F9A4-4CF2-89EF-78D77DAFAEDA}" presName="bgRect" presStyleLbl="bgShp" presStyleIdx="3" presStyleCnt="4"/>
      <dgm:spPr/>
    </dgm:pt>
    <dgm:pt modelId="{98A1AC52-8525-4FE9-B137-88430CBA9944}" type="pres">
      <dgm:prSet presAssocID="{D8A53783-F9A4-4CF2-89EF-78D77DAFAE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8F0769DD-3AAB-4822-88B1-6396A6E7F4A9}" type="pres">
      <dgm:prSet presAssocID="{D8A53783-F9A4-4CF2-89EF-78D77DAFAEDA}" presName="spaceRect" presStyleCnt="0"/>
      <dgm:spPr/>
    </dgm:pt>
    <dgm:pt modelId="{0A29FDFB-5F7A-45F9-A100-6844918FEEAA}" type="pres">
      <dgm:prSet presAssocID="{D8A53783-F9A4-4CF2-89EF-78D77DAFAE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462F03-F8D6-4824-AD49-4D2A3E8F1F25}" type="presOf" srcId="{D8A53783-F9A4-4CF2-89EF-78D77DAFAEDA}" destId="{0A29FDFB-5F7A-45F9-A100-6844918FEEAA}" srcOrd="0" destOrd="0" presId="urn:microsoft.com/office/officeart/2018/2/layout/IconVerticalSolidList"/>
    <dgm:cxn modelId="{EA24871A-F394-4745-9A2C-0A8664C7CBCD}" type="presOf" srcId="{3866F9A1-FE2E-4F9F-A433-57E032BA0A39}" destId="{9A353B8D-1C1E-4632-9593-DF470DC2AB5E}" srcOrd="0" destOrd="0" presId="urn:microsoft.com/office/officeart/2018/2/layout/IconVerticalSolidList"/>
    <dgm:cxn modelId="{B6D96223-F129-487E-B796-6A21EBFEE88E}" srcId="{6AA39897-6560-4C9A-BB20-C60AFF88EA48}" destId="{E978D008-5592-4F90-9727-9D6C21A93369}" srcOrd="1" destOrd="0" parTransId="{1708FD16-34FF-4035-A4F1-5398360C98E7}" sibTransId="{34A7B5B3-7888-447A-999A-3325F9C53DDD}"/>
    <dgm:cxn modelId="{63FE522C-E1C2-4E34-A888-D0C0455D3ABC}" type="presOf" srcId="{FAC3C430-758F-4381-AEEF-9E42CD00C6A5}" destId="{2A585C86-7946-49ED-9BB9-B2585BD8A82A}" srcOrd="0" destOrd="0" presId="urn:microsoft.com/office/officeart/2018/2/layout/IconVerticalSolidList"/>
    <dgm:cxn modelId="{87DFED36-C90D-4864-BDB6-18D6B631CAD2}" srcId="{6AA39897-6560-4C9A-BB20-C60AFF88EA48}" destId="{3866F9A1-FE2E-4F9F-A433-57E032BA0A39}" srcOrd="0" destOrd="0" parTransId="{21CA471B-CDF2-40F9-8C4C-77492486A8B9}" sibTransId="{C6BAEA55-2288-46A8-A599-A2E2B2C84C59}"/>
    <dgm:cxn modelId="{B6126043-7C92-4175-8736-3205C32392B4}" type="presOf" srcId="{E978D008-5592-4F90-9727-9D6C21A93369}" destId="{A4AE69ED-AF26-4F8F-B77E-B8829F62D84E}" srcOrd="0" destOrd="0" presId="urn:microsoft.com/office/officeart/2018/2/layout/IconVerticalSolidList"/>
    <dgm:cxn modelId="{B8A7D379-B4E8-4695-993F-0FEC46C4FF19}" type="presOf" srcId="{6AA39897-6560-4C9A-BB20-C60AFF88EA48}" destId="{DEF573E8-AF37-458D-8586-9BB979BA84B4}" srcOrd="0" destOrd="0" presId="urn:microsoft.com/office/officeart/2018/2/layout/IconVerticalSolidList"/>
    <dgm:cxn modelId="{CEC9FED2-FAE1-4FB7-850B-E9D168518897}" srcId="{6AA39897-6560-4C9A-BB20-C60AFF88EA48}" destId="{D8A53783-F9A4-4CF2-89EF-78D77DAFAEDA}" srcOrd="3" destOrd="0" parTransId="{331966BD-DE9E-4349-9EE2-F5AD0C08B3E8}" sibTransId="{C3AE9D2A-39A9-4F25-8610-DCA1E6F02CAC}"/>
    <dgm:cxn modelId="{DC5EA6DC-CD29-417F-B741-D1628CEFC68D}" srcId="{6AA39897-6560-4C9A-BB20-C60AFF88EA48}" destId="{FAC3C430-758F-4381-AEEF-9E42CD00C6A5}" srcOrd="2" destOrd="0" parTransId="{EA7CD9B4-7880-45D0-948A-32DCD8C47CFB}" sibTransId="{6989F193-E2E2-4C11-B337-E61064DE8327}"/>
    <dgm:cxn modelId="{301743DE-10DB-40CB-837E-72783C2DDD21}" type="presParOf" srcId="{DEF573E8-AF37-458D-8586-9BB979BA84B4}" destId="{CEE7D8A7-3E6E-4668-9A7E-285DF00F3EDB}" srcOrd="0" destOrd="0" presId="urn:microsoft.com/office/officeart/2018/2/layout/IconVerticalSolidList"/>
    <dgm:cxn modelId="{B969C47B-487D-49AE-8024-F053FD70F9ED}" type="presParOf" srcId="{CEE7D8A7-3E6E-4668-9A7E-285DF00F3EDB}" destId="{BDF7E813-426C-427F-A32D-25170F30720D}" srcOrd="0" destOrd="0" presId="urn:microsoft.com/office/officeart/2018/2/layout/IconVerticalSolidList"/>
    <dgm:cxn modelId="{12592A7F-74BA-4EF7-B033-882666FA22E4}" type="presParOf" srcId="{CEE7D8A7-3E6E-4668-9A7E-285DF00F3EDB}" destId="{2E9904FB-59C3-4D74-B58D-86081196CF4A}" srcOrd="1" destOrd="0" presId="urn:microsoft.com/office/officeart/2018/2/layout/IconVerticalSolidList"/>
    <dgm:cxn modelId="{54775B1F-8F2F-4766-B164-74758082EAB1}" type="presParOf" srcId="{CEE7D8A7-3E6E-4668-9A7E-285DF00F3EDB}" destId="{F8E63D03-06C0-4127-A1D1-A2627B988470}" srcOrd="2" destOrd="0" presId="urn:microsoft.com/office/officeart/2018/2/layout/IconVerticalSolidList"/>
    <dgm:cxn modelId="{BED50E64-A312-4BD2-9CBE-EFC4B97AFC88}" type="presParOf" srcId="{CEE7D8A7-3E6E-4668-9A7E-285DF00F3EDB}" destId="{9A353B8D-1C1E-4632-9593-DF470DC2AB5E}" srcOrd="3" destOrd="0" presId="urn:microsoft.com/office/officeart/2018/2/layout/IconVerticalSolidList"/>
    <dgm:cxn modelId="{EF845519-99A6-465D-B5A0-2592CBBBB91D}" type="presParOf" srcId="{DEF573E8-AF37-458D-8586-9BB979BA84B4}" destId="{179EF286-FA9E-4121-A424-51F6D536932E}" srcOrd="1" destOrd="0" presId="urn:microsoft.com/office/officeart/2018/2/layout/IconVerticalSolidList"/>
    <dgm:cxn modelId="{2DEB701A-5074-4FEA-BC7C-254C8C5B4DF5}" type="presParOf" srcId="{DEF573E8-AF37-458D-8586-9BB979BA84B4}" destId="{2EA6CA94-FCEF-43AD-B352-271705763738}" srcOrd="2" destOrd="0" presId="urn:microsoft.com/office/officeart/2018/2/layout/IconVerticalSolidList"/>
    <dgm:cxn modelId="{3A6EFB76-B813-4E19-9834-7408EDC31FF8}" type="presParOf" srcId="{2EA6CA94-FCEF-43AD-B352-271705763738}" destId="{CC531FDC-6380-4527-A96C-87D41E51C6BA}" srcOrd="0" destOrd="0" presId="urn:microsoft.com/office/officeart/2018/2/layout/IconVerticalSolidList"/>
    <dgm:cxn modelId="{6D9F90B2-ABBF-4DF7-A584-423AEDA37F0B}" type="presParOf" srcId="{2EA6CA94-FCEF-43AD-B352-271705763738}" destId="{46C9845A-17B0-4657-8ABE-AC16945FEA48}" srcOrd="1" destOrd="0" presId="urn:microsoft.com/office/officeart/2018/2/layout/IconVerticalSolidList"/>
    <dgm:cxn modelId="{21C40FB0-244C-47C8-92A7-C6901F7465BE}" type="presParOf" srcId="{2EA6CA94-FCEF-43AD-B352-271705763738}" destId="{C2D920AD-3516-4A58-88D7-DE76253C0968}" srcOrd="2" destOrd="0" presId="urn:microsoft.com/office/officeart/2018/2/layout/IconVerticalSolidList"/>
    <dgm:cxn modelId="{8EEA0119-9D03-4B47-8DAA-E609C6762AB4}" type="presParOf" srcId="{2EA6CA94-FCEF-43AD-B352-271705763738}" destId="{A4AE69ED-AF26-4F8F-B77E-B8829F62D84E}" srcOrd="3" destOrd="0" presId="urn:microsoft.com/office/officeart/2018/2/layout/IconVerticalSolidList"/>
    <dgm:cxn modelId="{59395E06-57BD-4880-BD32-32003D7A3683}" type="presParOf" srcId="{DEF573E8-AF37-458D-8586-9BB979BA84B4}" destId="{71F9F59C-F551-4DDC-B5B5-E7722CBAAADF}" srcOrd="3" destOrd="0" presId="urn:microsoft.com/office/officeart/2018/2/layout/IconVerticalSolidList"/>
    <dgm:cxn modelId="{6CDE3EFF-F61C-44AC-9C23-B26FD7FB91B2}" type="presParOf" srcId="{DEF573E8-AF37-458D-8586-9BB979BA84B4}" destId="{9A71BFFA-EBD2-4E5E-9C90-1B2B3C87A8A1}" srcOrd="4" destOrd="0" presId="urn:microsoft.com/office/officeart/2018/2/layout/IconVerticalSolidList"/>
    <dgm:cxn modelId="{A7EA9DA1-3EFA-48E5-BD90-0873E5C0A7F6}" type="presParOf" srcId="{9A71BFFA-EBD2-4E5E-9C90-1B2B3C87A8A1}" destId="{17278B7F-D459-4EC3-A320-6EF8E14ED9B7}" srcOrd="0" destOrd="0" presId="urn:microsoft.com/office/officeart/2018/2/layout/IconVerticalSolidList"/>
    <dgm:cxn modelId="{24DC79E4-E577-4541-9A0B-DE9BD713C707}" type="presParOf" srcId="{9A71BFFA-EBD2-4E5E-9C90-1B2B3C87A8A1}" destId="{E5EF7675-A788-4AA1-9975-B04103720290}" srcOrd="1" destOrd="0" presId="urn:microsoft.com/office/officeart/2018/2/layout/IconVerticalSolidList"/>
    <dgm:cxn modelId="{D26DA6B6-373F-4446-A6C3-D830CCFB996D}" type="presParOf" srcId="{9A71BFFA-EBD2-4E5E-9C90-1B2B3C87A8A1}" destId="{3746BE00-2805-4DFE-89E3-3FA60C36356F}" srcOrd="2" destOrd="0" presId="urn:microsoft.com/office/officeart/2018/2/layout/IconVerticalSolidList"/>
    <dgm:cxn modelId="{3479499B-A0F1-461C-A688-15AE4806FCDC}" type="presParOf" srcId="{9A71BFFA-EBD2-4E5E-9C90-1B2B3C87A8A1}" destId="{2A585C86-7946-49ED-9BB9-B2585BD8A82A}" srcOrd="3" destOrd="0" presId="urn:microsoft.com/office/officeart/2018/2/layout/IconVerticalSolidList"/>
    <dgm:cxn modelId="{ACA8D340-A26A-4041-848C-54272FA9992E}" type="presParOf" srcId="{DEF573E8-AF37-458D-8586-9BB979BA84B4}" destId="{98BC87C3-D487-42AE-94F9-6EE3D33106DB}" srcOrd="5" destOrd="0" presId="urn:microsoft.com/office/officeart/2018/2/layout/IconVerticalSolidList"/>
    <dgm:cxn modelId="{954078C2-7E81-4734-BC06-BF3F2B00EE1C}" type="presParOf" srcId="{DEF573E8-AF37-458D-8586-9BB979BA84B4}" destId="{050A0B5C-A0B0-4E3A-B4C1-2A08606F66D7}" srcOrd="6" destOrd="0" presId="urn:microsoft.com/office/officeart/2018/2/layout/IconVerticalSolidList"/>
    <dgm:cxn modelId="{A2AAC675-C011-42AA-9D86-087222FFBA34}" type="presParOf" srcId="{050A0B5C-A0B0-4E3A-B4C1-2A08606F66D7}" destId="{7C8A31DA-4B7E-4288-98D8-7A236BBEECD6}" srcOrd="0" destOrd="0" presId="urn:microsoft.com/office/officeart/2018/2/layout/IconVerticalSolidList"/>
    <dgm:cxn modelId="{8212DA89-3702-40BC-9D92-4110D654E357}" type="presParOf" srcId="{050A0B5C-A0B0-4E3A-B4C1-2A08606F66D7}" destId="{98A1AC52-8525-4FE9-B137-88430CBA9944}" srcOrd="1" destOrd="0" presId="urn:microsoft.com/office/officeart/2018/2/layout/IconVerticalSolidList"/>
    <dgm:cxn modelId="{5AE5971B-7644-4A53-B9DE-934E4595A5A4}" type="presParOf" srcId="{050A0B5C-A0B0-4E3A-B4C1-2A08606F66D7}" destId="{8F0769DD-3AAB-4822-88B1-6396A6E7F4A9}" srcOrd="2" destOrd="0" presId="urn:microsoft.com/office/officeart/2018/2/layout/IconVerticalSolidList"/>
    <dgm:cxn modelId="{4CB1F109-1744-41E5-8348-A49409AD0D4A}" type="presParOf" srcId="{050A0B5C-A0B0-4E3A-B4C1-2A08606F66D7}" destId="{0A29FDFB-5F7A-45F9-A100-6844918FEE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7E813-426C-427F-A32D-25170F30720D}">
      <dsp:nvSpPr>
        <dsp:cNvPr id="0" name=""/>
        <dsp:cNvSpPr/>
      </dsp:nvSpPr>
      <dsp:spPr>
        <a:xfrm>
          <a:off x="0" y="1805"/>
          <a:ext cx="10963275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904FB-59C3-4D74-B58D-86081196CF4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53B8D-1C1E-4632-9593-DF470DC2AB5E}">
      <dsp:nvSpPr>
        <dsp:cNvPr id="0" name=""/>
        <dsp:cNvSpPr/>
      </dsp:nvSpPr>
      <dsp:spPr>
        <a:xfrm>
          <a:off x="1057183" y="1805"/>
          <a:ext cx="990609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Power BI ? </a:t>
          </a:r>
        </a:p>
      </dsp:txBody>
      <dsp:txXfrm>
        <a:off x="1057183" y="1805"/>
        <a:ext cx="9906091" cy="915310"/>
      </dsp:txXfrm>
    </dsp:sp>
    <dsp:sp modelId="{CC531FDC-6380-4527-A96C-87D41E51C6BA}">
      <dsp:nvSpPr>
        <dsp:cNvPr id="0" name=""/>
        <dsp:cNvSpPr/>
      </dsp:nvSpPr>
      <dsp:spPr>
        <a:xfrm>
          <a:off x="0" y="1145944"/>
          <a:ext cx="10963275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9845A-17B0-4657-8ABE-AC16945FEA48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E69ED-AF26-4F8F-B77E-B8829F62D84E}">
      <dsp:nvSpPr>
        <dsp:cNvPr id="0" name=""/>
        <dsp:cNvSpPr/>
      </dsp:nvSpPr>
      <dsp:spPr>
        <a:xfrm>
          <a:off x="1057183" y="1145944"/>
          <a:ext cx="990609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BI is a data visualization and Analytics tool that helps turn raw data into interactive insights. </a:t>
          </a:r>
        </a:p>
      </dsp:txBody>
      <dsp:txXfrm>
        <a:off x="1057183" y="1145944"/>
        <a:ext cx="9906091" cy="915310"/>
      </dsp:txXfrm>
    </dsp:sp>
    <dsp:sp modelId="{17278B7F-D459-4EC3-A320-6EF8E14ED9B7}">
      <dsp:nvSpPr>
        <dsp:cNvPr id="0" name=""/>
        <dsp:cNvSpPr/>
      </dsp:nvSpPr>
      <dsp:spPr>
        <a:xfrm>
          <a:off x="0" y="2290082"/>
          <a:ext cx="10963275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F7675-A788-4AA1-9975-B0410372029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85C86-7946-49ED-9BB9-B2585BD8A82A}">
      <dsp:nvSpPr>
        <dsp:cNvPr id="0" name=""/>
        <dsp:cNvSpPr/>
      </dsp:nvSpPr>
      <dsp:spPr>
        <a:xfrm>
          <a:off x="1057183" y="2290082"/>
          <a:ext cx="990609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we used it in our project? </a:t>
          </a:r>
        </a:p>
      </dsp:txBody>
      <dsp:txXfrm>
        <a:off x="1057183" y="2290082"/>
        <a:ext cx="9906091" cy="915310"/>
      </dsp:txXfrm>
    </dsp:sp>
    <dsp:sp modelId="{7C8A31DA-4B7E-4288-98D8-7A236BBEECD6}">
      <dsp:nvSpPr>
        <dsp:cNvPr id="0" name=""/>
        <dsp:cNvSpPr/>
      </dsp:nvSpPr>
      <dsp:spPr>
        <a:xfrm>
          <a:off x="0" y="3434221"/>
          <a:ext cx="10963275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1AC52-8525-4FE9-B137-88430CBA994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9FDFB-5F7A-45F9-A100-6844918FEEAA}">
      <dsp:nvSpPr>
        <dsp:cNvPr id="0" name=""/>
        <dsp:cNvSpPr/>
      </dsp:nvSpPr>
      <dsp:spPr>
        <a:xfrm>
          <a:off x="1057183" y="3434221"/>
          <a:ext cx="990609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is it helpful ? </a:t>
          </a:r>
        </a:p>
      </dsp:txBody>
      <dsp:txXfrm>
        <a:off x="1057183" y="3434221"/>
        <a:ext cx="9906091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5575B-D1B4-4763-A68B-C4847E5804C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B5A90-F2E7-4001-B077-EDEC8B6D9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TSP – Staff and faculty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5A90-F2E7-4001-B077-EDEC8B6D9E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our arrivals sheet we have all of our attributes that we assigned to the orders. In the </a:t>
            </a:r>
            <a:r>
              <a:rPr lang="en-US" err="1"/>
              <a:t>A_Item</a:t>
            </a:r>
            <a:r>
              <a:rPr lang="en-US"/>
              <a:t> collum, this refers to the type of item such as a monitor, laptop or something else.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5A90-F2E7-4001-B077-EDEC8B6D9E5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3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Uses a conditional if then statement. Read as a 1 is a yes and 0 is a no.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5A90-F2E7-4001-B077-EDEC8B6D9E5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33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Has orders come in. if it is a new item it gets ordered and waits. If the item is already ordered then it waits there until the items arrive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5A90-F2E7-4001-B077-EDEC8B6D9E5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34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Average time in system went from 36803 to 14458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5A90-F2E7-4001-B077-EDEC8B6D9E5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31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/>
              <a:t>Total Amount Spent by Category</a:t>
            </a:r>
            <a:endParaRPr/>
          </a:p>
          <a:p>
            <a:r>
              <a:rPr b="0"/>
              <a:t>No alt text provided</a:t>
            </a:r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Changing scope –  Analyze data predict when to reorder, Added stock sites between TSP’s and Procurement (more effective?)</a:t>
            </a:r>
          </a:p>
          <a:p>
            <a:r>
              <a:rPr lang="en-US"/>
              <a:t>Messy Data – Logan will touch on more -  finding out what was useful and what was not (over 3000 tickets)</a:t>
            </a:r>
          </a:p>
          <a:p>
            <a:r>
              <a:rPr lang="en-US" err="1"/>
              <a:t>Promodel</a:t>
            </a:r>
            <a:r>
              <a:rPr lang="en-US"/>
              <a:t> crashes – running 1400+ lines of arrivals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5A90-F2E7-4001-B077-EDEC8B6D9E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6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EED2F-85D4-4A0C-9E75-B160C6CDA4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59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Jump into data formatting, time to talk VODs</a:t>
            </a:r>
          </a:p>
          <a:p>
            <a:r>
              <a:rPr lang="en-US"/>
              <a:t>How did we get this data for 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EED2F-85D4-4A0C-9E75-B160C6CDA4A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it is</a:t>
            </a:r>
          </a:p>
          <a:p>
            <a:r>
              <a:rPr lang="en-US"/>
              <a:t>What it does</a:t>
            </a:r>
          </a:p>
          <a:p>
            <a:r>
              <a:rPr lang="en-US"/>
              <a:t>Why does it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EED2F-85D4-4A0C-9E75-B160C6CDA4A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context of this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EED2F-85D4-4A0C-9E75-B160C6CDA4A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5A90-F2E7-4001-B077-EDEC8B6D9E5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V_QTY represents the total quantity that can be held at the stock location. The V_OT represents the wait time that it takes from when you order an item to when you actually receive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5A90-F2E7-4001-B077-EDEC8B6D9E5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9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used the attributes to sort the orders based on where they needed to go. For example the A_FFL was assigned to items when they were done. This is so that they can be routed out of the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B5A90-F2E7-4001-B077-EDEC8B6D9E5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1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B12D-68A2-F99F-0706-A3EC7ED29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28600"/>
            <a:ext cx="10972800" cy="2387600"/>
          </a:xfrm>
        </p:spPr>
        <p:txBody>
          <a:bodyPr anchor="t"/>
          <a:lstStyle>
            <a:lvl1pPr algn="ctr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B17F7-A6BF-9222-B6A8-ED85F8103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2616200"/>
            <a:ext cx="109728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CFC5-209F-B9E6-1BA8-154FE927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7E56-3512-41BA-A38C-4F0F74E0D891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4356-5CDA-ADCC-9B62-F258172A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E0007-B93D-A865-E899-B0E4692F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6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2A5-CF80-C15F-A9AD-C8B32323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03565-BBA9-FCBE-89B8-F99573401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4C255-8101-B8C1-2060-1E799174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613CD-F183-40B4-A089-278E66AE5836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3471-8447-091C-F609-4DE53F94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18F8-1383-3C8A-4E6F-13EC8C6C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7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2FC8D-DB63-54D8-DB76-2B4D79B01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FCD71-E7B0-BEB1-CC9B-9E222DBDE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3A2F-9F47-B8BD-8FAF-68E6716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D64B-6585-4D26-9039-A8A6A042A1FE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5693E-2DB9-14AF-3A51-5BE8C066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6A309-5064-0780-AFCF-45630A9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2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515C-DB97-3117-E30D-5E29CE69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2DE72-9011-65C6-407B-AE499D68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D68F-6FD6-7637-B349-22CB9750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E99-666F-4589-9DF2-E18967472F8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642F8-FDEE-0588-CBD6-BCE343EE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94D18-EA2F-668E-DB4C-89B607FB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1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F4C4-73FE-B664-C4B5-917264A1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8387"/>
            <a:ext cx="10972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F831-8C4A-EB58-95FD-164178D9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5191125"/>
            <a:ext cx="10972800" cy="12160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D2331-526B-A228-4D55-4DE9615E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B5398-9616-46D6-A4E4-B34D648FB85A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9E1D-420C-2B8F-05EC-252F316E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B10D-D609-7358-CFEF-3C74758C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D324-174A-45DA-4736-E5AFAC76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434F-5254-3260-4895-B79EA515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575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10572-8645-7354-4EEB-AB31E1CFC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410200" cy="457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6676F-E6F4-0439-14EB-736568C4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399D-1A54-49D5-A6B6-80794CCF9C71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CF04-B3DB-946C-215B-2EF8C5AC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685A5-69F4-48DF-38F5-95E26124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73C2-146E-C6A9-5046-196E96AD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6" y="228600"/>
            <a:ext cx="109648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8173-7055-BF5C-E106-343432A1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1163"/>
            <a:ext cx="53879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3703-1EB3-6730-7DED-AA0253344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505074"/>
            <a:ext cx="5387975" cy="3895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0587E-1AAC-9B33-FAB7-00FBE1E7A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4102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1A75F-0F81-25B4-0ED0-A3CFD8689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410200" cy="39020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F377E-34F0-BCB2-C0F2-29A8F62B3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0E26-06C6-498A-80FE-CB80E1F2E0B3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F64AA-30B4-3CB2-66AF-99C6C559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3810D-CCCA-3AB9-984E-FEEA2E011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234E-9654-51A5-079A-E705447E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FB5C7-A681-9318-3165-1C20F7C9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904AA-9F82-47EA-9727-B5FA7CCA6681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B6F60-C3CE-8B9E-DC69-9B9FCFF5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87BEC-3914-3C09-8DB4-4FF73556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52700-C29C-DDA6-A6AA-60980857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06E-AFF3-4CA1-8B9B-3138CF2F6396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68F84-4A33-D1F3-2743-40EE376A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3DB1E-63A6-A8F2-1B57-B20D2A4E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BCBC-0BAC-1D41-C924-44F07CC3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92AC-339B-DBD4-B172-9A924A4F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925" y="228600"/>
            <a:ext cx="6848475" cy="61785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B1FE7-7604-E871-B17A-F5864580F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1828801"/>
            <a:ext cx="3932237" cy="45783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97098-EAB5-FD14-DB08-1A29648E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C46A6-9B37-4290-9103-F362B5284ED6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90089-0CCB-1B2A-F4D1-CD3AFA9B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5B16E-5C83-F06E-3D44-AB429D9B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2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2C3D-40CA-22AA-6B32-3785705E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4FE253-E314-4483-42F7-C529340DA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43450" y="228600"/>
            <a:ext cx="6838950" cy="61785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75195-1A0B-C120-2CAA-3D8EE1381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0075" y="1828799"/>
            <a:ext cx="3932237" cy="457834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F0215-44E6-EBBC-45B3-58D41107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8746-851E-4894-ADC1-486FB5AC2E65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01D11-784D-8254-FE2B-1F4618011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7479E-E7A5-2B8C-B8C3-CC182DCD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2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F35A39A3-9572-1998-2B2B-C2B0D7E586BF}"/>
              </a:ext>
            </a:extLst>
          </p:cNvPr>
          <p:cNvSpPr/>
          <p:nvPr userDrawn="1"/>
        </p:nvSpPr>
        <p:spPr>
          <a:xfrm flipH="1">
            <a:off x="9744075" y="0"/>
            <a:ext cx="2433638" cy="6772274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FEF5CADA-7AC5-1954-EA4B-ADBEAC309CA7}"/>
              </a:ext>
            </a:extLst>
          </p:cNvPr>
          <p:cNvSpPr/>
          <p:nvPr userDrawn="1"/>
        </p:nvSpPr>
        <p:spPr>
          <a:xfrm flipV="1">
            <a:off x="0" y="0"/>
            <a:ext cx="2447925" cy="6772274"/>
          </a:xfrm>
          <a:prstGeom prst="rtTriangl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5EB300-96CA-E566-B15B-010E447D0F06}"/>
              </a:ext>
            </a:extLst>
          </p:cNvPr>
          <p:cNvSpPr/>
          <p:nvPr userDrawn="1"/>
        </p:nvSpPr>
        <p:spPr>
          <a:xfrm>
            <a:off x="4761" y="6400799"/>
            <a:ext cx="12192000" cy="45720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9517A-175E-8C2A-E64F-34A1EE42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228600"/>
            <a:ext cx="10963275" cy="1590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DD2A9-C001-4D16-86D3-30240BFA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825625"/>
            <a:ext cx="109632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30276-A2AF-256D-F381-EC48506371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407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</a:defRPr>
            </a:lvl1pPr>
          </a:lstStyle>
          <a:p>
            <a:fld id="{B5303804-B073-4271-88D1-38E66D5ED2BA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7F2E-3148-02F8-ACD4-0603513C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71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OM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11CF-8818-5BF3-1238-F9688BA1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200" y="64071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accent1"/>
                </a:solidFill>
              </a:defRPr>
            </a:lvl1pPr>
          </a:lstStyle>
          <a:p>
            <a:fld id="{44B35841-DAFD-6D4D-8E0C-DA4DA4C0B7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1BA23-72BD-C253-7E52-AA9F704303CD}"/>
              </a:ext>
            </a:extLst>
          </p:cNvPr>
          <p:cNvSpPr/>
          <p:nvPr userDrawn="1"/>
        </p:nvSpPr>
        <p:spPr>
          <a:xfrm>
            <a:off x="0" y="6183313"/>
            <a:ext cx="12196761" cy="2174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27C98-A493-B1E5-2C26-A39CCA2A91DD}"/>
              </a:ext>
            </a:extLst>
          </p:cNvPr>
          <p:cNvSpPr/>
          <p:nvPr userDrawn="1"/>
        </p:nvSpPr>
        <p:spPr>
          <a:xfrm>
            <a:off x="0" y="6296025"/>
            <a:ext cx="12196761" cy="1111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u="none" kern="120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84" userDrawn="1">
          <p15:clr>
            <a:srgbClr val="547EBF"/>
          </p15:clr>
        </p15:guide>
        <p15:guide id="4" pos="7296" userDrawn="1">
          <p15:clr>
            <a:srgbClr val="547EBF"/>
          </p15:clr>
        </p15:guide>
        <p15:guide id="5" orient="horz" pos="144" userDrawn="1">
          <p15:clr>
            <a:srgbClr val="547EBF"/>
          </p15:clr>
        </p15:guide>
        <p15:guide id="6" orient="horz" pos="4032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2CF4-43B3-9AD8-4D73-59E2BF91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8600"/>
            <a:ext cx="12192000" cy="2849880"/>
          </a:xfrm>
        </p:spPr>
        <p:txBody>
          <a:bodyPr>
            <a:normAutofit fontScale="90000"/>
          </a:bodyPr>
          <a:lstStyle/>
          <a:p>
            <a:r>
              <a:rPr lang="en-US"/>
              <a:t>OIT Procurement</a:t>
            </a:r>
            <a:br>
              <a:rPr lang="en-US"/>
            </a:br>
            <a:r>
              <a:rPr lang="en-US"/>
              <a:t>Process Improvement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A224E-D152-2F0C-DF15-6817E296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078480"/>
            <a:ext cx="10972800" cy="1193482"/>
          </a:xfrm>
        </p:spPr>
        <p:txBody>
          <a:bodyPr>
            <a:normAutofit/>
          </a:bodyPr>
          <a:lstStyle/>
          <a:p>
            <a:pPr algn="ctr"/>
            <a:r>
              <a:rPr lang="en-US" sz="2000"/>
              <a:t>Presented By:</a:t>
            </a:r>
          </a:p>
          <a:p>
            <a:pPr algn="ctr"/>
            <a:r>
              <a:rPr lang="en-US" sz="1600"/>
              <a:t>Logan Kearney, Linden Beck, Gunavardhan, Peter Hunter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B1C39-0ADC-A1E2-9231-A61FFBE0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7CC4-07D8-B0CB-18C9-2459FA8D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4AEA-240C-40CE-B8AD-89099E44873D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3037A-C8AB-F599-28C1-C3F2E5C8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82885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5725-02CB-E03F-AF1E-DECDCCE1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Process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B1C6-C2D3-EF83-0C50-F925F51A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Inconsistent stock levels</a:t>
            </a:r>
          </a:p>
          <a:p>
            <a:r>
              <a:rPr lang="en-US"/>
              <a:t>Unknown re-order points </a:t>
            </a:r>
          </a:p>
          <a:p>
            <a:r>
              <a:rPr lang="en-US"/>
              <a:t>Longer ticket fulfillment times </a:t>
            </a:r>
          </a:p>
          <a:p>
            <a:r>
              <a:rPr lang="en-US"/>
              <a:t>Limited flexibility for TSP’s and procurement</a:t>
            </a:r>
          </a:p>
          <a:p>
            <a:r>
              <a:rPr lang="en-US"/>
              <a:t>Inconsistent ticket time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CD76-C669-BF65-65D7-6A15432A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F5D3E-34AE-75AC-895D-9B819B3D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5167-7441-4BC9-958F-D5A86A2A21A6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CD2D-46FA-4D30-84DD-60A4AE11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9482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5C6C-2834-F2E6-C7A7-096B612C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theory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3CE9A-F238-72A6-68A6-88133A2E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Kanban methodology = reduced lead times</a:t>
            </a:r>
          </a:p>
          <a:p>
            <a:r>
              <a:rPr lang="en-US"/>
              <a:t>Low-cost, high-frequency items are ideal for stocking</a:t>
            </a:r>
          </a:p>
          <a:p>
            <a:r>
              <a:rPr lang="en-US"/>
              <a:t>Potential overall time savings through reduced stockouts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4114-E64C-52E2-83D3-495BE57C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A777B-C8EF-A1D9-2736-F3D3A759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CC6C9-EB4D-4149-874E-F4AB39FE87A5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444A-A389-34DE-A012-468ADB66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60431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91E5-AD98-0668-7C90-4928FE34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/>
              <a:t>Data Analysis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BEF9C8-F60B-7E05-2217-5183020EE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A1FFB-A8E0-C411-A88D-D42183C1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6E908-DF98-43B0-A0ED-EF8602E40446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84F6B-7553-30BE-F381-99FDE4ED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4D6DB-6C40-DABD-9026-A7A588E4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8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128A-501A-6C29-6022-333FB29F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Analysis Section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95CE4-F00C-1E74-ABE4-291FA8498C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Section Overview</a:t>
            </a:r>
          </a:p>
          <a:p>
            <a:r>
              <a:rPr lang="en-US"/>
              <a:t>Why talk about data?</a:t>
            </a:r>
          </a:p>
          <a:p>
            <a:r>
              <a:rPr lang="en-US"/>
              <a:t>Data Acquisition</a:t>
            </a:r>
          </a:p>
          <a:p>
            <a:pPr lvl="1"/>
            <a:r>
              <a:rPr lang="en-US"/>
              <a:t>Ticket Data</a:t>
            </a:r>
          </a:p>
          <a:p>
            <a:pPr lvl="1"/>
            <a:r>
              <a:rPr lang="en-US"/>
              <a:t>Data Types</a:t>
            </a:r>
          </a:p>
          <a:p>
            <a:r>
              <a:rPr lang="en-US"/>
              <a:t>Data Processing</a:t>
            </a:r>
          </a:p>
          <a:p>
            <a:pPr lvl="1"/>
            <a:r>
              <a:rPr lang="en-US"/>
              <a:t>VOD’s</a:t>
            </a:r>
          </a:p>
          <a:p>
            <a:pPr lvl="1"/>
            <a:r>
              <a:rPr lang="en-US"/>
              <a:t>Python filtering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0950D-E5F3-2AAB-C4AA-1D7F964A96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Processed Data</a:t>
            </a:r>
          </a:p>
          <a:p>
            <a:pPr lvl="1"/>
            <a:r>
              <a:rPr lang="en-US"/>
              <a:t>Outputs</a:t>
            </a:r>
          </a:p>
          <a:p>
            <a:pPr lvl="1"/>
            <a:r>
              <a:rPr lang="en-US"/>
              <a:t>About the process</a:t>
            </a:r>
          </a:p>
          <a:p>
            <a:r>
              <a:rPr lang="en-US"/>
              <a:t>Improvements</a:t>
            </a:r>
          </a:p>
          <a:p>
            <a:pPr lvl="1"/>
            <a:r>
              <a:rPr lang="en-US"/>
              <a:t>Layout Changes</a:t>
            </a:r>
          </a:p>
          <a:p>
            <a:pPr lvl="1"/>
            <a:r>
              <a:rPr lang="en-US"/>
              <a:t>Data Type Changes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7DE50-CB3D-E067-45CD-75273015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13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CC94013-AF42-831B-975F-6DD60FCF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E99DB-C8E7-486F-80FA-CB0281483BD0}" type="datetime1">
              <a:rPr lang="en-US" smtClean="0"/>
              <a:t>9/8/2025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BC0E14D-D01C-6B0A-EFBB-D1554A47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48028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B661-D1DE-18B2-911D-28E88324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talk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C57F-9BEE-81F4-15B4-1731C2644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Informs decision making</a:t>
            </a:r>
          </a:p>
          <a:p>
            <a:r>
              <a:rPr lang="en-US"/>
              <a:t>Tracks progress and milestones</a:t>
            </a:r>
          </a:p>
          <a:p>
            <a:r>
              <a:rPr lang="en-US"/>
              <a:t>Compare alternative methods</a:t>
            </a:r>
          </a:p>
          <a:p>
            <a:r>
              <a:rPr lang="en-US"/>
              <a:t>Auditing</a:t>
            </a:r>
          </a:p>
          <a:p>
            <a:r>
              <a:rPr lang="en-US"/>
              <a:t>Demand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8B58-9DA9-8ECD-2A7E-1048D5A9D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BCE99-666F-4589-9DF2-E18967472F8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8404-5ACF-2211-3CE8-DEC91807C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50665-DC29-F00C-0733-9E317B4E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6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F019-BE7B-4C5D-3A05-0A5E37FB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Ticket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72819-F43A-F499-3E83-31004E9F7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 we have 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7B0E-9990-3034-946D-1CF074B9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15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399446-69D1-A69D-6E05-391DCE925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2D983-4C7A-45C3-A893-0A2B6F8B79B3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8F409C1-B16E-878C-F2E8-C8CA48D3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304748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3A54B-31ED-37CE-A8B8-0DA05BA7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Ticket Data – Project Perspective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BA7EF-3088-B604-6C72-48C8B0A7D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C0E31-E6EC-0E6C-907B-13BA8115F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Plenty of data ~3400 Tickets</a:t>
            </a:r>
          </a:p>
          <a:p>
            <a:r>
              <a:rPr lang="en-US"/>
              <a:t>Differentiated data fields</a:t>
            </a:r>
          </a:p>
          <a:p>
            <a:r>
              <a:rPr lang="en-US"/>
              <a:t>2 Fiscal years of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1DC71-ADCB-1993-819F-B4E6E1C1F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07D60-172E-72ED-D8C8-AC216D5AF8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Real world data is messy</a:t>
            </a:r>
          </a:p>
          <a:p>
            <a:r>
              <a:rPr lang="en-US"/>
              <a:t>Incomplete/blank fields</a:t>
            </a:r>
          </a:p>
          <a:p>
            <a:r>
              <a:rPr lang="en-US"/>
              <a:t>Inaccurate records</a:t>
            </a:r>
          </a:p>
          <a:p>
            <a:r>
              <a:rPr lang="en-US"/>
              <a:t>Missing fields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CB254-DB4D-26FE-FEF3-796F86F7C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0E26-06C6-498A-80FE-CB80E1F2E0B3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8F2E3-FE71-CDCC-CC9B-07197E0E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CA984-FE35-0001-2FA2-7EBE1368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1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A928-7626-48D0-07B8-257636BC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Raw Ticket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931FA-0275-B5B1-ABAF-5EB3B39C21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/>
              <a:t>Ticket ID</a:t>
            </a:r>
          </a:p>
          <a:p>
            <a:r>
              <a:rPr lang="en-US"/>
              <a:t>Asset Count</a:t>
            </a:r>
          </a:p>
          <a:p>
            <a:r>
              <a:rPr lang="en-US"/>
              <a:t>Primary Responsibility</a:t>
            </a:r>
          </a:p>
          <a:p>
            <a:r>
              <a:rPr lang="en-US"/>
              <a:t>Description</a:t>
            </a:r>
          </a:p>
          <a:p>
            <a:r>
              <a:rPr lang="en-US"/>
              <a:t>Age</a:t>
            </a:r>
          </a:p>
          <a:p>
            <a:r>
              <a:rPr lang="en-US"/>
              <a:t>Created By</a:t>
            </a:r>
          </a:p>
          <a:p>
            <a:r>
              <a:rPr lang="en-US"/>
              <a:t>Acct/Dept</a:t>
            </a:r>
          </a:p>
          <a:p>
            <a:r>
              <a:rPr lang="en-US"/>
              <a:t>Service Category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7926E-B450-21A9-7084-3515C96D4E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Source</a:t>
            </a:r>
          </a:p>
          <a:p>
            <a:r>
              <a:rPr lang="en-US"/>
              <a:t>Tags</a:t>
            </a:r>
          </a:p>
          <a:p>
            <a:r>
              <a:rPr lang="en-US"/>
              <a:t>Total Cost of Order</a:t>
            </a:r>
          </a:p>
          <a:p>
            <a:r>
              <a:rPr lang="en-US"/>
              <a:t>Vendor Order Description</a:t>
            </a:r>
          </a:p>
          <a:p>
            <a:r>
              <a:rPr lang="en-US"/>
              <a:t>Invoice Number</a:t>
            </a:r>
          </a:p>
          <a:p>
            <a:r>
              <a:rPr lang="en-US"/>
              <a:t>Vendor</a:t>
            </a:r>
          </a:p>
          <a:p>
            <a:r>
              <a:rPr lang="en-US"/>
              <a:t>Location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0C35D1-DFA1-7D10-04FB-3E4BBB5D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17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34F7E4F-68B6-DA42-B541-52FE2F28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6E35-5627-44EF-AE9C-EEED7B4B19CF}" type="datetime1">
              <a:rPr lang="en-US" smtClean="0"/>
              <a:t>9/8/2025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8C1524D-7C20-0AB0-41C2-262A51CD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10455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A8A1-2F88-C047-EBD4-CE459352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626E5-E99F-6804-8432-52ECDAD3B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How is it used?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EE48C-EE8E-92BD-BA56-6326E4C8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18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3B369F5-0DE8-E184-12A2-8C5E5658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E43A-9C41-442F-813A-0152FB576FFC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1F143F8-82F4-5453-2E8D-9C35BAFF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625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73C-FEB0-AB9A-CE6F-A5954C1E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82E8-E9E9-598C-9B3E-2D5F23F7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Data</a:t>
            </a:r>
          </a:p>
          <a:p>
            <a:pPr lvl="1"/>
            <a:r>
              <a:rPr lang="en-US" dirty="0"/>
              <a:t>Input by a user or employee</a:t>
            </a:r>
          </a:p>
          <a:p>
            <a:pPr lvl="1"/>
            <a:r>
              <a:rPr lang="en-US" dirty="0"/>
              <a:t>Ranges in values, usually text based</a:t>
            </a:r>
          </a:p>
          <a:p>
            <a:r>
              <a:rPr lang="en-US" dirty="0"/>
              <a:t>Catalogue Data</a:t>
            </a:r>
          </a:p>
          <a:p>
            <a:pPr lvl="1"/>
            <a:r>
              <a:rPr lang="en-US" dirty="0"/>
              <a:t>Pulls from a drop-down or catalogue</a:t>
            </a:r>
          </a:p>
          <a:p>
            <a:pPr lvl="1"/>
            <a:r>
              <a:rPr lang="en-US" dirty="0"/>
              <a:t>Includes Tags</a:t>
            </a:r>
          </a:p>
          <a:p>
            <a:pPr lvl="1"/>
            <a:r>
              <a:rPr lang="en-US" dirty="0"/>
              <a:t>User specified from a set list</a:t>
            </a:r>
          </a:p>
          <a:p>
            <a:r>
              <a:rPr lang="en-US" dirty="0"/>
              <a:t>Generated Data</a:t>
            </a:r>
          </a:p>
          <a:p>
            <a:pPr lvl="1"/>
            <a:r>
              <a:rPr lang="en-US" dirty="0"/>
              <a:t>Users Input data to create fields</a:t>
            </a:r>
          </a:p>
          <a:p>
            <a:pPr lvl="1"/>
            <a:r>
              <a:rPr lang="en-US" dirty="0"/>
              <a:t>May generate as a byproduct of a workflow step</a:t>
            </a:r>
          </a:p>
          <a:p>
            <a:r>
              <a:rPr lang="en-US" dirty="0"/>
              <a:t>Metric Data</a:t>
            </a:r>
          </a:p>
          <a:p>
            <a:pPr lvl="1"/>
            <a:r>
              <a:rPr lang="en-US" dirty="0"/>
              <a:t>Generated by the ticketing system automatically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5EEF-6C93-9CCC-01F3-9537E956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19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A015EB-AD2C-B753-CF3E-0E4B4A53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94958-3A8E-421F-B452-DDA1F9CC9AED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D5B2F2F-C00D-AB99-D3D1-7A70CA9B3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338634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7BD3-469F-3EBC-5CAD-A16813DF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4B79D-4F2C-0F22-BE23-AD7E95B8B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/>
              <a:t>The OIT Procurement department currently does not have a method to determine stock levels or predict re-stock points. This leads to stockouts and increases ticket resolution times.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C9502-3B9F-1DE5-6BB6-6ACEE4B6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8C81-08AE-ED4A-B0AB-EBE63992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37A4-0593-4CD5-B03E-A246CF2CB3BC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D4C0-BB84-C9CB-00D1-D6CE0495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3225844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1296-C253-DC03-3EDE-968D6387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E246-2071-DA5F-7ADF-177948E1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Ticket Data w/Data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35B67-D829-EC14-2F90-E124F0AF30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Ticket ID </a:t>
            </a:r>
            <a:r>
              <a:rPr lang="en-US" b="1" dirty="0"/>
              <a:t>[M]</a:t>
            </a:r>
          </a:p>
          <a:p>
            <a:r>
              <a:rPr lang="en-US" dirty="0"/>
              <a:t>Asset Count </a:t>
            </a:r>
            <a:r>
              <a:rPr lang="en-US" b="1" dirty="0"/>
              <a:t>[G]</a:t>
            </a:r>
            <a:endParaRPr lang="en-US" dirty="0"/>
          </a:p>
          <a:p>
            <a:r>
              <a:rPr lang="en-US" dirty="0"/>
              <a:t>Primary Responsibility </a:t>
            </a:r>
            <a:r>
              <a:rPr lang="en-US" b="1" dirty="0"/>
              <a:t>[C]</a:t>
            </a:r>
            <a:endParaRPr lang="en-US" dirty="0"/>
          </a:p>
          <a:p>
            <a:r>
              <a:rPr lang="en-US" dirty="0"/>
              <a:t>Description </a:t>
            </a:r>
            <a:r>
              <a:rPr lang="en-US" b="1" dirty="0"/>
              <a:t>[U]</a:t>
            </a:r>
            <a:endParaRPr lang="en-US" dirty="0"/>
          </a:p>
          <a:p>
            <a:r>
              <a:rPr lang="en-US" dirty="0"/>
              <a:t>Age </a:t>
            </a:r>
            <a:r>
              <a:rPr lang="en-US" b="1" dirty="0"/>
              <a:t>[M]</a:t>
            </a:r>
            <a:endParaRPr lang="en-US" dirty="0"/>
          </a:p>
          <a:p>
            <a:r>
              <a:rPr lang="en-US" dirty="0"/>
              <a:t>Created By </a:t>
            </a:r>
            <a:r>
              <a:rPr lang="en-US" b="1" dirty="0"/>
              <a:t>[M]</a:t>
            </a:r>
            <a:endParaRPr lang="en-US" dirty="0"/>
          </a:p>
          <a:p>
            <a:r>
              <a:rPr lang="en-US" dirty="0"/>
              <a:t>Acct/Dept </a:t>
            </a:r>
            <a:r>
              <a:rPr lang="en-US" b="1" dirty="0"/>
              <a:t>[C]</a:t>
            </a:r>
            <a:endParaRPr lang="en-US" dirty="0"/>
          </a:p>
          <a:p>
            <a:r>
              <a:rPr lang="en-US" dirty="0"/>
              <a:t>Service Category </a:t>
            </a:r>
            <a:r>
              <a:rPr lang="en-US" b="1" dirty="0"/>
              <a:t>[M]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9A375D-3250-4C6E-8747-5B53612C25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</a:t>
            </a:r>
            <a:r>
              <a:rPr lang="en-US" b="1" dirty="0"/>
              <a:t>[M]</a:t>
            </a:r>
            <a:endParaRPr lang="en-US" dirty="0"/>
          </a:p>
          <a:p>
            <a:r>
              <a:rPr lang="en-US" dirty="0"/>
              <a:t>Tags </a:t>
            </a:r>
            <a:r>
              <a:rPr lang="en-US" b="1" dirty="0"/>
              <a:t>[C]</a:t>
            </a:r>
            <a:endParaRPr lang="en-US" dirty="0"/>
          </a:p>
          <a:p>
            <a:r>
              <a:rPr lang="en-US" dirty="0"/>
              <a:t>Total Cost of Order </a:t>
            </a:r>
            <a:r>
              <a:rPr lang="en-US" b="1" dirty="0"/>
              <a:t>[U]</a:t>
            </a:r>
            <a:endParaRPr lang="en-US" dirty="0"/>
          </a:p>
          <a:p>
            <a:r>
              <a:rPr lang="en-US" dirty="0"/>
              <a:t>VOD</a:t>
            </a:r>
            <a:r>
              <a:rPr lang="en-US" b="1" dirty="0"/>
              <a:t>[C]</a:t>
            </a:r>
            <a:endParaRPr lang="en-US" dirty="0"/>
          </a:p>
          <a:p>
            <a:r>
              <a:rPr lang="en-US" dirty="0"/>
              <a:t>Invoice Number </a:t>
            </a:r>
            <a:r>
              <a:rPr lang="en-US" b="1" dirty="0"/>
              <a:t>[C]</a:t>
            </a:r>
            <a:endParaRPr lang="en-US" dirty="0"/>
          </a:p>
          <a:p>
            <a:r>
              <a:rPr lang="en-US" dirty="0"/>
              <a:t>Vendor </a:t>
            </a:r>
            <a:r>
              <a:rPr lang="en-US" b="1" dirty="0"/>
              <a:t>[C]</a:t>
            </a:r>
            <a:endParaRPr lang="en-US" dirty="0"/>
          </a:p>
          <a:p>
            <a:r>
              <a:rPr lang="en-US" dirty="0"/>
              <a:t>Location </a:t>
            </a:r>
            <a:r>
              <a:rPr lang="en-US" b="1" dirty="0"/>
              <a:t>[C]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53EE4B-21D3-0BB6-880D-183585C0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BB8B397-0C20-46D7-5385-8A451081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DBC-7FED-40B2-A08E-A9CA5798F6A5}" type="datetime1">
              <a:rPr lang="en-US" smtClean="0"/>
              <a:t>9/8/2025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E367BCF-40DE-14E9-07B6-DB69B4AD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3683470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4BB3-B16F-673F-EB77-C9C2BF97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Data Types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D044-12CD-3F5C-0447-CEDC00EB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Accuracy</a:t>
            </a:r>
          </a:p>
          <a:p>
            <a:pPr lvl="1"/>
            <a:r>
              <a:rPr lang="en-US"/>
              <a:t>Mature data types are controlled</a:t>
            </a:r>
          </a:p>
          <a:p>
            <a:pPr lvl="1"/>
            <a:r>
              <a:rPr lang="en-US"/>
              <a:t>Less potential variance</a:t>
            </a:r>
          </a:p>
          <a:p>
            <a:r>
              <a:rPr lang="en-US"/>
              <a:t>Automation</a:t>
            </a:r>
          </a:p>
          <a:p>
            <a:pPr lvl="1"/>
            <a:r>
              <a:rPr lang="en-US"/>
              <a:t>Mature data types are machine readable</a:t>
            </a:r>
          </a:p>
          <a:p>
            <a:r>
              <a:rPr lang="en-US"/>
              <a:t>Accounting/Auditing</a:t>
            </a:r>
          </a:p>
          <a:p>
            <a:pPr lvl="1"/>
            <a:r>
              <a:rPr lang="en-US"/>
              <a:t>Better control over input</a:t>
            </a:r>
          </a:p>
          <a:p>
            <a:pPr lvl="1"/>
            <a:r>
              <a:rPr lang="en-US"/>
              <a:t>Automatic checking of data for errors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43089-96DD-DCBA-1722-52DFF8EC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21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51DD60-DE03-3BAB-47A4-BF974962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98E0-2FEE-48B5-89FE-97464E5702B4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C9F2B62-1198-92F2-F8C9-6B3E6C75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447302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392E-2B0C-1C80-DA2A-169ED3FC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Ticket #254618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1B2F-3F4E-0106-031B-43C19A91D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Average Case Study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6097B0-384A-304F-B1C1-84FF85D0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40DCE-EC77-4BE9-B270-6D1B4D1C437F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D84BC0-8ACA-3429-4550-FDAA3181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663A2-9001-0891-75F9-EA3A5BBF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33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26C5-7DC5-993D-33D4-2B6BDE04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in #254618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DA9B2-ECB3-C3EA-9232-D6A4A1159E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Ticket ID</a:t>
            </a:r>
          </a:p>
          <a:p>
            <a:pPr lvl="1"/>
            <a:r>
              <a:rPr lang="en-US"/>
              <a:t>#254618</a:t>
            </a:r>
          </a:p>
          <a:p>
            <a:r>
              <a:rPr lang="en-US"/>
              <a:t>Responsibility</a:t>
            </a:r>
          </a:p>
          <a:p>
            <a:r>
              <a:rPr lang="en-US"/>
              <a:t>Description</a:t>
            </a:r>
          </a:p>
          <a:p>
            <a:r>
              <a:rPr lang="en-US"/>
              <a:t>Age</a:t>
            </a:r>
          </a:p>
          <a:p>
            <a:pPr lvl="1"/>
            <a:r>
              <a:rPr lang="en-US"/>
              <a:t>147 Days</a:t>
            </a:r>
          </a:p>
          <a:p>
            <a:r>
              <a:rPr lang="en-US"/>
              <a:t>Created By</a:t>
            </a:r>
          </a:p>
          <a:p>
            <a:r>
              <a:rPr lang="en-US"/>
              <a:t>Acct/Dept</a:t>
            </a:r>
          </a:p>
          <a:p>
            <a:pPr lvl="1"/>
            <a:r>
              <a:rPr lang="en-US"/>
              <a:t>677 - CNR</a:t>
            </a:r>
          </a:p>
          <a:p>
            <a:r>
              <a:rPr lang="en-US"/>
              <a:t>Source</a:t>
            </a:r>
          </a:p>
          <a:p>
            <a:pPr lvl="1"/>
            <a:r>
              <a:rPr lang="en-US"/>
              <a:t>Service Catalog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575FC-36EC-BA6B-5E99-44C6AB7523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Tags</a:t>
            </a:r>
          </a:p>
          <a:p>
            <a:pPr lvl="1"/>
            <a:r>
              <a:rPr lang="en-US"/>
              <a:t>N/A</a:t>
            </a:r>
          </a:p>
          <a:p>
            <a:r>
              <a:rPr lang="en-US"/>
              <a:t>Total Cost</a:t>
            </a:r>
          </a:p>
          <a:p>
            <a:pPr lvl="1"/>
            <a:r>
              <a:rPr lang="en-US"/>
              <a:t>$2,246.52</a:t>
            </a:r>
          </a:p>
          <a:p>
            <a:r>
              <a:rPr lang="en-US"/>
              <a:t>Vender Order Description (VOD)</a:t>
            </a:r>
          </a:p>
          <a:p>
            <a:r>
              <a:rPr lang="en-US"/>
              <a:t>Vendor</a:t>
            </a:r>
          </a:p>
          <a:p>
            <a:pPr lvl="1"/>
            <a:r>
              <a:rPr lang="en-US"/>
              <a:t>Amazon, IT Stock, Lenovo</a:t>
            </a:r>
          </a:p>
          <a:p>
            <a:r>
              <a:rPr lang="en-US"/>
              <a:t>Location</a:t>
            </a:r>
          </a:p>
          <a:p>
            <a:pPr lvl="1"/>
            <a:r>
              <a:rPr lang="en-US"/>
              <a:t>055 COLLEGE OF NATURAL RESOURCES (CNR)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46310-8316-B2F1-885C-248907A1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769-7B06-49EC-8438-5D28E5E1ED54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C0ACA-6C11-C704-7AF6-7B7CAA0D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5824D-F865-FD0C-927D-690BDA44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FC63-A79B-B5FE-4346-CD8C1C4E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53EB-1057-1C2A-4ADC-96B980FF5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Vendor Order Descriptions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B13A-C86F-7E1A-8E4D-C775AB531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24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8BFA32A-AF2F-BB8A-8654-FEDC9B3C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65E6-F789-4159-A78B-B90F04145658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17E0C9-D994-FC3F-BEDA-AECDBA8A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1584066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B866-7E3D-4EC7-C176-E031EC8F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VOD?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25B25-7A4B-3C16-D565-563944E70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Does Contain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2A7D4-52B9-495A-9650-082CF0134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Description of items to purchase</a:t>
            </a:r>
          </a:p>
          <a:p>
            <a:r>
              <a:rPr lang="en-US"/>
              <a:t>Includes order </a:t>
            </a:r>
            <a:r>
              <a:rPr lang="en-US" b="1"/>
              <a:t>Quantity</a:t>
            </a:r>
            <a:r>
              <a:rPr lang="en-US"/>
              <a:t>, </a:t>
            </a:r>
            <a:r>
              <a:rPr lang="en-US" b="1"/>
              <a:t>Item</a:t>
            </a:r>
            <a:r>
              <a:rPr lang="en-US"/>
              <a:t>, and unit </a:t>
            </a:r>
            <a:r>
              <a:rPr lang="en-US" b="1"/>
              <a:t>Price</a:t>
            </a:r>
          </a:p>
          <a:p>
            <a:r>
              <a:rPr lang="en-US"/>
              <a:t>VODs can contain multiple lines of </a:t>
            </a:r>
            <a:r>
              <a:rPr lang="en-US" b="1"/>
              <a:t>QIP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8E73FF-2065-AB5E-827B-2B2A983A4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Does not contain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163300-B026-FA31-76DE-AF75F385E0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Ticket info</a:t>
            </a:r>
          </a:p>
          <a:p>
            <a:r>
              <a:rPr lang="en-US"/>
              <a:t>Process info</a:t>
            </a:r>
          </a:p>
          <a:p>
            <a:r>
              <a:rPr lang="en-US"/>
              <a:t>Source and Routing info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69B2756-A99F-0892-FF0A-0F64E07A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25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C179D50-6D9F-C20F-CB43-49EDB63B0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BB75-03AF-4E60-8B63-16E2F019715E}" type="datetime1">
              <a:rPr lang="en-US" smtClean="0"/>
              <a:t>9/8/2025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37C49D9-C793-4746-12C7-FB9618DF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21242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EEA8-AD45-8339-4AD8-8B7049D3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VOD - Ticket #254618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FE0B-F5D3-F322-29E1-9547BDF4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6"/>
            <a:ext cx="10515600" cy="231894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QTY 1- ThinkPad X1 Nano G2, Intel® Core™ i7-1260P (E-cores up to 3.40GHz, ) 13 2160 x 1350 Touch, Windows 11 Pro 64, 16.0GB, 1x512GB SSD M.2 2242 PCIe Gen4 TLC Opal, Intel® Iris® Xe Graphics, BT 5.2,Wi-Fi 6E AX211, 1080P FHD IR, 3 Cell Li-Pol 49.5Wh, 4YR </a:t>
            </a:r>
            <a:r>
              <a:rPr lang="en-US" sz="1600" err="1"/>
              <a:t>Onsite,Accidental</a:t>
            </a:r>
            <a:r>
              <a:rPr lang="en-US" sz="1600"/>
              <a:t> Damage Protection at $1,699</a:t>
            </a:r>
          </a:p>
          <a:p>
            <a:pPr marL="0" indent="0">
              <a:buNone/>
            </a:pPr>
            <a:r>
              <a:rPr lang="en-US" sz="1600"/>
              <a:t>QTY 1- Lenovo ThinkPad Universal Thunderbolt 4 Dock at $260</a:t>
            </a:r>
          </a:p>
          <a:p>
            <a:pPr marL="0" indent="0">
              <a:buNone/>
            </a:pPr>
            <a:r>
              <a:rPr lang="en-US" sz="1600"/>
              <a:t>QTY 1- SAMSUNG 980 PRO SSD 1TB PCIe 4.0 NVMe Gen 4 Gaming M.2 Internal Solid State Hard Drive Memory Card, Maximum Speed, Thermal Control, MZ-V8P1T0B at $139.99</a:t>
            </a:r>
          </a:p>
          <a:p>
            <a:pPr marL="0" indent="0">
              <a:buNone/>
            </a:pPr>
            <a:r>
              <a:rPr lang="en-US" sz="1600"/>
              <a:t>QTY 1- Crucial - DDR4 - module - 32 GB - DIMM 288-pin - 3200 MHz / PC4-25600 - </a:t>
            </a:r>
            <a:r>
              <a:rPr lang="en-US" sz="1600" err="1"/>
              <a:t>unb</a:t>
            </a:r>
            <a:r>
              <a:rPr lang="en-US" sz="1600"/>
              <a:t> at $147.53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5D52-0EE1-BA82-AD2E-98899154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26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639CABC-FA50-AD62-44E6-B13CFF9C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07B9-CC6D-45AC-9B69-EFEBE7A867DD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21DE3A-3D2A-1639-0BE2-4D51E0C9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41936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850A-6C55-8212-9B8D-7CD318C7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talk about VODs?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0A80-1F84-11BA-090C-CD48E8F2B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Hold significant data</a:t>
            </a:r>
          </a:p>
          <a:p>
            <a:pPr lvl="1"/>
            <a:r>
              <a:rPr lang="en-US"/>
              <a:t>Primary descriptor of order</a:t>
            </a:r>
          </a:p>
          <a:p>
            <a:r>
              <a:rPr lang="en-US"/>
              <a:t>Reflect the structure of ticket data</a:t>
            </a:r>
          </a:p>
          <a:p>
            <a:pPr lvl="1"/>
            <a:r>
              <a:rPr lang="en-US"/>
              <a:t>Effect how processes are handled</a:t>
            </a:r>
          </a:p>
          <a:p>
            <a:r>
              <a:rPr lang="en-US"/>
              <a:t>Showcase method for processing information</a:t>
            </a:r>
          </a:p>
          <a:p>
            <a:pPr lvl="1"/>
            <a:r>
              <a:rPr lang="en-US"/>
              <a:t>Python + Manual filtering</a:t>
            </a:r>
          </a:p>
          <a:p>
            <a:pPr lvl="1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AA28-D09F-2A11-6917-DB72EC6C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27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549BD4-FC29-E6A3-1472-7D5AB432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DBE55-8668-476A-8757-51672329ECC8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56C090D-ADC2-6B38-D2F0-5074C8E0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88122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6137-7E50-F286-EFD8-77E7324E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VOD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4850-3E4D-9A62-CC09-5F13F19C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Section Identification</a:t>
            </a:r>
          </a:p>
          <a:p>
            <a:r>
              <a:rPr lang="en-US"/>
              <a:t>Separation</a:t>
            </a:r>
          </a:p>
          <a:p>
            <a:r>
              <a:rPr lang="en-US"/>
              <a:t>Trimming</a:t>
            </a:r>
          </a:p>
          <a:p>
            <a:r>
              <a:rPr lang="en-US"/>
              <a:t>Categorization</a:t>
            </a:r>
          </a:p>
          <a:p>
            <a:r>
              <a:rPr lang="en-US"/>
              <a:t>Information Loading</a:t>
            </a:r>
          </a:p>
          <a:p>
            <a:r>
              <a:rPr lang="en-US"/>
              <a:t>Export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870ED-4E1F-A2C7-7438-DBC98628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28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AFB9738-7A8B-4A58-6151-61E443AA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B468-0E1B-4071-8BCC-307E432A7CB3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AC1B7F-5436-D8D1-8947-CC9522FA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615939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E16B-946F-CBC5-4455-6EF35FF5E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F9DB-744E-6B8B-6B3C-9B172E2C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VOD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8812-5B19-8630-F273-CA2F440B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6"/>
            <a:ext cx="10515600" cy="231894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/>
              <a:t>QTY 1- ThinkPad X1 Nano G2, Intel® Core™ i7-1260P (E-cores up to 3.40GHz, ) 13 2160 x 1350 Touch, Windows 11 Pro 64, 16.0GB, 1x512GB SSD M.2 2242 PCIe Gen4 TLC Opal, Intel® Iris® Xe Graphics, BT 5.2,Wi-Fi 6E AX211, 1080P FHD IR, 3 Cell Li-Pol 49.5Wh, 4YR </a:t>
            </a:r>
            <a:r>
              <a:rPr lang="en-US" sz="1600" err="1"/>
              <a:t>Onsite,Accidental</a:t>
            </a:r>
            <a:r>
              <a:rPr lang="en-US" sz="1600"/>
              <a:t> Damage Protection at $1,699</a:t>
            </a:r>
          </a:p>
          <a:p>
            <a:pPr marL="0" indent="0">
              <a:buNone/>
            </a:pPr>
            <a:r>
              <a:rPr lang="en-US" sz="1600"/>
              <a:t>QTY 1- Lenovo ThinkPad Universal Thunderbolt 4 Dock at $260</a:t>
            </a:r>
          </a:p>
          <a:p>
            <a:pPr marL="0" indent="0">
              <a:buNone/>
            </a:pPr>
            <a:r>
              <a:rPr lang="en-US" sz="1600"/>
              <a:t>QTY 1- SAMSUNG 980 PRO SSD 1TB PCIe 4.0 NVMe Gen 4 Gaming M.2 Internal Solid State Hard Drive Memory Card, Maximum Speed, Thermal Control, MZ-V8P1T0B at $139.99</a:t>
            </a:r>
          </a:p>
          <a:p>
            <a:pPr marL="0" indent="0">
              <a:buNone/>
            </a:pPr>
            <a:r>
              <a:rPr lang="en-US" sz="1600"/>
              <a:t>QTY 1- Crucial - DDR4 - module - 32 GB - DIMM 288-pin - 3200 MHz / PC4-25600 - </a:t>
            </a:r>
            <a:r>
              <a:rPr lang="en-US" sz="1600" err="1"/>
              <a:t>unb</a:t>
            </a:r>
            <a:r>
              <a:rPr lang="en-US" sz="1600"/>
              <a:t> at $147.53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29947-A636-D5BB-E2E5-BC52730B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29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1497BA-F7D1-B21E-7CB5-68CCB32C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272-DB3B-4BAF-896A-227853BD88C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72FC67F-AF5A-14F3-FB9D-78C5C2EA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79019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4D9C-9EDF-6195-1913-7AED23F0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OIT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CF36-D46D-E1A1-A54D-12F29B4D6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19275"/>
            <a:ext cx="10963275" cy="4351338"/>
          </a:xfrm>
        </p:spPr>
        <p:txBody>
          <a:bodyPr>
            <a:normAutofit/>
          </a:bodyPr>
          <a:lstStyle/>
          <a:p>
            <a:r>
              <a:rPr lang="en-US"/>
              <a:t>Office of Information Technology</a:t>
            </a:r>
          </a:p>
          <a:p>
            <a:pPr lvl="1"/>
            <a:r>
              <a:rPr lang="en-US"/>
              <a:t>U of I’s IT department</a:t>
            </a:r>
          </a:p>
          <a:p>
            <a:pPr lvl="1"/>
            <a:r>
              <a:rPr lang="en-US"/>
              <a:t>Centralized ticketing system (TDX) </a:t>
            </a:r>
          </a:p>
          <a:p>
            <a:r>
              <a:rPr lang="en-US"/>
              <a:t>Procurement Department</a:t>
            </a:r>
          </a:p>
          <a:p>
            <a:pPr lvl="1"/>
            <a:r>
              <a:rPr lang="en-US"/>
              <a:t>Processes procurement tickets</a:t>
            </a:r>
          </a:p>
          <a:p>
            <a:pPr lvl="1"/>
            <a:r>
              <a:rPr lang="en-US"/>
              <a:t>Maintains inventory</a:t>
            </a:r>
          </a:p>
          <a:p>
            <a:pPr lvl="1"/>
            <a:r>
              <a:rPr lang="en-US"/>
              <a:t>Orders equipment for everyone at the university</a:t>
            </a:r>
          </a:p>
          <a:p>
            <a:r>
              <a:rPr lang="en-US"/>
              <a:t>TSP’s (Technology Solution Partners)</a:t>
            </a:r>
          </a:p>
          <a:p>
            <a:pPr lvl="1"/>
            <a:r>
              <a:rPr lang="en-US"/>
              <a:t>Customer facing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BDF87-66B8-C36C-C18C-3B267990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CBA5-4F13-0F3A-BEB6-BB4F290F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E6F5D-4276-4CD8-B154-149DB4DDB766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288B7-288E-5B32-9449-23D6F6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723598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BB23-1005-C59B-09CE-2387CA91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040F-09E8-E7CB-5394-CADA0A6D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FB6C-B297-0657-789F-B92914697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6"/>
            <a:ext cx="10515600" cy="231894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highlight>
                  <a:srgbClr val="FFFF00"/>
                </a:highlight>
              </a:rPr>
              <a:t>QTY 1- ThinkPad X1 Nano G2, Intel® Core™ i7-1260P (E-cores up to 3.40GHz, ) 13 2160 x 1350 Touch, Windows 11 Pro 64, 16.0GB, 1x512GB SSD M.2 2242 PCIe Gen4 TLC Opal, Intel® Iris® Xe Graphics, BT 5.2,Wi-Fi 6E AX211, 1080P FHD IR, 3 Cell Li-Pol 49.5Wh, 4YR </a:t>
            </a:r>
            <a:r>
              <a:rPr lang="en-US" sz="1600" err="1">
                <a:highlight>
                  <a:srgbClr val="FFFF00"/>
                </a:highlight>
              </a:rPr>
              <a:t>Onsite,Accidental</a:t>
            </a:r>
            <a:r>
              <a:rPr lang="en-US" sz="1600">
                <a:highlight>
                  <a:srgbClr val="FFFF00"/>
                </a:highlight>
              </a:rPr>
              <a:t> Damage Protection at $1,699</a:t>
            </a:r>
          </a:p>
          <a:p>
            <a:pPr marL="0" indent="0">
              <a:buNone/>
            </a:pPr>
            <a:r>
              <a:rPr lang="en-US" sz="1600"/>
              <a:t>QTY 1- Lenovo ThinkPad Universal Thunderbolt 4 Dock at $260</a:t>
            </a:r>
          </a:p>
          <a:p>
            <a:pPr marL="0" indent="0">
              <a:buNone/>
            </a:pPr>
            <a:r>
              <a:rPr lang="en-US" sz="1600"/>
              <a:t>QTY 1- SAMSUNG 980 PRO SSD 1TB PCIe 4.0 NVMe Gen 4 Gaming M.2 Internal Solid State Hard Drive Memory Card, Maximum Speed, Thermal Control, MZ-V8P1T0B at $139.99</a:t>
            </a:r>
          </a:p>
          <a:p>
            <a:pPr marL="0" indent="0">
              <a:buNone/>
            </a:pPr>
            <a:r>
              <a:rPr lang="en-US" sz="1600"/>
              <a:t>QTY 1- Crucial - DDR4 - module - 32 GB - DIMM 288-pin - 3200 MHz / PC4-25600 - </a:t>
            </a:r>
            <a:r>
              <a:rPr lang="en-US" sz="1600" err="1"/>
              <a:t>unb</a:t>
            </a:r>
            <a:r>
              <a:rPr lang="en-US" sz="1600"/>
              <a:t> at $147.53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59994-1736-87BA-A6BB-B8BB00115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30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6781FB-CB5D-BC5B-9E19-521E4A4B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272-DB3B-4BAF-896A-227853BD88C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374B8C-2BB7-17FC-BC2C-6A70C83D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507567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AAF4E-30D8-5896-CA28-2FECEBE94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0446-4B1C-61E8-B345-C39D52EAB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Section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95E27-E263-2B19-23F9-339A2849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6"/>
            <a:ext cx="10515600" cy="231894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highlight>
                  <a:srgbClr val="FFFF00"/>
                </a:highlight>
              </a:rPr>
              <a:t>QTY 1- ThinkPad X1 Nano G2, Intel® Core™ i7-1260P (E-cores up to 3.40GHz, ) 13 2160 x 1350 Touch, Windows 11 Pro 64, 16.0GB, 1x512GB SSD M.2 2242 PCIe Gen4 TLC Opal, Intel® Iris® Xe Graphics, BT 5.2,Wi-Fi 6E AX211, 1080P FHD IR, 3 Cell Li-Pol 49.5Wh, 4YR </a:t>
            </a:r>
            <a:r>
              <a:rPr lang="en-US" sz="2000" err="1">
                <a:highlight>
                  <a:srgbClr val="FFFF00"/>
                </a:highlight>
              </a:rPr>
              <a:t>Onsite,Accidental</a:t>
            </a:r>
            <a:r>
              <a:rPr lang="en-US" sz="2000">
                <a:highlight>
                  <a:srgbClr val="FFFF00"/>
                </a:highlight>
              </a:rPr>
              <a:t> Damage Protection at $1,699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4769C-D447-31D6-69C8-78F0169F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31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9B2D9D1-027D-B009-1913-2E83336A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272-DB3B-4BAF-896A-227853BD88C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779DBA5-BBB6-9A54-AB0D-3074C8BD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1041578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9DDCA-E91D-4E2D-9B14-CE29DC036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AA75-93AC-794F-6C2C-D9399371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7828-F6F3-83AD-AAF1-22FD49EFD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6"/>
            <a:ext cx="10515600" cy="231894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Quantity:</a:t>
            </a:r>
            <a:r>
              <a:rPr lang="en-US" sz="2000"/>
              <a:t> QTY 1-</a:t>
            </a:r>
          </a:p>
          <a:p>
            <a:pPr marL="0" indent="0">
              <a:buNone/>
            </a:pPr>
            <a:r>
              <a:rPr lang="en-US" sz="2000" b="1"/>
              <a:t>Item:</a:t>
            </a:r>
            <a:r>
              <a:rPr lang="en-US" sz="2000"/>
              <a:t> ThinkPad X1 Nano G2, Intel® Core™ i7-1260P (E-cores up to 3.40GHz, ) 13 2160 x 1350 Touch, Windows 11 Pro 64, 16.0GB, 1x512GB SSD M.2 2242 PCIe Gen4 TLC Opal, Intel® Iris® Xe Graphics, BT 5.2,Wi-Fi 6E AX211, 1080P FHD IR, 3 Cell Li-Pol 49.5Wh, 4YR </a:t>
            </a:r>
            <a:r>
              <a:rPr lang="en-US" sz="2000" err="1"/>
              <a:t>Onsite,Accidental</a:t>
            </a:r>
            <a:r>
              <a:rPr lang="en-US" sz="2000"/>
              <a:t> Damage Protection</a:t>
            </a:r>
          </a:p>
          <a:p>
            <a:pPr marL="0" indent="0">
              <a:buNone/>
            </a:pPr>
            <a:r>
              <a:rPr lang="en-US" sz="2000" b="1"/>
              <a:t>Price:</a:t>
            </a:r>
            <a:r>
              <a:rPr lang="en-US" sz="2000"/>
              <a:t> at $1,699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E8601-2A1A-7A7D-2DF5-81037989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8BBC32-8F32-B424-257D-EA3AF477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272-DB3B-4BAF-896A-227853BD88C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9E332B-4884-DFFC-87D2-2A52B5273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880678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8848-0E90-BC9A-F566-DFCB31294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CB78-715F-CF1A-6FAF-49489A05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63275" cy="1590675"/>
          </a:xfrm>
        </p:spPr>
        <p:txBody>
          <a:bodyPr/>
          <a:lstStyle/>
          <a:p>
            <a:r>
              <a:rPr lang="en-US"/>
              <a:t>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B94C-7079-2AE4-C13D-0CAF101D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6"/>
            <a:ext cx="10515600" cy="231894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Quantity:</a:t>
            </a:r>
            <a:r>
              <a:rPr lang="en-US" sz="2000"/>
              <a:t> </a:t>
            </a:r>
            <a:r>
              <a:rPr lang="en-US" sz="2000">
                <a:highlight>
                  <a:srgbClr val="FFFF00"/>
                </a:highlight>
              </a:rPr>
              <a:t>QTY </a:t>
            </a:r>
            <a:r>
              <a:rPr lang="en-US" sz="2000"/>
              <a:t>1</a:t>
            </a:r>
            <a:r>
              <a:rPr lang="en-US" sz="2000">
                <a:highlight>
                  <a:srgbClr val="FFFF00"/>
                </a:highlight>
              </a:rPr>
              <a:t>-</a:t>
            </a:r>
          </a:p>
          <a:p>
            <a:pPr marL="0" indent="0">
              <a:buNone/>
            </a:pPr>
            <a:r>
              <a:rPr lang="en-US" sz="2000" b="1"/>
              <a:t>Item:</a:t>
            </a:r>
            <a:r>
              <a:rPr lang="en-US" sz="2000"/>
              <a:t> ThinkPad X1 Nano G2</a:t>
            </a:r>
            <a:r>
              <a:rPr lang="en-US" sz="2000">
                <a:highlight>
                  <a:srgbClr val="FFFF00"/>
                </a:highlight>
              </a:rPr>
              <a:t>, Intel® Core™ i7-1260P (E-cores up to 3.40GHz, ) 13 2160 x 1350 Touch, Windows 11 Pro 64, 16.0GB, 1x512GB SSD M.2 2242 PCIe Gen4 TLC Opal, Intel® Iris® Xe Graphics, BT 5.2,Wi-Fi 6E AX211, 1080P FHD IR, 3 Cell Li-Pol 49.5Wh, 4YR </a:t>
            </a:r>
            <a:r>
              <a:rPr lang="en-US" sz="2000" err="1">
                <a:highlight>
                  <a:srgbClr val="FFFF00"/>
                </a:highlight>
              </a:rPr>
              <a:t>Onsite,Accidental</a:t>
            </a:r>
            <a:r>
              <a:rPr lang="en-US" sz="2000">
                <a:highlight>
                  <a:srgbClr val="FFFF00"/>
                </a:highlight>
              </a:rPr>
              <a:t> Damage Protection</a:t>
            </a:r>
          </a:p>
          <a:p>
            <a:pPr marL="0" indent="0">
              <a:buNone/>
            </a:pPr>
            <a:r>
              <a:rPr lang="en-US" sz="2000" b="1">
                <a:highlight>
                  <a:srgbClr val="FFFF00"/>
                </a:highlight>
              </a:rPr>
              <a:t>Price:</a:t>
            </a:r>
            <a:r>
              <a:rPr lang="en-US" sz="2000">
                <a:highlight>
                  <a:srgbClr val="FFFF00"/>
                </a:highlight>
              </a:rPr>
              <a:t> at $1,699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32DD-6AF9-18D0-D7F8-EB3081F27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33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6543022-F62A-385B-4DC4-34F0AE35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272-DB3B-4BAF-896A-227853BD88C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38F83F5-E119-FA6B-07E6-138C868E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1440041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3467C-5811-B78A-483F-54A0488C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20F1-A982-5FB8-3265-8AA4C58F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63275" cy="1590675"/>
          </a:xfrm>
        </p:spPr>
        <p:txBody>
          <a:bodyPr/>
          <a:lstStyle/>
          <a:p>
            <a:r>
              <a:rPr lang="en-US"/>
              <a:t>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C9F0-291B-77F8-3BE6-215F14F1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6"/>
            <a:ext cx="10515600" cy="231894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Quantity:</a:t>
            </a:r>
            <a:r>
              <a:rPr lang="en-US" sz="2000"/>
              <a:t> 1</a:t>
            </a:r>
          </a:p>
          <a:p>
            <a:pPr marL="0" indent="0">
              <a:buNone/>
            </a:pPr>
            <a:r>
              <a:rPr lang="en-US" sz="2000" b="1"/>
              <a:t>Item:</a:t>
            </a:r>
            <a:r>
              <a:rPr lang="en-US" sz="2000"/>
              <a:t> ThinkPad X1 Nano G2</a:t>
            </a:r>
          </a:p>
          <a:p>
            <a:pPr marL="0" indent="0">
              <a:buNone/>
            </a:pPr>
            <a:r>
              <a:rPr lang="en-US" sz="2000" b="1"/>
              <a:t>Price:</a:t>
            </a:r>
            <a:r>
              <a:rPr lang="en-US" sz="2000"/>
              <a:t> $1,699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A2D2C-AE7C-EAB2-0767-9C83F8FD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34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A0BD3D-68D1-1361-DCE4-2F2BCBE5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272-DB3B-4BAF-896A-227853BD88C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5EA092C-67B8-4139-4C31-A790AA2C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923164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A797-B8CE-E5A0-8C3E-5192EC6B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B7C7-7DEC-B12D-C18A-966F9A96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63275" cy="1590675"/>
          </a:xfrm>
        </p:spPr>
        <p:txBody>
          <a:bodyPr/>
          <a:lstStyle/>
          <a:p>
            <a:r>
              <a:rPr lang="en-US"/>
              <a:t>Categorization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DDA0-28F8-8AB8-E571-053FE267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6"/>
            <a:ext cx="10515600" cy="302383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Quantity:</a:t>
            </a:r>
            <a:r>
              <a:rPr lang="en-US" sz="2000"/>
              <a:t> 1</a:t>
            </a:r>
          </a:p>
          <a:p>
            <a:pPr marL="0" indent="0">
              <a:buNone/>
            </a:pPr>
            <a:r>
              <a:rPr lang="en-US" sz="2000" b="1"/>
              <a:t>Item:</a:t>
            </a:r>
            <a:r>
              <a:rPr lang="en-US" sz="2000"/>
              <a:t> ThinkPad X1 Nano G2</a:t>
            </a:r>
          </a:p>
          <a:p>
            <a:pPr marL="0" indent="0">
              <a:buNone/>
            </a:pPr>
            <a:r>
              <a:rPr lang="en-US" sz="2000" b="1"/>
              <a:t>Category: </a:t>
            </a:r>
            <a:r>
              <a:rPr lang="en-US" sz="2000"/>
              <a:t>Laptop</a:t>
            </a:r>
          </a:p>
          <a:p>
            <a:pPr marL="0" indent="0">
              <a:buNone/>
            </a:pPr>
            <a:r>
              <a:rPr lang="en-US" sz="2000" b="1"/>
              <a:t>Manufacturer:</a:t>
            </a:r>
            <a:r>
              <a:rPr lang="en-US" sz="2000"/>
              <a:t> Lenovo</a:t>
            </a:r>
          </a:p>
          <a:p>
            <a:pPr marL="0" indent="0">
              <a:buNone/>
            </a:pPr>
            <a:r>
              <a:rPr lang="en-US" sz="2000" b="1"/>
              <a:t>Line Price:</a:t>
            </a:r>
            <a:r>
              <a:rPr lang="en-US" sz="2000"/>
              <a:t> $1,699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Item Price: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 $1,699</a:t>
            </a: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74367-ADD0-C73F-B93B-19A7A78D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35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F014FEE-2680-D8CD-2CA1-B37A4EA6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272-DB3B-4BAF-896A-227853BD88C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D86F47-2C69-61F5-0B2B-5F9799BD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BF2301-9EFA-28B7-9606-735A895A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39" y="2834225"/>
            <a:ext cx="617306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19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CD7A0-7D06-96DA-10D3-67D40EC67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9EA5-353B-47AA-6162-74B55545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63275" cy="1590675"/>
          </a:xfrm>
        </p:spPr>
        <p:txBody>
          <a:bodyPr/>
          <a:lstStyle/>
          <a:p>
            <a:r>
              <a:rPr lang="en-US"/>
              <a:t>Information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A618-9400-4226-3A0E-5EEF4EAD3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26"/>
            <a:ext cx="10515600" cy="4039834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/>
              <a:t>Quantity:</a:t>
            </a:r>
            <a:r>
              <a:rPr lang="en-US" sz="2000"/>
              <a:t> 1</a:t>
            </a:r>
          </a:p>
          <a:p>
            <a:pPr marL="0" indent="0">
              <a:buNone/>
            </a:pPr>
            <a:r>
              <a:rPr lang="en-US" sz="2000" b="1"/>
              <a:t>Item:</a:t>
            </a:r>
            <a:r>
              <a:rPr lang="en-US" sz="2000"/>
              <a:t> ThinkPad X1 Nano G2</a:t>
            </a:r>
          </a:p>
          <a:p>
            <a:pPr marL="0" indent="0">
              <a:buNone/>
            </a:pPr>
            <a:r>
              <a:rPr lang="en-US" sz="2000" b="1"/>
              <a:t>Category: </a:t>
            </a:r>
            <a:r>
              <a:rPr lang="en-US" sz="2000"/>
              <a:t>Laptop</a:t>
            </a:r>
          </a:p>
          <a:p>
            <a:pPr marL="0" indent="0">
              <a:buNone/>
            </a:pPr>
            <a:r>
              <a:rPr lang="en-US" sz="2000" b="1"/>
              <a:t>Manufacturer:</a:t>
            </a:r>
            <a:r>
              <a:rPr lang="en-US" sz="2000"/>
              <a:t> Lenovo</a:t>
            </a:r>
          </a:p>
          <a:p>
            <a:pPr marL="0" indent="0">
              <a:buNone/>
            </a:pPr>
            <a:r>
              <a:rPr lang="en-US" sz="2000" b="1"/>
              <a:t>Line Price:</a:t>
            </a:r>
            <a:r>
              <a:rPr lang="en-US" sz="2000"/>
              <a:t> $1,699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Item Price: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 $1,699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000" b="1">
                <a:solidFill>
                  <a:prstClr val="black"/>
                </a:solidFill>
                <a:latin typeface="Verdana" panose="020B0604030504040204"/>
              </a:rPr>
              <a:t>Additional Ticket Info: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indent="0">
              <a:buNone/>
            </a:pPr>
            <a:endParaRPr lang="en-US" sz="16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7656F-0B33-36EF-98D3-741EFFA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36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90C481-21D2-C2F2-D407-CAF5B7C7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272-DB3B-4BAF-896A-227853BD88C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4941DD0-5DB0-58D5-FE1E-C258C747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74867-74C2-E531-DD1A-61D60656A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68" y="2023238"/>
            <a:ext cx="757343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55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0E8F9-C38D-CC84-2954-515A3A88E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FF6D-6075-82EC-F4D1-C3252D34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63275" cy="1590675"/>
          </a:xfrm>
        </p:spPr>
        <p:txBody>
          <a:bodyPr/>
          <a:lstStyle/>
          <a:p>
            <a:r>
              <a:rPr lang="en-US"/>
              <a:t>Export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E994C5-2F2E-81BA-B678-3108EA32C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37" y="1193351"/>
            <a:ext cx="10515600" cy="447129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4C740-522B-DFB1-433C-BB26B428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37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EC8D77B-615E-4A14-2C6B-55741330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B7272-DB3B-4BAF-896A-227853BD88C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558A66E-3E78-64AA-0B9C-BB46B001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3708212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AA4-1873-3FD5-3A14-9DDBA4AE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4509B-ACD9-BFBD-A6DD-9DB4A4718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Post-Processing and Calculated Fields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3702A-B5C2-BC3E-3F19-0046B289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38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A66C8F0-2266-ABA8-67D5-F7F5DA074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D276-B101-463F-B029-24241879217F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9D6827-0260-A246-D1E3-1B46AF2B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1649115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B98E-F156-E064-2288-90B0D1A5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18B2-CE47-B671-B225-DC064C69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17 Fields</a:t>
            </a:r>
          </a:p>
          <a:p>
            <a:r>
              <a:rPr lang="en-US"/>
              <a:t>Ported</a:t>
            </a:r>
          </a:p>
          <a:p>
            <a:pPr lvl="1"/>
            <a:r>
              <a:rPr lang="en-US"/>
              <a:t>Ticket IDs</a:t>
            </a:r>
          </a:p>
          <a:p>
            <a:pPr lvl="1"/>
            <a:r>
              <a:rPr lang="en-US"/>
              <a:t>Age</a:t>
            </a:r>
          </a:p>
          <a:p>
            <a:r>
              <a:rPr lang="en-US"/>
              <a:t>Calculated</a:t>
            </a:r>
          </a:p>
          <a:p>
            <a:pPr lvl="1"/>
            <a:r>
              <a:rPr lang="en-US"/>
              <a:t>Line-item Price</a:t>
            </a:r>
          </a:p>
          <a:p>
            <a:pPr lvl="1"/>
            <a:r>
              <a:rPr lang="en-US"/>
              <a:t>Category</a:t>
            </a:r>
          </a:p>
          <a:p>
            <a:r>
              <a:rPr lang="en-US"/>
              <a:t>Re-Structured</a:t>
            </a:r>
          </a:p>
          <a:p>
            <a:pPr lvl="1"/>
            <a:r>
              <a:rPr lang="en-US"/>
              <a:t>Weekdays</a:t>
            </a:r>
          </a:p>
          <a:p>
            <a:pPr lvl="1"/>
            <a:r>
              <a:rPr lang="en-US"/>
              <a:t>Department Information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2FA9D-DD55-ACA4-2D24-D61BF754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39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F4FDA9C-2FFB-6F1A-1D6E-05B001C2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6C431-4345-4B1F-AE80-DCDEB8A97E1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9B2310-8E83-A42D-5600-8AFF3963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28627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AC3A-BC9E-E66C-0D12-58AC13A8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EE83-F461-0CE3-5B3D-911561D9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/>
              <a:t>Changing scope </a:t>
            </a:r>
          </a:p>
          <a:p>
            <a:pPr lvl="1"/>
            <a:r>
              <a:rPr lang="en-US" sz="2800"/>
              <a:t>Messy data</a:t>
            </a:r>
          </a:p>
          <a:p>
            <a:pPr lvl="1"/>
            <a:r>
              <a:rPr lang="en-US" sz="2800"/>
              <a:t>ProModel crashes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AAB1D-DAED-A77E-9F84-59230A04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EBFF-B594-4BA4-8911-ABFE2A90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08286-204A-48CE-B945-81D1CFC1EF94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0D751-455E-5F36-F506-12179821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1644096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A0D1-44DA-6CC2-0064-2F933E2E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Re-Structure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4F73-34CE-2DE9-C0B2-58A9D000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Line-item vs Ticket</a:t>
            </a:r>
          </a:p>
          <a:p>
            <a:r>
              <a:rPr lang="en-US"/>
              <a:t>Additional data extracted from ticket</a:t>
            </a:r>
          </a:p>
          <a:p>
            <a:pPr lvl="1"/>
            <a:r>
              <a:rPr lang="en-US"/>
              <a:t>Time series info</a:t>
            </a:r>
          </a:p>
          <a:p>
            <a:pPr lvl="1"/>
            <a:r>
              <a:rPr lang="en-US"/>
              <a:t>Department info</a:t>
            </a:r>
          </a:p>
          <a:p>
            <a:r>
              <a:rPr lang="en-US"/>
              <a:t>Additional data injected into line items</a:t>
            </a:r>
          </a:p>
          <a:p>
            <a:pPr lvl="1"/>
            <a:r>
              <a:rPr lang="en-US"/>
              <a:t>Device Category</a:t>
            </a:r>
          </a:p>
          <a:p>
            <a:pPr lvl="1"/>
            <a:r>
              <a:rPr lang="en-US"/>
              <a:t>Manufacturer</a:t>
            </a:r>
          </a:p>
          <a:p>
            <a:pPr lvl="1"/>
            <a:r>
              <a:rPr lang="en-US"/>
              <a:t>Stocking ticket IDs</a:t>
            </a:r>
          </a:p>
          <a:p>
            <a:pPr lvl="1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A1F49-E2C0-49B6-A181-51BC5C54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40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B35B29-A005-FC25-3FC2-E4066F32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2F363-791A-4196-A0BE-12634FC045B7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DBA7C8-7EC1-7581-60B0-CD78D147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37838310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12EB-68AD-9D0C-9F0E-2887FAE1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Process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12F4A-3BCD-27DC-E4BB-D1EBE3F3A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Ticket Re-structuring  &amp; Process Changes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F6938-A198-9AFC-860D-4316EC07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41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B8930B-E0DB-93E2-0A22-413E8C37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B0AD-30AF-4C9C-8703-78FAEB2B437B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4EE4BD-8C58-C80A-F9ED-4ABA4850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269946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D213-91BC-0EFE-95E7-40FD4946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Ticket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C84F-6D6B-41F6-0BA4-209D120F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Reduce Human Input</a:t>
            </a:r>
          </a:p>
          <a:p>
            <a:r>
              <a:rPr lang="en-US"/>
              <a:t>Move towards more mature data types</a:t>
            </a:r>
          </a:p>
          <a:p>
            <a:r>
              <a:rPr lang="en-US"/>
              <a:t>Remove excess tagging/ID systems</a:t>
            </a:r>
          </a:p>
          <a:p>
            <a:r>
              <a:rPr lang="en-US"/>
              <a:t>Separate human and machine data systems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C896A-DAEB-E72F-A63A-9D760EEE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42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14CC93C-FE3E-DF1E-C389-33D4D906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A49B9-FF72-4A06-B968-97DFA142738A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ED466B9-361F-4928-C32E-95C4DB69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689919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61F7-D08B-7DC7-C962-15923633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8424-7E5E-EF46-8D2A-DAB1654E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Line-item organization for analysis</a:t>
            </a:r>
          </a:p>
          <a:p>
            <a:r>
              <a:rPr lang="en-US"/>
              <a:t>Adding additional fields for fine-grain analysis</a:t>
            </a:r>
          </a:p>
          <a:p>
            <a:r>
              <a:rPr lang="en-US"/>
              <a:t>Remove unused fields</a:t>
            </a:r>
          </a:p>
          <a:p>
            <a:r>
              <a:rPr lang="en-US"/>
              <a:t>Mature data types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DFBE-1A66-A662-DB58-988C6AF9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43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0F159E-1704-92A2-F1D5-2ACFB7FE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47D0-060E-418E-A25E-A5BD7CC5BF09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FFFDD8-36B6-1546-466C-BF79EFD8F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38702845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4300AB-500F-0C26-CC08-F699E8CD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228600"/>
            <a:ext cx="10963275" cy="1590675"/>
          </a:xfrm>
        </p:spPr>
        <p:txBody>
          <a:bodyPr anchor="t">
            <a:normAutofit/>
          </a:bodyPr>
          <a:lstStyle/>
          <a:p>
            <a:r>
              <a:rPr lang="en-US"/>
              <a:t>Stock Simulation</a:t>
            </a:r>
          </a:p>
        </p:txBody>
      </p:sp>
      <p:pic>
        <p:nvPicPr>
          <p:cNvPr id="1030" name="Picture 6" descr="ProModel Student Software">
            <a:extLst>
              <a:ext uri="{FF2B5EF4-FFF2-40B4-BE49-F238E27FC236}">
                <a16:creationId xmlns:a16="http://schemas.microsoft.com/office/drawing/2014/main" id="{DF814621-DD3E-63B9-DF83-8A86441C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2" r="-1" b="18317"/>
          <a:stretch/>
        </p:blipFill>
        <p:spPr bwMode="auto">
          <a:xfrm>
            <a:off x="609599" y="1825625"/>
            <a:ext cx="10963275" cy="43513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9FDB7-A210-ADF4-A1CB-8F315587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C4D9A2F-241C-4D39-A8C6-E3E36FB8D75B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034F3-DB14-B9B9-E7D0-C7AD3C73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4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OM 439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7AA9D-6BDA-E8BC-6BF9-68CAE28A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4B35841-DAFD-6D4D-8E0C-DA4DA4C0B783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47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7CB6-07A1-DCE2-9C26-F969BD83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0D59-D81B-5B13-801F-2C8EF3992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/>
              <a:t>TSP</a:t>
            </a:r>
          </a:p>
          <a:p>
            <a:pPr>
              <a:lnSpc>
                <a:spcPct val="200000"/>
              </a:lnSpc>
            </a:pPr>
            <a:r>
              <a:rPr lang="en-US"/>
              <a:t>Procurement</a:t>
            </a:r>
          </a:p>
          <a:p>
            <a:pPr>
              <a:lnSpc>
                <a:spcPct val="200000"/>
              </a:lnSpc>
            </a:pPr>
            <a:r>
              <a:rPr lang="en-US"/>
              <a:t>Stock</a:t>
            </a:r>
          </a:p>
          <a:p>
            <a:pPr>
              <a:lnSpc>
                <a:spcPct val="200000"/>
              </a:lnSpc>
            </a:pPr>
            <a:r>
              <a:rPr lang="en-US"/>
              <a:t>Warranty</a:t>
            </a:r>
          </a:p>
          <a:p>
            <a:pPr>
              <a:lnSpc>
                <a:spcPct val="200000"/>
              </a:lnSpc>
            </a:pPr>
            <a:r>
              <a:rPr lang="en-US"/>
              <a:t>Import/export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393E5-E6EF-556C-F668-FD31B84193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31" r="24953" b="9887"/>
          <a:stretch/>
        </p:blipFill>
        <p:spPr>
          <a:xfrm>
            <a:off x="6100761" y="1048199"/>
            <a:ext cx="4235670" cy="47616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28B0B-D649-E106-A9C6-39999FB9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D5D69-70E4-FE0D-11AA-C1C10F09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843E0-8047-4D88-A19E-1C8A8E42C2F7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775067-9C96-B095-FF82-8DD88F0E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3179721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2F93-310D-5648-BD91-032E294A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205B-3E5E-B6F3-ED48-DF524422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800" err="1"/>
              <a:t>Line_Item</a:t>
            </a:r>
            <a:endParaRPr lang="en-US" sz="2800"/>
          </a:p>
          <a:p>
            <a:pPr>
              <a:lnSpc>
                <a:spcPct val="200000"/>
              </a:lnSpc>
            </a:pPr>
            <a:r>
              <a:rPr lang="en-US" sz="2800"/>
              <a:t>Made it simpler to build into ProModel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F7240-D988-0940-39DC-8635D7E6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B3951C-8289-5D3A-4C9E-9EE1FEF2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50CB-0CBE-4213-8B5F-64E9C84824BD}" type="datetime1">
              <a:rPr lang="en-US" smtClean="0"/>
              <a:t>9/8/2025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B57FC2-A9B0-F817-1F68-507E0467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40916557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16CE-ED91-A38B-56D9-CB7B395D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4B3EF-16D1-6224-16B6-C4270BD8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3259B-6C51-395E-1699-ED958730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C4313-9527-4926-BAF9-EE13C5287EAD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3812D-5D2F-8FC5-A41E-F5402FA9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21AE5A-F421-EBD8-871B-512B842A8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38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7D1FB7-4DAD-52C8-101F-9480D60C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492022"/>
            <a:ext cx="869722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75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7837-45B4-9DB7-811B-D1199D2D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439EE1-3188-8A1A-CFE1-5297E6B11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Used attributes to sort and route orders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5AA5E4-26C9-351F-53CA-2637BACC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28" y="3189515"/>
            <a:ext cx="8953960" cy="23813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DE19B-7AB3-986B-AFD0-525C1BD2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52E4530-8315-6EE4-E593-42EC7D894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E15-CE8F-475B-9FFC-7E2383898172}" type="datetime1">
              <a:rPr lang="en-US" smtClean="0"/>
              <a:t>9/8/2025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802414-80A0-C2CB-BE6B-0E06119F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128322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3EE4-2F47-9FCC-52E7-4012EF5E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Arrivals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EB195-9DD8-1344-46C5-EC00F40D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49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6D19E0-1DE5-7D9F-DE0F-3398784FF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1F-DCCD-4F67-82BB-3CF84B9B125C}" type="datetime1">
              <a:rPr lang="en-US" smtClean="0"/>
              <a:t>9/8/2025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458F-9FDF-BE0A-5CC9-82956DB39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F9E57B-C73E-22A7-10D7-6145F2A64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8417" y="1253331"/>
            <a:ext cx="8822383" cy="4351338"/>
          </a:xfrm>
        </p:spPr>
      </p:pic>
    </p:spTree>
    <p:extLst>
      <p:ext uri="{BB962C8B-B14F-4D97-AF65-F5344CB8AC3E}">
        <p14:creationId xmlns:p14="http://schemas.microsoft.com/office/powerpoint/2010/main" val="159722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30B4-BCDE-1775-C1B2-4983E916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64BE1-CE0A-5022-C056-8057D10E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/>
              <a:t>Create a predictive model for re-stocking, and optimizing inventory levels</a:t>
            </a:r>
          </a:p>
          <a:p>
            <a:r>
              <a:rPr lang="en-US"/>
              <a:t>Analyze ticket data and provide data visualization</a:t>
            </a:r>
          </a:p>
          <a:p>
            <a:r>
              <a:rPr lang="en-US"/>
              <a:t> Objective: to reduce ticket resolution time and operational costs </a:t>
            </a:r>
          </a:p>
          <a:p>
            <a:r>
              <a:rPr lang="en-US"/>
              <a:t>Focus: Optimum stock levels at procurement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B185A-BF2C-A25B-4F42-39D56BF1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E7F2F-5591-DC79-322A-2FE5FF75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2D786-9F8B-4B70-9590-65F0E88E4EED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00550-CED0-446B-C3C1-6BDF78E4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413826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066C-8BE0-CEC2-A2DF-E33163B5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Procurement Processing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BA92A277-478C-59F5-7F91-4ACC826E4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20682" y="1316736"/>
            <a:ext cx="4425726" cy="4947538"/>
          </a:xfrm>
        </p:spPr>
      </p:pic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9D4319C9-B7F7-284D-4A37-90F749DEB1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903"/>
          <a:stretch/>
        </p:blipFill>
        <p:spPr>
          <a:xfrm>
            <a:off x="545592" y="2583519"/>
            <a:ext cx="5614416" cy="13119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1F69FE-4D55-CCA6-0DD8-107CA89B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50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E59C7C-0B4C-AC1F-D3ED-4C07ABC6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F2E8F-30FD-45B0-8200-5073DB83DC69}" type="datetime1">
              <a:rPr lang="en-US" smtClean="0"/>
              <a:t>9/8/2025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8EC3F5-5864-4197-03BD-898C5A1C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9431016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947F-0DE3-00AC-D8E0-5F1FE090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Location Processing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05B9C88D-703D-44CD-3790-3B03845ED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0448" y="1276153"/>
            <a:ext cx="2807175" cy="513099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C512C-CDBD-36B3-99A2-53155948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51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FAC18F-393B-4606-FAFB-2097ED8B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A65A-3DC6-48FC-A8C9-FA564E3985A9}" type="datetime1">
              <a:rPr lang="en-US" smtClean="0"/>
              <a:t>9/8/2025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05359-42F8-BB88-BB06-34B10B91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D796E2-CB8C-0BF3-F613-8F420E39F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" y="2046620"/>
            <a:ext cx="6560012" cy="29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634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F01E-2415-1FBB-BDB6-97253AC1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Import/Export processing</a:t>
            </a: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55E440A0-B76E-B5C1-FFD7-234770BBF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43800" y="1206422"/>
            <a:ext cx="3695930" cy="509439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5E4C9-E111-15CA-E21B-3A123CA2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52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D34C-C32A-3954-1E4A-FD506EB2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5D891-4E1C-4A4D-A8EB-3A8A8C647469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F91C6-A375-AD38-2EB9-7C854FF4F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A8B1F0-0A21-C2F4-CCD7-F3F110AD6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70" y="1597323"/>
            <a:ext cx="3537434" cy="44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81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F646-5DC0-F08F-AAFD-48A00DAF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Warranty Processing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32188C2E-E802-C628-3200-F3BBD2C06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400" y="1240531"/>
            <a:ext cx="2046244" cy="538886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2E2D9-0273-255A-D273-ACAC1E8A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23" y="3066256"/>
            <a:ext cx="2350153" cy="9479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E5CBD2-8FBD-1C56-1003-FD503A8C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53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A8786-A6DA-DDEE-0B14-523B3549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238E9-18DE-4D64-BCC2-9EBDB181BC76}" type="datetime1">
              <a:rPr lang="en-US" smtClean="0"/>
              <a:t>9/8/2025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E8CD1E-48D6-8540-21E2-03BEFF04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275323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5995-6B6F-79E1-98C6-5629D9B2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C840-276A-05E2-4325-E7DB6E87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OIT operates on a LIFO system</a:t>
            </a:r>
          </a:p>
          <a:p>
            <a:r>
              <a:rPr lang="en-US"/>
              <a:t>Increased inventory levels led to less time in system</a:t>
            </a:r>
          </a:p>
          <a:p>
            <a:pPr lvl="1"/>
            <a:r>
              <a:rPr lang="en-US"/>
              <a:t>53% more efficient</a:t>
            </a:r>
          </a:p>
          <a:p>
            <a:r>
              <a:rPr lang="en-US"/>
              <a:t>Safety stock </a:t>
            </a:r>
          </a:p>
          <a:p>
            <a:pPr lvl="1"/>
            <a:r>
              <a:rPr lang="en-US"/>
              <a:t>Higher upfront cost</a:t>
            </a:r>
          </a:p>
          <a:p>
            <a:pPr lvl="1"/>
            <a:r>
              <a:rPr lang="en-US"/>
              <a:t>Better customer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47807-9F79-B9C9-0F06-41C9D277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54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9056F-759D-1C0E-3E4A-028446B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B8B3-B354-4C4F-9DF0-295D4333831F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27B30-F605-1963-F46E-0C67E6A9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4224129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A43D-3786-74E5-3B0C-1950EEBA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1AC794-8C1D-B0F9-F775-B52DCC511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Insights through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A219F-0E47-94B5-09A4-FB55ADD3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DC25-F118-4694-B8AB-6E24BC61BCE4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AC8C-7549-7991-F97F-E3D24126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A3172-913B-7474-D5F5-1C8E64CD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05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54BC-1978-2D7C-DA4C-219BE8F2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228600"/>
            <a:ext cx="10963275" cy="1590675"/>
          </a:xfrm>
        </p:spPr>
        <p:txBody>
          <a:bodyPr>
            <a:normAutofit/>
          </a:bodyPr>
          <a:lstStyle/>
          <a:p>
            <a:r>
              <a:rPr lang="en-US"/>
              <a:t>Power BI 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3E83A49E-751E-FC94-13FE-120FED4C5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367833"/>
              </p:ext>
            </p:extLst>
          </p:nvPr>
        </p:nvGraphicFramePr>
        <p:xfrm>
          <a:off x="609600" y="1825625"/>
          <a:ext cx="109632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5B7D7-0449-9885-5A31-31D6878D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6A6-B363-4FE9-AD9B-72FDAF2F0DCF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A8AF4D-0096-9B60-C765-69185E80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BF0EB-1F4C-1226-9A3E-D57F16F4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836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0C9B-0B1E-C01F-1AFA-991F97F9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228600"/>
            <a:ext cx="10963275" cy="1590675"/>
          </a:xfrm>
        </p:spPr>
        <p:txBody>
          <a:bodyPr anchor="t">
            <a:normAutofit/>
          </a:bodyPr>
          <a:lstStyle/>
          <a:p>
            <a:r>
              <a:rPr lang="en-US"/>
              <a:t>Totals From The Data </a:t>
            </a:r>
          </a:p>
        </p:txBody>
      </p:sp>
      <p:sp>
        <p:nvSpPr>
          <p:cNvPr id="27" name="Content Placeholder 8">
            <a:extLst>
              <a:ext uri="{FF2B5EF4-FFF2-40B4-BE49-F238E27FC236}">
                <a16:creationId xmlns:a16="http://schemas.microsoft.com/office/drawing/2014/main" id="{AC489C9C-989B-EB14-9BBE-56AEA11A46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575174"/>
          </a:xfrm>
        </p:spPr>
        <p:txBody>
          <a:bodyPr>
            <a:normAutofit/>
          </a:bodyPr>
          <a:lstStyle/>
          <a:p>
            <a:r>
              <a:rPr lang="en-US"/>
              <a:t>IT department spent $7.8M by purchasing 30600 in Total. </a:t>
            </a:r>
          </a:p>
          <a:p>
            <a:r>
              <a:rPr lang="en-US"/>
              <a:t> IT Orders Products from 52 Different Vendors. </a:t>
            </a:r>
          </a:p>
          <a:p>
            <a:r>
              <a:rPr lang="en-US"/>
              <a:t>IT has 3070 Tickets in two Fiscal years. </a:t>
            </a:r>
          </a:p>
          <a:p>
            <a:endParaRPr lang="en-US"/>
          </a:p>
        </p:txBody>
      </p:sp>
      <p:pic>
        <p:nvPicPr>
          <p:cNvPr id="5" name="Content Placeholder 4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29124DFC-5C4F-4FDB-F5BF-C24C532E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50019"/>
            <a:ext cx="5410200" cy="2326385"/>
          </a:xfrm>
          <a:prstGeom prst="rect">
            <a:avLst/>
          </a:prstGeom>
          <a:noFill/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C3D9BAC-647B-15E2-CD2E-00B0D2B8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B317FAA-8138-4539-A9A6-93CBF03DB070}" type="datetime1">
              <a:rPr lang="en-US" smtClean="0"/>
              <a:pPr>
                <a:spcAft>
                  <a:spcPts val="600"/>
                </a:spcAft>
              </a:pPr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44CC83B-6729-039A-E0C6-83821849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4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OM 439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C2D710-859A-5354-927D-D557D15F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4B35841-DAFD-6D4D-8E0C-DA4DA4C0B783}" type="slidenum">
              <a:rPr lang="en-US" smtClean="0"/>
              <a:pPr>
                <a:spcAft>
                  <a:spcPts val="600"/>
                </a:spcAft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128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95A2D-AE72-3FC1-0905-A716784D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228600"/>
            <a:ext cx="10963275" cy="1590675"/>
          </a:xfrm>
        </p:spPr>
        <p:txBody>
          <a:bodyPr anchor="t">
            <a:normAutofit/>
          </a:bodyPr>
          <a:lstStyle/>
          <a:p>
            <a:r>
              <a:rPr lang="en-US"/>
              <a:t>Averages From The Data 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E7D20F-CE21-3762-06BC-19C3E989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21527"/>
            <a:ext cx="5410200" cy="2583369"/>
          </a:xfrm>
          <a:prstGeom prst="rect">
            <a:avLst/>
          </a:prstGeom>
          <a:noFill/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851CD2ED-E6AB-2762-B0BA-BB183DFCB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410200" cy="4575175"/>
          </a:xfrm>
        </p:spPr>
        <p:txBody>
          <a:bodyPr>
            <a:normAutofit/>
          </a:bodyPr>
          <a:lstStyle/>
          <a:p>
            <a:r>
              <a:rPr lang="en-US"/>
              <a:t>The average time it takes to complete a ticket is 104 day indicating a significant delay. </a:t>
            </a:r>
          </a:p>
          <a:p>
            <a:r>
              <a:rPr lang="en-US"/>
              <a:t>On Average, each ticket costs $2544 with $255 spent per item. </a:t>
            </a:r>
          </a:p>
          <a:p>
            <a:r>
              <a:rPr lang="en-US"/>
              <a:t>IT department processed 6 tickets per day where each ticket had 10 items on average.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264B1D6-FF0B-3810-B0F9-42201CF7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1BFB2C4-C3A7-4400-A5C6-38D3BE0EFF38}" type="datetime1">
              <a:rPr lang="en-US" smtClean="0"/>
              <a:pPr>
                <a:spcAft>
                  <a:spcPts val="600"/>
                </a:spcAft>
              </a:pPr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93A00B8-1EE4-70EA-4622-F6F7D78A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4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OM 439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376D51-9161-EE6E-FFF2-3841C7E2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4B35841-DAFD-6D4D-8E0C-DA4DA4C0B783}" type="slidenum">
              <a:rPr lang="en-US" smtClean="0"/>
              <a:pPr>
                <a:spcAft>
                  <a:spcPts val="600"/>
                </a:spcAft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1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E2EC9B93-0FBB-56A6-55A0-913B9B4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none" kern="120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Total </a:t>
            </a:r>
            <a:r>
              <a:rPr lang="en-US"/>
              <a:t>Dollars</a:t>
            </a:r>
            <a:r>
              <a:rPr lang="en-US" b="1" u="none" kern="120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 Spent By Category</a:t>
            </a:r>
          </a:p>
        </p:txBody>
      </p:sp>
      <p:pic>
        <p:nvPicPr>
          <p:cNvPr id="6" name="Picture 5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967AABDD-5086-FB62-6B6D-4514D4991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026826"/>
            <a:ext cx="6838950" cy="4582094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928722-76BD-1064-3728-22D894953B59}"/>
              </a:ext>
            </a:extLst>
          </p:cNvPr>
          <p:cNvSpPr txBox="1"/>
          <p:nvPr/>
        </p:nvSpPr>
        <p:spPr>
          <a:xfrm>
            <a:off x="600075" y="1828799"/>
            <a:ext cx="3932237" cy="4578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600" kern="1200">
                <a:latin typeface="+mn-lt"/>
                <a:ea typeface="+mn-ea"/>
                <a:cs typeface="+mn-cs"/>
              </a:rPr>
              <a:t>Out of the total spending, 6 million dollars was allocated to Laptops, Desktops and Monitors where remaining all other IT-related accessories costed only 1.8 Million Dollars.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2667502-83A1-9D0D-638E-254BBFA7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71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FE5ACA-0A36-4DA5-B40C-30A5EC15A0C4}" type="datetime1">
              <a:rPr lang="en-US" smtClean="0"/>
              <a:pPr>
                <a:spcAft>
                  <a:spcPts val="600"/>
                </a:spcAft>
              </a:pPr>
              <a:t>9/8/2025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9B31321-5559-6B09-BE76-46B14D0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49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OM 439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A4CC02-C1E7-BE91-6B66-9FD7BFB3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4071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B35841-DAFD-6D4D-8E0C-DA4DA4C0B783}" type="slidenum">
              <a:rPr lang="en-US" smtClean="0"/>
              <a:pPr>
                <a:spcAft>
                  <a:spcPts val="600"/>
                </a:spcAft>
              </a:pPr>
              <a:t>59</a:t>
            </a:fld>
            <a:endParaRPr lang="en-US"/>
          </a:p>
        </p:txBody>
      </p:sp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Price vs category &amp;&amp; Amountvsmonth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58CD-F34B-26FB-2CA6-05FEF8CC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OIT process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5354-6F7D-9170-E218-FFA1A9E5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75190-690A-2960-818C-895651F36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9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E6B977EA-9182-57A6-F38F-5E5BDD37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8" y="1399548"/>
            <a:ext cx="6542443" cy="454033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31B1C-367D-A977-502A-F0D083CE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2EF0-5987-4C5F-B2A5-484F9FA16847}" type="datetime1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98D700-C72F-7405-94F2-8142C34C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468428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18BE-FEC8-0807-8C3A-77A2488C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228600"/>
            <a:ext cx="10963275" cy="1590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Yearly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75151-171A-8273-C22A-A49EAE8CA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5751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Quantity dropped Significantly from 21K units to 9.6K units. </a:t>
            </a:r>
          </a:p>
          <a:p>
            <a:r>
              <a:rPr lang="en-US"/>
              <a:t>Despite the Quantity decreased by 54%, spending only decreased by 14%. </a:t>
            </a:r>
          </a:p>
        </p:txBody>
      </p:sp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3C4D8E90-54AC-1E69-EB17-DC61973555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75628"/>
            <a:ext cx="5410200" cy="2475166"/>
          </a:xfr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D7291A5-AED4-58C9-5D10-BD90C9D2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69FEDB-29B3-491D-9F02-A9AB23E31273}" type="datetime1">
              <a:rPr lang="en-US" smtClean="0"/>
              <a:pPr>
                <a:spcAft>
                  <a:spcPts val="600"/>
                </a:spcAft>
              </a:pPr>
              <a:t>9/8/2025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B6996CC-EF8D-1C65-218F-793081A2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4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OM 439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DE797F2-FA31-EBC4-80B5-C9852231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4B35841-DAFD-6D4D-8E0C-DA4DA4C0B783}" type="slidenum">
              <a:rPr lang="en-US" smtClean="0"/>
              <a:pPr>
                <a:spcAft>
                  <a:spcPts val="600"/>
                </a:spcAft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79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47D-B8A4-C30E-BA72-5D673F25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228600"/>
            <a:ext cx="10963275" cy="1590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none" kern="120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Monthly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395A1-53D7-FB19-DCFD-45F18F21D85E}"/>
              </a:ext>
            </a:extLst>
          </p:cNvPr>
          <p:cNvSpPr txBox="1"/>
          <p:nvPr/>
        </p:nvSpPr>
        <p:spPr>
          <a:xfrm>
            <a:off x="609600" y="1825625"/>
            <a:ext cx="5410200" cy="4575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/>
              <a:t>March had the highest orders followed by January.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/>
              <a:t>May accounted for highest spending indicating purchases of higher price. </a:t>
            </a:r>
          </a:p>
        </p:txBody>
      </p:sp>
      <p:pic>
        <p:nvPicPr>
          <p:cNvPr id="8" name="Picture 7" descr="A close-up of a graph&#10;&#10;AI-generated content may be incorrect.">
            <a:extLst>
              <a:ext uri="{FF2B5EF4-FFF2-40B4-BE49-F238E27FC236}">
                <a16:creationId xmlns:a16="http://schemas.microsoft.com/office/drawing/2014/main" id="{3DFAB32D-F0D9-B420-A148-BA8DB416F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186545"/>
            <a:ext cx="5410200" cy="1866688"/>
          </a:xfrm>
          <a:prstGeom prst="rect">
            <a:avLst/>
          </a:prstGeo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51C4D06-AE6B-28C3-3DD0-BBD94C82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71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719CBC-DECD-4E79-B51D-7FD831066F3B}" type="datetime1">
              <a:rPr lang="en-US" smtClean="0"/>
              <a:pPr>
                <a:spcAft>
                  <a:spcPts val="600"/>
                </a:spcAft>
              </a:pPr>
              <a:t>9/8/2025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701D400-0435-2285-BFB3-F247FDCD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49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OM 439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F5ECBBC-DAA1-121A-110D-2AA08A14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4071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4B35841-DAFD-6D4D-8E0C-DA4DA4C0B783}" type="slidenum">
              <a:rPr lang="en-US" smtClean="0"/>
              <a:pPr>
                <a:spcAft>
                  <a:spcPts val="600"/>
                </a:spcAft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917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BB21-98F7-4440-F4F9-DDB08524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228600"/>
            <a:ext cx="10963275" cy="15906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Reason for Delay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10C4F-2A8F-24A4-B357-2670B0324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57517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 In terms of quantity only 1/5th of  quantity accounts for stocking  of all orders. </a:t>
            </a:r>
          </a:p>
          <a:p>
            <a:r>
              <a:rPr lang="en-US"/>
              <a:t> Despite an average of 6 tickets per day, one out of every 24 tickets is used for stocking. </a:t>
            </a:r>
          </a:p>
        </p:txBody>
      </p:sp>
      <p:pic>
        <p:nvPicPr>
          <p:cNvPr id="6" name="Content Placeholder 5" descr="A comparison of a graph&#10;&#10;AI-generated content may be incorrect.">
            <a:extLst>
              <a:ext uri="{FF2B5EF4-FFF2-40B4-BE49-F238E27FC236}">
                <a16:creationId xmlns:a16="http://schemas.microsoft.com/office/drawing/2014/main" id="{DF11B778-05F5-B29C-DF63-0E10ADEE5E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6981"/>
            <a:ext cx="5410200" cy="3692460"/>
          </a:xfrm>
          <a:noFill/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7422BC3-F5AB-DDC8-4702-13FDCC16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D24075D-C34A-46B5-B38B-2BD8CDADA5FE}" type="datetime1">
              <a:rPr lang="en-US" smtClean="0"/>
              <a:pPr>
                <a:spcAft>
                  <a:spcPts val="600"/>
                </a:spcAft>
              </a:pPr>
              <a:t>9/8/2025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46DCEAB-27BF-B180-7222-69D868ED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7149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OM 439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1B0F8AC-068E-7C54-A88C-12C4775B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200" y="64071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4B35841-DAFD-6D4D-8E0C-DA4DA4C0B783}" type="slidenum">
              <a:rPr lang="en-US" smtClean="0"/>
              <a:pPr>
                <a:spcAft>
                  <a:spcPts val="600"/>
                </a:spcAft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2DA4-DCEA-370E-09EE-E80511C9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E575-9939-A465-75D2-FD4F52C6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Test different ways of holding stock</a:t>
            </a:r>
          </a:p>
          <a:p>
            <a:r>
              <a:rPr lang="en-US"/>
              <a:t>No stock, order on demand</a:t>
            </a:r>
          </a:p>
          <a:p>
            <a:r>
              <a:rPr lang="en-US"/>
              <a:t>Hold large amounts of stock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How much stock should we hold?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9BAD4-8ADA-502D-ADD0-6B9E953A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14223-CFC2-3F23-8BDA-C4BE7F2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237-9BBF-4678-9FC1-EF1DC1C1C3B1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36C2F-08F1-90D0-BC08-F51CE1C5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51196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A82F-A383-48E9-9E46-A2E6E8CA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Kanban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95670-DB95-7414-15BA-E8D216EFB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Replenish only as needed</a:t>
            </a:r>
          </a:p>
          <a:p>
            <a:r>
              <a:rPr lang="en-US"/>
              <a:t>JIT methodology</a:t>
            </a:r>
          </a:p>
          <a:p>
            <a:r>
              <a:rPr lang="en-US"/>
              <a:t>Help determine how much and when to re-order</a:t>
            </a:r>
          </a:p>
          <a:p>
            <a:r>
              <a:rPr lang="en-US"/>
              <a:t>It would be ideal to have an inventory of 0 (not realistic)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A97C-9634-EDA9-5121-1EEF6998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E80D-62EF-4A1D-B94E-CBE1C4E0711D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B8C90-4F12-603E-B10C-F47D4810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5995-A09E-3A80-55E1-B8031F8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ACB30-56E3-BDC1-8CF9-21C649DD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95" y="4001294"/>
            <a:ext cx="5607338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9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4D4F-9CCD-ECD6-D814-AF1EA8A3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this matters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157B-1582-5CF5-9522-FF6DC34D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Overstocking ties up budget and storage space</a:t>
            </a:r>
          </a:p>
          <a:p>
            <a:r>
              <a:rPr lang="en-US"/>
              <a:t>Understocking causes stockouts and long ticket times</a:t>
            </a:r>
          </a:p>
          <a:p>
            <a:r>
              <a:rPr lang="en-US"/>
              <a:t>Finding an optimal stock levels prevents bottlenecks in OIT’s workflow</a:t>
            </a:r>
          </a:p>
          <a:p>
            <a:r>
              <a:rPr lang="en-US"/>
              <a:t>Systemic improvements support expansion and growth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FDEA5-F095-EB45-F1F4-12362F84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5841-DAFD-6D4D-8E0C-DA4DA4C0B783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4A3A-AA22-CAA5-C5E7-09EC7293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0AAD-9292-4891-9081-D1CE5FC4A4E4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5F9B-0CE5-8C59-8816-28424D7A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OM 439</a:t>
            </a:r>
          </a:p>
        </p:txBody>
      </p:sp>
    </p:spTree>
    <p:extLst>
      <p:ext uri="{BB962C8B-B14F-4D97-AF65-F5344CB8AC3E}">
        <p14:creationId xmlns:p14="http://schemas.microsoft.com/office/powerpoint/2010/main" val="1857009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2447</Words>
  <Application>Microsoft Office PowerPoint</Application>
  <PresentationFormat>Widescreen</PresentationFormat>
  <Paragraphs>542</Paragraphs>
  <Slides>62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OIT Procurement Process Improvement Project</vt:lpstr>
      <vt:lpstr>Problem</vt:lpstr>
      <vt:lpstr>OIT Overview</vt:lpstr>
      <vt:lpstr>Project Challenges</vt:lpstr>
      <vt:lpstr>Project Scope</vt:lpstr>
      <vt:lpstr>Current OIT process flow </vt:lpstr>
      <vt:lpstr>Our Model</vt:lpstr>
      <vt:lpstr>Kanban Method</vt:lpstr>
      <vt:lpstr>Why this matters </vt:lpstr>
      <vt:lpstr>Current Process Weakness</vt:lpstr>
      <vt:lpstr>Our theory and hypothesis</vt:lpstr>
      <vt:lpstr>Data Analysis</vt:lpstr>
      <vt:lpstr>Data Analysis Section Overview</vt:lpstr>
      <vt:lpstr>Why talk data?</vt:lpstr>
      <vt:lpstr>Ticket Data</vt:lpstr>
      <vt:lpstr>Ticket Data – Project Perspective</vt:lpstr>
      <vt:lpstr>Raw Ticket Data</vt:lpstr>
      <vt:lpstr>Data Types</vt:lpstr>
      <vt:lpstr>Data Types</vt:lpstr>
      <vt:lpstr>Ticket Data w/Data Types</vt:lpstr>
      <vt:lpstr>Why Data Types Matter</vt:lpstr>
      <vt:lpstr>Ticket #254618</vt:lpstr>
      <vt:lpstr>Data in #254618</vt:lpstr>
      <vt:lpstr>VODs</vt:lpstr>
      <vt:lpstr>What is a VOD?</vt:lpstr>
      <vt:lpstr>Example VOD - Ticket #254618</vt:lpstr>
      <vt:lpstr>Why talk about VODs?</vt:lpstr>
      <vt:lpstr>VOD Processing Steps</vt:lpstr>
      <vt:lpstr>Example VOD Breakdown</vt:lpstr>
      <vt:lpstr>Section Identification</vt:lpstr>
      <vt:lpstr>Section Identification</vt:lpstr>
      <vt:lpstr>Separation</vt:lpstr>
      <vt:lpstr>Trimming</vt:lpstr>
      <vt:lpstr>Trimming</vt:lpstr>
      <vt:lpstr>Categorization</vt:lpstr>
      <vt:lpstr>Information Loading</vt:lpstr>
      <vt:lpstr>Export</vt:lpstr>
      <vt:lpstr>Processed Data</vt:lpstr>
      <vt:lpstr>Filtered Data</vt:lpstr>
      <vt:lpstr>Data Re-Structure</vt:lpstr>
      <vt:lpstr>Data Process Improvements</vt:lpstr>
      <vt:lpstr>Ticket Layout</vt:lpstr>
      <vt:lpstr>Data Changes</vt:lpstr>
      <vt:lpstr>Stock Simulation</vt:lpstr>
      <vt:lpstr>Locations</vt:lpstr>
      <vt:lpstr>Entities</vt:lpstr>
      <vt:lpstr>Variables</vt:lpstr>
      <vt:lpstr>Attributes</vt:lpstr>
      <vt:lpstr>Arrivals</vt:lpstr>
      <vt:lpstr>Procurement Processing</vt:lpstr>
      <vt:lpstr>Stock Location Processing</vt:lpstr>
      <vt:lpstr>Import/Export processing</vt:lpstr>
      <vt:lpstr>Warranty Processing</vt:lpstr>
      <vt:lpstr>Findings</vt:lpstr>
      <vt:lpstr>Data Visualization</vt:lpstr>
      <vt:lpstr>Power BI </vt:lpstr>
      <vt:lpstr>Totals From The Data </vt:lpstr>
      <vt:lpstr>Averages From The Data </vt:lpstr>
      <vt:lpstr>Total Dollars Spent By Category</vt:lpstr>
      <vt:lpstr>Yearly Overview</vt:lpstr>
      <vt:lpstr>Monthly Overview</vt:lpstr>
      <vt:lpstr>Reason for Delay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Beck, Linden (beck2941@vandals.uidaho.edu)</dc:creator>
  <cp:lastModifiedBy>Kearney, Logan (kear2386@vandals.uidaho.edu)</cp:lastModifiedBy>
  <cp:revision>2</cp:revision>
  <dcterms:created xsi:type="dcterms:W3CDTF">2025-04-27T17:10:51Z</dcterms:created>
  <dcterms:modified xsi:type="dcterms:W3CDTF">2025-09-09T03:10:14Z</dcterms:modified>
</cp:coreProperties>
</file>