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75">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37F033-ED37-41E6-8F7E-5DE395EA9D0E}">
  <a:tblStyle styleId="{B337F033-ED37-41E6-8F7E-5DE395EA9D0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7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Mono-bold.fntdata"/><Relationship Id="rId10" Type="http://schemas.openxmlformats.org/officeDocument/2006/relationships/slide" Target="slides/slide4.xml"/><Relationship Id="rId21" Type="http://schemas.openxmlformats.org/officeDocument/2006/relationships/font" Target="fonts/RobotoMono-regular.fntdata"/><Relationship Id="rId13" Type="http://schemas.openxmlformats.org/officeDocument/2006/relationships/slide" Target="slides/slide7.xml"/><Relationship Id="rId24" Type="http://schemas.openxmlformats.org/officeDocument/2006/relationships/font" Target="fonts/RobotoMono-boldItalic.fntdata"/><Relationship Id="rId12" Type="http://schemas.openxmlformats.org/officeDocument/2006/relationships/slide" Target="slides/slide6.xml"/><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ace81f41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ace81f41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ace81f41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ace81f41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ace81f41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ace81f41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ad00c7e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ad00c7e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ace81f41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ace81f41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eace81f4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eace81f4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ace81f41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ace81f41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aff479c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aff479c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ace81f41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ace81f41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ace81f41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ace81f41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ace81f4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ace81f4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ace81f41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ace81f41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ace81f41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ace81f41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1730125"/>
            <a:ext cx="9041400" cy="74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480">
                <a:solidFill>
                  <a:srgbClr val="F3F3F3"/>
                </a:solidFill>
              </a:rPr>
              <a:t>DESIGN AND VERIFY 4X4 MULTIPLIER</a:t>
            </a:r>
            <a:endParaRPr b="1" sz="3480">
              <a:solidFill>
                <a:srgbClr val="F3F3F3"/>
              </a:solidFill>
            </a:endParaRPr>
          </a:p>
        </p:txBody>
      </p:sp>
      <p:sp>
        <p:nvSpPr>
          <p:cNvPr id="55" name="Google Shape;55;p13"/>
          <p:cNvSpPr txBox="1"/>
          <p:nvPr>
            <p:ph idx="1" type="subTitle"/>
          </p:nvPr>
        </p:nvSpPr>
        <p:spPr>
          <a:xfrm>
            <a:off x="369175" y="3047550"/>
            <a:ext cx="8520600" cy="1569300"/>
          </a:xfrm>
          <a:prstGeom prst="rect">
            <a:avLst/>
          </a:prstGeom>
          <a:effectLst>
            <a:outerShdw blurRad="57150" rotWithShape="0" algn="bl" dir="4200000" dist="38100">
              <a:srgbClr val="FFFF00">
                <a:alpha val="31000"/>
              </a:srgbClr>
            </a:outerShdw>
          </a:effectLst>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E6B8AF"/>
                </a:solidFill>
              </a:rPr>
              <a:t>22WH1A0401 - S</a:t>
            </a:r>
            <a:r>
              <a:rPr lang="en" sz="1400">
                <a:solidFill>
                  <a:srgbClr val="E6B8AF"/>
                </a:solidFill>
              </a:rPr>
              <a:t>AI VIDHITHA </a:t>
            </a:r>
            <a:endParaRPr sz="1400">
              <a:solidFill>
                <a:srgbClr val="E6B8AF"/>
              </a:solidFill>
            </a:endParaRPr>
          </a:p>
          <a:p>
            <a:pPr indent="0" lvl="0" marL="0" rtl="0" algn="l">
              <a:lnSpc>
                <a:spcPct val="100000"/>
              </a:lnSpc>
              <a:spcBef>
                <a:spcPts val="0"/>
              </a:spcBef>
              <a:spcAft>
                <a:spcPts val="0"/>
              </a:spcAft>
              <a:buNone/>
            </a:pPr>
            <a:r>
              <a:rPr lang="en" sz="1400">
                <a:solidFill>
                  <a:srgbClr val="E6B8AF"/>
                </a:solidFill>
              </a:rPr>
              <a:t>22WH1A0421 - G</a:t>
            </a:r>
            <a:r>
              <a:rPr lang="en" sz="1400">
                <a:solidFill>
                  <a:srgbClr val="E6B8AF"/>
                </a:solidFill>
              </a:rPr>
              <a:t>UNAVARDHINI</a:t>
            </a:r>
            <a:endParaRPr sz="1400">
              <a:solidFill>
                <a:srgbClr val="E6B8AF"/>
              </a:solidFill>
            </a:endParaRPr>
          </a:p>
          <a:p>
            <a:pPr indent="0" lvl="0" marL="0" rtl="0" algn="l">
              <a:lnSpc>
                <a:spcPct val="100000"/>
              </a:lnSpc>
              <a:spcBef>
                <a:spcPts val="0"/>
              </a:spcBef>
              <a:spcAft>
                <a:spcPts val="0"/>
              </a:spcAft>
              <a:buNone/>
            </a:pPr>
            <a:r>
              <a:rPr lang="en" sz="1400">
                <a:solidFill>
                  <a:srgbClr val="E6B8AF"/>
                </a:solidFill>
              </a:rPr>
              <a:t>22WH1A0430 - K</a:t>
            </a:r>
            <a:r>
              <a:rPr lang="en" sz="1400">
                <a:solidFill>
                  <a:srgbClr val="E6B8AF"/>
                </a:solidFill>
              </a:rPr>
              <a:t>ALLURI HANSIKA</a:t>
            </a:r>
            <a:endParaRPr sz="1400">
              <a:solidFill>
                <a:srgbClr val="E6B8AF"/>
              </a:solidFill>
            </a:endParaRPr>
          </a:p>
        </p:txBody>
      </p:sp>
      <p:pic>
        <p:nvPicPr>
          <p:cNvPr id="56" name="Google Shape;56;p13"/>
          <p:cNvPicPr preferRelativeResize="0"/>
          <p:nvPr/>
        </p:nvPicPr>
        <p:blipFill>
          <a:blip r:embed="rId3">
            <a:alphaModFix/>
          </a:blip>
          <a:stretch>
            <a:fillRect/>
          </a:stretch>
        </p:blipFill>
        <p:spPr>
          <a:xfrm>
            <a:off x="165550" y="138600"/>
            <a:ext cx="1318450" cy="1417450"/>
          </a:xfrm>
          <a:prstGeom prst="rect">
            <a:avLst/>
          </a:prstGeom>
          <a:noFill/>
          <a:ln>
            <a:noFill/>
          </a:ln>
        </p:spPr>
      </p:pic>
      <p:pic>
        <p:nvPicPr>
          <p:cNvPr id="57" name="Google Shape;57;p13"/>
          <p:cNvPicPr preferRelativeResize="0"/>
          <p:nvPr/>
        </p:nvPicPr>
        <p:blipFill rotWithShape="1">
          <a:blip r:embed="rId4">
            <a:alphaModFix/>
          </a:blip>
          <a:srcRect b="5309" l="0" r="20697" t="-5310"/>
          <a:stretch/>
        </p:blipFill>
        <p:spPr>
          <a:xfrm>
            <a:off x="6710725" y="2905800"/>
            <a:ext cx="2121575" cy="1852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00275"/>
            <a:ext cx="8520600" cy="600900"/>
          </a:xfrm>
          <a:prstGeom prst="rect">
            <a:avLst/>
          </a:prstGeom>
          <a:effectLst>
            <a:outerShdw blurRad="57150" rotWithShape="0" algn="bl" dir="5400000" dist="19050">
              <a:srgbClr val="FFF2CC">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4A7D6"/>
                </a:solidFill>
              </a:rPr>
              <a:t>BLOCK DIAGRAM ********************</a:t>
            </a:r>
            <a:endParaRPr>
              <a:solidFill>
                <a:srgbClr val="B4A7D6"/>
              </a:solidFill>
            </a:endParaRPr>
          </a:p>
        </p:txBody>
      </p:sp>
      <p:sp>
        <p:nvSpPr>
          <p:cNvPr id="120" name="Google Shape;120;p22"/>
          <p:cNvSpPr txBox="1"/>
          <p:nvPr>
            <p:ph idx="1" type="body"/>
          </p:nvPr>
        </p:nvSpPr>
        <p:spPr>
          <a:xfrm>
            <a:off x="311700" y="801175"/>
            <a:ext cx="8520600" cy="376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en" sz="1585"/>
              <a:t>1. Initialization (`INIT` Block): The `INIT` block sets up the test inputs (A_tb and B_tb) for the multiplier.</a:t>
            </a:r>
            <a:endParaRPr sz="1585"/>
          </a:p>
          <a:p>
            <a:pPr indent="0" lvl="0" marL="0" rtl="0" algn="l">
              <a:lnSpc>
                <a:spcPct val="95000"/>
              </a:lnSpc>
              <a:spcBef>
                <a:spcPts val="1200"/>
              </a:spcBef>
              <a:spcAft>
                <a:spcPts val="0"/>
              </a:spcAft>
              <a:buSzPts val="358"/>
              <a:buNone/>
            </a:pPr>
            <a:r>
              <a:rPr lang="en" sz="1585"/>
              <a:t>2. Input Connections: The inputs from the `INIT` block are fed into the multiplier module via the arrows. These inputs represent the binary values to be multiplied.</a:t>
            </a:r>
            <a:endParaRPr sz="1585"/>
          </a:p>
          <a:p>
            <a:pPr indent="0" lvl="0" marL="0" rtl="0" algn="l">
              <a:lnSpc>
                <a:spcPct val="95000"/>
              </a:lnSpc>
              <a:spcBef>
                <a:spcPts val="1200"/>
              </a:spcBef>
              <a:spcAft>
                <a:spcPts val="0"/>
              </a:spcAft>
              <a:buSzPts val="358"/>
              <a:buNone/>
            </a:pPr>
            <a:r>
              <a:rPr lang="en" sz="1585"/>
              <a:t>3. Multiplication Operation: Inside the multiplier module, the input values (`A_tb` and `B_tb`) are multiplied together. The multiplier logic processes these inputs to generate a product.</a:t>
            </a:r>
            <a:endParaRPr sz="1585"/>
          </a:p>
          <a:p>
            <a:pPr indent="0" lvl="0" marL="0" rtl="0" algn="l">
              <a:lnSpc>
                <a:spcPct val="95000"/>
              </a:lnSpc>
              <a:spcBef>
                <a:spcPts val="1200"/>
              </a:spcBef>
              <a:spcAft>
                <a:spcPts val="0"/>
              </a:spcAft>
              <a:buSzPts val="358"/>
              <a:buNone/>
            </a:pPr>
            <a:r>
              <a:rPr lang="en" sz="1585"/>
              <a:t>4. Output Generation: The result of the multiplication (the product) is generated and sent out through the output connection. This output is then observed and verified against expected results to ensure the multiplier functions correctly.</a:t>
            </a:r>
            <a:endParaRPr sz="1585"/>
          </a:p>
          <a:p>
            <a:pPr indent="0" lvl="0" marL="0" rtl="0" algn="l">
              <a:lnSpc>
                <a:spcPct val="95000"/>
              </a:lnSpc>
              <a:spcBef>
                <a:spcPts val="1200"/>
              </a:spcBef>
              <a:spcAft>
                <a:spcPts val="1200"/>
              </a:spcAft>
              <a:buSzPts val="358"/>
              <a:buNone/>
            </a:pPr>
            <a:r>
              <a:t/>
            </a:r>
            <a:endParaRPr sz="585"/>
          </a:p>
        </p:txBody>
      </p:sp>
      <p:pic>
        <p:nvPicPr>
          <p:cNvPr id="121" name="Google Shape;121;p22"/>
          <p:cNvPicPr preferRelativeResize="0"/>
          <p:nvPr/>
        </p:nvPicPr>
        <p:blipFill rotWithShape="1">
          <a:blip r:embed="rId3">
            <a:alphaModFix/>
          </a:blip>
          <a:srcRect b="17048" l="10249" r="0" t="37271"/>
          <a:stretch/>
        </p:blipFill>
        <p:spPr>
          <a:xfrm>
            <a:off x="4572000" y="3499500"/>
            <a:ext cx="4226100" cy="1463400"/>
          </a:xfrm>
          <a:prstGeom prst="rect">
            <a:avLst/>
          </a:prstGeom>
          <a:noFill/>
          <a:ln>
            <a:noFill/>
          </a:ln>
        </p:spPr>
      </p:pic>
      <p:pic>
        <p:nvPicPr>
          <p:cNvPr id="122" name="Google Shape;122;p22"/>
          <p:cNvPicPr preferRelativeResize="0"/>
          <p:nvPr/>
        </p:nvPicPr>
        <p:blipFill rotWithShape="1">
          <a:blip r:embed="rId4">
            <a:alphaModFix/>
          </a:blip>
          <a:srcRect b="22825" l="51975" r="2072" t="21063"/>
          <a:stretch/>
        </p:blipFill>
        <p:spPr>
          <a:xfrm>
            <a:off x="1296900" y="3571338"/>
            <a:ext cx="1727426" cy="1319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a:effectLst>
            <a:outerShdw blurRad="57150" rotWithShape="0" algn="bl" dir="5400000" dist="19050">
              <a:srgbClr val="FFF2CC">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69138"/>
                </a:solidFill>
              </a:rPr>
              <a:t>SCHEMATIC REPRESENTATION</a:t>
            </a:r>
            <a:endParaRPr>
              <a:solidFill>
                <a:srgbClr val="E69138"/>
              </a:solidFill>
            </a:endParaRPr>
          </a:p>
        </p:txBody>
      </p:sp>
      <p:sp>
        <p:nvSpPr>
          <p:cNvPr id="128" name="Google Shape;128;p23"/>
          <p:cNvSpPr txBox="1"/>
          <p:nvPr>
            <p:ph idx="1" type="body"/>
          </p:nvPr>
        </p:nvSpPr>
        <p:spPr>
          <a:xfrm>
            <a:off x="311700" y="1152475"/>
            <a:ext cx="8520600" cy="370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The below circuit is designed to multiply two 4-bit numbers, producing an 8-bit product as output. The circuit consists of AND gates, Full Adders, and Half Adders that work together to perform the multiplication operation. The input numbers are fed into the circuit, and the AND gates produce partial products. These partial products are then added up by the Full Adders and Half Adders to produce the final 8-bit product.</a:t>
            </a:r>
            <a:endParaRPr sz="1300"/>
          </a:p>
        </p:txBody>
      </p:sp>
      <p:pic>
        <p:nvPicPr>
          <p:cNvPr id="129" name="Google Shape;129;p23"/>
          <p:cNvPicPr preferRelativeResize="0"/>
          <p:nvPr/>
        </p:nvPicPr>
        <p:blipFill rotWithShape="1">
          <a:blip r:embed="rId3">
            <a:alphaModFix/>
          </a:blip>
          <a:srcRect b="41357" l="50940" r="1581" t="41027"/>
          <a:stretch/>
        </p:blipFill>
        <p:spPr>
          <a:xfrm>
            <a:off x="450836" y="2448377"/>
            <a:ext cx="8645050" cy="2405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pic>
        <p:nvPicPr>
          <p:cNvPr id="134" name="Google Shape;134;p24"/>
          <p:cNvPicPr preferRelativeResize="0"/>
          <p:nvPr/>
        </p:nvPicPr>
        <p:blipFill rotWithShape="1">
          <a:blip r:embed="rId3">
            <a:alphaModFix/>
          </a:blip>
          <a:srcRect b="17773" l="14922" r="0" t="39223"/>
          <a:stretch/>
        </p:blipFill>
        <p:spPr>
          <a:xfrm>
            <a:off x="617674" y="1100088"/>
            <a:ext cx="7908650" cy="3613774"/>
          </a:xfrm>
          <a:prstGeom prst="rect">
            <a:avLst/>
          </a:prstGeom>
          <a:noFill/>
          <a:ln>
            <a:noFill/>
          </a:ln>
          <a:effectLst>
            <a:outerShdw blurRad="57150" rotWithShape="0" algn="bl" dir="5400000" dist="19050">
              <a:srgbClr val="000000">
                <a:alpha val="63000"/>
              </a:srgbClr>
            </a:outerShdw>
          </a:effectLst>
        </p:spPr>
      </p:pic>
      <p:sp>
        <p:nvSpPr>
          <p:cNvPr id="135" name="Google Shape;135;p24"/>
          <p:cNvSpPr txBox="1"/>
          <p:nvPr>
            <p:ph type="title"/>
          </p:nvPr>
        </p:nvSpPr>
        <p:spPr>
          <a:xfrm>
            <a:off x="617700" y="310925"/>
            <a:ext cx="7908600" cy="572700"/>
          </a:xfrm>
          <a:prstGeom prst="rect">
            <a:avLst/>
          </a:prstGeom>
          <a:effectLst>
            <a:outerShdw blurRad="57150" rotWithShape="0" algn="bl" dir="5400000" dist="19050">
              <a:srgbClr val="D0E0E3">
                <a:alpha val="50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4A7D6"/>
                </a:solidFill>
              </a:rPr>
              <a:t>SCHEMATIC DIAGRAM **************</a:t>
            </a:r>
            <a:endParaRPr>
              <a:solidFill>
                <a:srgbClr val="B4A7D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graphicFrame>
        <p:nvGraphicFramePr>
          <p:cNvPr id="140" name="Google Shape;140;p25"/>
          <p:cNvGraphicFramePr/>
          <p:nvPr/>
        </p:nvGraphicFramePr>
        <p:xfrm>
          <a:off x="119725" y="1242025"/>
          <a:ext cx="3000000" cy="3000000"/>
        </p:xfrm>
        <a:graphic>
          <a:graphicData uri="http://schemas.openxmlformats.org/drawingml/2006/table">
            <a:tbl>
              <a:tblPr>
                <a:noFill/>
                <a:tableStyleId>{B337F033-ED37-41E6-8F7E-5DE395EA9D0E}</a:tableStyleId>
              </a:tblPr>
              <a:tblGrid>
                <a:gridCol w="766850"/>
                <a:gridCol w="871875"/>
                <a:gridCol w="1338725"/>
                <a:gridCol w="1326400"/>
                <a:gridCol w="1261475"/>
                <a:gridCol w="1113075"/>
                <a:gridCol w="1113075"/>
                <a:gridCol w="1113075"/>
              </a:tblGrid>
              <a:tr h="371475">
                <a:tc gridSpan="2">
                  <a:txBody>
                    <a:bodyPr/>
                    <a:lstStyle/>
                    <a:p>
                      <a:pPr indent="0" lvl="0" marL="0" rtl="0" algn="l">
                        <a:spcBef>
                          <a:spcPts val="0"/>
                        </a:spcBef>
                        <a:spcAft>
                          <a:spcPts val="0"/>
                        </a:spcAft>
                        <a:buNone/>
                      </a:pPr>
                      <a:r>
                        <a:t/>
                      </a:r>
                      <a:endParaRPr sz="12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69138"/>
                    </a:solidFill>
                  </a:tcPr>
                </a:tc>
                <a:tc hMerge="1"/>
                <a:tc gridSpan="3">
                  <a:txBody>
                    <a:bodyPr/>
                    <a:lstStyle/>
                    <a:p>
                      <a:pPr indent="0" lvl="0" marL="0" rtl="0" algn="l">
                        <a:lnSpc>
                          <a:spcPct val="115000"/>
                        </a:lnSpc>
                        <a:spcBef>
                          <a:spcPts val="0"/>
                        </a:spcBef>
                        <a:spcAft>
                          <a:spcPts val="0"/>
                        </a:spcAft>
                        <a:buNone/>
                      </a:pPr>
                      <a:r>
                        <a:rPr b="1" lang="en" sz="1100">
                          <a:solidFill>
                            <a:schemeClr val="dk1"/>
                          </a:solidFill>
                        </a:rPr>
                        <a:t>32 or 28 nm technology</a:t>
                      </a:r>
                      <a:endParaRPr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69138"/>
                    </a:solidFill>
                  </a:tcPr>
                </a:tc>
                <a:tc hMerge="1"/>
                <a:tc hMerge="1"/>
                <a:tc gridSpan="3">
                  <a:txBody>
                    <a:bodyPr/>
                    <a:lstStyle/>
                    <a:p>
                      <a:pPr indent="0" lvl="0" marL="0" rtl="0" algn="l">
                        <a:lnSpc>
                          <a:spcPct val="115000"/>
                        </a:lnSpc>
                        <a:spcBef>
                          <a:spcPts val="0"/>
                        </a:spcBef>
                        <a:spcAft>
                          <a:spcPts val="0"/>
                        </a:spcAft>
                        <a:buNone/>
                      </a:pPr>
                      <a:r>
                        <a:rPr b="1" lang="en" sz="1100">
                          <a:solidFill>
                            <a:schemeClr val="dk1"/>
                          </a:solidFill>
                        </a:rPr>
                        <a:t>14 nm technology</a:t>
                      </a:r>
                      <a:endParaRPr b="1" sz="11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69138"/>
                    </a:solidFill>
                  </a:tcPr>
                </a:tc>
                <a:tc hMerge="1"/>
                <a:tc hMerge="1"/>
              </a:tr>
              <a:tr h="371475">
                <a:tc gridSpan="2">
                  <a:txBody>
                    <a:bodyPr/>
                    <a:lstStyle/>
                    <a:p>
                      <a:pPr indent="0" lvl="0" marL="0" rtl="0" algn="ctr">
                        <a:lnSpc>
                          <a:spcPct val="115000"/>
                        </a:lnSpc>
                        <a:spcBef>
                          <a:spcPts val="0"/>
                        </a:spcBef>
                        <a:spcAft>
                          <a:spcPts val="0"/>
                        </a:spcAft>
                        <a:buNone/>
                      </a:pPr>
                      <a:r>
                        <a:rPr b="1" lang="en" sz="1100">
                          <a:solidFill>
                            <a:schemeClr val="dk1"/>
                          </a:solidFill>
                        </a:rPr>
                        <a:t>Tp</a:t>
                      </a:r>
                      <a:endParaRPr b="1" sz="11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hMerge="1"/>
                <a:tc>
                  <a:txBody>
                    <a:bodyPr/>
                    <a:lstStyle/>
                    <a:p>
                      <a:pPr indent="0" lvl="0" marL="0" rtl="0" algn="l">
                        <a:lnSpc>
                          <a:spcPct val="115000"/>
                        </a:lnSpc>
                        <a:spcBef>
                          <a:spcPts val="0"/>
                        </a:spcBef>
                        <a:spcAft>
                          <a:spcPts val="0"/>
                        </a:spcAft>
                        <a:buNone/>
                      </a:pPr>
                      <a:r>
                        <a:rPr b="1" lang="en" sz="1100">
                          <a:solidFill>
                            <a:schemeClr val="dk1"/>
                          </a:solidFill>
                        </a:rPr>
                        <a:t>10ns</a:t>
                      </a:r>
                      <a:endParaRPr b="1" sz="11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b="1" lang="en" sz="1100">
                          <a:solidFill>
                            <a:schemeClr val="dk1"/>
                          </a:solidFill>
                        </a:rPr>
                        <a:t>5ns</a:t>
                      </a:r>
                      <a:endParaRPr b="1" sz="11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b="1" lang="en" sz="1100">
                          <a:solidFill>
                            <a:schemeClr val="dk1"/>
                          </a:solidFill>
                        </a:rPr>
                        <a:t>2ns</a:t>
                      </a:r>
                      <a:endParaRPr b="1" sz="11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b="1" lang="en" sz="1100">
                          <a:solidFill>
                            <a:schemeClr val="dk1"/>
                          </a:solidFill>
                        </a:rPr>
                        <a:t>10ns</a:t>
                      </a:r>
                      <a:endParaRPr b="1" sz="11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b="1" lang="en" sz="1100">
                          <a:solidFill>
                            <a:schemeClr val="dk1"/>
                          </a:solidFill>
                        </a:rPr>
                        <a:t>5ns</a:t>
                      </a:r>
                      <a:endParaRPr b="1" sz="11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b="1" lang="en" sz="1100">
                          <a:solidFill>
                            <a:schemeClr val="dk1"/>
                          </a:solidFill>
                        </a:rPr>
                        <a:t>2ns</a:t>
                      </a:r>
                      <a:endParaRPr b="1" sz="11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r>
              <a:tr h="371475">
                <a:tc rowSpan="2">
                  <a:txBody>
                    <a:bodyPr/>
                    <a:lstStyle/>
                    <a:p>
                      <a:pPr indent="0" lvl="0" marL="0" rtl="0" algn="ctr">
                        <a:lnSpc>
                          <a:spcPct val="115000"/>
                        </a:lnSpc>
                        <a:spcBef>
                          <a:spcPts val="0"/>
                        </a:spcBef>
                        <a:spcAft>
                          <a:spcPts val="0"/>
                        </a:spcAft>
                        <a:buNone/>
                      </a:pPr>
                      <a:r>
                        <a:rPr b="1" lang="en" sz="1100">
                          <a:solidFill>
                            <a:schemeClr val="dk1"/>
                          </a:solidFill>
                        </a:rPr>
                        <a:t>Slack</a:t>
                      </a:r>
                      <a:endParaRPr b="1" sz="1100">
                        <a:solidFill>
                          <a:schemeClr val="dk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ctr">
                        <a:lnSpc>
                          <a:spcPct val="115000"/>
                        </a:lnSpc>
                        <a:spcBef>
                          <a:spcPts val="0"/>
                        </a:spcBef>
                        <a:spcAft>
                          <a:spcPts val="0"/>
                        </a:spcAft>
                        <a:buNone/>
                      </a:pPr>
                      <a:r>
                        <a:rPr b="1" lang="en" sz="1100">
                          <a:solidFill>
                            <a:schemeClr val="dk1"/>
                          </a:solidFill>
                        </a:rPr>
                        <a:t>m1</a:t>
                      </a:r>
                      <a:endParaRPr b="1" sz="1100">
                        <a:solidFill>
                          <a:schemeClr val="dk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8.51</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3.51</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0.53</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9.19</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4.19</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1.19</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r>
              <a:tr h="371475">
                <a:tc vMerge="1"/>
                <a:tc>
                  <a:txBody>
                    <a:bodyPr/>
                    <a:lstStyle/>
                    <a:p>
                      <a:pPr indent="0" lvl="0" marL="0" rtl="0" algn="ctr">
                        <a:lnSpc>
                          <a:spcPct val="115000"/>
                        </a:lnSpc>
                        <a:spcBef>
                          <a:spcPts val="0"/>
                        </a:spcBef>
                        <a:spcAft>
                          <a:spcPts val="0"/>
                        </a:spcAft>
                        <a:buNone/>
                      </a:pPr>
                      <a:r>
                        <a:rPr b="1" lang="en" sz="1100">
                          <a:solidFill>
                            <a:schemeClr val="dk1"/>
                          </a:solidFill>
                        </a:rPr>
                        <a:t>m2</a:t>
                      </a:r>
                      <a:endParaRPr b="1" sz="1100">
                        <a:solidFill>
                          <a:schemeClr val="dk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8.54</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3.54</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0.56</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9.20</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4.20</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1.20</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r>
              <a:tr h="371475">
                <a:tc rowSpan="3">
                  <a:txBody>
                    <a:bodyPr/>
                    <a:lstStyle/>
                    <a:p>
                      <a:pPr indent="0" lvl="0" marL="0" rtl="0" algn="ctr">
                        <a:lnSpc>
                          <a:spcPct val="115000"/>
                        </a:lnSpc>
                        <a:spcBef>
                          <a:spcPts val="0"/>
                        </a:spcBef>
                        <a:spcAft>
                          <a:spcPts val="0"/>
                        </a:spcAft>
                        <a:buNone/>
                      </a:pPr>
                      <a:r>
                        <a:rPr b="1" lang="en" sz="1100">
                          <a:solidFill>
                            <a:schemeClr val="dk1"/>
                          </a:solidFill>
                        </a:rPr>
                        <a:t>Pd</a:t>
                      </a:r>
                      <a:endParaRPr b="1" sz="1100">
                        <a:solidFill>
                          <a:schemeClr val="dk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ctr">
                        <a:lnSpc>
                          <a:spcPct val="115000"/>
                        </a:lnSpc>
                        <a:spcBef>
                          <a:spcPts val="0"/>
                        </a:spcBef>
                        <a:spcAft>
                          <a:spcPts val="0"/>
                        </a:spcAft>
                        <a:buNone/>
                      </a:pPr>
                      <a:r>
                        <a:rPr b="1" lang="en" sz="1100">
                          <a:solidFill>
                            <a:schemeClr val="dk1"/>
                          </a:solidFill>
                        </a:rPr>
                        <a:t>Static</a:t>
                      </a:r>
                      <a:endParaRPr b="1" sz="1100">
                        <a:solidFill>
                          <a:schemeClr val="dk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1.0114e + 06 pW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1.0114e + 06 pW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1.0114e + 06 pW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274.7287 pW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274.7287 pW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274.7287 pW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r>
              <a:tr h="371475">
                <a:tc vMerge="1"/>
                <a:tc>
                  <a:txBody>
                    <a:bodyPr/>
                    <a:lstStyle/>
                    <a:p>
                      <a:pPr indent="0" lvl="0" marL="0" rtl="0" algn="ctr">
                        <a:lnSpc>
                          <a:spcPct val="115000"/>
                        </a:lnSpc>
                        <a:spcBef>
                          <a:spcPts val="0"/>
                        </a:spcBef>
                        <a:spcAft>
                          <a:spcPts val="0"/>
                        </a:spcAft>
                        <a:buNone/>
                      </a:pPr>
                      <a:r>
                        <a:rPr b="1" lang="en" sz="1100">
                          <a:solidFill>
                            <a:schemeClr val="dk1"/>
                          </a:solidFill>
                        </a:rPr>
                        <a:t>Dynamic</a:t>
                      </a:r>
                      <a:endParaRPr b="1" sz="1100">
                        <a:solidFill>
                          <a:schemeClr val="dk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4.1540uW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4.1540uW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4.1679uW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0.8979uW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0.8979uW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0.8979uW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r>
              <a:tr h="371475">
                <a:tc vMerge="1"/>
                <a:tc>
                  <a:txBody>
                    <a:bodyPr/>
                    <a:lstStyle/>
                    <a:p>
                      <a:pPr indent="0" lvl="0" marL="0" rtl="0" algn="ctr">
                        <a:lnSpc>
                          <a:spcPct val="115000"/>
                        </a:lnSpc>
                        <a:spcBef>
                          <a:spcPts val="0"/>
                        </a:spcBef>
                        <a:spcAft>
                          <a:spcPts val="0"/>
                        </a:spcAft>
                        <a:buNone/>
                      </a:pPr>
                      <a:r>
                        <a:rPr b="1" lang="en" sz="1100">
                          <a:solidFill>
                            <a:schemeClr val="dk1"/>
                          </a:solidFill>
                        </a:rPr>
                        <a:t>Total</a:t>
                      </a:r>
                      <a:endParaRPr b="1" sz="1100">
                        <a:solidFill>
                          <a:schemeClr val="dk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13.6111uW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13.6111uW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13.7039uW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1.3868uW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1.3868uW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1.3868uW</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r>
              <a:tr h="371475">
                <a:tc gridSpan="2">
                  <a:txBody>
                    <a:bodyPr/>
                    <a:lstStyle/>
                    <a:p>
                      <a:pPr indent="0" lvl="0" marL="0" rtl="0" algn="ctr">
                        <a:lnSpc>
                          <a:spcPct val="115000"/>
                        </a:lnSpc>
                        <a:spcBef>
                          <a:spcPts val="0"/>
                        </a:spcBef>
                        <a:spcAft>
                          <a:spcPts val="0"/>
                        </a:spcAft>
                        <a:buNone/>
                      </a:pPr>
                      <a:r>
                        <a:rPr b="1" lang="en" sz="1100">
                          <a:solidFill>
                            <a:schemeClr val="dk1"/>
                          </a:solidFill>
                        </a:rPr>
                        <a:t>Area</a:t>
                      </a:r>
                      <a:endParaRPr b="1" sz="11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hMerge="1"/>
                <a:tc>
                  <a:txBody>
                    <a:bodyPr/>
                    <a:lstStyle/>
                    <a:p>
                      <a:pPr indent="0" lvl="0" marL="0" rtl="0" algn="l">
                        <a:lnSpc>
                          <a:spcPct val="115000"/>
                        </a:lnSpc>
                        <a:spcBef>
                          <a:spcPts val="0"/>
                        </a:spcBef>
                        <a:spcAft>
                          <a:spcPts val="0"/>
                        </a:spcAft>
                        <a:buNone/>
                      </a:pPr>
                      <a:r>
                        <a:rPr lang="en" sz="1100">
                          <a:solidFill>
                            <a:srgbClr val="D9D9D9"/>
                          </a:solidFill>
                        </a:rPr>
                        <a:t>111.727170</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111.727170</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111.727170</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26.106577</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26.106577</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c>
                  <a:txBody>
                    <a:bodyPr/>
                    <a:lstStyle/>
                    <a:p>
                      <a:pPr indent="0" lvl="0" marL="0" rtl="0" algn="l">
                        <a:lnSpc>
                          <a:spcPct val="115000"/>
                        </a:lnSpc>
                        <a:spcBef>
                          <a:spcPts val="0"/>
                        </a:spcBef>
                        <a:spcAft>
                          <a:spcPts val="0"/>
                        </a:spcAft>
                        <a:buNone/>
                      </a:pPr>
                      <a:r>
                        <a:rPr lang="en" sz="1100">
                          <a:solidFill>
                            <a:srgbClr val="D9D9D9"/>
                          </a:solidFill>
                        </a:rPr>
                        <a:t>26.106577</a:t>
                      </a:r>
                      <a:endParaRPr sz="1100">
                        <a:solidFill>
                          <a:srgbClr val="D9D9D9"/>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434343"/>
                    </a:solidFill>
                  </a:tcPr>
                </a:tc>
              </a:tr>
            </a:tbl>
          </a:graphicData>
        </a:graphic>
      </p:graphicFrame>
      <p:sp>
        <p:nvSpPr>
          <p:cNvPr id="141" name="Google Shape;141;p25"/>
          <p:cNvSpPr txBox="1"/>
          <p:nvPr>
            <p:ph type="title"/>
          </p:nvPr>
        </p:nvSpPr>
        <p:spPr>
          <a:xfrm>
            <a:off x="119725" y="454600"/>
            <a:ext cx="8904600" cy="572700"/>
          </a:xfrm>
          <a:prstGeom prst="rect">
            <a:avLst/>
          </a:prstGeom>
          <a:effectLst>
            <a:outerShdw blurRad="57150" rotWithShape="0" algn="bl" dir="5400000" dist="19050">
              <a:srgbClr val="D0E0E3">
                <a:alpha val="50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6D9EEB"/>
                </a:solidFill>
              </a:rPr>
              <a:t>PERFORMANCE METRICS *****************</a:t>
            </a:r>
            <a:endParaRPr>
              <a:solidFill>
                <a:srgbClr val="6D9EE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6"/>
          <p:cNvSpPr txBox="1"/>
          <p:nvPr/>
        </p:nvSpPr>
        <p:spPr>
          <a:xfrm>
            <a:off x="306150" y="1532825"/>
            <a:ext cx="8531700" cy="2077800"/>
          </a:xfrm>
          <a:prstGeom prst="rect">
            <a:avLst/>
          </a:prstGeom>
          <a:noFill/>
          <a:ln>
            <a:noFill/>
          </a:ln>
          <a:effectLst>
            <a:outerShdw blurRad="57150" rotWithShape="0" algn="bl" dir="8460000" dist="123825">
              <a:srgbClr val="00FFFF">
                <a:alpha val="41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b="1" lang="en" sz="13000">
                <a:solidFill>
                  <a:schemeClr val="dk1"/>
                </a:solidFill>
              </a:rPr>
              <a:t>Thank You</a:t>
            </a:r>
            <a:endParaRPr b="1" sz="13000">
              <a:solidFill>
                <a:schemeClr val="dk1"/>
              </a:solidFill>
            </a:endParaRPr>
          </a:p>
        </p:txBody>
      </p:sp>
      <p:sp>
        <p:nvSpPr>
          <p:cNvPr id="147" name="Google Shape;147;p26"/>
          <p:cNvSpPr txBox="1"/>
          <p:nvPr/>
        </p:nvSpPr>
        <p:spPr>
          <a:xfrm>
            <a:off x="306150" y="1532850"/>
            <a:ext cx="8531700" cy="2077800"/>
          </a:xfrm>
          <a:prstGeom prst="rect">
            <a:avLst/>
          </a:prstGeom>
          <a:noFill/>
          <a:ln>
            <a:noFill/>
          </a:ln>
          <a:effectLst>
            <a:outerShdw blurRad="57150" rotWithShape="0" algn="bl" dist="123825">
              <a:srgbClr val="FFFF00">
                <a:alpha val="25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b="1" lang="en" sz="13000">
                <a:solidFill>
                  <a:srgbClr val="EFEFEF"/>
                </a:solidFill>
              </a:rPr>
              <a:t>Thank You</a:t>
            </a:r>
            <a:endParaRPr b="1" sz="13000">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313200"/>
            <a:ext cx="8520600" cy="572700"/>
          </a:xfrm>
          <a:prstGeom prst="rect">
            <a:avLst/>
          </a:prstGeom>
          <a:effectLst>
            <a:outerShdw blurRad="57150" rotWithShape="0" algn="bl" dir="5400000" dist="19050">
              <a:srgbClr val="FFF2CC">
                <a:alpha val="50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A3DDE4"/>
                </a:solidFill>
              </a:rPr>
              <a:t>BLOCK DIAGRAM OF 4X4 MULTIPLIER</a:t>
            </a:r>
            <a:endParaRPr>
              <a:solidFill>
                <a:srgbClr val="A3DDE4"/>
              </a:solidFill>
            </a:endParaRPr>
          </a:p>
        </p:txBody>
      </p:sp>
      <p:pic>
        <p:nvPicPr>
          <p:cNvPr id="63" name="Google Shape;63;p14"/>
          <p:cNvPicPr preferRelativeResize="0"/>
          <p:nvPr/>
        </p:nvPicPr>
        <p:blipFill>
          <a:blip r:embed="rId3">
            <a:alphaModFix/>
          </a:blip>
          <a:stretch>
            <a:fillRect/>
          </a:stretch>
        </p:blipFill>
        <p:spPr>
          <a:xfrm>
            <a:off x="1723563" y="885900"/>
            <a:ext cx="5696875" cy="408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7" name="Shape 67"/>
        <p:cNvGrpSpPr/>
        <p:nvPr/>
      </p:nvGrpSpPr>
      <p:grpSpPr>
        <a:xfrm>
          <a:off x="0" y="0"/>
          <a:ext cx="0" cy="0"/>
          <a:chOff x="0" y="0"/>
          <a:chExt cx="0" cy="0"/>
        </a:xfrm>
      </p:grpSpPr>
      <p:sp>
        <p:nvSpPr>
          <p:cNvPr id="68" name="Google Shape;68;p15"/>
          <p:cNvSpPr txBox="1"/>
          <p:nvPr>
            <p:ph idx="1" type="body"/>
          </p:nvPr>
        </p:nvSpPr>
        <p:spPr>
          <a:xfrm>
            <a:off x="0" y="1101463"/>
            <a:ext cx="8589000" cy="37299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SzPts val="275"/>
              <a:buNone/>
            </a:pPr>
            <a:r>
              <a:rPr lang="en" sz="1226">
                <a:solidFill>
                  <a:srgbClr val="CCCCCC"/>
                </a:solidFill>
              </a:rPr>
              <a:t>1. The multiplier has two 4-bit inputs, A and B, with bits A0, A1, A2, A3 and B0, B1, B2, B3 from least significant to most significant.</a:t>
            </a:r>
            <a:endParaRPr sz="1226">
              <a:solidFill>
                <a:srgbClr val="CCCCCC"/>
              </a:solidFill>
            </a:endParaRPr>
          </a:p>
          <a:p>
            <a:pPr indent="0" lvl="0" marL="0" rtl="0" algn="l">
              <a:lnSpc>
                <a:spcPct val="105000"/>
              </a:lnSpc>
              <a:spcBef>
                <a:spcPts val="1200"/>
              </a:spcBef>
              <a:spcAft>
                <a:spcPts val="0"/>
              </a:spcAft>
              <a:buSzPts val="275"/>
              <a:buNone/>
            </a:pPr>
            <a:r>
              <a:rPr lang="en" sz="1226">
                <a:solidFill>
                  <a:srgbClr val="CCCCCC"/>
                </a:solidFill>
              </a:rPr>
              <a:t>2. The partial products P{i,j} are generated by ANDing each bit of A with each bit of B (P{i,j} = Ai ⋅ Bj)</a:t>
            </a:r>
            <a:endParaRPr sz="1226">
              <a:solidFill>
                <a:srgbClr val="CCCCCC"/>
              </a:solidFill>
            </a:endParaRPr>
          </a:p>
          <a:p>
            <a:pPr indent="0" lvl="0" marL="0" rtl="0" algn="l">
              <a:lnSpc>
                <a:spcPct val="105000"/>
              </a:lnSpc>
              <a:spcBef>
                <a:spcPts val="1200"/>
              </a:spcBef>
              <a:spcAft>
                <a:spcPts val="0"/>
              </a:spcAft>
              <a:buSzPts val="275"/>
              <a:buNone/>
            </a:pPr>
            <a:r>
              <a:rPr lang="en" sz="1226">
                <a:solidFill>
                  <a:srgbClr val="CCCCCC"/>
                </a:solidFill>
              </a:rPr>
              <a:t>3. These partial products are then accumulated using half adders (HAs) and full adders (FAs).</a:t>
            </a:r>
            <a:endParaRPr sz="1226">
              <a:solidFill>
                <a:srgbClr val="CCCCCC"/>
              </a:solidFill>
            </a:endParaRPr>
          </a:p>
          <a:p>
            <a:pPr indent="0" lvl="0" marL="0" rtl="0" algn="l">
              <a:lnSpc>
                <a:spcPct val="105000"/>
              </a:lnSpc>
              <a:spcBef>
                <a:spcPts val="1200"/>
              </a:spcBef>
              <a:spcAft>
                <a:spcPts val="0"/>
              </a:spcAft>
              <a:buSzPts val="275"/>
              <a:buNone/>
            </a:pPr>
            <a:r>
              <a:rPr lang="en" sz="1226">
                <a:solidFill>
                  <a:srgbClr val="CCCCCC"/>
                </a:solidFill>
              </a:rPr>
              <a:t>4. The first row consists of HAs, as it only needs to handle the initial partial products.</a:t>
            </a:r>
            <a:endParaRPr sz="1226">
              <a:solidFill>
                <a:srgbClr val="CCCCCC"/>
              </a:solidFill>
            </a:endParaRPr>
          </a:p>
          <a:p>
            <a:pPr indent="0" lvl="0" marL="0" rtl="0" algn="l">
              <a:lnSpc>
                <a:spcPct val="105000"/>
              </a:lnSpc>
              <a:spcBef>
                <a:spcPts val="1200"/>
              </a:spcBef>
              <a:spcAft>
                <a:spcPts val="0"/>
              </a:spcAft>
              <a:buSzPts val="275"/>
              <a:buNone/>
            </a:pPr>
            <a:r>
              <a:rPr lang="en" sz="1226">
                <a:solidFill>
                  <a:srgbClr val="CCCCCC"/>
                </a:solidFill>
              </a:rPr>
              <a:t>5. Each subsequent row starts with a HA followed by FAs to handle the carry bits from the previous row.</a:t>
            </a:r>
            <a:endParaRPr sz="1226">
              <a:solidFill>
                <a:srgbClr val="CCCCCC"/>
              </a:solidFill>
            </a:endParaRPr>
          </a:p>
          <a:p>
            <a:pPr indent="0" lvl="0" marL="0" rtl="0" algn="l">
              <a:lnSpc>
                <a:spcPct val="105000"/>
              </a:lnSpc>
              <a:spcBef>
                <a:spcPts val="1200"/>
              </a:spcBef>
              <a:spcAft>
                <a:spcPts val="0"/>
              </a:spcAft>
              <a:buSzPts val="275"/>
              <a:buNone/>
            </a:pPr>
            <a:r>
              <a:rPr lang="en" sz="1226">
                <a:solidFill>
                  <a:srgbClr val="CCCCCC"/>
                </a:solidFill>
              </a:rPr>
              <a:t>6. The carry outputs (C) from the HAs and FAs are propagated diagonally to the next row of adders.</a:t>
            </a:r>
            <a:endParaRPr sz="1226">
              <a:solidFill>
                <a:srgbClr val="CCCCCC"/>
              </a:solidFill>
            </a:endParaRPr>
          </a:p>
          <a:p>
            <a:pPr indent="0" lvl="0" marL="0" rtl="0" algn="l">
              <a:lnSpc>
                <a:spcPct val="105000"/>
              </a:lnSpc>
              <a:spcBef>
                <a:spcPts val="1200"/>
              </a:spcBef>
              <a:spcAft>
                <a:spcPts val="0"/>
              </a:spcAft>
              <a:buSzPts val="275"/>
              <a:buNone/>
            </a:pPr>
            <a:r>
              <a:rPr lang="en" sz="1226">
                <a:solidFill>
                  <a:srgbClr val="CCCCCC"/>
                </a:solidFill>
              </a:rPr>
              <a:t>7. The sum outputs (S) are propagated vertically down to the next row.</a:t>
            </a:r>
            <a:endParaRPr sz="1226">
              <a:solidFill>
                <a:srgbClr val="CCCCCC"/>
              </a:solidFill>
            </a:endParaRPr>
          </a:p>
          <a:p>
            <a:pPr indent="0" lvl="0" marL="0" rtl="0" algn="l">
              <a:lnSpc>
                <a:spcPct val="105000"/>
              </a:lnSpc>
              <a:spcBef>
                <a:spcPts val="1200"/>
              </a:spcBef>
              <a:spcAft>
                <a:spcPts val="0"/>
              </a:spcAft>
              <a:buSzPts val="275"/>
              <a:buNone/>
            </a:pPr>
            <a:r>
              <a:rPr lang="en" sz="1226">
                <a:solidFill>
                  <a:srgbClr val="CCCCCC"/>
                </a:solidFill>
              </a:rPr>
              <a:t>8. The rightmost column generates the final bits of the product (P) from the sums and carries.</a:t>
            </a:r>
            <a:endParaRPr sz="1226">
              <a:solidFill>
                <a:srgbClr val="CCCCCC"/>
              </a:solidFill>
            </a:endParaRPr>
          </a:p>
          <a:p>
            <a:pPr indent="0" lvl="0" marL="0" rtl="0" algn="l">
              <a:lnSpc>
                <a:spcPct val="105000"/>
              </a:lnSpc>
              <a:spcBef>
                <a:spcPts val="1200"/>
              </a:spcBef>
              <a:spcAft>
                <a:spcPts val="0"/>
              </a:spcAft>
              <a:buSzPts val="275"/>
              <a:buNone/>
            </a:pPr>
            <a:r>
              <a:rPr lang="en" sz="1226">
                <a:solidFill>
                  <a:srgbClr val="CCCCCC"/>
                </a:solidFill>
              </a:rPr>
              <a:t>9. The carries (C) in the last row contribute to the higher-order bits of the final product.</a:t>
            </a:r>
            <a:endParaRPr sz="1226">
              <a:solidFill>
                <a:srgbClr val="CCCCCC"/>
              </a:solidFill>
            </a:endParaRPr>
          </a:p>
          <a:p>
            <a:pPr indent="0" lvl="0" marL="0" rtl="0" algn="l">
              <a:lnSpc>
                <a:spcPct val="105000"/>
              </a:lnSpc>
              <a:spcBef>
                <a:spcPts val="1200"/>
              </a:spcBef>
              <a:spcAft>
                <a:spcPts val="1200"/>
              </a:spcAft>
              <a:buSzPts val="275"/>
              <a:buNone/>
            </a:pPr>
            <a:r>
              <a:rPr lang="en" sz="1226">
                <a:solidFill>
                  <a:srgbClr val="CCCCCC"/>
                </a:solidFill>
              </a:rPr>
              <a:t>10. The process efficiently accumulates the partial products to form the final 8-bit product P0 to P7 with minimal delay, leveraging the carry-save adders ability to handle multiple carry bits simultaneously.</a:t>
            </a:r>
            <a:endParaRPr sz="250">
              <a:solidFill>
                <a:srgbClr val="CCCCCC"/>
              </a:solidFill>
            </a:endParaRPr>
          </a:p>
        </p:txBody>
      </p:sp>
      <p:sp>
        <p:nvSpPr>
          <p:cNvPr id="69" name="Google Shape;69;p15"/>
          <p:cNvSpPr txBox="1"/>
          <p:nvPr>
            <p:ph type="title"/>
          </p:nvPr>
        </p:nvSpPr>
        <p:spPr>
          <a:xfrm>
            <a:off x="311700" y="368825"/>
            <a:ext cx="8520600" cy="572700"/>
          </a:xfrm>
          <a:prstGeom prst="rect">
            <a:avLst/>
          </a:prstGeom>
          <a:effectLst>
            <a:outerShdw blurRad="57150" rotWithShape="0" algn="bl" dir="5400000" dist="19050">
              <a:srgbClr val="D0E0E3">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A9C47D"/>
                </a:solidFill>
              </a:rPr>
              <a:t>MULTIPLIER DESCRIPTION</a:t>
            </a:r>
            <a:endParaRPr>
              <a:solidFill>
                <a:srgbClr val="A9C47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13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3C47D"/>
                </a:solidFill>
              </a:rPr>
              <a:t>AGENDA</a:t>
            </a:r>
            <a:endParaRPr>
              <a:solidFill>
                <a:srgbClr val="93C47D"/>
              </a:solidFill>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835">
                <a:solidFill>
                  <a:schemeClr val="dk1"/>
                </a:solidFill>
              </a:rPr>
              <a:t>A 4x4 multiplier is a digital circuit used in computer arithmetic that multiplies two 4-bit binary numbers to produce an 8-bit binary result. It is a fundamental building block in digital signal processing, computer graphics, and many other fields requiring fast and efficient multiplication of binary numbers.</a:t>
            </a:r>
            <a:endParaRPr sz="1835">
              <a:solidFill>
                <a:schemeClr val="dk1"/>
              </a:solidFill>
            </a:endParaRPr>
          </a:p>
          <a:p>
            <a:pPr indent="0" lvl="0" marL="0" rtl="0" algn="l">
              <a:spcBef>
                <a:spcPts val="1200"/>
              </a:spcBef>
              <a:spcAft>
                <a:spcPts val="0"/>
              </a:spcAft>
              <a:buNone/>
            </a:pPr>
            <a:r>
              <a:rPr lang="en" sz="1729">
                <a:solidFill>
                  <a:srgbClr val="FF0000"/>
                </a:solidFill>
              </a:rPr>
              <a:t>MOTIVATION</a:t>
            </a:r>
            <a:endParaRPr sz="1729">
              <a:solidFill>
                <a:srgbClr val="FF0000"/>
              </a:solidFill>
            </a:endParaRPr>
          </a:p>
          <a:p>
            <a:pPr indent="0" lvl="0" marL="0" rtl="0" algn="l">
              <a:spcBef>
                <a:spcPts val="1200"/>
              </a:spcBef>
              <a:spcAft>
                <a:spcPts val="0"/>
              </a:spcAft>
              <a:buNone/>
            </a:pPr>
            <a:r>
              <a:rPr lang="en" sz="1717">
                <a:solidFill>
                  <a:schemeClr val="dk1"/>
                </a:solidFill>
              </a:rPr>
              <a:t>The motivation is to achieve efficient, accurate design and seamless integration using Synopsys tools for reliable 4x4 multiplier implementation</a:t>
            </a:r>
            <a:r>
              <a:rPr lang="en" sz="1917">
                <a:solidFill>
                  <a:schemeClr val="dk1"/>
                </a:solidFill>
              </a:rPr>
              <a:t>.</a:t>
            </a:r>
            <a:endParaRPr sz="1917">
              <a:solidFill>
                <a:schemeClr val="dk1"/>
              </a:solidFill>
            </a:endParaRPr>
          </a:p>
          <a:p>
            <a:pPr indent="0" lvl="0" marL="0" rtl="0" algn="l">
              <a:spcBef>
                <a:spcPts val="1200"/>
              </a:spcBef>
              <a:spcAft>
                <a:spcPts val="0"/>
              </a:spcAft>
              <a:buNone/>
            </a:pPr>
            <a:r>
              <a:rPr lang="en" sz="1758">
                <a:solidFill>
                  <a:srgbClr val="FF0000"/>
                </a:solidFill>
              </a:rPr>
              <a:t>OUR LEARNING JOURNEY</a:t>
            </a:r>
            <a:endParaRPr sz="1758">
              <a:solidFill>
                <a:srgbClr val="FF0000"/>
              </a:solidFill>
            </a:endParaRPr>
          </a:p>
          <a:p>
            <a:pPr indent="0" lvl="0" marL="0" rtl="0" algn="l">
              <a:spcBef>
                <a:spcPts val="1200"/>
              </a:spcBef>
              <a:spcAft>
                <a:spcPts val="0"/>
              </a:spcAft>
              <a:buNone/>
            </a:pPr>
            <a:r>
              <a:rPr lang="en" sz="1735">
                <a:solidFill>
                  <a:schemeClr val="dk1"/>
                </a:solidFill>
              </a:rPr>
              <a:t>Technical</a:t>
            </a:r>
            <a:r>
              <a:rPr lang="en" sz="1735">
                <a:solidFill>
                  <a:schemeClr val="dk1"/>
                </a:solidFill>
              </a:rPr>
              <a:t> Skills: Writing RTL codes, Testbenches, Scripting Synthesis Simulation.</a:t>
            </a:r>
            <a:endParaRPr sz="1735">
              <a:solidFill>
                <a:schemeClr val="dk1"/>
              </a:solidFill>
            </a:endParaRPr>
          </a:p>
          <a:p>
            <a:pPr indent="0" lvl="0" marL="0" rtl="0" algn="l">
              <a:spcBef>
                <a:spcPts val="1200"/>
              </a:spcBef>
              <a:spcAft>
                <a:spcPts val="0"/>
              </a:spcAft>
              <a:buNone/>
            </a:pPr>
            <a:r>
              <a:t/>
            </a:r>
            <a:endParaRPr sz="1500">
              <a:solidFill>
                <a:srgbClr val="FF0000"/>
              </a:solidFill>
            </a:endParaRPr>
          </a:p>
          <a:p>
            <a:pPr indent="0" lvl="0" marL="0" rtl="0" algn="l">
              <a:spcBef>
                <a:spcPts val="1200"/>
              </a:spcBef>
              <a:spcAft>
                <a:spcPts val="1200"/>
              </a:spcAft>
              <a:buNone/>
            </a:pPr>
            <a:r>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a:effectLst>
            <a:outerShdw blurRad="57150" rotWithShape="0" algn="bl" dir="5400000" dist="19050">
              <a:srgbClr val="D0E0E3">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E599"/>
                </a:solidFill>
              </a:rPr>
              <a:t>CODE FOR HALF ADDER AND FULL ADDER</a:t>
            </a:r>
            <a:endParaRPr>
              <a:solidFill>
                <a:srgbClr val="FFE599"/>
              </a:solidFill>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solidFill>
                  <a:srgbClr val="CCCCCC"/>
                </a:solidFill>
              </a:rPr>
              <a:t>STRUCTURAL </a:t>
            </a:r>
            <a:r>
              <a:rPr i="1" lang="en">
                <a:solidFill>
                  <a:srgbClr val="CCCCCC"/>
                </a:solidFill>
              </a:rPr>
              <a:t>STYLE:</a:t>
            </a:r>
            <a:endParaRPr i="1">
              <a:solidFill>
                <a:srgbClr val="CCCCCC"/>
              </a:solidFill>
            </a:endParaRPr>
          </a:p>
        </p:txBody>
      </p:sp>
      <p:pic>
        <p:nvPicPr>
          <p:cNvPr id="82" name="Google Shape;82;p17"/>
          <p:cNvPicPr preferRelativeResize="0"/>
          <p:nvPr/>
        </p:nvPicPr>
        <p:blipFill rotWithShape="1">
          <a:blip r:embed="rId3">
            <a:alphaModFix/>
          </a:blip>
          <a:srcRect b="65252" l="0" r="57553" t="18333"/>
          <a:stretch/>
        </p:blipFill>
        <p:spPr>
          <a:xfrm>
            <a:off x="311700" y="2149628"/>
            <a:ext cx="3688178" cy="1069625"/>
          </a:xfrm>
          <a:prstGeom prst="rect">
            <a:avLst/>
          </a:prstGeom>
          <a:noFill/>
          <a:ln>
            <a:noFill/>
          </a:ln>
        </p:spPr>
      </p:pic>
      <p:pic>
        <p:nvPicPr>
          <p:cNvPr id="83" name="Google Shape;83;p17"/>
          <p:cNvPicPr preferRelativeResize="0"/>
          <p:nvPr/>
        </p:nvPicPr>
        <p:blipFill rotWithShape="1">
          <a:blip r:embed="rId4">
            <a:alphaModFix/>
          </a:blip>
          <a:srcRect b="57926" l="0" r="51707" t="16896"/>
          <a:stretch/>
        </p:blipFill>
        <p:spPr>
          <a:xfrm>
            <a:off x="4773500" y="1938663"/>
            <a:ext cx="3814626" cy="149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a:effectLst>
            <a:outerShdw blurRad="57150" rotWithShape="0" algn="bl" dir="5400000" dist="19050">
              <a:srgbClr val="FFF2CC">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DD7E6B"/>
                </a:solidFill>
              </a:rPr>
              <a:t>CODE FOR 4X4 MULTIPLIER</a:t>
            </a:r>
            <a:endParaRPr>
              <a:solidFill>
                <a:srgbClr val="DD7E6B"/>
              </a:solidFill>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solidFill>
                  <a:srgbClr val="CCCCCC"/>
                </a:solidFill>
              </a:rPr>
              <a:t>STRUCTURAL STYLE</a:t>
            </a:r>
            <a:endParaRPr i="1">
              <a:solidFill>
                <a:srgbClr val="CCCCCC"/>
              </a:solidFill>
            </a:endParaRPr>
          </a:p>
        </p:txBody>
      </p:sp>
      <p:pic>
        <p:nvPicPr>
          <p:cNvPr id="90" name="Google Shape;90;p18"/>
          <p:cNvPicPr preferRelativeResize="0"/>
          <p:nvPr/>
        </p:nvPicPr>
        <p:blipFill rotWithShape="1">
          <a:blip r:embed="rId3">
            <a:alphaModFix/>
          </a:blip>
          <a:srcRect b="9087" l="0" r="47731" t="18269"/>
          <a:stretch/>
        </p:blipFill>
        <p:spPr>
          <a:xfrm>
            <a:off x="1251450" y="1586375"/>
            <a:ext cx="3277580" cy="3416400"/>
          </a:xfrm>
          <a:prstGeom prst="rect">
            <a:avLst/>
          </a:prstGeom>
          <a:noFill/>
          <a:ln>
            <a:noFill/>
          </a:ln>
        </p:spPr>
      </p:pic>
      <p:pic>
        <p:nvPicPr>
          <p:cNvPr id="91" name="Google Shape;91;p18"/>
          <p:cNvPicPr preferRelativeResize="0"/>
          <p:nvPr/>
        </p:nvPicPr>
        <p:blipFill rotWithShape="1">
          <a:blip r:embed="rId4">
            <a:alphaModFix/>
          </a:blip>
          <a:srcRect b="42251" l="0" r="53680" t="18335"/>
          <a:stretch/>
        </p:blipFill>
        <p:spPr>
          <a:xfrm>
            <a:off x="5270825" y="2167925"/>
            <a:ext cx="3176576" cy="202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249150" y="273050"/>
            <a:ext cx="8520600" cy="572700"/>
          </a:xfrm>
          <a:prstGeom prst="rect">
            <a:avLst/>
          </a:prstGeom>
          <a:effectLst>
            <a:outerShdw blurRad="57150" rotWithShape="0" algn="bl" dir="5400000" dist="19050">
              <a:srgbClr val="FFF2CC">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8D7CB"/>
                </a:solidFill>
              </a:rPr>
              <a:t>TESTBENCH FOR 4X4 MULTIPLIER</a:t>
            </a:r>
            <a:endParaRPr>
              <a:solidFill>
                <a:srgbClr val="78D7CB"/>
              </a:solidFill>
            </a:endParaRPr>
          </a:p>
        </p:txBody>
      </p:sp>
      <p:sp>
        <p:nvSpPr>
          <p:cNvPr id="97" name="Google Shape;97;p19"/>
          <p:cNvSpPr txBox="1"/>
          <p:nvPr>
            <p:ph idx="1" type="body"/>
          </p:nvPr>
        </p:nvSpPr>
        <p:spPr>
          <a:xfrm>
            <a:off x="311700" y="1495625"/>
            <a:ext cx="4102200" cy="257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rPr>
              <a:t>In each line of the testbench code, specific values are assigned to the inputs </a:t>
            </a:r>
            <a:r>
              <a:rPr lang="en" sz="1300">
                <a:solidFill>
                  <a:schemeClr val="dk1"/>
                </a:solidFill>
                <a:latin typeface="Roboto Mono"/>
                <a:ea typeface="Roboto Mono"/>
                <a:cs typeface="Roboto Mono"/>
                <a:sym typeface="Roboto Mono"/>
              </a:rPr>
              <a:t>A_tb</a:t>
            </a:r>
            <a:r>
              <a:rPr lang="en" sz="1300">
                <a:solidFill>
                  <a:schemeClr val="dk1"/>
                </a:solidFill>
              </a:rPr>
              <a:t> and </a:t>
            </a:r>
            <a:r>
              <a:rPr lang="en" sz="1300">
                <a:solidFill>
                  <a:schemeClr val="dk1"/>
                </a:solidFill>
                <a:latin typeface="Roboto Mono"/>
                <a:ea typeface="Roboto Mono"/>
                <a:cs typeface="Roboto Mono"/>
                <a:sym typeface="Roboto Mono"/>
              </a:rPr>
              <a:t>B_tb</a:t>
            </a:r>
            <a:r>
              <a:rPr lang="en" sz="1300">
                <a:solidFill>
                  <a:schemeClr val="dk1"/>
                </a:solidFill>
              </a:rPr>
              <a:t> of the multiplier module (referred to as </a:t>
            </a:r>
            <a:r>
              <a:rPr lang="en" sz="1300">
                <a:solidFill>
                  <a:schemeClr val="dk1"/>
                </a:solidFill>
                <a:latin typeface="Roboto Mono"/>
                <a:ea typeface="Roboto Mono"/>
                <a:cs typeface="Roboto Mono"/>
                <a:sym typeface="Roboto Mono"/>
              </a:rPr>
              <a:t>UUT</a:t>
            </a:r>
            <a:r>
              <a:rPr lang="en" sz="1300">
                <a:solidFill>
                  <a:schemeClr val="dk1"/>
                </a:solidFill>
              </a:rPr>
              <a:t> for Unit Under Test). This assignment occurs after waiting for 10 time units. This sequence of operations is crucial for testing the functionality of the multiplier module. By systematically changing the input values and observing the output at regular intervals, we can ensure the correctness and robustness of the multiplier design.</a:t>
            </a:r>
            <a:endParaRPr sz="2000">
              <a:solidFill>
                <a:schemeClr val="dk1"/>
              </a:solidFill>
            </a:endParaRPr>
          </a:p>
        </p:txBody>
      </p:sp>
      <p:pic>
        <p:nvPicPr>
          <p:cNvPr id="98" name="Google Shape;98;p19"/>
          <p:cNvPicPr preferRelativeResize="0"/>
          <p:nvPr/>
        </p:nvPicPr>
        <p:blipFill rotWithShape="1">
          <a:blip r:embed="rId3">
            <a:alphaModFix/>
          </a:blip>
          <a:srcRect b="23772" l="0" r="49047" t="14990"/>
          <a:stretch/>
        </p:blipFill>
        <p:spPr>
          <a:xfrm>
            <a:off x="4800800" y="1276750"/>
            <a:ext cx="3859500" cy="3254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a:effectLst>
            <a:outerShdw blurRad="57150" rotWithShape="0" algn="bl" dir="5400000" dist="19050">
              <a:srgbClr val="FFF2CC">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D9EEB"/>
                </a:solidFill>
              </a:rPr>
              <a:t>SIMULATION OUTPUTS</a:t>
            </a:r>
            <a:endParaRPr>
              <a:solidFill>
                <a:srgbClr val="6D9EEB"/>
              </a:solidFill>
            </a:endParaRPr>
          </a:p>
        </p:txBody>
      </p:sp>
      <p:sp>
        <p:nvSpPr>
          <p:cNvPr id="104" name="Google Shape;104;p20"/>
          <p:cNvSpPr txBox="1"/>
          <p:nvPr>
            <p:ph idx="1" type="body"/>
          </p:nvPr>
        </p:nvSpPr>
        <p:spPr>
          <a:xfrm>
            <a:off x="311700" y="1204475"/>
            <a:ext cx="3954300" cy="33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solidFill>
                  <a:srgbClr val="CCCCCC"/>
                </a:solidFill>
              </a:rPr>
              <a:t>DECIMAL: **************************</a:t>
            </a:r>
            <a:endParaRPr i="1">
              <a:solidFill>
                <a:srgbClr val="CCCCCC"/>
              </a:solidFill>
            </a:endParaRPr>
          </a:p>
          <a:p>
            <a:pPr indent="0" lvl="0" marL="0" rtl="0" algn="l">
              <a:spcBef>
                <a:spcPts val="1200"/>
              </a:spcBef>
              <a:spcAft>
                <a:spcPts val="0"/>
              </a:spcAft>
              <a:buNone/>
            </a:pPr>
            <a:r>
              <a:t/>
            </a:r>
            <a:endParaRPr>
              <a:solidFill>
                <a:srgbClr val="CCCCCC"/>
              </a:solidFill>
            </a:endParaRPr>
          </a:p>
          <a:p>
            <a:pPr indent="0" lvl="0" marL="0" rtl="0" algn="l">
              <a:spcBef>
                <a:spcPts val="1200"/>
              </a:spcBef>
              <a:spcAft>
                <a:spcPts val="0"/>
              </a:spcAft>
              <a:buNone/>
            </a:pPr>
            <a:r>
              <a:t/>
            </a:r>
            <a:endParaRPr>
              <a:solidFill>
                <a:srgbClr val="CCCCCC"/>
              </a:solidFill>
            </a:endParaRPr>
          </a:p>
          <a:p>
            <a:pPr indent="0" lvl="0" marL="0" rtl="0" algn="l">
              <a:spcBef>
                <a:spcPts val="1200"/>
              </a:spcBef>
              <a:spcAft>
                <a:spcPts val="0"/>
              </a:spcAft>
              <a:buNone/>
            </a:pPr>
            <a:r>
              <a:t/>
            </a:r>
            <a:endParaRPr>
              <a:solidFill>
                <a:srgbClr val="CCCCCC"/>
              </a:solidFill>
            </a:endParaRPr>
          </a:p>
          <a:p>
            <a:pPr indent="0" lvl="0" marL="0" rtl="0" algn="l">
              <a:spcBef>
                <a:spcPts val="1200"/>
              </a:spcBef>
              <a:spcAft>
                <a:spcPts val="1200"/>
              </a:spcAft>
              <a:buNone/>
            </a:pPr>
            <a:r>
              <a:rPr i="1" lang="en">
                <a:solidFill>
                  <a:srgbClr val="CCCCCC"/>
                </a:solidFill>
              </a:rPr>
              <a:t>BINARY:</a:t>
            </a:r>
            <a:endParaRPr i="1">
              <a:solidFill>
                <a:srgbClr val="CCCCCC"/>
              </a:solidFill>
            </a:endParaRPr>
          </a:p>
        </p:txBody>
      </p:sp>
      <p:pic>
        <p:nvPicPr>
          <p:cNvPr id="105" name="Google Shape;105;p20"/>
          <p:cNvPicPr preferRelativeResize="0"/>
          <p:nvPr/>
        </p:nvPicPr>
        <p:blipFill rotWithShape="1">
          <a:blip r:embed="rId3">
            <a:alphaModFix/>
          </a:blip>
          <a:srcRect b="37463" l="0" r="0" t="38243"/>
          <a:stretch/>
        </p:blipFill>
        <p:spPr>
          <a:xfrm>
            <a:off x="1716600" y="1690350"/>
            <a:ext cx="6858000" cy="1249500"/>
          </a:xfrm>
          <a:prstGeom prst="rect">
            <a:avLst/>
          </a:prstGeom>
          <a:noFill/>
          <a:ln>
            <a:noFill/>
          </a:ln>
        </p:spPr>
      </p:pic>
      <p:pic>
        <p:nvPicPr>
          <p:cNvPr id="106" name="Google Shape;106;p20"/>
          <p:cNvPicPr preferRelativeResize="0"/>
          <p:nvPr/>
        </p:nvPicPr>
        <p:blipFill rotWithShape="1">
          <a:blip r:embed="rId4">
            <a:alphaModFix/>
          </a:blip>
          <a:srcRect b="37403" l="0" r="0" t="37785"/>
          <a:stretch/>
        </p:blipFill>
        <p:spPr>
          <a:xfrm>
            <a:off x="1716600" y="3612475"/>
            <a:ext cx="6858000" cy="115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54100"/>
            <a:ext cx="8520600" cy="559500"/>
          </a:xfrm>
          <a:prstGeom prst="rect">
            <a:avLst/>
          </a:prstGeom>
          <a:effectLst>
            <a:outerShdw blurRad="57150" rotWithShape="0" algn="bl" dir="5400000" dist="19050">
              <a:srgbClr val="FFF2CC">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6B26B"/>
                </a:solidFill>
              </a:rPr>
              <a:t>SIMULATION OUTPUTS</a:t>
            </a:r>
            <a:endParaRPr>
              <a:solidFill>
                <a:srgbClr val="F6B26B"/>
              </a:solidFill>
            </a:endParaRPr>
          </a:p>
        </p:txBody>
      </p:sp>
      <p:sp>
        <p:nvSpPr>
          <p:cNvPr id="112" name="Google Shape;112;p21"/>
          <p:cNvSpPr txBox="1"/>
          <p:nvPr>
            <p:ph idx="1" type="body"/>
          </p:nvPr>
        </p:nvSpPr>
        <p:spPr>
          <a:xfrm>
            <a:off x="387900" y="1064850"/>
            <a:ext cx="2489100" cy="350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solidFill>
                  <a:srgbClr val="CCCCCC"/>
                </a:solidFill>
              </a:rPr>
              <a:t>OCTAL:</a:t>
            </a:r>
            <a:endParaRPr i="1">
              <a:solidFill>
                <a:srgbClr val="CCCCCC"/>
              </a:solidFill>
            </a:endParaRPr>
          </a:p>
          <a:p>
            <a:pPr indent="0" lvl="0" marL="0" rtl="0" algn="l">
              <a:spcBef>
                <a:spcPts val="1200"/>
              </a:spcBef>
              <a:spcAft>
                <a:spcPts val="0"/>
              </a:spcAft>
              <a:buNone/>
            </a:pPr>
            <a:r>
              <a:t/>
            </a:r>
            <a:endParaRPr i="1">
              <a:solidFill>
                <a:srgbClr val="CCCCCC"/>
              </a:solidFill>
            </a:endParaRPr>
          </a:p>
          <a:p>
            <a:pPr indent="0" lvl="0" marL="0" rtl="0" algn="l">
              <a:spcBef>
                <a:spcPts val="1200"/>
              </a:spcBef>
              <a:spcAft>
                <a:spcPts val="0"/>
              </a:spcAft>
              <a:buNone/>
            </a:pPr>
            <a:r>
              <a:t/>
            </a:r>
            <a:endParaRPr i="1">
              <a:solidFill>
                <a:srgbClr val="CCCCCC"/>
              </a:solidFill>
            </a:endParaRPr>
          </a:p>
          <a:p>
            <a:pPr indent="0" lvl="0" marL="0" rtl="0" algn="l">
              <a:spcBef>
                <a:spcPts val="1200"/>
              </a:spcBef>
              <a:spcAft>
                <a:spcPts val="0"/>
              </a:spcAft>
              <a:buNone/>
            </a:pPr>
            <a:r>
              <a:t/>
            </a:r>
            <a:endParaRPr i="1">
              <a:solidFill>
                <a:srgbClr val="CCCCCC"/>
              </a:solidFill>
            </a:endParaRPr>
          </a:p>
          <a:p>
            <a:pPr indent="0" lvl="0" marL="0" rtl="0" algn="l">
              <a:spcBef>
                <a:spcPts val="1200"/>
              </a:spcBef>
              <a:spcAft>
                <a:spcPts val="1200"/>
              </a:spcAft>
              <a:buNone/>
            </a:pPr>
            <a:r>
              <a:rPr i="1" lang="en">
                <a:solidFill>
                  <a:srgbClr val="CCCCCC"/>
                </a:solidFill>
              </a:rPr>
              <a:t>HEXADECIMAL:</a:t>
            </a:r>
            <a:endParaRPr i="1">
              <a:solidFill>
                <a:srgbClr val="CCCCCC"/>
              </a:solidFill>
            </a:endParaRPr>
          </a:p>
        </p:txBody>
      </p:sp>
      <p:pic>
        <p:nvPicPr>
          <p:cNvPr id="113" name="Google Shape;113;p21"/>
          <p:cNvPicPr preferRelativeResize="0"/>
          <p:nvPr/>
        </p:nvPicPr>
        <p:blipFill rotWithShape="1">
          <a:blip r:embed="rId3">
            <a:alphaModFix/>
          </a:blip>
          <a:srcRect b="38267" l="0" r="0" t="41789"/>
          <a:stretch/>
        </p:blipFill>
        <p:spPr>
          <a:xfrm>
            <a:off x="1781700" y="1445663"/>
            <a:ext cx="6858000" cy="1025775"/>
          </a:xfrm>
          <a:prstGeom prst="rect">
            <a:avLst/>
          </a:prstGeom>
          <a:noFill/>
          <a:ln>
            <a:noFill/>
          </a:ln>
        </p:spPr>
      </p:pic>
      <p:pic>
        <p:nvPicPr>
          <p:cNvPr id="114" name="Google Shape;114;p21"/>
          <p:cNvPicPr preferRelativeResize="0"/>
          <p:nvPr/>
        </p:nvPicPr>
        <p:blipFill rotWithShape="1">
          <a:blip r:embed="rId4">
            <a:alphaModFix/>
          </a:blip>
          <a:srcRect b="39416" l="0" r="0" t="38831"/>
          <a:stretch/>
        </p:blipFill>
        <p:spPr>
          <a:xfrm>
            <a:off x="1708425" y="3524000"/>
            <a:ext cx="6858000" cy="111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