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192000" cy="6858000"/>
  <p:notesSz cx="6858000" cy="9144000"/>
  <p:embeddedFontLst>
    <p:embeddedFont>
      <p:font typeface="Lato" panose="020F0502020204030203" pitchFamily="34" charset="0"/>
      <p:regular r:id="rId4"/>
      <p:bold r:id="rId5"/>
      <p:italic r:id="rId6"/>
      <p:boldItalic r:id="rId7"/>
    </p:embeddedFont>
    <p:embeddedFont>
      <p:font typeface="Raleway" panose="020F0502020204030204" pitchFamily="2" charset="0"/>
      <p:regular r:id="rId8"/>
      <p:bold r:id="rId9"/>
      <p:italic r:id="rId10"/>
      <p:boldItalic r:id="rId11"/>
    </p:embeddedFont>
    <p:embeddedFont>
      <p:font typeface="Raleway Medium"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87NHlUWPUDVr6SWioKxluqjC/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customschemas.google.com/relationships/presentationmetadata" Target="meta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23" Type="http://schemas.microsoft.com/office/2016/11/relationships/changesInfo" Target="changesInfos/changesInfo1.xml"/><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avardhini Yalamanchili" userId="8706f0e0dcbb9fe8" providerId="LiveId" clId="{FC740128-2D38-4562-80DB-392A08366039}"/>
    <pc:docChg chg="modSld">
      <pc:chgData name="Gunavardhini Yalamanchili" userId="8706f0e0dcbb9fe8" providerId="LiveId" clId="{FC740128-2D38-4562-80DB-392A08366039}" dt="2024-05-30T09:26:36.925" v="0" actId="1076"/>
      <pc:docMkLst>
        <pc:docMk/>
      </pc:docMkLst>
      <pc:sldChg chg="modSp mod">
        <pc:chgData name="Gunavardhini Yalamanchili" userId="8706f0e0dcbb9fe8" providerId="LiveId" clId="{FC740128-2D38-4562-80DB-392A08366039}" dt="2024-05-30T09:26:36.925" v="0" actId="1076"/>
        <pc:sldMkLst>
          <pc:docMk/>
          <pc:sldMk cId="0" sldId="256"/>
        </pc:sldMkLst>
        <pc:spChg chg="mod">
          <ac:chgData name="Gunavardhini Yalamanchili" userId="8706f0e0dcbb9fe8" providerId="LiveId" clId="{FC740128-2D38-4562-80DB-392A08366039}" dt="2024-05-30T09:26:36.925" v="0" actId="1076"/>
          <ac:spMkLst>
            <pc:docMk/>
            <pc:sldMk cId="0" sldId="256"/>
            <ac:spMk id="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g24effe4f24d_7_56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g24effe4f24d_7_562"/>
          <p:cNvGrpSpPr/>
          <p:nvPr/>
        </p:nvGrpSpPr>
        <p:grpSpPr>
          <a:xfrm>
            <a:off x="1107036" y="1588427"/>
            <a:ext cx="994316" cy="61102"/>
            <a:chOff x="4580561" y="2589004"/>
            <a:chExt cx="1064464" cy="25200"/>
          </a:xfrm>
        </p:grpSpPr>
        <p:sp>
          <p:nvSpPr>
            <p:cNvPr id="12" name="Google Shape;12;g24effe4f24d_7_56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24effe4f24d_7_56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 name="Google Shape;14;g24effe4f24d_7_56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5" name="Google Shape;15;g24effe4f24d_7_56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6" name="Google Shape;16;g24effe4f24d_7_56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g24effe4f24d_7_626"/>
          <p:cNvGrpSpPr/>
          <p:nvPr/>
        </p:nvGrpSpPr>
        <p:grpSpPr>
          <a:xfrm>
            <a:off x="1107036" y="5558926"/>
            <a:ext cx="994316" cy="61102"/>
            <a:chOff x="4580561" y="2589004"/>
            <a:chExt cx="1064464" cy="25200"/>
          </a:xfrm>
        </p:grpSpPr>
        <p:sp>
          <p:nvSpPr>
            <p:cNvPr id="75" name="Google Shape;75;g24effe4f24d_7_62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24effe4f24d_7_62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7" name="Google Shape;77;g24effe4f24d_7_626"/>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24effe4f24d_7_626"/>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79" name="Google Shape;79;g24effe4f24d_7_62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g24effe4f24d_7_63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g24effe4f24d_7_570"/>
          <p:cNvGrpSpPr/>
          <p:nvPr/>
        </p:nvGrpSpPr>
        <p:grpSpPr>
          <a:xfrm>
            <a:off x="1107036" y="1588427"/>
            <a:ext cx="994316" cy="61102"/>
            <a:chOff x="4580561" y="2589004"/>
            <a:chExt cx="1064464" cy="25200"/>
          </a:xfrm>
        </p:grpSpPr>
        <p:sp>
          <p:nvSpPr>
            <p:cNvPr id="19" name="Google Shape;19;g24effe4f24d_7_570"/>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24effe4f24d_7_570"/>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 name="Google Shape;21;g24effe4f24d_7_570"/>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2" name="Google Shape;22;g24effe4f24d_7_57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24effe4f24d_7_57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5" name="Google Shape;25;g24effe4f24d_7_576"/>
          <p:cNvGrpSpPr/>
          <p:nvPr/>
        </p:nvGrpSpPr>
        <p:grpSpPr>
          <a:xfrm>
            <a:off x="1107036" y="1588427"/>
            <a:ext cx="994316" cy="61102"/>
            <a:chOff x="4580561" y="2589004"/>
            <a:chExt cx="1064464" cy="25200"/>
          </a:xfrm>
        </p:grpSpPr>
        <p:sp>
          <p:nvSpPr>
            <p:cNvPr id="26" name="Google Shape;26;g24effe4f24d_7_57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24effe4f24d_7_57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 name="Google Shape;28;g24effe4f24d_7_576"/>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29" name="Google Shape;29;g24effe4f24d_7_576"/>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0" name="Google Shape;30;g24effe4f24d_7_57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g24effe4f24d_7_58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3" name="Google Shape;33;g24effe4f24d_7_584"/>
          <p:cNvGrpSpPr/>
          <p:nvPr/>
        </p:nvGrpSpPr>
        <p:grpSpPr>
          <a:xfrm>
            <a:off x="1107036" y="1588427"/>
            <a:ext cx="994316" cy="61102"/>
            <a:chOff x="4580561" y="2589004"/>
            <a:chExt cx="1064464" cy="25200"/>
          </a:xfrm>
        </p:grpSpPr>
        <p:sp>
          <p:nvSpPr>
            <p:cNvPr id="34" name="Google Shape;34;g24effe4f24d_7_58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24effe4f24d_7_58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g24effe4f24d_7_584"/>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37" name="Google Shape;37;g24effe4f24d_7_584"/>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8" name="Google Shape;38;g24effe4f24d_7_584"/>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9" name="Google Shape;39;g24effe4f24d_7_58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g24effe4f24d_7_593"/>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2" name="Google Shape;42;g24effe4f24d_7_593"/>
          <p:cNvGrpSpPr/>
          <p:nvPr/>
        </p:nvGrpSpPr>
        <p:grpSpPr>
          <a:xfrm>
            <a:off x="1107036" y="1588427"/>
            <a:ext cx="994316" cy="61102"/>
            <a:chOff x="4580561" y="2589004"/>
            <a:chExt cx="1064464" cy="25200"/>
          </a:xfrm>
        </p:grpSpPr>
        <p:sp>
          <p:nvSpPr>
            <p:cNvPr id="43" name="Google Shape;43;g24effe4f24d_7_593"/>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24effe4f24d_7_593"/>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g24effe4f24d_7_593"/>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6" name="Google Shape;46;g24effe4f24d_7_59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g24effe4f24d_7_60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9" name="Google Shape;49;g24effe4f24d_7_600"/>
          <p:cNvGrpSpPr/>
          <p:nvPr/>
        </p:nvGrpSpPr>
        <p:grpSpPr>
          <a:xfrm>
            <a:off x="1107036" y="1588427"/>
            <a:ext cx="994316" cy="61102"/>
            <a:chOff x="4580561" y="2589004"/>
            <a:chExt cx="1064464" cy="25200"/>
          </a:xfrm>
        </p:grpSpPr>
        <p:sp>
          <p:nvSpPr>
            <p:cNvPr id="50" name="Google Shape;50;g24effe4f24d_7_60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24effe4f24d_7_60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g24effe4f24d_7_600"/>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3" name="Google Shape;53;g24effe4f24d_7_600"/>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g24effe4f24d_7_60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g24effe4f24d_7_608"/>
          <p:cNvGrpSpPr/>
          <p:nvPr/>
        </p:nvGrpSpPr>
        <p:grpSpPr>
          <a:xfrm>
            <a:off x="1107036" y="5558926"/>
            <a:ext cx="994316" cy="61102"/>
            <a:chOff x="4580561" y="2589004"/>
            <a:chExt cx="1064464" cy="25200"/>
          </a:xfrm>
        </p:grpSpPr>
        <p:sp>
          <p:nvSpPr>
            <p:cNvPr id="57" name="Google Shape;57;g24effe4f24d_7_60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g24effe4f24d_7_60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9" name="Google Shape;59;g24effe4f24d_7_60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0" name="Google Shape;60;g24effe4f24d_7_60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g24effe4f24d_7_614"/>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3" name="Google Shape;63;g24effe4f24d_7_614"/>
          <p:cNvGrpSpPr/>
          <p:nvPr/>
        </p:nvGrpSpPr>
        <p:grpSpPr>
          <a:xfrm>
            <a:off x="1107036" y="1588427"/>
            <a:ext cx="994316" cy="61102"/>
            <a:chOff x="4580561" y="2589004"/>
            <a:chExt cx="1064464" cy="25200"/>
          </a:xfrm>
        </p:grpSpPr>
        <p:sp>
          <p:nvSpPr>
            <p:cNvPr id="64" name="Google Shape;64;g24effe4f24d_7_61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g24effe4f24d_7_61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g24effe4f24d_7_614"/>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67" name="Google Shape;67;g24effe4f24d_7_614"/>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68" name="Google Shape;68;g24effe4f24d_7_614"/>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9" name="Google Shape;69;g24effe4f24d_7_61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g24effe4f24d_7_623"/>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72" name="Google Shape;72;g24effe4f24d_7_62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g24effe4f24d_7_55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a:endParaRPr/>
          </a:p>
        </p:txBody>
      </p:sp>
      <p:sp>
        <p:nvSpPr>
          <p:cNvPr id="7" name="Google Shape;7;g24effe4f24d_7_55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8" name="Google Shape;8;g24effe4f24d_7_55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p:nvPr/>
        </p:nvSpPr>
        <p:spPr>
          <a:xfrm flipH="1">
            <a:off x="1648704" y="316721"/>
            <a:ext cx="8678400" cy="908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900" i="0" u="none" strike="noStrike" cap="none">
                <a:solidFill>
                  <a:srgbClr val="003399"/>
                </a:solidFill>
                <a:latin typeface="Raleway Medium"/>
                <a:ea typeface="Raleway Medium"/>
                <a:cs typeface="Raleway Medium"/>
                <a:sym typeface="Raleway Medium"/>
              </a:rPr>
              <a:t>BVRIT HYDERABAD</a:t>
            </a:r>
            <a:r>
              <a:rPr lang="en-IN" sz="1500">
                <a:latin typeface="Raleway Medium"/>
                <a:ea typeface="Raleway Medium"/>
                <a:cs typeface="Raleway Medium"/>
                <a:sym typeface="Raleway Medium"/>
              </a:rPr>
              <a:t> </a:t>
            </a:r>
            <a:r>
              <a:rPr lang="en-IN" sz="1900" i="0" u="none" strike="noStrike" cap="none">
                <a:solidFill>
                  <a:srgbClr val="003399"/>
                </a:solidFill>
                <a:latin typeface="Raleway Medium"/>
                <a:ea typeface="Raleway Medium"/>
                <a:cs typeface="Raleway Medium"/>
                <a:sym typeface="Raleway Medium"/>
              </a:rPr>
              <a:t>COLLEGE OF ENGINEERING FOR WOMEN</a:t>
            </a:r>
            <a:endParaRPr sz="1500">
              <a:latin typeface="Raleway Medium"/>
              <a:ea typeface="Raleway Medium"/>
              <a:cs typeface="Raleway Medium"/>
              <a:sym typeface="Raleway Medium"/>
            </a:endParaRPr>
          </a:p>
          <a:p>
            <a:pPr marL="0" marR="0" lvl="0" indent="0" algn="ctr" rtl="0">
              <a:spcBef>
                <a:spcPts val="0"/>
              </a:spcBef>
              <a:spcAft>
                <a:spcPts val="0"/>
              </a:spcAft>
              <a:buNone/>
            </a:pPr>
            <a:r>
              <a:rPr lang="en-IN" sz="2200" i="0" u="none" strike="noStrike" cap="none">
                <a:solidFill>
                  <a:srgbClr val="003399"/>
                </a:solidFill>
                <a:latin typeface="Raleway Medium"/>
                <a:ea typeface="Raleway Medium"/>
                <a:cs typeface="Raleway Medium"/>
                <a:sym typeface="Raleway Medium"/>
              </a:rPr>
              <a:t> </a:t>
            </a:r>
            <a:r>
              <a:rPr lang="en-IN" sz="2200">
                <a:solidFill>
                  <a:srgbClr val="003399"/>
                </a:solidFill>
                <a:latin typeface="Raleway Medium"/>
                <a:ea typeface="Raleway Medium"/>
                <a:cs typeface="Raleway Medium"/>
                <a:sym typeface="Raleway Medium"/>
              </a:rPr>
              <a:t>MATH POSTER - LAPLACE TRANSFORMATION: </a:t>
            </a:r>
            <a:r>
              <a:rPr lang="en-IN" sz="2200" i="1">
                <a:solidFill>
                  <a:srgbClr val="003399"/>
                </a:solidFill>
                <a:latin typeface="Raleway Medium"/>
                <a:ea typeface="Raleway Medium"/>
                <a:cs typeface="Raleway Medium"/>
                <a:sym typeface="Raleway Medium"/>
              </a:rPr>
              <a:t>Background</a:t>
            </a:r>
            <a:endParaRPr sz="2200" i="1">
              <a:solidFill>
                <a:srgbClr val="003399"/>
              </a:solidFill>
              <a:latin typeface="Raleway Medium"/>
              <a:ea typeface="Raleway Medium"/>
              <a:cs typeface="Raleway Medium"/>
              <a:sym typeface="Raleway Medium"/>
            </a:endParaRPr>
          </a:p>
          <a:p>
            <a:pPr marL="0" lvl="0" indent="0" algn="ctr" rtl="0">
              <a:spcBef>
                <a:spcPts val="0"/>
              </a:spcBef>
              <a:spcAft>
                <a:spcPts val="0"/>
              </a:spcAft>
              <a:buNone/>
            </a:pPr>
            <a:r>
              <a:rPr lang="en-IN" sz="1200">
                <a:latin typeface="Lato"/>
                <a:ea typeface="Lato"/>
                <a:cs typeface="Lato"/>
                <a:sym typeface="Lato"/>
              </a:rPr>
              <a:t>Anusha V Kumar (416), Yalamanchili Gunavardhini (421), Rukmini Chakravarthula (406), Gaddam Sanjana (409) - ECE-A</a:t>
            </a:r>
            <a:endParaRPr sz="1200" i="1">
              <a:solidFill>
                <a:srgbClr val="003399"/>
              </a:solidFill>
              <a:latin typeface="Raleway Medium"/>
              <a:ea typeface="Raleway Medium"/>
              <a:cs typeface="Raleway Medium"/>
              <a:sym typeface="Raleway Medium"/>
            </a:endParaRPr>
          </a:p>
        </p:txBody>
      </p:sp>
      <p:pic>
        <p:nvPicPr>
          <p:cNvPr id="87" name="Google Shape;87;p1"/>
          <p:cNvPicPr preferRelativeResize="0"/>
          <p:nvPr/>
        </p:nvPicPr>
        <p:blipFill rotWithShape="1">
          <a:blip r:embed="rId3">
            <a:alphaModFix/>
          </a:blip>
          <a:srcRect/>
          <a:stretch/>
        </p:blipFill>
        <p:spPr>
          <a:xfrm>
            <a:off x="126570" y="116623"/>
            <a:ext cx="1832502" cy="1220475"/>
          </a:xfrm>
          <a:prstGeom prst="rect">
            <a:avLst/>
          </a:prstGeom>
          <a:noFill/>
          <a:ln>
            <a:noFill/>
          </a:ln>
          <a:effectLst>
            <a:outerShdw blurRad="57150" dist="19050" dir="5400000" algn="bl" rotWithShape="0">
              <a:srgbClr val="000000">
                <a:alpha val="50000"/>
              </a:srgbClr>
            </a:outerShdw>
          </a:effectLst>
        </p:spPr>
      </p:pic>
      <p:sp>
        <p:nvSpPr>
          <p:cNvPr id="88" name="Google Shape;88;p1"/>
          <p:cNvSpPr txBox="1"/>
          <p:nvPr/>
        </p:nvSpPr>
        <p:spPr>
          <a:xfrm>
            <a:off x="7490700" y="1491113"/>
            <a:ext cx="4701300" cy="2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50" b="1" i="1" dirty="0">
                <a:latin typeface="Lato"/>
                <a:ea typeface="Lato"/>
                <a:cs typeface="Lato"/>
                <a:sym typeface="Lato"/>
              </a:rPr>
              <a:t>SOME  REAL TIME APPLICATIONS IN LAPLACE TRANSFORMS ARE:</a:t>
            </a:r>
            <a:endParaRPr sz="1250" b="1" i="1" dirty="0">
              <a:latin typeface="Lato"/>
              <a:ea typeface="Lato"/>
              <a:cs typeface="Lato"/>
              <a:sym typeface="Lato"/>
            </a:endParaRPr>
          </a:p>
        </p:txBody>
      </p:sp>
      <p:pic>
        <p:nvPicPr>
          <p:cNvPr id="89" name="Google Shape;89;p1"/>
          <p:cNvPicPr preferRelativeResize="0"/>
          <p:nvPr/>
        </p:nvPicPr>
        <p:blipFill>
          <a:blip r:embed="rId4">
            <a:alphaModFix/>
          </a:blip>
          <a:stretch>
            <a:fillRect/>
          </a:stretch>
        </p:blipFill>
        <p:spPr>
          <a:xfrm>
            <a:off x="10022475" y="116624"/>
            <a:ext cx="1965175" cy="1220477"/>
          </a:xfrm>
          <a:prstGeom prst="rect">
            <a:avLst/>
          </a:prstGeom>
          <a:noFill/>
          <a:ln>
            <a:noFill/>
          </a:ln>
          <a:effectLst>
            <a:outerShdw blurRad="57150" dist="19050" dir="5400000" algn="bl" rotWithShape="0">
              <a:srgbClr val="000000">
                <a:alpha val="50000"/>
              </a:srgbClr>
            </a:outerShdw>
          </a:effectLst>
        </p:spPr>
      </p:pic>
      <p:sp>
        <p:nvSpPr>
          <p:cNvPr id="90" name="Google Shape;90;p1"/>
          <p:cNvSpPr txBox="1"/>
          <p:nvPr/>
        </p:nvSpPr>
        <p:spPr>
          <a:xfrm>
            <a:off x="1710625" y="1691125"/>
            <a:ext cx="29022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1000" i="1">
                <a:latin typeface="Raleway"/>
                <a:ea typeface="Raleway"/>
                <a:cs typeface="Raleway"/>
                <a:sym typeface="Raleway"/>
              </a:rPr>
              <a:t>-The Laplace transform is named after mathematician and astronomer Pierre-Simon, marquis de Laplace, who used a similar transform in his work on probability theory.</a:t>
            </a:r>
            <a:endParaRPr sz="1000" i="1">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endParaRPr sz="600" i="1">
              <a:latin typeface="Raleway"/>
              <a:ea typeface="Raleway"/>
              <a:cs typeface="Raleway"/>
              <a:sym typeface="Raleway"/>
            </a:endParaRPr>
          </a:p>
          <a:p>
            <a:pPr marL="0" lvl="0" indent="0" algn="l" rtl="0">
              <a:spcBef>
                <a:spcPts val="0"/>
              </a:spcBef>
              <a:spcAft>
                <a:spcPts val="0"/>
              </a:spcAft>
              <a:buClr>
                <a:schemeClr val="dk1"/>
              </a:buClr>
              <a:buSzPts val="1100"/>
              <a:buFont typeface="Arial"/>
              <a:buNone/>
            </a:pPr>
            <a:r>
              <a:rPr lang="en-IN" sz="1000" i="1">
                <a:latin typeface="Raleway"/>
                <a:ea typeface="Raleway"/>
                <a:cs typeface="Raleway"/>
                <a:sym typeface="Raleway"/>
              </a:rPr>
              <a:t>-Laplace is famously associated with the concept of "Laplace's demon." In a philosophical thought experiment, Laplace proposed that if a hypothetical entity knew the exact position and momentum of every particle in the universe, it could predict the future and determine the past with certainty, implying a deterministic universe. This idea sparked debates on determinism and free will.</a:t>
            </a:r>
            <a:endParaRPr sz="1000" i="1">
              <a:latin typeface="Raleway"/>
              <a:ea typeface="Raleway"/>
              <a:cs typeface="Raleway"/>
              <a:sym typeface="Raleway"/>
            </a:endParaRPr>
          </a:p>
        </p:txBody>
      </p:sp>
      <p:pic>
        <p:nvPicPr>
          <p:cNvPr id="91" name="Google Shape;91;p1"/>
          <p:cNvPicPr preferRelativeResize="0"/>
          <p:nvPr/>
        </p:nvPicPr>
        <p:blipFill>
          <a:blip r:embed="rId5">
            <a:alphaModFix/>
          </a:blip>
          <a:stretch>
            <a:fillRect/>
          </a:stretch>
        </p:blipFill>
        <p:spPr>
          <a:xfrm>
            <a:off x="83875" y="1816262"/>
            <a:ext cx="1626750" cy="1909663"/>
          </a:xfrm>
          <a:prstGeom prst="rect">
            <a:avLst/>
          </a:prstGeom>
          <a:noFill/>
          <a:ln>
            <a:noFill/>
          </a:ln>
          <a:effectLst>
            <a:outerShdw blurRad="57150" dist="19050" dir="5400000" algn="bl" rotWithShape="0">
              <a:srgbClr val="000000">
                <a:alpha val="50000"/>
              </a:srgbClr>
            </a:outerShdw>
          </a:effectLst>
        </p:spPr>
      </p:pic>
      <p:sp>
        <p:nvSpPr>
          <p:cNvPr id="92" name="Google Shape;92;p1"/>
          <p:cNvSpPr txBox="1"/>
          <p:nvPr/>
        </p:nvSpPr>
        <p:spPr>
          <a:xfrm>
            <a:off x="7559050" y="1929825"/>
            <a:ext cx="4576500" cy="4710000"/>
          </a:xfrm>
          <a:prstGeom prst="rect">
            <a:avLst/>
          </a:prstGeom>
          <a:noFill/>
          <a:ln w="19050" cap="flat" cmpd="sng">
            <a:solidFill>
              <a:srgbClr val="B45F06"/>
            </a:solidFill>
            <a:prstDash val="solid"/>
            <a:round/>
            <a:headEnd type="none" w="sm" len="sm"/>
            <a:tailEnd type="none" w="sm" len="sm"/>
          </a:ln>
        </p:spPr>
        <p:txBody>
          <a:bodyPr spcFirstLastPara="1" wrap="square" lIns="91425" tIns="91425" rIns="91425" bIns="91425" anchor="t" anchorCtr="0">
            <a:spAutoFit/>
          </a:bodyPr>
          <a:lstStyle/>
          <a:p>
            <a:pPr marL="457200" lvl="0" indent="-295275" algn="l" rtl="0">
              <a:spcBef>
                <a:spcPts val="0"/>
              </a:spcBef>
              <a:spcAft>
                <a:spcPts val="0"/>
              </a:spcAft>
              <a:buSzPts val="1050"/>
              <a:buAutoNum type="arabicPeriod"/>
            </a:pPr>
            <a:r>
              <a:rPr lang="en-IN" sz="1050"/>
              <a:t>Data mining/machine learning: The Laplace equation aids in predicting and analyzing knowledge in databases, benefiting data mining and machine learning applications.</a:t>
            </a:r>
            <a:endParaRPr sz="1050"/>
          </a:p>
          <a:p>
            <a:pPr marL="457200" lvl="0" indent="-295275" algn="l" rtl="0">
              <a:spcBef>
                <a:spcPts val="0"/>
              </a:spcBef>
              <a:spcAft>
                <a:spcPts val="0"/>
              </a:spcAft>
              <a:buSzPts val="1050"/>
              <a:buAutoNum type="arabicPeriod"/>
            </a:pPr>
            <a:r>
              <a:rPr lang="en-IN" sz="1050"/>
              <a:t>Signal processing: The Laplace transform, a subset of the Fourier transform, simplifies data signal processing during transmission, enabling tasks like filtering and modulation.</a:t>
            </a:r>
            <a:endParaRPr sz="1050"/>
          </a:p>
          <a:p>
            <a:pPr marL="457200" lvl="0" indent="-295275" algn="l" rtl="0">
              <a:spcBef>
                <a:spcPts val="0"/>
              </a:spcBef>
              <a:spcAft>
                <a:spcPts val="0"/>
              </a:spcAft>
              <a:buSzPts val="1050"/>
              <a:buAutoNum type="arabicPeriod"/>
            </a:pPr>
            <a:r>
              <a:rPr lang="en-IN" sz="1050"/>
              <a:t>Control systems: The Laplace transform converts system equations into algebraic form, allowing engineers to describe and analyze control systems using block diagrams.</a:t>
            </a:r>
            <a:endParaRPr sz="1050"/>
          </a:p>
          <a:p>
            <a:pPr marL="457200" lvl="0" indent="-295275" algn="l" rtl="0">
              <a:spcBef>
                <a:spcPts val="0"/>
              </a:spcBef>
              <a:spcAft>
                <a:spcPts val="0"/>
              </a:spcAft>
              <a:buSzPts val="1050"/>
              <a:buAutoNum type="arabicPeriod"/>
            </a:pPr>
            <a:r>
              <a:rPr lang="en-IN" sz="1050"/>
              <a:t>Integrated circuit: Laplace transformations analyze circuits, aiding in the design and fabrication of integrated circuits (ICs) for electronic systems.</a:t>
            </a:r>
            <a:endParaRPr sz="1050"/>
          </a:p>
          <a:p>
            <a:pPr marL="457200" lvl="0" indent="-295275" algn="l" rtl="0">
              <a:spcBef>
                <a:spcPts val="0"/>
              </a:spcBef>
              <a:spcAft>
                <a:spcPts val="0"/>
              </a:spcAft>
              <a:buSzPts val="1050"/>
              <a:buAutoNum type="arabicPeriod"/>
            </a:pPr>
            <a:r>
              <a:rPr lang="en-IN" sz="1050"/>
              <a:t>Probability: The Laplace transform helps assess voltage variations caused by charging currents, essential for probability analysis.</a:t>
            </a:r>
            <a:endParaRPr sz="1050"/>
          </a:p>
          <a:p>
            <a:pPr marL="457200" lvl="0" indent="-295275" algn="l" rtl="0">
              <a:spcBef>
                <a:spcPts val="0"/>
              </a:spcBef>
              <a:spcAft>
                <a:spcPts val="0"/>
              </a:spcAft>
              <a:buSzPts val="1050"/>
              <a:buAutoNum type="arabicPeriod"/>
            </a:pPr>
            <a:r>
              <a:rPr lang="en-IN" sz="1050"/>
              <a:t>Analysis of electronic circuits: The Laplace transform efficiently solves differential equations in electronic circuit analysis.</a:t>
            </a:r>
            <a:endParaRPr sz="1050"/>
          </a:p>
          <a:p>
            <a:pPr marL="457200" lvl="0" indent="-295275" algn="l" rtl="0">
              <a:spcBef>
                <a:spcPts val="0"/>
              </a:spcBef>
              <a:spcAft>
                <a:spcPts val="0"/>
              </a:spcAft>
              <a:buSzPts val="1050"/>
              <a:buAutoNum type="arabicPeriod"/>
            </a:pPr>
            <a:r>
              <a:rPr lang="en-IN" sz="1050"/>
              <a:t>System modeling: The Laplace transform simplifies calculations in modeling interconnected systems with multiple differential equations.</a:t>
            </a:r>
            <a:endParaRPr sz="1050"/>
          </a:p>
          <a:p>
            <a:pPr marL="457200" lvl="0" indent="-295275" algn="l" rtl="0">
              <a:spcBef>
                <a:spcPts val="0"/>
              </a:spcBef>
              <a:spcAft>
                <a:spcPts val="0"/>
              </a:spcAft>
              <a:buSzPts val="1050"/>
              <a:buAutoNum type="arabicPeriod"/>
            </a:pPr>
            <a:r>
              <a:rPr lang="en-IN" sz="1050"/>
              <a:t>Digital signal processing: The Laplace transform is crucial in solving problems and achieving accurate results in digital signal processing.</a:t>
            </a:r>
            <a:endParaRPr sz="1050"/>
          </a:p>
          <a:p>
            <a:pPr marL="457200" lvl="0" indent="-295275" algn="l" rtl="0">
              <a:spcBef>
                <a:spcPts val="0"/>
              </a:spcBef>
              <a:spcAft>
                <a:spcPts val="0"/>
              </a:spcAft>
              <a:buSzPts val="1050"/>
              <a:buAutoNum type="arabicPeriod"/>
            </a:pPr>
            <a:r>
              <a:rPr lang="en-IN" sz="1050"/>
              <a:t>Nuclear Physics: The Laplace transform is employed to accurately represent radioactive decay and explore analytic aspects of nuclear physics.</a:t>
            </a:r>
            <a:endParaRPr sz="1050"/>
          </a:p>
          <a:p>
            <a:pPr marL="457200" lvl="0" indent="-295275" algn="l" rtl="0">
              <a:spcBef>
                <a:spcPts val="0"/>
              </a:spcBef>
              <a:spcAft>
                <a:spcPts val="0"/>
              </a:spcAft>
              <a:buSzPts val="1050"/>
              <a:buAutoNum type="arabicPeriod"/>
            </a:pPr>
            <a:r>
              <a:rPr lang="en-IN" sz="1050"/>
              <a:t>Process Control: The Laplace transform aids in analyzing variables for effective process control and achieving desired outcomes.</a:t>
            </a:r>
            <a:endParaRPr sz="1050"/>
          </a:p>
        </p:txBody>
      </p:sp>
      <p:pic>
        <p:nvPicPr>
          <p:cNvPr id="93" name="Google Shape;93;p1"/>
          <p:cNvPicPr preferRelativeResize="0"/>
          <p:nvPr/>
        </p:nvPicPr>
        <p:blipFill>
          <a:blip r:embed="rId6">
            <a:alphaModFix/>
          </a:blip>
          <a:stretch>
            <a:fillRect/>
          </a:stretch>
        </p:blipFill>
        <p:spPr>
          <a:xfrm>
            <a:off x="4737962" y="3381075"/>
            <a:ext cx="2695813" cy="800400"/>
          </a:xfrm>
          <a:prstGeom prst="rect">
            <a:avLst/>
          </a:prstGeom>
          <a:noFill/>
          <a:ln w="19050" cap="flat" cmpd="sng">
            <a:solidFill>
              <a:schemeClr val="dk2"/>
            </a:solidFill>
            <a:prstDash val="solid"/>
            <a:round/>
            <a:headEnd type="none" w="sm" len="sm"/>
            <a:tailEnd type="none" w="sm" len="sm"/>
          </a:ln>
        </p:spPr>
      </p:pic>
      <p:pic>
        <p:nvPicPr>
          <p:cNvPr id="94" name="Google Shape;94;p1"/>
          <p:cNvPicPr preferRelativeResize="0"/>
          <p:nvPr/>
        </p:nvPicPr>
        <p:blipFill>
          <a:blip r:embed="rId7">
            <a:alphaModFix/>
          </a:blip>
          <a:stretch>
            <a:fillRect/>
          </a:stretch>
        </p:blipFill>
        <p:spPr>
          <a:xfrm>
            <a:off x="4759712" y="1505625"/>
            <a:ext cx="2573150" cy="1440975"/>
          </a:xfrm>
          <a:prstGeom prst="rect">
            <a:avLst/>
          </a:prstGeom>
          <a:noFill/>
          <a:ln>
            <a:noFill/>
          </a:ln>
          <a:effectLst>
            <a:outerShdw blurRad="57150" dist="19050" dir="5400000" algn="bl" rotWithShape="0">
              <a:srgbClr val="000000">
                <a:alpha val="50000"/>
              </a:srgbClr>
            </a:outerShdw>
          </a:effectLst>
        </p:spPr>
      </p:pic>
      <p:sp>
        <p:nvSpPr>
          <p:cNvPr id="95" name="Google Shape;95;p1"/>
          <p:cNvSpPr txBox="1"/>
          <p:nvPr/>
        </p:nvSpPr>
        <p:spPr>
          <a:xfrm>
            <a:off x="83875" y="3815550"/>
            <a:ext cx="4528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i="1">
                <a:latin typeface="Raleway"/>
                <a:ea typeface="Raleway"/>
                <a:cs typeface="Raleway"/>
                <a:sym typeface="Raleway"/>
              </a:rPr>
              <a:t>- Laplace's mathematical abilities were recognized early on, and at the age of 18, he published his first paper on differential equations. He gained recognition for his work on celestial mechanics and the study of planetary motion.</a:t>
            </a:r>
            <a:endParaRPr sz="1000" i="1">
              <a:latin typeface="Raleway"/>
              <a:ea typeface="Raleway"/>
              <a:cs typeface="Raleway"/>
              <a:sym typeface="Raleway"/>
            </a:endParaRPr>
          </a:p>
        </p:txBody>
      </p:sp>
      <p:sp>
        <p:nvSpPr>
          <p:cNvPr id="96" name="Google Shape;96;p1"/>
          <p:cNvSpPr txBox="1"/>
          <p:nvPr/>
        </p:nvSpPr>
        <p:spPr>
          <a:xfrm>
            <a:off x="126575" y="4565150"/>
            <a:ext cx="7189500" cy="2031900"/>
          </a:xfrm>
          <a:prstGeom prst="rect">
            <a:avLst/>
          </a:prstGeom>
          <a:solidFill>
            <a:srgbClr val="D8DEE5"/>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b="1" i="1">
                <a:latin typeface="Lato"/>
                <a:ea typeface="Lato"/>
                <a:cs typeface="Lato"/>
                <a:sym typeface="Lato"/>
              </a:rPr>
              <a:t>IN A BITE:</a:t>
            </a:r>
            <a:r>
              <a:rPr lang="en-IN" sz="1600"/>
              <a:t> 🍪</a:t>
            </a:r>
            <a:endParaRPr sz="1600"/>
          </a:p>
          <a:p>
            <a:pPr marL="0" lvl="0" indent="0" algn="l" rtl="0">
              <a:spcBef>
                <a:spcPts val="0"/>
              </a:spcBef>
              <a:spcAft>
                <a:spcPts val="0"/>
              </a:spcAft>
              <a:buNone/>
            </a:pPr>
            <a:endParaRPr sz="800"/>
          </a:p>
          <a:p>
            <a:pPr marL="457200" lvl="0" indent="-304800" algn="l" rtl="0">
              <a:spcBef>
                <a:spcPts val="0"/>
              </a:spcBef>
              <a:spcAft>
                <a:spcPts val="0"/>
              </a:spcAft>
              <a:buSzPts val="1200"/>
              <a:buFont typeface="Raleway Medium"/>
              <a:buChar char="●"/>
            </a:pPr>
            <a:r>
              <a:rPr lang="en-IN" sz="1200">
                <a:latin typeface="Raleway Medium"/>
                <a:ea typeface="Raleway Medium"/>
                <a:cs typeface="Raleway Medium"/>
                <a:sym typeface="Raleway Medium"/>
              </a:rPr>
              <a:t>The Laplace transform converts a function of time into a function of complex frequency.</a:t>
            </a:r>
            <a:endParaRPr sz="1200">
              <a:latin typeface="Raleway Medium"/>
              <a:ea typeface="Raleway Medium"/>
              <a:cs typeface="Raleway Medium"/>
              <a:sym typeface="Raleway Medium"/>
            </a:endParaRPr>
          </a:p>
          <a:p>
            <a:pPr marL="457200" lvl="0" indent="-304800" algn="l" rtl="0">
              <a:spcBef>
                <a:spcPts val="0"/>
              </a:spcBef>
              <a:spcAft>
                <a:spcPts val="0"/>
              </a:spcAft>
              <a:buSzPts val="1200"/>
              <a:buFont typeface="Raleway Medium"/>
              <a:buChar char="●"/>
            </a:pPr>
            <a:r>
              <a:rPr lang="en-IN" sz="1200">
                <a:latin typeface="Raleway Medium"/>
                <a:ea typeface="Raleway Medium"/>
                <a:cs typeface="Raleway Medium"/>
                <a:sym typeface="Raleway Medium"/>
              </a:rPr>
              <a:t>It simplifies the analysis of differential equations, transforming them from the time domain to the frequency domain.</a:t>
            </a:r>
            <a:endParaRPr sz="1200">
              <a:latin typeface="Raleway Medium"/>
              <a:ea typeface="Raleway Medium"/>
              <a:cs typeface="Raleway Medium"/>
              <a:sym typeface="Raleway Medium"/>
            </a:endParaRPr>
          </a:p>
          <a:p>
            <a:pPr marL="457200" lvl="0" indent="-304800" algn="l" rtl="0">
              <a:spcBef>
                <a:spcPts val="0"/>
              </a:spcBef>
              <a:spcAft>
                <a:spcPts val="0"/>
              </a:spcAft>
              <a:buSzPts val="1200"/>
              <a:buFont typeface="Raleway Medium"/>
              <a:buChar char="●"/>
            </a:pPr>
            <a:r>
              <a:rPr lang="en-IN" sz="1200">
                <a:latin typeface="Raleway Medium"/>
                <a:ea typeface="Raleway Medium"/>
                <a:cs typeface="Raleway Medium"/>
                <a:sym typeface="Raleway Medium"/>
              </a:rPr>
              <a:t>The transformed function is represented by an algebraic equation in the complex plane.</a:t>
            </a:r>
            <a:endParaRPr sz="1200">
              <a:latin typeface="Raleway Medium"/>
              <a:ea typeface="Raleway Medium"/>
              <a:cs typeface="Raleway Medium"/>
              <a:sym typeface="Raleway Medium"/>
            </a:endParaRPr>
          </a:p>
          <a:p>
            <a:pPr marL="457200" lvl="0" indent="-304800" algn="l" rtl="0">
              <a:spcBef>
                <a:spcPts val="0"/>
              </a:spcBef>
              <a:spcAft>
                <a:spcPts val="0"/>
              </a:spcAft>
              <a:buSzPts val="1200"/>
              <a:buFont typeface="Raleway Medium"/>
              <a:buChar char="●"/>
            </a:pPr>
            <a:r>
              <a:rPr lang="en-IN" sz="1200">
                <a:latin typeface="Raleway Medium"/>
                <a:ea typeface="Raleway Medium"/>
                <a:cs typeface="Raleway Medium"/>
                <a:sym typeface="Raleway Medium"/>
              </a:rPr>
              <a:t>It provides insights into the system's frequency response and stability.</a:t>
            </a:r>
            <a:endParaRPr sz="1200">
              <a:latin typeface="Raleway Medium"/>
              <a:ea typeface="Raleway Medium"/>
              <a:cs typeface="Raleway Medium"/>
              <a:sym typeface="Raleway Medium"/>
            </a:endParaRPr>
          </a:p>
          <a:p>
            <a:pPr marL="457200" lvl="0" indent="-304800" algn="l" rtl="0">
              <a:spcBef>
                <a:spcPts val="0"/>
              </a:spcBef>
              <a:spcAft>
                <a:spcPts val="0"/>
              </a:spcAft>
              <a:buSzPts val="1200"/>
              <a:buFont typeface="Raleway Medium"/>
              <a:buChar char="●"/>
            </a:pPr>
            <a:r>
              <a:rPr lang="en-IN" sz="1200">
                <a:latin typeface="Raleway Medium"/>
                <a:ea typeface="Raleway Medium"/>
                <a:cs typeface="Raleway Medium"/>
                <a:sym typeface="Raleway Medium"/>
              </a:rPr>
              <a:t>Laplace transformation is used in control systems, circuit analysis, and signal processing.</a:t>
            </a:r>
            <a:endParaRPr sz="1200">
              <a:latin typeface="Raleway Medium"/>
              <a:ea typeface="Raleway Medium"/>
              <a:cs typeface="Raleway Medium"/>
              <a:sym typeface="Raleway Medium"/>
            </a:endParaRPr>
          </a:p>
          <a:p>
            <a:pPr marL="457200" lvl="0" indent="-304800" algn="l" rtl="0">
              <a:spcBef>
                <a:spcPts val="0"/>
              </a:spcBef>
              <a:spcAft>
                <a:spcPts val="0"/>
              </a:spcAft>
              <a:buSzPts val="1200"/>
              <a:buFont typeface="Raleway Medium"/>
              <a:buChar char="●"/>
            </a:pPr>
            <a:r>
              <a:rPr lang="en-IN" sz="1200">
                <a:latin typeface="Raleway Medium"/>
                <a:ea typeface="Raleway Medium"/>
                <a:cs typeface="Raleway Medium"/>
                <a:sym typeface="Raleway Medium"/>
              </a:rPr>
              <a:t>It helps determine if a system is time-invariant.</a:t>
            </a:r>
            <a:endParaRPr sz="1200">
              <a:latin typeface="Raleway Medium"/>
              <a:ea typeface="Raleway Medium"/>
              <a:cs typeface="Raleway Medium"/>
              <a:sym typeface="Raleway Medium"/>
            </a:endParaRPr>
          </a:p>
          <a:p>
            <a:pPr marL="457200" lvl="0" indent="-304800" algn="l" rtl="0">
              <a:spcBef>
                <a:spcPts val="0"/>
              </a:spcBef>
              <a:spcAft>
                <a:spcPts val="0"/>
              </a:spcAft>
              <a:buSzPts val="1200"/>
              <a:buFont typeface="Raleway Medium"/>
              <a:buChar char="●"/>
            </a:pPr>
            <a:r>
              <a:rPr lang="en-IN" sz="1200">
                <a:latin typeface="Raleway Medium"/>
                <a:ea typeface="Raleway Medium"/>
                <a:cs typeface="Raleway Medium"/>
                <a:sym typeface="Raleway Medium"/>
              </a:rPr>
              <a:t>The inverse transform can be applied to obtain the original function in the time domain.</a:t>
            </a:r>
            <a:endParaRPr sz="1300">
              <a:latin typeface="Raleway Medium"/>
              <a:ea typeface="Raleway Medium"/>
              <a:cs typeface="Raleway Medium"/>
              <a:sym typeface="Raleway Medium"/>
            </a:endParaRPr>
          </a:p>
        </p:txBody>
      </p:sp>
      <p:cxnSp>
        <p:nvCxnSpPr>
          <p:cNvPr id="97" name="Google Shape;97;p1"/>
          <p:cNvCxnSpPr/>
          <p:nvPr/>
        </p:nvCxnSpPr>
        <p:spPr>
          <a:xfrm rot="10800000" flipH="1">
            <a:off x="243850" y="4944325"/>
            <a:ext cx="1198800" cy="36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Widescreen</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Lato</vt:lpstr>
      <vt:lpstr>Raleway</vt:lpstr>
      <vt:lpstr>Raleway Medium</vt:lpstr>
      <vt:lpstr>Streamline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Gurrala Ananya</dc:creator>
  <cp:lastModifiedBy>Gunavardhini Yalamanchili</cp:lastModifiedBy>
  <cp:revision>1</cp:revision>
  <dcterms:created xsi:type="dcterms:W3CDTF">2023-05-05T13:48:43Z</dcterms:created>
  <dcterms:modified xsi:type="dcterms:W3CDTF">2024-05-30T09:26:44Z</dcterms:modified>
</cp:coreProperties>
</file>