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4"/>
  </p:notes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0" d="100"/>
          <a:sy n="140" d="100"/>
        </p:scale>
        <p:origin x="-802" y="-2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FINAL%20cleaned%20kpmg%20dataset%20(Autosav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FINAL%20cleaned%20kpmg%20dataset%20(Autosaved).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ser\Desktop\FINAL%20cleaned%20kpmg%20dataset%20(Autosave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ser\Desktop\FINAL%20cleaned%20kpmg%20dataset%20(Autosave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ser\Desktop\FINAL%20cleaned%20kpmg%20dataset%20(Autosav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pivotSource>
    <c:name>[FINAL cleaned kpmg dataset (Autosaved).xlsx]Sheet7!PivotTable3</c:name>
    <c:fmtId val="5"/>
  </c:pivotSource>
  <c:chart>
    <c:title>
      <c:tx>
        <c:rich>
          <a:bodyPr/>
          <a:lstStyle/>
          <a:p>
            <a:pPr>
              <a:defRPr/>
            </a:pPr>
            <a:r>
              <a:rPr lang="en-US" sz="1200" dirty="0"/>
              <a:t>BIKE RELATED PURCHASE BASED ON GENDER</a:t>
            </a:r>
          </a:p>
        </c:rich>
      </c:tx>
      <c:layout/>
      <c:overlay val="0"/>
    </c:title>
    <c:autoTitleDeleted val="0"/>
    <c:pivotFmts>
      <c:pivotFmt>
        <c:idx val="0"/>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col"/>
        <c:grouping val="clustered"/>
        <c:varyColors val="0"/>
        <c:ser>
          <c:idx val="0"/>
          <c:order val="0"/>
          <c:tx>
            <c:strRef>
              <c:f>Sheet7!$B$3</c:f>
              <c:strCache>
                <c:ptCount val="1"/>
                <c:pt idx="0">
                  <c:v>Total</c:v>
                </c:pt>
              </c:strCache>
            </c:strRef>
          </c:tx>
          <c:invertIfNegative val="0"/>
          <c:cat>
            <c:strRef>
              <c:f>Sheet7!$A$4:$A$6</c:f>
              <c:strCache>
                <c:ptCount val="2"/>
                <c:pt idx="0">
                  <c:v>Female</c:v>
                </c:pt>
                <c:pt idx="1">
                  <c:v>Male</c:v>
                </c:pt>
              </c:strCache>
            </c:strRef>
          </c:cat>
          <c:val>
            <c:numRef>
              <c:f>Sheet7!$B$4:$B$6</c:f>
              <c:numCache>
                <c:formatCode>General</c:formatCode>
                <c:ptCount val="2"/>
                <c:pt idx="0">
                  <c:v>69931</c:v>
                </c:pt>
                <c:pt idx="1">
                  <c:v>67307</c:v>
                </c:pt>
              </c:numCache>
            </c:numRef>
          </c:val>
        </c:ser>
        <c:dLbls>
          <c:showLegendKey val="0"/>
          <c:showVal val="0"/>
          <c:showCatName val="0"/>
          <c:showSerName val="0"/>
          <c:showPercent val="0"/>
          <c:showBubbleSize val="0"/>
        </c:dLbls>
        <c:gapWidth val="150"/>
        <c:axId val="43106688"/>
        <c:axId val="136653824"/>
      </c:barChart>
      <c:catAx>
        <c:axId val="43106688"/>
        <c:scaling>
          <c:orientation val="minMax"/>
        </c:scaling>
        <c:delete val="0"/>
        <c:axPos val="b"/>
        <c:majorTickMark val="out"/>
        <c:minorTickMark val="none"/>
        <c:tickLblPos val="nextTo"/>
        <c:crossAx val="136653824"/>
        <c:crosses val="autoZero"/>
        <c:auto val="1"/>
        <c:lblAlgn val="ctr"/>
        <c:lblOffset val="100"/>
        <c:noMultiLvlLbl val="0"/>
      </c:catAx>
      <c:valAx>
        <c:axId val="136653824"/>
        <c:scaling>
          <c:orientation val="minMax"/>
        </c:scaling>
        <c:delete val="0"/>
        <c:axPos val="l"/>
        <c:majorGridlines/>
        <c:numFmt formatCode="General" sourceLinked="1"/>
        <c:majorTickMark val="out"/>
        <c:minorTickMark val="none"/>
        <c:tickLblPos val="nextTo"/>
        <c:crossAx val="4310668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1"/>
    </mc:Choice>
    <mc:Fallback>
      <c:style val="41"/>
    </mc:Fallback>
  </mc:AlternateContent>
  <c:pivotSource>
    <c:name>[FINAL cleaned kpmg dataset (Autosaved).xlsx]Sheet13!PivotTable12</c:name>
    <c:fmtId val="5"/>
  </c:pivotSource>
  <c:chart>
    <c:title>
      <c:tx>
        <c:rich>
          <a:bodyPr/>
          <a:lstStyle/>
          <a:p>
            <a:pPr>
              <a:defRPr/>
            </a:pPr>
            <a:r>
              <a:rPr lang="en-US" sz="1050" b="1" i="0" u="none" strike="noStrike" baseline="0" dirty="0" smtClean="0">
                <a:effectLst/>
              </a:rPr>
              <a:t>Profit-Generating Job Industries in Relation to Bike Purchases</a:t>
            </a:r>
            <a:endParaRPr lang="en-US" sz="1050"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manualLayout>
          <c:layoutTarget val="inner"/>
          <c:xMode val="edge"/>
          <c:yMode val="edge"/>
          <c:x val="0.15129746281714784"/>
          <c:y val="0.15062500000000001"/>
          <c:w val="0.8181469816272966"/>
          <c:h val="0.62537729658792651"/>
        </c:manualLayout>
      </c:layout>
      <c:barChart>
        <c:barDir val="col"/>
        <c:grouping val="clustered"/>
        <c:varyColors val="0"/>
        <c:ser>
          <c:idx val="0"/>
          <c:order val="0"/>
          <c:tx>
            <c:strRef>
              <c:f>Sheet13!$B$3</c:f>
              <c:strCache>
                <c:ptCount val="1"/>
                <c:pt idx="0">
                  <c:v>Total</c:v>
                </c:pt>
              </c:strCache>
            </c:strRef>
          </c:tx>
          <c:invertIfNegative val="0"/>
          <c:cat>
            <c:strRef>
              <c:f>Sheet13!$A$4:$A$13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Sheet13!$B$4:$B$13</c:f>
              <c:numCache>
                <c:formatCode>"$"#,##0.00</c:formatCode>
                <c:ptCount val="9"/>
                <c:pt idx="0">
                  <c:v>26769.42</c:v>
                </c:pt>
                <c:pt idx="1">
                  <c:v>26111.109999999997</c:v>
                </c:pt>
                <c:pt idx="2">
                  <c:v>182660.1</c:v>
                </c:pt>
                <c:pt idx="3">
                  <c:v>143138.23999999999</c:v>
                </c:pt>
                <c:pt idx="4">
                  <c:v>20605.860000000004</c:v>
                </c:pt>
                <c:pt idx="5">
                  <c:v>162861.43999999989</c:v>
                </c:pt>
                <c:pt idx="6">
                  <c:v>54894.830000000009</c:v>
                </c:pt>
                <c:pt idx="7">
                  <c:v>75362.950000000012</c:v>
                </c:pt>
                <c:pt idx="8">
                  <c:v>19074.82</c:v>
                </c:pt>
              </c:numCache>
            </c:numRef>
          </c:val>
        </c:ser>
        <c:dLbls>
          <c:showLegendKey val="0"/>
          <c:showVal val="0"/>
          <c:showCatName val="0"/>
          <c:showSerName val="0"/>
          <c:showPercent val="0"/>
          <c:showBubbleSize val="0"/>
        </c:dLbls>
        <c:gapWidth val="75"/>
        <c:overlap val="-25"/>
        <c:axId val="198580864"/>
        <c:axId val="198627712"/>
      </c:barChart>
      <c:catAx>
        <c:axId val="198580864"/>
        <c:scaling>
          <c:orientation val="minMax"/>
        </c:scaling>
        <c:delete val="0"/>
        <c:axPos val="b"/>
        <c:majorTickMark val="none"/>
        <c:minorTickMark val="none"/>
        <c:tickLblPos val="nextTo"/>
        <c:txPr>
          <a:bodyPr/>
          <a:lstStyle/>
          <a:p>
            <a:pPr>
              <a:defRPr lang="en-US" sz="600"/>
            </a:pPr>
            <a:endParaRPr lang="en-US"/>
          </a:p>
        </c:txPr>
        <c:crossAx val="198627712"/>
        <c:crosses val="autoZero"/>
        <c:auto val="1"/>
        <c:lblAlgn val="ctr"/>
        <c:lblOffset val="100"/>
        <c:noMultiLvlLbl val="0"/>
      </c:catAx>
      <c:valAx>
        <c:axId val="198627712"/>
        <c:scaling>
          <c:orientation val="minMax"/>
        </c:scaling>
        <c:delete val="0"/>
        <c:axPos val="l"/>
        <c:majorGridlines/>
        <c:numFmt formatCode="&quot;$&quot;#,##0.00" sourceLinked="1"/>
        <c:majorTickMark val="none"/>
        <c:minorTickMark val="none"/>
        <c:tickLblPos val="nextTo"/>
        <c:spPr>
          <a:ln w="9525">
            <a:noFill/>
          </a:ln>
        </c:spPr>
        <c:txPr>
          <a:bodyPr/>
          <a:lstStyle/>
          <a:p>
            <a:pPr>
              <a:defRPr sz="700"/>
            </a:pPr>
            <a:endParaRPr lang="en-US"/>
          </a:p>
        </c:txPr>
        <c:crossAx val="19858086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pivotSource>
    <c:name>[FINAL cleaned kpmg dataset (Autosaved).xlsx]Sheet9!PivotTable8</c:name>
    <c:fmtId val="7"/>
  </c:pivotSource>
  <c:chart>
    <c:title>
      <c:tx>
        <c:rich>
          <a:bodyPr/>
          <a:lstStyle/>
          <a:p>
            <a:pPr>
              <a:defRPr/>
            </a:pPr>
            <a:r>
              <a:rPr lang="en-US" sz="1200" b="1" i="0" u="none" strike="noStrike" baseline="0" dirty="0" smtClean="0">
                <a:effectLst/>
              </a:rPr>
              <a:t>Profit by Wealth Segment Across Age Clusters</a:t>
            </a:r>
            <a:endParaRPr lang="en-US" sz="1200"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14144731908511435"/>
          <c:y val="0.14265519135689433"/>
          <c:w val="0.79506061742282219"/>
          <c:h val="0.6721705426356589"/>
        </c:manualLayout>
      </c:layout>
      <c:barChart>
        <c:barDir val="col"/>
        <c:grouping val="clustered"/>
        <c:varyColors val="0"/>
        <c:ser>
          <c:idx val="0"/>
          <c:order val="0"/>
          <c:tx>
            <c:strRef>
              <c:f>Sheet9!$B$3:$B$4</c:f>
              <c:strCache>
                <c:ptCount val="1"/>
                <c:pt idx="0">
                  <c:v>Affluent Customer</c:v>
                </c:pt>
              </c:strCache>
            </c:strRef>
          </c:tx>
          <c:invertIfNegative val="0"/>
          <c:cat>
            <c:strRef>
              <c:f>Sheet9!$A$5:$A$11</c:f>
              <c:strCache>
                <c:ptCount val="6"/>
                <c:pt idx="0">
                  <c:v>21-30</c:v>
                </c:pt>
                <c:pt idx="1">
                  <c:v>31-40</c:v>
                </c:pt>
                <c:pt idx="2">
                  <c:v>41-50</c:v>
                </c:pt>
                <c:pt idx="3">
                  <c:v>51-60</c:v>
                </c:pt>
                <c:pt idx="4">
                  <c:v>61-70</c:v>
                </c:pt>
                <c:pt idx="5">
                  <c:v>81-91</c:v>
                </c:pt>
              </c:strCache>
            </c:strRef>
          </c:cat>
          <c:val>
            <c:numRef>
              <c:f>Sheet9!$B$5:$B$11</c:f>
              <c:numCache>
                <c:formatCode>"$"#,##0.00</c:formatCode>
                <c:ptCount val="6"/>
                <c:pt idx="0">
                  <c:v>25986.339999999989</c:v>
                </c:pt>
                <c:pt idx="1">
                  <c:v>31920.109999999993</c:v>
                </c:pt>
                <c:pt idx="2">
                  <c:v>57542.94999999999</c:v>
                </c:pt>
                <c:pt idx="3">
                  <c:v>35075.869999999988</c:v>
                </c:pt>
                <c:pt idx="4">
                  <c:v>18026.799999999996</c:v>
                </c:pt>
                <c:pt idx="5">
                  <c:v>872.8900000000001</c:v>
                </c:pt>
              </c:numCache>
            </c:numRef>
          </c:val>
        </c:ser>
        <c:ser>
          <c:idx val="1"/>
          <c:order val="1"/>
          <c:tx>
            <c:strRef>
              <c:f>Sheet9!$C$3:$C$4</c:f>
              <c:strCache>
                <c:ptCount val="1"/>
                <c:pt idx="0">
                  <c:v>High Net Worth</c:v>
                </c:pt>
              </c:strCache>
            </c:strRef>
          </c:tx>
          <c:invertIfNegative val="0"/>
          <c:cat>
            <c:strRef>
              <c:f>Sheet9!$A$5:$A$11</c:f>
              <c:strCache>
                <c:ptCount val="6"/>
                <c:pt idx="0">
                  <c:v>21-30</c:v>
                </c:pt>
                <c:pt idx="1">
                  <c:v>31-40</c:v>
                </c:pt>
                <c:pt idx="2">
                  <c:v>41-50</c:v>
                </c:pt>
                <c:pt idx="3">
                  <c:v>51-60</c:v>
                </c:pt>
                <c:pt idx="4">
                  <c:v>61-70</c:v>
                </c:pt>
                <c:pt idx="5">
                  <c:v>81-91</c:v>
                </c:pt>
              </c:strCache>
            </c:strRef>
          </c:cat>
          <c:val>
            <c:numRef>
              <c:f>Sheet9!$C$5:$C$11</c:f>
              <c:numCache>
                <c:formatCode>"$"#,##0.00</c:formatCode>
                <c:ptCount val="6"/>
                <c:pt idx="0">
                  <c:v>33851.609999999986</c:v>
                </c:pt>
                <c:pt idx="1">
                  <c:v>42632.000000000015</c:v>
                </c:pt>
                <c:pt idx="2">
                  <c:v>67310.100000000049</c:v>
                </c:pt>
                <c:pt idx="3">
                  <c:v>30353.919999999987</c:v>
                </c:pt>
                <c:pt idx="4">
                  <c:v>26180.090000000007</c:v>
                </c:pt>
              </c:numCache>
            </c:numRef>
          </c:val>
        </c:ser>
        <c:ser>
          <c:idx val="2"/>
          <c:order val="2"/>
          <c:tx>
            <c:strRef>
              <c:f>Sheet9!$D$3:$D$4</c:f>
              <c:strCache>
                <c:ptCount val="1"/>
                <c:pt idx="0">
                  <c:v>Mass Customer</c:v>
                </c:pt>
              </c:strCache>
            </c:strRef>
          </c:tx>
          <c:invertIfNegative val="0"/>
          <c:cat>
            <c:strRef>
              <c:f>Sheet9!$A$5:$A$11</c:f>
              <c:strCache>
                <c:ptCount val="6"/>
                <c:pt idx="0">
                  <c:v>21-30</c:v>
                </c:pt>
                <c:pt idx="1">
                  <c:v>31-40</c:v>
                </c:pt>
                <c:pt idx="2">
                  <c:v>41-50</c:v>
                </c:pt>
                <c:pt idx="3">
                  <c:v>51-60</c:v>
                </c:pt>
                <c:pt idx="4">
                  <c:v>61-70</c:v>
                </c:pt>
                <c:pt idx="5">
                  <c:v>81-91</c:v>
                </c:pt>
              </c:strCache>
            </c:strRef>
          </c:cat>
          <c:val>
            <c:numRef>
              <c:f>Sheet9!$D$5:$D$11</c:f>
              <c:numCache>
                <c:formatCode>"$"#,##0.00</c:formatCode>
                <c:ptCount val="6"/>
                <c:pt idx="0">
                  <c:v>42167.519999999982</c:v>
                </c:pt>
                <c:pt idx="1">
                  <c:v>66786.069999999992</c:v>
                </c:pt>
                <c:pt idx="2">
                  <c:v>122044.31999999999</c:v>
                </c:pt>
                <c:pt idx="3">
                  <c:v>62097.170000000006</c:v>
                </c:pt>
                <c:pt idx="4">
                  <c:v>48631.010000000017</c:v>
                </c:pt>
              </c:numCache>
            </c:numRef>
          </c:val>
        </c:ser>
        <c:dLbls>
          <c:showLegendKey val="0"/>
          <c:showVal val="0"/>
          <c:showCatName val="0"/>
          <c:showSerName val="0"/>
          <c:showPercent val="0"/>
          <c:showBubbleSize val="0"/>
        </c:dLbls>
        <c:gapWidth val="75"/>
        <c:overlap val="-25"/>
        <c:axId val="129843200"/>
        <c:axId val="129962368"/>
      </c:barChart>
      <c:catAx>
        <c:axId val="129843200"/>
        <c:scaling>
          <c:orientation val="minMax"/>
        </c:scaling>
        <c:delete val="0"/>
        <c:axPos val="b"/>
        <c:majorTickMark val="none"/>
        <c:minorTickMark val="none"/>
        <c:tickLblPos val="nextTo"/>
        <c:crossAx val="129962368"/>
        <c:crosses val="autoZero"/>
        <c:auto val="1"/>
        <c:lblAlgn val="ctr"/>
        <c:lblOffset val="100"/>
        <c:noMultiLvlLbl val="0"/>
      </c:catAx>
      <c:valAx>
        <c:axId val="129962368"/>
        <c:scaling>
          <c:orientation val="minMax"/>
        </c:scaling>
        <c:delete val="0"/>
        <c:axPos val="l"/>
        <c:majorGridlines/>
        <c:numFmt formatCode="&quot;$&quot;#,##0.00" sourceLinked="1"/>
        <c:majorTickMark val="none"/>
        <c:minorTickMark val="none"/>
        <c:tickLblPos val="nextTo"/>
        <c:spPr>
          <a:ln w="9525">
            <a:noFill/>
          </a:ln>
        </c:spPr>
        <c:txPr>
          <a:bodyPr/>
          <a:lstStyle/>
          <a:p>
            <a:pPr>
              <a:defRPr sz="700"/>
            </a:pPr>
            <a:endParaRPr lang="en-US"/>
          </a:p>
        </c:txPr>
        <c:crossAx val="129843200"/>
        <c:crosses val="autoZero"/>
        <c:crossBetween val="between"/>
      </c:valAx>
    </c:plotArea>
    <c:legend>
      <c:legendPos val="b"/>
      <c:layout/>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pivotSource>
    <c:name>[FINAL cleaned kpmg dataset (Autosaved).xlsx]Sheet12!PivotTable11</c:name>
    <c:fmtId val="5"/>
  </c:pivotSource>
  <c:chart>
    <c:title>
      <c:tx>
        <c:rich>
          <a:bodyPr/>
          <a:lstStyle/>
          <a:p>
            <a:pPr>
              <a:defRPr sz="1600"/>
            </a:pPr>
            <a:r>
              <a:rPr lang="en-US" sz="1600" b="1" i="0" u="none" strike="noStrike" baseline="0" dirty="0" smtClean="0">
                <a:effectLst/>
              </a:rPr>
              <a:t>Profit Analysis Based on Brands</a:t>
            </a:r>
            <a:endParaRPr lang="en-US" sz="1600" dirty="0"/>
          </a:p>
        </c:rich>
      </c:tx>
      <c:layout/>
      <c:overlay val="0"/>
    </c:title>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s>
    <c:plotArea>
      <c:layout>
        <c:manualLayout>
          <c:layoutTarget val="inner"/>
          <c:xMode val="edge"/>
          <c:yMode val="edge"/>
          <c:x val="0.13062992125984252"/>
          <c:y val="0.12534725649257888"/>
          <c:w val="0.7358254402982235"/>
          <c:h val="0.70707751177753497"/>
        </c:manualLayout>
      </c:layout>
      <c:barChart>
        <c:barDir val="col"/>
        <c:grouping val="clustered"/>
        <c:varyColors val="0"/>
        <c:ser>
          <c:idx val="0"/>
          <c:order val="0"/>
          <c:tx>
            <c:strRef>
              <c:f>Sheet12!$B$3</c:f>
              <c:strCache>
                <c:ptCount val="1"/>
                <c:pt idx="0">
                  <c:v>Total</c:v>
                </c:pt>
              </c:strCache>
            </c:strRef>
          </c:tx>
          <c:invertIfNegative val="0"/>
          <c:cat>
            <c:strRef>
              <c:f>Sheet12!$A$4:$A$10</c:f>
              <c:strCache>
                <c:ptCount val="6"/>
                <c:pt idx="0">
                  <c:v>Giant Bicycles</c:v>
                </c:pt>
                <c:pt idx="1">
                  <c:v>Norco Bicycles</c:v>
                </c:pt>
                <c:pt idx="2">
                  <c:v>OHM Cycles</c:v>
                </c:pt>
                <c:pt idx="3">
                  <c:v>Solex</c:v>
                </c:pt>
                <c:pt idx="4">
                  <c:v>Trek Bicycles</c:v>
                </c:pt>
                <c:pt idx="5">
                  <c:v>WeareA2B</c:v>
                </c:pt>
              </c:strCache>
            </c:strRef>
          </c:cat>
          <c:val>
            <c:numRef>
              <c:f>Sheet12!$B$4:$B$10</c:f>
              <c:numCache>
                <c:formatCode>General</c:formatCode>
                <c:ptCount val="6"/>
                <c:pt idx="0">
                  <c:v>115969.71999999993</c:v>
                </c:pt>
                <c:pt idx="1">
                  <c:v>57106.159999999923</c:v>
                </c:pt>
                <c:pt idx="2">
                  <c:v>83155.519999999946</c:v>
                </c:pt>
                <c:pt idx="3">
                  <c:v>135367.27000000016</c:v>
                </c:pt>
                <c:pt idx="4">
                  <c:v>120902.81000000001</c:v>
                </c:pt>
                <c:pt idx="5">
                  <c:v>198977.28999999983</c:v>
                </c:pt>
              </c:numCache>
            </c:numRef>
          </c:val>
        </c:ser>
        <c:dLbls>
          <c:showLegendKey val="0"/>
          <c:showVal val="0"/>
          <c:showCatName val="0"/>
          <c:showSerName val="0"/>
          <c:showPercent val="0"/>
          <c:showBubbleSize val="0"/>
        </c:dLbls>
        <c:gapWidth val="150"/>
        <c:axId val="167347328"/>
        <c:axId val="167349632"/>
      </c:barChart>
      <c:catAx>
        <c:axId val="167347328"/>
        <c:scaling>
          <c:orientation val="minMax"/>
        </c:scaling>
        <c:delete val="0"/>
        <c:axPos val="b"/>
        <c:majorTickMark val="out"/>
        <c:minorTickMark val="none"/>
        <c:tickLblPos val="nextTo"/>
        <c:txPr>
          <a:bodyPr/>
          <a:lstStyle/>
          <a:p>
            <a:pPr>
              <a:defRPr sz="800"/>
            </a:pPr>
            <a:endParaRPr lang="en-US"/>
          </a:p>
        </c:txPr>
        <c:crossAx val="167349632"/>
        <c:crosses val="autoZero"/>
        <c:auto val="1"/>
        <c:lblAlgn val="ctr"/>
        <c:lblOffset val="100"/>
        <c:noMultiLvlLbl val="0"/>
      </c:catAx>
      <c:valAx>
        <c:axId val="167349632"/>
        <c:scaling>
          <c:orientation val="minMax"/>
        </c:scaling>
        <c:delete val="0"/>
        <c:axPos val="l"/>
        <c:majorGridlines/>
        <c:numFmt formatCode="General" sourceLinked="1"/>
        <c:majorTickMark val="out"/>
        <c:minorTickMark val="none"/>
        <c:tickLblPos val="nextTo"/>
        <c:txPr>
          <a:bodyPr/>
          <a:lstStyle/>
          <a:p>
            <a:pPr>
              <a:defRPr sz="800"/>
            </a:pPr>
            <a:endParaRPr lang="en-US"/>
          </a:p>
        </c:txPr>
        <c:crossAx val="16734732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pivotSource>
    <c:name>[FINAL cleaned kpmg dataset (Autosaved).xlsx]Sheet10!PivotTable4</c:name>
    <c:fmtId val="3"/>
  </c:pivotSource>
  <c:chart>
    <c:title>
      <c:tx>
        <c:rich>
          <a:bodyPr/>
          <a:lstStyle/>
          <a:p>
            <a:pPr>
              <a:defRPr/>
            </a:pPr>
            <a:r>
              <a:rPr lang="en-US" sz="1400" b="1" i="0" u="none" strike="noStrike" baseline="0" dirty="0" smtClean="0">
                <a:effectLst/>
              </a:rPr>
              <a:t>Number of Owned Cars in Each State</a:t>
            </a:r>
            <a:endParaRPr lang="en-US" sz="1400" dirty="0"/>
          </a:p>
        </c:rich>
      </c:tx>
      <c:layout>
        <c:manualLayout>
          <c:xMode val="edge"/>
          <c:yMode val="edge"/>
          <c:x val="0.20265399442257218"/>
          <c:y val="6.3645347902940685E-2"/>
        </c:manualLayout>
      </c:layout>
      <c:overlay val="0"/>
    </c:title>
    <c:autoTitleDeleted val="0"/>
    <c:pivotFmts>
      <c:pivotFmt>
        <c:idx val="0"/>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s>
    <c:plotArea>
      <c:layout>
        <c:manualLayout>
          <c:layoutTarget val="inner"/>
          <c:xMode val="edge"/>
          <c:yMode val="edge"/>
          <c:x val="0.1134977062215463"/>
          <c:y val="0.2240299426857357"/>
          <c:w val="0.80930815288713909"/>
          <c:h val="0.55319245808559647"/>
        </c:manualLayout>
      </c:layout>
      <c:barChart>
        <c:barDir val="col"/>
        <c:grouping val="clustered"/>
        <c:varyColors val="0"/>
        <c:ser>
          <c:idx val="0"/>
          <c:order val="0"/>
          <c:tx>
            <c:strRef>
              <c:f>Sheet10!$B$3:$B$4</c:f>
              <c:strCache>
                <c:ptCount val="1"/>
                <c:pt idx="0">
                  <c:v>No</c:v>
                </c:pt>
              </c:strCache>
            </c:strRef>
          </c:tx>
          <c:invertIfNegative val="0"/>
          <c:cat>
            <c:strRef>
              <c:f>Sheet10!$A$5:$A$8</c:f>
              <c:strCache>
                <c:ptCount val="3"/>
                <c:pt idx="0">
                  <c:v>New South Wales</c:v>
                </c:pt>
                <c:pt idx="1">
                  <c:v>QLD</c:v>
                </c:pt>
                <c:pt idx="2">
                  <c:v>Victoria</c:v>
                </c:pt>
              </c:strCache>
            </c:strRef>
          </c:cat>
          <c:val>
            <c:numRef>
              <c:f>Sheet10!$B$5:$B$8</c:f>
              <c:numCache>
                <c:formatCode>General</c:formatCode>
                <c:ptCount val="3"/>
                <c:pt idx="0">
                  <c:v>722</c:v>
                </c:pt>
                <c:pt idx="1">
                  <c:v>284</c:v>
                </c:pt>
                <c:pt idx="2">
                  <c:v>352</c:v>
                </c:pt>
              </c:numCache>
            </c:numRef>
          </c:val>
        </c:ser>
        <c:ser>
          <c:idx val="1"/>
          <c:order val="1"/>
          <c:tx>
            <c:strRef>
              <c:f>Sheet10!$C$3:$C$4</c:f>
              <c:strCache>
                <c:ptCount val="1"/>
                <c:pt idx="0">
                  <c:v>Yes</c:v>
                </c:pt>
              </c:strCache>
            </c:strRef>
          </c:tx>
          <c:invertIfNegative val="0"/>
          <c:cat>
            <c:strRef>
              <c:f>Sheet10!$A$5:$A$8</c:f>
              <c:strCache>
                <c:ptCount val="3"/>
                <c:pt idx="0">
                  <c:v>New South Wales</c:v>
                </c:pt>
                <c:pt idx="1">
                  <c:v>QLD</c:v>
                </c:pt>
                <c:pt idx="2">
                  <c:v>Victoria</c:v>
                </c:pt>
              </c:strCache>
            </c:strRef>
          </c:cat>
          <c:val>
            <c:numRef>
              <c:f>Sheet10!$C$5:$C$8</c:f>
              <c:numCache>
                <c:formatCode>General</c:formatCode>
                <c:ptCount val="3"/>
                <c:pt idx="0">
                  <c:v>764</c:v>
                </c:pt>
                <c:pt idx="1">
                  <c:v>299</c:v>
                </c:pt>
                <c:pt idx="2">
                  <c:v>356</c:v>
                </c:pt>
              </c:numCache>
            </c:numRef>
          </c:val>
        </c:ser>
        <c:dLbls>
          <c:showLegendKey val="0"/>
          <c:showVal val="0"/>
          <c:showCatName val="0"/>
          <c:showSerName val="0"/>
          <c:showPercent val="0"/>
          <c:showBubbleSize val="0"/>
        </c:dLbls>
        <c:gapWidth val="75"/>
        <c:overlap val="-25"/>
        <c:axId val="165039104"/>
        <c:axId val="165657216"/>
      </c:barChart>
      <c:catAx>
        <c:axId val="165039104"/>
        <c:scaling>
          <c:orientation val="minMax"/>
        </c:scaling>
        <c:delete val="0"/>
        <c:axPos val="b"/>
        <c:majorTickMark val="none"/>
        <c:minorTickMark val="none"/>
        <c:tickLblPos val="nextTo"/>
        <c:txPr>
          <a:bodyPr/>
          <a:lstStyle/>
          <a:p>
            <a:pPr>
              <a:defRPr sz="800"/>
            </a:pPr>
            <a:endParaRPr lang="en-US"/>
          </a:p>
        </c:txPr>
        <c:crossAx val="165657216"/>
        <c:crosses val="autoZero"/>
        <c:auto val="1"/>
        <c:lblAlgn val="ctr"/>
        <c:lblOffset val="100"/>
        <c:noMultiLvlLbl val="0"/>
      </c:catAx>
      <c:valAx>
        <c:axId val="165657216"/>
        <c:scaling>
          <c:orientation val="minMax"/>
        </c:scaling>
        <c:delete val="0"/>
        <c:axPos val="l"/>
        <c:majorGridlines/>
        <c:numFmt formatCode="General" sourceLinked="1"/>
        <c:majorTickMark val="none"/>
        <c:minorTickMark val="none"/>
        <c:tickLblPos val="nextTo"/>
        <c:spPr>
          <a:ln w="9525">
            <a:noFill/>
          </a:ln>
        </c:spPr>
        <c:txPr>
          <a:bodyPr/>
          <a:lstStyle/>
          <a:p>
            <a:pPr>
              <a:defRPr sz="900"/>
            </a:pPr>
            <a:endParaRPr lang="en-US"/>
          </a:p>
        </c:txPr>
        <c:crossAx val="165039104"/>
        <c:crosses val="autoZero"/>
        <c:crossBetween val="between"/>
      </c:valAx>
    </c:plotArea>
    <c:legend>
      <c:legendPos val="b"/>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F9CA7-2E0A-493F-B110-160C633C31A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0754C15-6B03-4723-A197-205252AFFF7A}">
      <dgm:prSet/>
      <dgm:spPr/>
      <dgm:t>
        <a:bodyPr anchor="ctr"/>
        <a:lstStyle/>
        <a:p>
          <a:pPr rtl="0"/>
          <a:r>
            <a:rPr lang="en-US" b="1" i="0" baseline="0" dirty="0" smtClean="0"/>
            <a:t>Objective</a:t>
          </a:r>
          <a:endParaRPr lang="en-US" dirty="0"/>
        </a:p>
      </dgm:t>
    </dgm:pt>
    <dgm:pt modelId="{A69A1E5E-D618-4741-8258-5EA68DAC229A}" type="parTrans" cxnId="{EC77B5AE-CE4F-48FE-9ECC-4BB7490F8829}">
      <dgm:prSet/>
      <dgm:spPr/>
      <dgm:t>
        <a:bodyPr/>
        <a:lstStyle/>
        <a:p>
          <a:endParaRPr lang="en-US"/>
        </a:p>
      </dgm:t>
    </dgm:pt>
    <dgm:pt modelId="{0DD3AF06-3992-4075-A07B-2A4BD854EB99}" type="sibTrans" cxnId="{EC77B5AE-CE4F-48FE-9ECC-4BB7490F8829}">
      <dgm:prSet/>
      <dgm:spPr/>
      <dgm:t>
        <a:bodyPr/>
        <a:lstStyle/>
        <a:p>
          <a:endParaRPr lang="en-US"/>
        </a:p>
      </dgm:t>
    </dgm:pt>
    <dgm:pt modelId="{C02D517A-81A6-455C-9367-B155F85FFC78}">
      <dgm:prSet/>
      <dgm:spPr/>
      <dgm:t>
        <a:bodyPr/>
        <a:lstStyle/>
        <a:p>
          <a:pPr rtl="0"/>
          <a:r>
            <a:rPr lang="en-US" b="0" i="0" baseline="0" dirty="0" smtClean="0"/>
            <a:t>The main objective for Sprocket Central Pty Ltd is to perform data analysis on the provided list of potential customers in order to gain valuable insights. These insights should help the company:</a:t>
          </a:r>
          <a:endParaRPr lang="en-US" dirty="0"/>
        </a:p>
      </dgm:t>
    </dgm:pt>
    <dgm:pt modelId="{113B6947-0D3A-4A5F-B35D-0F8C447F41A8}" type="parTrans" cxnId="{C3DC7778-66C4-4165-AB36-82E739841D21}">
      <dgm:prSet/>
      <dgm:spPr/>
      <dgm:t>
        <a:bodyPr/>
        <a:lstStyle/>
        <a:p>
          <a:endParaRPr lang="en-US"/>
        </a:p>
      </dgm:t>
    </dgm:pt>
    <dgm:pt modelId="{0609F040-80EC-4EDA-868A-C556BE739D2B}" type="sibTrans" cxnId="{C3DC7778-66C4-4165-AB36-82E739841D21}">
      <dgm:prSet/>
      <dgm:spPr/>
      <dgm:t>
        <a:bodyPr/>
        <a:lstStyle/>
        <a:p>
          <a:endParaRPr lang="en-US"/>
        </a:p>
      </dgm:t>
    </dgm:pt>
    <dgm:pt modelId="{A4BF7E0C-512C-4728-B5C6-870065786C76}">
      <dgm:prSet/>
      <dgm:spPr/>
      <dgm:t>
        <a:bodyPr/>
        <a:lstStyle/>
        <a:p>
          <a:pPr rtl="0"/>
          <a:r>
            <a:rPr lang="en-US" b="1" i="0" baseline="0" dirty="0" smtClean="0"/>
            <a:t>Identify High-Value Customers</a:t>
          </a:r>
          <a:endParaRPr lang="en-US" dirty="0"/>
        </a:p>
      </dgm:t>
    </dgm:pt>
    <dgm:pt modelId="{6FA699C0-E2E9-4955-B12E-5660B71861EE}" type="parTrans" cxnId="{46BABC9F-66CE-487D-AD19-73030A67324F}">
      <dgm:prSet/>
      <dgm:spPr/>
      <dgm:t>
        <a:bodyPr/>
        <a:lstStyle/>
        <a:p>
          <a:endParaRPr lang="en-US"/>
        </a:p>
      </dgm:t>
    </dgm:pt>
    <dgm:pt modelId="{12FE2FF6-0C4F-4B56-9966-1BDB74A2C376}" type="sibTrans" cxnId="{46BABC9F-66CE-487D-AD19-73030A67324F}">
      <dgm:prSet/>
      <dgm:spPr/>
      <dgm:t>
        <a:bodyPr/>
        <a:lstStyle/>
        <a:p>
          <a:endParaRPr lang="en-US"/>
        </a:p>
      </dgm:t>
    </dgm:pt>
    <dgm:pt modelId="{0364B33A-09EC-4A7B-B48C-CD60D5F2862E}">
      <dgm:prSet/>
      <dgm:spPr/>
      <dgm:t>
        <a:bodyPr/>
        <a:lstStyle/>
        <a:p>
          <a:pPr rtl="0"/>
          <a:r>
            <a:rPr lang="en-US" b="1" i="0" baseline="0" dirty="0" smtClean="0"/>
            <a:t>Segmentation and Targeting</a:t>
          </a:r>
          <a:endParaRPr lang="en-US" dirty="0"/>
        </a:p>
      </dgm:t>
    </dgm:pt>
    <dgm:pt modelId="{2598D3A7-F3A7-4EB1-88A4-FBE4BF3F9888}" type="parTrans" cxnId="{13A2575A-5212-4724-934E-EFB95186E6FE}">
      <dgm:prSet/>
      <dgm:spPr/>
      <dgm:t>
        <a:bodyPr/>
        <a:lstStyle/>
        <a:p>
          <a:endParaRPr lang="en-US"/>
        </a:p>
      </dgm:t>
    </dgm:pt>
    <dgm:pt modelId="{ECC2613E-1EA2-4B7F-9352-6DA3156481DD}" type="sibTrans" cxnId="{13A2575A-5212-4724-934E-EFB95186E6FE}">
      <dgm:prSet/>
      <dgm:spPr/>
      <dgm:t>
        <a:bodyPr/>
        <a:lstStyle/>
        <a:p>
          <a:endParaRPr lang="en-US"/>
        </a:p>
      </dgm:t>
    </dgm:pt>
    <dgm:pt modelId="{63018BBC-D7CE-40ED-A3E5-3774CFABEF26}">
      <dgm:prSet/>
      <dgm:spPr/>
      <dgm:t>
        <a:bodyPr/>
        <a:lstStyle/>
        <a:p>
          <a:pPr rtl="0"/>
          <a:r>
            <a:rPr lang="en-US" b="1" i="0" baseline="0" dirty="0" smtClean="0"/>
            <a:t>Performance Improvement</a:t>
          </a:r>
          <a:endParaRPr lang="en-US" dirty="0"/>
        </a:p>
      </dgm:t>
    </dgm:pt>
    <dgm:pt modelId="{A98E5785-7176-429A-8F09-1AEF4A8DAA04}" type="parTrans" cxnId="{C97D832D-F2B3-4B10-8856-68DEBE1EA65B}">
      <dgm:prSet/>
      <dgm:spPr/>
      <dgm:t>
        <a:bodyPr/>
        <a:lstStyle/>
        <a:p>
          <a:endParaRPr lang="en-US"/>
        </a:p>
      </dgm:t>
    </dgm:pt>
    <dgm:pt modelId="{96300A5F-D88D-4386-8C4B-49E531BADB2A}" type="sibTrans" cxnId="{C97D832D-F2B3-4B10-8856-68DEBE1EA65B}">
      <dgm:prSet/>
      <dgm:spPr/>
      <dgm:t>
        <a:bodyPr/>
        <a:lstStyle/>
        <a:p>
          <a:endParaRPr lang="en-US"/>
        </a:p>
      </dgm:t>
    </dgm:pt>
    <dgm:pt modelId="{6110E710-6A4C-45C3-9402-D963FC7A3DDE}">
      <dgm:prSet/>
      <dgm:spPr/>
      <dgm:t>
        <a:bodyPr/>
        <a:lstStyle/>
        <a:p>
          <a:pPr rtl="0"/>
          <a:r>
            <a:rPr lang="en-US" b="1" i="0" baseline="0" dirty="0" smtClean="0"/>
            <a:t>Resource Allocation Optimization</a:t>
          </a:r>
          <a:endParaRPr lang="en-US" dirty="0"/>
        </a:p>
      </dgm:t>
    </dgm:pt>
    <dgm:pt modelId="{5B227E79-BC47-4F40-ACC9-52C968BC471C}" type="sibTrans" cxnId="{C943A316-A3F6-409A-AAE8-0FFF2A63A66C}">
      <dgm:prSet/>
      <dgm:spPr/>
      <dgm:t>
        <a:bodyPr/>
        <a:lstStyle/>
        <a:p>
          <a:endParaRPr lang="en-US"/>
        </a:p>
      </dgm:t>
    </dgm:pt>
    <dgm:pt modelId="{FC9E280C-D229-4F07-8DB1-3ADBD3D4118E}" type="parTrans" cxnId="{C943A316-A3F6-409A-AAE8-0FFF2A63A66C}">
      <dgm:prSet/>
      <dgm:spPr/>
      <dgm:t>
        <a:bodyPr/>
        <a:lstStyle/>
        <a:p>
          <a:endParaRPr lang="en-US"/>
        </a:p>
      </dgm:t>
    </dgm:pt>
    <dgm:pt modelId="{4F21965B-E339-4430-9606-C289F820AD22}" type="pres">
      <dgm:prSet presAssocID="{471F9CA7-2E0A-493F-B110-160C633C31A9}" presName="Name0" presStyleCnt="0">
        <dgm:presLayoutVars>
          <dgm:chPref val="3"/>
          <dgm:dir/>
          <dgm:animLvl val="lvl"/>
          <dgm:resizeHandles/>
        </dgm:presLayoutVars>
      </dgm:prSet>
      <dgm:spPr/>
    </dgm:pt>
    <dgm:pt modelId="{C7B05317-CE7B-4B74-8FBF-F68BCAE914F0}" type="pres">
      <dgm:prSet presAssocID="{A0754C15-6B03-4723-A197-205252AFFF7A}" presName="horFlow" presStyleCnt="0"/>
      <dgm:spPr/>
    </dgm:pt>
    <dgm:pt modelId="{2A79FCC0-44BA-4D75-B0A8-754C8693E43B}" type="pres">
      <dgm:prSet presAssocID="{A0754C15-6B03-4723-A197-205252AFFF7A}" presName="bigChev" presStyleLbl="node1" presStyleIdx="0" presStyleCnt="2"/>
      <dgm:spPr/>
      <dgm:t>
        <a:bodyPr/>
        <a:lstStyle/>
        <a:p>
          <a:endParaRPr lang="en-US"/>
        </a:p>
      </dgm:t>
    </dgm:pt>
    <dgm:pt modelId="{DEB9FFCE-0B24-4D7B-920F-5A200E0B88F8}" type="pres">
      <dgm:prSet presAssocID="{A0754C15-6B03-4723-A197-205252AFFF7A}" presName="vSp" presStyleCnt="0"/>
      <dgm:spPr/>
    </dgm:pt>
    <dgm:pt modelId="{6CB4F80D-E265-471F-9F42-38A47162DB72}" type="pres">
      <dgm:prSet presAssocID="{C02D517A-81A6-455C-9367-B155F85FFC78}" presName="horFlow" presStyleCnt="0"/>
      <dgm:spPr/>
    </dgm:pt>
    <dgm:pt modelId="{CF14CE45-58E0-46CC-84A6-8139CAE5234C}" type="pres">
      <dgm:prSet presAssocID="{C02D517A-81A6-455C-9367-B155F85FFC78}" presName="bigChev" presStyleLbl="node1" presStyleIdx="1" presStyleCnt="2"/>
      <dgm:spPr/>
    </dgm:pt>
    <dgm:pt modelId="{8AE29CF3-F429-43AD-B711-DE86A42FD89A}" type="pres">
      <dgm:prSet presAssocID="{6FA699C0-E2E9-4955-B12E-5660B71861EE}" presName="parTrans" presStyleCnt="0"/>
      <dgm:spPr/>
    </dgm:pt>
    <dgm:pt modelId="{DFDE4DB4-29D6-433A-8C2E-7AF35F90D5E0}" type="pres">
      <dgm:prSet presAssocID="{A4BF7E0C-512C-4728-B5C6-870065786C76}" presName="node" presStyleLbl="alignAccFollowNode1" presStyleIdx="0" presStyleCnt="4">
        <dgm:presLayoutVars>
          <dgm:bulletEnabled val="1"/>
        </dgm:presLayoutVars>
      </dgm:prSet>
      <dgm:spPr/>
    </dgm:pt>
    <dgm:pt modelId="{3CA4D226-AD82-4485-9D47-D85F515AA991}" type="pres">
      <dgm:prSet presAssocID="{12FE2FF6-0C4F-4B56-9966-1BDB74A2C376}" presName="sibTrans" presStyleCnt="0"/>
      <dgm:spPr/>
    </dgm:pt>
    <dgm:pt modelId="{787B456E-5679-4E37-8909-38D978A0494B}" type="pres">
      <dgm:prSet presAssocID="{0364B33A-09EC-4A7B-B48C-CD60D5F2862E}" presName="node" presStyleLbl="alignAccFollowNode1" presStyleIdx="1" presStyleCnt="4">
        <dgm:presLayoutVars>
          <dgm:bulletEnabled val="1"/>
        </dgm:presLayoutVars>
      </dgm:prSet>
      <dgm:spPr/>
    </dgm:pt>
    <dgm:pt modelId="{E90EB444-0A69-41FD-8CFE-1F8CF4A6FE7B}" type="pres">
      <dgm:prSet presAssocID="{ECC2613E-1EA2-4B7F-9352-6DA3156481DD}" presName="sibTrans" presStyleCnt="0"/>
      <dgm:spPr/>
    </dgm:pt>
    <dgm:pt modelId="{1DDE7A1B-3879-421D-8B62-1A81D70B854F}" type="pres">
      <dgm:prSet presAssocID="{6110E710-6A4C-45C3-9402-D963FC7A3DDE}" presName="node" presStyleLbl="alignAccFollowNode1" presStyleIdx="2" presStyleCnt="4" custAng="0" custLinFactNeighborX="-4179" custLinFactNeighborY="-3845">
        <dgm:presLayoutVars>
          <dgm:bulletEnabled val="1"/>
        </dgm:presLayoutVars>
      </dgm:prSet>
      <dgm:spPr/>
      <dgm:t>
        <a:bodyPr/>
        <a:lstStyle/>
        <a:p>
          <a:endParaRPr lang="en-US"/>
        </a:p>
      </dgm:t>
    </dgm:pt>
    <dgm:pt modelId="{F9EB0B41-C1E9-4AEF-A4CF-1A7EAE3E153B}" type="pres">
      <dgm:prSet presAssocID="{5B227E79-BC47-4F40-ACC9-52C968BC471C}" presName="sibTrans" presStyleCnt="0"/>
      <dgm:spPr/>
    </dgm:pt>
    <dgm:pt modelId="{94DB337D-05AE-47EC-90B6-625B41D97DF9}" type="pres">
      <dgm:prSet presAssocID="{63018BBC-D7CE-40ED-A3E5-3774CFABEF26}" presName="node" presStyleLbl="alignAccFollowNode1" presStyleIdx="3" presStyleCnt="4">
        <dgm:presLayoutVars>
          <dgm:bulletEnabled val="1"/>
        </dgm:presLayoutVars>
      </dgm:prSet>
      <dgm:spPr/>
    </dgm:pt>
  </dgm:ptLst>
  <dgm:cxnLst>
    <dgm:cxn modelId="{AD36C718-BB26-4D19-A2A5-097BE9F6C527}" type="presOf" srcId="{C02D517A-81A6-455C-9367-B155F85FFC78}" destId="{CF14CE45-58E0-46CC-84A6-8139CAE5234C}" srcOrd="0" destOrd="0" presId="urn:microsoft.com/office/officeart/2005/8/layout/lProcess3"/>
    <dgm:cxn modelId="{83C1077C-0E22-449C-AC6F-E1F16F5EA9D6}" type="presOf" srcId="{A0754C15-6B03-4723-A197-205252AFFF7A}" destId="{2A79FCC0-44BA-4D75-B0A8-754C8693E43B}" srcOrd="0" destOrd="0" presId="urn:microsoft.com/office/officeart/2005/8/layout/lProcess3"/>
    <dgm:cxn modelId="{C97D832D-F2B3-4B10-8856-68DEBE1EA65B}" srcId="{C02D517A-81A6-455C-9367-B155F85FFC78}" destId="{63018BBC-D7CE-40ED-A3E5-3774CFABEF26}" srcOrd="3" destOrd="0" parTransId="{A98E5785-7176-429A-8F09-1AEF4A8DAA04}" sibTransId="{96300A5F-D88D-4386-8C4B-49E531BADB2A}"/>
    <dgm:cxn modelId="{35266BED-6C51-44A0-9704-4B150F704C3E}" type="presOf" srcId="{0364B33A-09EC-4A7B-B48C-CD60D5F2862E}" destId="{787B456E-5679-4E37-8909-38D978A0494B}" srcOrd="0" destOrd="0" presId="urn:microsoft.com/office/officeart/2005/8/layout/lProcess3"/>
    <dgm:cxn modelId="{46BABC9F-66CE-487D-AD19-73030A67324F}" srcId="{C02D517A-81A6-455C-9367-B155F85FFC78}" destId="{A4BF7E0C-512C-4728-B5C6-870065786C76}" srcOrd="0" destOrd="0" parTransId="{6FA699C0-E2E9-4955-B12E-5660B71861EE}" sibTransId="{12FE2FF6-0C4F-4B56-9966-1BDB74A2C376}"/>
    <dgm:cxn modelId="{7A5D21CF-B45A-4C96-B652-17771D9B7C08}" type="presOf" srcId="{A4BF7E0C-512C-4728-B5C6-870065786C76}" destId="{DFDE4DB4-29D6-433A-8C2E-7AF35F90D5E0}" srcOrd="0" destOrd="0" presId="urn:microsoft.com/office/officeart/2005/8/layout/lProcess3"/>
    <dgm:cxn modelId="{413EA53A-6CD0-43A4-ACEB-80CD57D8F97E}" type="presOf" srcId="{471F9CA7-2E0A-493F-B110-160C633C31A9}" destId="{4F21965B-E339-4430-9606-C289F820AD22}" srcOrd="0" destOrd="0" presId="urn:microsoft.com/office/officeart/2005/8/layout/lProcess3"/>
    <dgm:cxn modelId="{C3DC7778-66C4-4165-AB36-82E739841D21}" srcId="{471F9CA7-2E0A-493F-B110-160C633C31A9}" destId="{C02D517A-81A6-455C-9367-B155F85FFC78}" srcOrd="1" destOrd="0" parTransId="{113B6947-0D3A-4A5F-B35D-0F8C447F41A8}" sibTransId="{0609F040-80EC-4EDA-868A-C556BE739D2B}"/>
    <dgm:cxn modelId="{13A2575A-5212-4724-934E-EFB95186E6FE}" srcId="{C02D517A-81A6-455C-9367-B155F85FFC78}" destId="{0364B33A-09EC-4A7B-B48C-CD60D5F2862E}" srcOrd="1" destOrd="0" parTransId="{2598D3A7-F3A7-4EB1-88A4-FBE4BF3F9888}" sibTransId="{ECC2613E-1EA2-4B7F-9352-6DA3156481DD}"/>
    <dgm:cxn modelId="{57EE54F0-A422-46C4-81CF-D93F082364DA}" type="presOf" srcId="{63018BBC-D7CE-40ED-A3E5-3774CFABEF26}" destId="{94DB337D-05AE-47EC-90B6-625B41D97DF9}" srcOrd="0" destOrd="0" presId="urn:microsoft.com/office/officeart/2005/8/layout/lProcess3"/>
    <dgm:cxn modelId="{C943A316-A3F6-409A-AAE8-0FFF2A63A66C}" srcId="{C02D517A-81A6-455C-9367-B155F85FFC78}" destId="{6110E710-6A4C-45C3-9402-D963FC7A3DDE}" srcOrd="2" destOrd="0" parTransId="{FC9E280C-D229-4F07-8DB1-3ADBD3D4118E}" sibTransId="{5B227E79-BC47-4F40-ACC9-52C968BC471C}"/>
    <dgm:cxn modelId="{EC77B5AE-CE4F-48FE-9ECC-4BB7490F8829}" srcId="{471F9CA7-2E0A-493F-B110-160C633C31A9}" destId="{A0754C15-6B03-4723-A197-205252AFFF7A}" srcOrd="0" destOrd="0" parTransId="{A69A1E5E-D618-4741-8258-5EA68DAC229A}" sibTransId="{0DD3AF06-3992-4075-A07B-2A4BD854EB99}"/>
    <dgm:cxn modelId="{16B4E44C-6FF7-4885-8030-96D804D4CAB8}" type="presOf" srcId="{6110E710-6A4C-45C3-9402-D963FC7A3DDE}" destId="{1DDE7A1B-3879-421D-8B62-1A81D70B854F}" srcOrd="0" destOrd="0" presId="urn:microsoft.com/office/officeart/2005/8/layout/lProcess3"/>
    <dgm:cxn modelId="{D0761EA8-A637-40CD-86B8-92D362DF06D0}" type="presParOf" srcId="{4F21965B-E339-4430-9606-C289F820AD22}" destId="{C7B05317-CE7B-4B74-8FBF-F68BCAE914F0}" srcOrd="0" destOrd="0" presId="urn:microsoft.com/office/officeart/2005/8/layout/lProcess3"/>
    <dgm:cxn modelId="{1D9F7EE0-83BA-4EEA-A62A-7CC44BA7DDFC}" type="presParOf" srcId="{C7B05317-CE7B-4B74-8FBF-F68BCAE914F0}" destId="{2A79FCC0-44BA-4D75-B0A8-754C8693E43B}" srcOrd="0" destOrd="0" presId="urn:microsoft.com/office/officeart/2005/8/layout/lProcess3"/>
    <dgm:cxn modelId="{D5C24D29-07EC-4A41-93BA-75C727558F35}" type="presParOf" srcId="{4F21965B-E339-4430-9606-C289F820AD22}" destId="{DEB9FFCE-0B24-4D7B-920F-5A200E0B88F8}" srcOrd="1" destOrd="0" presId="urn:microsoft.com/office/officeart/2005/8/layout/lProcess3"/>
    <dgm:cxn modelId="{B7814B23-6D1C-44BA-93DA-074B6908D789}" type="presParOf" srcId="{4F21965B-E339-4430-9606-C289F820AD22}" destId="{6CB4F80D-E265-471F-9F42-38A47162DB72}" srcOrd="2" destOrd="0" presId="urn:microsoft.com/office/officeart/2005/8/layout/lProcess3"/>
    <dgm:cxn modelId="{6BAE91E4-1426-4CE0-B6EF-00319D7E9791}" type="presParOf" srcId="{6CB4F80D-E265-471F-9F42-38A47162DB72}" destId="{CF14CE45-58E0-46CC-84A6-8139CAE5234C}" srcOrd="0" destOrd="0" presId="urn:microsoft.com/office/officeart/2005/8/layout/lProcess3"/>
    <dgm:cxn modelId="{5557BD7B-C20C-475F-8CCE-E6ED43E4D27D}" type="presParOf" srcId="{6CB4F80D-E265-471F-9F42-38A47162DB72}" destId="{8AE29CF3-F429-43AD-B711-DE86A42FD89A}" srcOrd="1" destOrd="0" presId="urn:microsoft.com/office/officeart/2005/8/layout/lProcess3"/>
    <dgm:cxn modelId="{291B2F6C-A0F9-4C66-9C32-BFD5AA6CCD0F}" type="presParOf" srcId="{6CB4F80D-E265-471F-9F42-38A47162DB72}" destId="{DFDE4DB4-29D6-433A-8C2E-7AF35F90D5E0}" srcOrd="2" destOrd="0" presId="urn:microsoft.com/office/officeart/2005/8/layout/lProcess3"/>
    <dgm:cxn modelId="{534C4239-9FD4-4F23-BE00-4147206D1929}" type="presParOf" srcId="{6CB4F80D-E265-471F-9F42-38A47162DB72}" destId="{3CA4D226-AD82-4485-9D47-D85F515AA991}" srcOrd="3" destOrd="0" presId="urn:microsoft.com/office/officeart/2005/8/layout/lProcess3"/>
    <dgm:cxn modelId="{A8A104FA-9D17-4361-BBF7-F466F27F89E4}" type="presParOf" srcId="{6CB4F80D-E265-471F-9F42-38A47162DB72}" destId="{787B456E-5679-4E37-8909-38D978A0494B}" srcOrd="4" destOrd="0" presId="urn:microsoft.com/office/officeart/2005/8/layout/lProcess3"/>
    <dgm:cxn modelId="{423BF7F3-6099-4B3A-B950-1FE8748084C3}" type="presParOf" srcId="{6CB4F80D-E265-471F-9F42-38A47162DB72}" destId="{E90EB444-0A69-41FD-8CFE-1F8CF4A6FE7B}" srcOrd="5" destOrd="0" presId="urn:microsoft.com/office/officeart/2005/8/layout/lProcess3"/>
    <dgm:cxn modelId="{9041F9C4-3158-4C3D-A3DA-9AB6AD7F1B84}" type="presParOf" srcId="{6CB4F80D-E265-471F-9F42-38A47162DB72}" destId="{1DDE7A1B-3879-421D-8B62-1A81D70B854F}" srcOrd="6" destOrd="0" presId="urn:microsoft.com/office/officeart/2005/8/layout/lProcess3"/>
    <dgm:cxn modelId="{7309308E-2099-4052-A3BC-45024EAF2BF6}" type="presParOf" srcId="{6CB4F80D-E265-471F-9F42-38A47162DB72}" destId="{F9EB0B41-C1E9-4AEF-A4CF-1A7EAE3E153B}" srcOrd="7" destOrd="0" presId="urn:microsoft.com/office/officeart/2005/8/layout/lProcess3"/>
    <dgm:cxn modelId="{E2BA9BBA-E7CE-4E4C-8383-BCDEEC128887}" type="presParOf" srcId="{6CB4F80D-E265-471F-9F42-38A47162DB72}" destId="{94DB337D-05AE-47EC-90B6-625B41D97DF9}"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9FCC0-44BA-4D75-B0A8-754C8693E43B}">
      <dsp:nvSpPr>
        <dsp:cNvPr id="0" name=""/>
        <dsp:cNvSpPr/>
      </dsp:nvSpPr>
      <dsp:spPr>
        <a:xfrm>
          <a:off x="1081" y="112258"/>
          <a:ext cx="2159821" cy="8639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4445" rIns="0" bIns="4445" numCol="1" spcCol="1270" anchor="ctr" anchorCtr="0">
          <a:noAutofit/>
        </a:bodyPr>
        <a:lstStyle/>
        <a:p>
          <a:pPr lvl="0" algn="ctr" defTabSz="311150" rtl="0">
            <a:lnSpc>
              <a:spcPct val="90000"/>
            </a:lnSpc>
            <a:spcBef>
              <a:spcPct val="0"/>
            </a:spcBef>
            <a:spcAft>
              <a:spcPct val="35000"/>
            </a:spcAft>
          </a:pPr>
          <a:r>
            <a:rPr lang="en-US" sz="700" b="1" i="0" kern="1200" baseline="0" dirty="0" smtClean="0"/>
            <a:t>Objective</a:t>
          </a:r>
          <a:endParaRPr lang="en-US" sz="700" kern="1200" dirty="0"/>
        </a:p>
      </dsp:txBody>
      <dsp:txXfrm>
        <a:off x="433045" y="112258"/>
        <a:ext cx="1295893" cy="863928"/>
      </dsp:txXfrm>
    </dsp:sp>
    <dsp:sp modelId="{CF14CE45-58E0-46CC-84A6-8139CAE5234C}">
      <dsp:nvSpPr>
        <dsp:cNvPr id="0" name=""/>
        <dsp:cNvSpPr/>
      </dsp:nvSpPr>
      <dsp:spPr>
        <a:xfrm>
          <a:off x="1081" y="1097136"/>
          <a:ext cx="2159821" cy="8639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4445" rIns="0" bIns="4445" numCol="1" spcCol="1270" anchor="ctr" anchorCtr="0">
          <a:noAutofit/>
        </a:bodyPr>
        <a:lstStyle/>
        <a:p>
          <a:pPr lvl="0" algn="ctr" defTabSz="311150" rtl="0">
            <a:lnSpc>
              <a:spcPct val="90000"/>
            </a:lnSpc>
            <a:spcBef>
              <a:spcPct val="0"/>
            </a:spcBef>
            <a:spcAft>
              <a:spcPct val="35000"/>
            </a:spcAft>
          </a:pPr>
          <a:r>
            <a:rPr lang="en-US" sz="700" b="0" i="0" kern="1200" baseline="0" dirty="0" smtClean="0"/>
            <a:t>The main objective for Sprocket Central Pty Ltd is to perform data analysis on the provided list of potential customers in order to gain valuable insights. These insights should help the company:</a:t>
          </a:r>
          <a:endParaRPr lang="en-US" sz="700" kern="1200" dirty="0"/>
        </a:p>
      </dsp:txBody>
      <dsp:txXfrm>
        <a:off x="433045" y="1097136"/>
        <a:ext cx="1295893" cy="863928"/>
      </dsp:txXfrm>
    </dsp:sp>
    <dsp:sp modelId="{DFDE4DB4-29D6-433A-8C2E-7AF35F90D5E0}">
      <dsp:nvSpPr>
        <dsp:cNvPr id="0" name=""/>
        <dsp:cNvSpPr/>
      </dsp:nvSpPr>
      <dsp:spPr>
        <a:xfrm>
          <a:off x="1880126" y="1170570"/>
          <a:ext cx="1792651" cy="71706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b="1" i="0" kern="1200" baseline="0" dirty="0" smtClean="0"/>
            <a:t>Identify High-Value Customers</a:t>
          </a:r>
          <a:endParaRPr lang="en-US" sz="1400" kern="1200" dirty="0"/>
        </a:p>
      </dsp:txBody>
      <dsp:txXfrm>
        <a:off x="2238656" y="1170570"/>
        <a:ext cx="1075591" cy="717060"/>
      </dsp:txXfrm>
    </dsp:sp>
    <dsp:sp modelId="{787B456E-5679-4E37-8909-38D978A0494B}">
      <dsp:nvSpPr>
        <dsp:cNvPr id="0" name=""/>
        <dsp:cNvSpPr/>
      </dsp:nvSpPr>
      <dsp:spPr>
        <a:xfrm>
          <a:off x="3421806" y="1170570"/>
          <a:ext cx="1792651" cy="71706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b="1" i="0" kern="1200" baseline="0" dirty="0" smtClean="0"/>
            <a:t>Segmentation and Targeting</a:t>
          </a:r>
          <a:endParaRPr lang="en-US" sz="1400" kern="1200" dirty="0"/>
        </a:p>
      </dsp:txBody>
      <dsp:txXfrm>
        <a:off x="3780336" y="1170570"/>
        <a:ext cx="1075591" cy="717060"/>
      </dsp:txXfrm>
    </dsp:sp>
    <dsp:sp modelId="{1DDE7A1B-3879-421D-8B62-1A81D70B854F}">
      <dsp:nvSpPr>
        <dsp:cNvPr id="0" name=""/>
        <dsp:cNvSpPr/>
      </dsp:nvSpPr>
      <dsp:spPr>
        <a:xfrm>
          <a:off x="4952999" y="1142999"/>
          <a:ext cx="1792651" cy="71706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b="1" i="0" kern="1200" baseline="0" dirty="0" smtClean="0"/>
            <a:t>Resource Allocation Optimization</a:t>
          </a:r>
          <a:endParaRPr lang="en-US" sz="1400" kern="1200" dirty="0"/>
        </a:p>
      </dsp:txBody>
      <dsp:txXfrm>
        <a:off x="5311529" y="1142999"/>
        <a:ext cx="1075591" cy="717060"/>
      </dsp:txXfrm>
    </dsp:sp>
    <dsp:sp modelId="{94DB337D-05AE-47EC-90B6-625B41D97DF9}">
      <dsp:nvSpPr>
        <dsp:cNvPr id="0" name=""/>
        <dsp:cNvSpPr/>
      </dsp:nvSpPr>
      <dsp:spPr>
        <a:xfrm>
          <a:off x="6505167" y="1170570"/>
          <a:ext cx="1792651" cy="71706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rtl="0">
            <a:lnSpc>
              <a:spcPct val="90000"/>
            </a:lnSpc>
            <a:spcBef>
              <a:spcPct val="0"/>
            </a:spcBef>
            <a:spcAft>
              <a:spcPct val="35000"/>
            </a:spcAft>
          </a:pPr>
          <a:r>
            <a:rPr lang="en-US" sz="1400" b="1" i="0" kern="1200" baseline="0" dirty="0" smtClean="0"/>
            <a:t>Performance Improvement</a:t>
          </a:r>
          <a:endParaRPr lang="en-US" sz="1400" kern="1200" dirty="0"/>
        </a:p>
      </dsp:txBody>
      <dsp:txXfrm>
        <a:off x="6863697" y="1170570"/>
        <a:ext cx="1075591" cy="7170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0.3214</cdr:x>
      <cdr:y>0.0782</cdr:y>
    </cdr:from>
    <cdr:to>
      <cdr:x>0.34526</cdr:x>
      <cdr:y>0.09242</cdr:y>
    </cdr:to>
    <cdr:sp macro="" textlink="">
      <cdr:nvSpPr>
        <cdr:cNvPr id="3" name="TextBox 2"/>
        <cdr:cNvSpPr txBox="1"/>
      </cdr:nvSpPr>
      <cdr:spPr>
        <a:xfrm xmlns:a="http://schemas.openxmlformats.org/drawingml/2006/main">
          <a:off x="2052638" y="314325"/>
          <a:ext cx="152400" cy="571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41975818"/>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3B23D4-69BC-4553-B81E-D183B4D5FF66}"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90698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B23D4-69BC-4553-B81E-D183B4D5FF66}"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07355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B23D4-69BC-4553-B81E-D183B4D5FF66}"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591816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B23D4-69BC-4553-B81E-D183B4D5FF66}"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39742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B23D4-69BC-4553-B81E-D183B4D5FF66}"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73155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B23D4-69BC-4553-B81E-D183B4D5FF66}"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77055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3B23D4-69BC-4553-B81E-D183B4D5FF66}"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95486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3B23D4-69BC-4553-B81E-D183B4D5FF66}"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172811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B23D4-69BC-4553-B81E-D183B4D5FF66}"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75720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B23D4-69BC-4553-B81E-D183B4D5FF66}"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56267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B23D4-69BC-4553-B81E-D183B4D5FF66}"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9751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33B23D4-69BC-4553-B81E-D183B4D5FF66}" type="datetimeFigureOut">
              <a:rPr lang="en-US" smtClean="0"/>
              <a:t>8/24/2023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US" smtClean="0"/>
              <a:t>‹#›</a:t>
            </a:fld>
            <a:endParaRPr lang="en-US" dirty="0"/>
          </a:p>
        </p:txBody>
      </p:sp>
    </p:spTree>
    <p:extLst>
      <p:ext uri="{BB962C8B-B14F-4D97-AF65-F5344CB8AC3E}">
        <p14:creationId xmlns:p14="http://schemas.microsoft.com/office/powerpoint/2010/main" val="1557383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169518" y="1047750"/>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a:t>
            </a:r>
            <a:r>
              <a:rPr lang="en-US" dirty="0"/>
              <a:t>Customer Classification: Targeting High-Value Customers"</a:t>
            </a:r>
            <a:endParaRPr dirty="0"/>
          </a:p>
        </p:txBody>
      </p:sp>
      <p:sp>
        <p:nvSpPr>
          <p:cNvPr id="142" name="Shape 91"/>
          <p:cNvSpPr/>
          <p:nvPr/>
        </p:nvSpPr>
        <p:spPr>
          <a:xfrm>
            <a:off x="690189" y="1964943"/>
            <a:ext cx="6934200" cy="124646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sz="1200" dirty="0">
                <a:latin typeface="Times New Roman" pitchFamily="18" charset="0"/>
                <a:cs typeface="Times New Roman" pitchFamily="18" charset="0"/>
              </a:rPr>
              <a:t>"</a:t>
            </a:r>
            <a:r>
              <a:rPr lang="en-US" sz="1200" dirty="0">
                <a:solidFill>
                  <a:schemeClr val="tx1"/>
                </a:solidFill>
                <a:latin typeface="Times New Roman" pitchFamily="18" charset="0"/>
                <a:cs typeface="Times New Roman" pitchFamily="18" charset="0"/>
              </a:rPr>
              <a:t>Target High-Value Customers: Prioritize females over males."</a:t>
            </a:r>
          </a:p>
          <a:p>
            <a:pPr marL="285750" indent="-285750">
              <a:buFont typeface="Arial" pitchFamily="34" charset="0"/>
              <a:buChar char="•"/>
            </a:pPr>
            <a:r>
              <a:rPr lang="en-US" sz="1200" dirty="0">
                <a:solidFill>
                  <a:schemeClr val="tx1"/>
                </a:solidFill>
                <a:latin typeface="Times New Roman" pitchFamily="18" charset="0"/>
                <a:cs typeface="Times New Roman" pitchFamily="18" charset="0"/>
              </a:rPr>
              <a:t>"Focus on Financial Services, Manufacturing, and Health industry workers."</a:t>
            </a:r>
          </a:p>
          <a:p>
            <a:pPr marL="285750" indent="-285750">
              <a:buFont typeface="Arial" pitchFamily="34" charset="0"/>
              <a:buChar char="•"/>
            </a:pPr>
            <a:r>
              <a:rPr lang="en-US" sz="1200" dirty="0">
                <a:solidFill>
                  <a:schemeClr val="tx1"/>
                </a:solidFill>
                <a:latin typeface="Times New Roman" pitchFamily="18" charset="0"/>
                <a:cs typeface="Times New Roman" pitchFamily="18" charset="0"/>
              </a:rPr>
              <a:t>"Aim for ages between 41 and 50."</a:t>
            </a:r>
          </a:p>
          <a:p>
            <a:pPr marL="285750" indent="-285750">
              <a:buFont typeface="Arial" pitchFamily="34" charset="0"/>
              <a:buChar char="•"/>
            </a:pPr>
            <a:r>
              <a:rPr lang="en-US" sz="1200" dirty="0">
                <a:solidFill>
                  <a:schemeClr val="tx1"/>
                </a:solidFill>
                <a:latin typeface="Times New Roman" pitchFamily="18" charset="0"/>
                <a:cs typeface="Times New Roman" pitchFamily="18" charset="0"/>
              </a:rPr>
              <a:t>"Concentrate efforts on customers in New South Wales and Victoria."</a:t>
            </a:r>
          </a:p>
          <a:p>
            <a:endParaRPr sz="1200" dirty="0">
              <a:solidFill>
                <a:schemeClr val="tx1"/>
              </a:solidFill>
              <a:latin typeface="Times New Roman" pitchFamily="18" charset="0"/>
              <a:cs typeface="Times New Roman"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graphicFrame>
        <p:nvGraphicFramePr>
          <p:cNvPr id="3" name="Table 2"/>
          <p:cNvGraphicFramePr>
            <a:graphicFrameLocks noGrp="1"/>
          </p:cNvGraphicFramePr>
          <p:nvPr>
            <p:extLst>
              <p:ext uri="{D42A27DB-BD31-4B8C-83A1-F6EECF244321}">
                <p14:modId xmlns:p14="http://schemas.microsoft.com/office/powerpoint/2010/main" val="279421997"/>
              </p:ext>
            </p:extLst>
          </p:nvPr>
        </p:nvGraphicFramePr>
        <p:xfrm>
          <a:off x="663462" y="1733550"/>
          <a:ext cx="7648725" cy="2618510"/>
        </p:xfrm>
        <a:graphic>
          <a:graphicData uri="http://schemas.openxmlformats.org/drawingml/2006/table">
            <a:tbl>
              <a:tblPr>
                <a:tableStyleId>{D7AC3CCA-C797-4891-BE02-D94E43425B78}</a:tableStyleId>
              </a:tblPr>
              <a:tblGrid>
                <a:gridCol w="687752"/>
                <a:gridCol w="488995"/>
                <a:gridCol w="2447290"/>
                <a:gridCol w="277538"/>
                <a:gridCol w="1413828"/>
                <a:gridCol w="1064578"/>
                <a:gridCol w="634372"/>
                <a:gridCol w="634372"/>
              </a:tblGrid>
              <a:tr h="332509">
                <a:tc>
                  <a:txBody>
                    <a:bodyPr/>
                    <a:lstStyle/>
                    <a:p>
                      <a:pPr algn="ctr" fontAlgn="b"/>
                      <a:r>
                        <a:rPr lang="en-US" sz="1100" u="none" strike="noStrike" dirty="0" err="1">
                          <a:effectLst/>
                        </a:rPr>
                        <a:t>first_name</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gender</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past_3_years_bike_related_purchases</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age</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err="1">
                          <a:effectLst/>
                        </a:rPr>
                        <a:t>job_industry_category</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err="1">
                          <a:effectLst/>
                        </a:rPr>
                        <a:t>wealth_segment</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err="1">
                          <a:effectLst/>
                        </a:rPr>
                        <a:t>owns_car</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state</a:t>
                      </a:r>
                      <a:endParaRPr lang="en-US" sz="1100" b="0" i="0" u="none" strike="noStrike" dirty="0">
                        <a:solidFill>
                          <a:srgbClr val="000000"/>
                        </a:solidFill>
                        <a:effectLst/>
                        <a:latin typeface="Calibri"/>
                      </a:endParaRPr>
                    </a:p>
                  </a:txBody>
                  <a:tcPr marL="7620" marR="7620" marT="7620" marB="0" anchor="b"/>
                </a:tc>
              </a:tr>
              <a:tr h="277091">
                <a:tc>
                  <a:txBody>
                    <a:bodyPr/>
                    <a:lstStyle/>
                    <a:p>
                      <a:pPr algn="l" fontAlgn="b"/>
                      <a:r>
                        <a:rPr lang="en-US" sz="1100" u="none" strike="noStrike" dirty="0">
                          <a:effectLst/>
                        </a:rPr>
                        <a:t>Melba</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dirty="0">
                          <a:effectLst/>
                        </a:rPr>
                        <a:t>Female</a:t>
                      </a:r>
                      <a:endParaRPr lang="en-US" sz="1100" b="0" i="0" u="none" strike="noStrike" dirty="0">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dirty="0">
                          <a:effectLst/>
                        </a:rPr>
                        <a:t>46</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dirty="0">
                          <a:effectLst/>
                        </a:rPr>
                        <a:t>Health</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dirty="0">
                          <a:effectLst/>
                        </a:rPr>
                        <a:t>Mass Customer</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dirty="0">
                          <a:effectLst/>
                        </a:rPr>
                        <a:t>NSW</a:t>
                      </a:r>
                      <a:endParaRPr lang="en-US" sz="1100" b="0" i="0" u="none" strike="noStrike" dirty="0">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Winnifred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83</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47</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Financial Services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VIC</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Martelle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52</a:t>
                      </a:r>
                      <a:endParaRPr lang="en-US" sz="1100" b="0" i="0" u="none" strike="noStrike" dirty="0">
                        <a:solidFill>
                          <a:srgbClr val="000000"/>
                        </a:solidFill>
                        <a:effectLst/>
                        <a:latin typeface="Calibri"/>
                      </a:endParaRPr>
                    </a:p>
                  </a:txBody>
                  <a:tcPr marL="7620" marR="7620" marT="7620" marB="0" anchor="b"/>
                </a:tc>
                <a:tc>
                  <a:txBody>
                    <a:bodyPr/>
                    <a:lstStyle/>
                    <a:p>
                      <a:pPr algn="l" fontAlgn="b"/>
                      <a:r>
                        <a:rPr lang="en-US" sz="1100" u="none" strike="noStrike">
                          <a:effectLst/>
                        </a:rPr>
                        <a:t>42</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Manufacturing</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NSW</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Patricia</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Health</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NSW</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Sunny</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48</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Financial Services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NSW</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Antonietta</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49</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Financial Services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VIC</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Theresa</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99</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47</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Manufacturing</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NSW</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Sherrie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Manufacturing</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VIC</a:t>
                      </a:r>
                      <a:endParaRPr lang="en-US" sz="1100" b="0" i="0" u="none" strike="noStrike">
                        <a:solidFill>
                          <a:srgbClr val="000000"/>
                        </a:solidFill>
                        <a:effectLst/>
                        <a:latin typeface="Calibri"/>
                      </a:endParaRPr>
                    </a:p>
                  </a:txBody>
                  <a:tcPr marL="7620" marR="7620" marT="7620" marB="0" anchor="b"/>
                </a:tc>
              </a:tr>
              <a:tr h="228600">
                <a:tc>
                  <a:txBody>
                    <a:bodyPr/>
                    <a:lstStyle/>
                    <a:p>
                      <a:pPr algn="l" fontAlgn="b"/>
                      <a:r>
                        <a:rPr lang="en-US" sz="1100" u="none" strike="noStrike">
                          <a:effectLst/>
                        </a:rPr>
                        <a:t>Loleta</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42</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Health</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NSW</a:t>
                      </a:r>
                      <a:endParaRPr lang="en-US" sz="1100" b="0" i="0" u="none" strike="noStrike">
                        <a:solidFill>
                          <a:srgbClr val="000000"/>
                        </a:solidFill>
                        <a:effectLst/>
                        <a:latin typeface="Calibri"/>
                      </a:endParaRPr>
                    </a:p>
                  </a:txBody>
                  <a:tcPr marL="7620" marR="7620" marT="7620" marB="0" anchor="b"/>
                </a:tc>
              </a:tr>
              <a:tr h="180110">
                <a:tc>
                  <a:txBody>
                    <a:bodyPr/>
                    <a:lstStyle/>
                    <a:p>
                      <a:pPr algn="l" fontAlgn="b"/>
                      <a:r>
                        <a:rPr lang="en-US" sz="1100" u="none" strike="noStrike">
                          <a:effectLst/>
                        </a:rPr>
                        <a:t>Katy</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Female</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46</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Health</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Mass Customer</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dirty="0">
                          <a:effectLst/>
                        </a:rPr>
                        <a:t>NSW</a:t>
                      </a:r>
                      <a:endParaRPr lang="en-US" sz="1100" b="0" i="0" u="none" strike="noStrike" dirty="0">
                        <a:solidFill>
                          <a:srgbClr val="000000"/>
                        </a:solidFill>
                        <a:effectLst/>
                        <a:latin typeface="Calibri"/>
                      </a:endParaRPr>
                    </a:p>
                  </a:txBody>
                  <a:tcPr marL="7620" marR="7620" marT="7620" marB="0" anchor="b"/>
                </a:tc>
              </a:tr>
            </a:tbl>
          </a:graphicData>
        </a:graphic>
      </p:graphicFrame>
      <p:sp>
        <p:nvSpPr>
          <p:cNvPr id="4" name="TextBox 3"/>
          <p:cNvSpPr txBox="1"/>
          <p:nvPr/>
        </p:nvSpPr>
        <p:spPr>
          <a:xfrm>
            <a:off x="457200" y="1026399"/>
            <a:ext cx="7772400"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smtClean="0"/>
              <a:t>Summary table for High Value Customers:</a:t>
            </a:r>
            <a:endParaRPr lang="en-US" dirty="0"/>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Arial"/>
              </a:rPr>
              <a:t>	</a:t>
            </a:r>
          </a:p>
          <a:p>
            <a:pPr marL="0" marR="0" indent="0" algn="l" defTabSz="914400" rtl="0" fontAlgn="auto" latinLnBrk="0" hangingPunct="0">
              <a:lnSpc>
                <a:spcPct val="100000"/>
              </a:lnSpc>
              <a:spcBef>
                <a:spcPts val="0"/>
              </a:spcBef>
              <a:spcAft>
                <a:spcPts val="0"/>
              </a:spcAft>
              <a:buClrTx/>
              <a:buSzTx/>
              <a:buFontTx/>
              <a:buNone/>
              <a:tabLst/>
            </a:pPr>
            <a:r>
              <a:rPr lang="en-US" sz="1000" dirty="0"/>
              <a:t>	</a:t>
            </a:r>
            <a:r>
              <a:rPr lang="en-US" sz="1000" dirty="0" smtClean="0"/>
              <a:t>	</a:t>
            </a:r>
            <a:r>
              <a:rPr kumimoji="0" lang="en-US" sz="1000" b="0" i="0" u="none" strike="noStrike" cap="none" spc="0" normalizeH="0" baseline="0" dirty="0" smtClean="0">
                <a:ln>
                  <a:noFill/>
                </a:ln>
                <a:solidFill>
                  <a:srgbClr val="000000"/>
                </a:solidFill>
                <a:effectLst/>
                <a:uFillTx/>
                <a:latin typeface="+mn-lt"/>
                <a:ea typeface="+mn-ea"/>
                <a:cs typeface="+mn-cs"/>
                <a:sym typeface="Arial"/>
              </a:rPr>
              <a:t>Here is the top 10 customer that will</a:t>
            </a:r>
            <a:r>
              <a:rPr kumimoji="0" lang="en-US" sz="1000" b="0" i="0" u="none" strike="noStrike" cap="none" spc="0" normalizeH="0" dirty="0" smtClean="0">
                <a:ln>
                  <a:noFill/>
                </a:ln>
                <a:solidFill>
                  <a:srgbClr val="000000"/>
                </a:solidFill>
                <a:effectLst/>
                <a:uFillTx/>
                <a:latin typeface="+mn-lt"/>
                <a:ea typeface="+mn-ea"/>
                <a:cs typeface="+mn-cs"/>
                <a:sym typeface="Arial"/>
              </a:rPr>
              <a:t> come under the high value customer classification</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smtClean="0"/>
              <a:t>THANK YOU</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4" name="Text Placeholder 3"/>
          <p:cNvSpPr>
            <a:spLocks noGrp="1"/>
          </p:cNvSpPr>
          <p:nvPr>
            <p:ph type="body" sz="half" idx="1"/>
          </p:nvPr>
        </p:nvSpPr>
        <p:spPr>
          <a:xfrm>
            <a:off x="311698" y="1152475"/>
            <a:ext cx="7994102" cy="1190675"/>
          </a:xfrm>
        </p:spPr>
        <p:txBody>
          <a:bodyPr>
            <a:normAutofit fontScale="92500" lnSpcReduction="20000"/>
          </a:bodyPr>
          <a:lstStyle/>
          <a:p>
            <a:pPr marL="139700" indent="0">
              <a:buNone/>
            </a:pPr>
            <a:r>
              <a:rPr lang="en-US" sz="1600" b="1" dirty="0" smtClean="0">
                <a:solidFill>
                  <a:srgbClr val="7030A0"/>
                </a:solidFill>
              </a:rPr>
              <a:t>Problem Statement:</a:t>
            </a:r>
          </a:p>
          <a:p>
            <a:pPr marL="139700" indent="0">
              <a:buNone/>
            </a:pPr>
            <a:r>
              <a:rPr lang="en-US" sz="1300" dirty="0" smtClean="0">
                <a:solidFill>
                  <a:schemeClr val="tx1"/>
                </a:solidFill>
              </a:rPr>
              <a:t>                      </a:t>
            </a:r>
            <a:r>
              <a:rPr lang="en-US" sz="1300" dirty="0" smtClean="0">
                <a:solidFill>
                  <a:schemeClr val="tx1"/>
                </a:solidFill>
                <a:latin typeface="Times New Roman" pitchFamily="18" charset="0"/>
                <a:cs typeface="Times New Roman" pitchFamily="18" charset="0"/>
              </a:rPr>
              <a:t>Sprocket </a:t>
            </a:r>
            <a:r>
              <a:rPr lang="en-US" sz="1300" dirty="0">
                <a:solidFill>
                  <a:schemeClr val="tx1"/>
                </a:solidFill>
                <a:latin typeface="Times New Roman" pitchFamily="18" charset="0"/>
                <a:cs typeface="Times New Roman" pitchFamily="18" charset="0"/>
              </a:rPr>
              <a:t>Central Pty Ltd has a list of 1000 potential customers with their demographics and attributes, but these customers have no prior transaction history with the </a:t>
            </a:r>
            <a:r>
              <a:rPr lang="en-US" sz="1300" dirty="0" smtClean="0">
                <a:solidFill>
                  <a:schemeClr val="tx1"/>
                </a:solidFill>
                <a:latin typeface="Times New Roman" pitchFamily="18" charset="0"/>
                <a:cs typeface="Times New Roman" pitchFamily="18" charset="0"/>
              </a:rPr>
              <a:t>company. The </a:t>
            </a:r>
            <a:r>
              <a:rPr lang="en-US" sz="1300" dirty="0">
                <a:solidFill>
                  <a:schemeClr val="tx1"/>
                </a:solidFill>
                <a:latin typeface="Times New Roman" pitchFamily="18" charset="0"/>
                <a:cs typeface="Times New Roman" pitchFamily="18" charset="0"/>
              </a:rPr>
              <a:t>marketing team recognizes that this data holds valuable insights that could be leveraged to enhance their marketing efforts. </a:t>
            </a:r>
            <a:endParaRPr lang="en-US" sz="1300" dirty="0" smtClean="0">
              <a:solidFill>
                <a:schemeClr val="tx1"/>
              </a:solidFill>
              <a:latin typeface="Times New Roman" pitchFamily="18" charset="0"/>
              <a:cs typeface="Times New Roman" pitchFamily="18" charset="0"/>
            </a:endParaRPr>
          </a:p>
          <a:p>
            <a:pPr marL="139700" indent="0">
              <a:buNone/>
            </a:pPr>
            <a:r>
              <a:rPr lang="en-US" sz="1300" dirty="0" smtClean="0">
                <a:solidFill>
                  <a:schemeClr val="tx1"/>
                </a:solidFill>
                <a:latin typeface="Times New Roman" pitchFamily="18" charset="0"/>
                <a:cs typeface="Times New Roman" pitchFamily="18" charset="0"/>
              </a:rPr>
              <a:t>However</a:t>
            </a:r>
            <a:r>
              <a:rPr lang="en-US" sz="1300" dirty="0">
                <a:solidFill>
                  <a:schemeClr val="tx1"/>
                </a:solidFill>
                <a:latin typeface="Times New Roman" pitchFamily="18" charset="0"/>
                <a:cs typeface="Times New Roman" pitchFamily="18" charset="0"/>
              </a:rPr>
              <a:t>, the challenge lies in how to effectively analyze this data to identify high-value customers and optimize resource allocation for targeted marketing.</a:t>
            </a:r>
            <a:endParaRPr lang="en-US" sz="1300" dirty="0">
              <a:solidFill>
                <a:schemeClr val="tx1"/>
              </a:solidFill>
              <a:latin typeface="Times New Roman" pitchFamily="18" charset="0"/>
              <a:cs typeface="Times New Roman" pitchFamily="18" charset="0"/>
            </a:endParaRPr>
          </a:p>
        </p:txBody>
      </p:sp>
      <p:graphicFrame>
        <p:nvGraphicFramePr>
          <p:cNvPr id="6" name="Diagram 5"/>
          <p:cNvGraphicFramePr/>
          <p:nvPr>
            <p:extLst>
              <p:ext uri="{D42A27DB-BD31-4B8C-83A1-F6EECF244321}">
                <p14:modId xmlns:p14="http://schemas.microsoft.com/office/powerpoint/2010/main" val="1081900802"/>
              </p:ext>
            </p:extLst>
          </p:nvPr>
        </p:nvGraphicFramePr>
        <p:xfrm>
          <a:off x="533400" y="2495550"/>
          <a:ext cx="8298901" cy="20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0431" y="-2663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77" y="1096597"/>
            <a:ext cx="8565600" cy="5385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 QUALITY ASSESSMENT:</a:t>
            </a:r>
          </a:p>
        </p:txBody>
      </p:sp>
      <p:sp>
        <p:nvSpPr>
          <p:cNvPr id="133" name="Shape 82"/>
          <p:cNvSpPr/>
          <p:nvPr/>
        </p:nvSpPr>
        <p:spPr>
          <a:xfrm>
            <a:off x="205025" y="2164724"/>
            <a:ext cx="4134600" cy="69297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dirty="0" smtClean="0"/>
          </a:p>
          <a:p>
            <a:r>
              <a:rPr lang="en-US" dirty="0" smtClean="0"/>
              <a:t> </a:t>
            </a:r>
          </a:p>
        </p:txBody>
      </p:sp>
      <p:sp>
        <p:nvSpPr>
          <p:cNvPr id="2" name="Rectangle 1"/>
          <p:cNvSpPr/>
          <p:nvPr/>
        </p:nvSpPr>
        <p:spPr>
          <a:xfrm>
            <a:off x="-304800" y="1428750"/>
            <a:ext cx="9982200" cy="692497"/>
          </a:xfrm>
          <a:prstGeom prst="rect">
            <a:avLst/>
          </a:prstGeom>
        </p:spPr>
        <p:txBody>
          <a:bodyPr wrap="square">
            <a:spAutoFit/>
          </a:bodyPr>
          <a:lstStyle/>
          <a:p>
            <a:r>
              <a:rPr lang="en-US" dirty="0" smtClean="0"/>
              <a:t>                                 Key issue dealt with for the quality issue:</a:t>
            </a:r>
            <a:endParaRPr lang="en-US" dirty="0"/>
          </a:p>
          <a:p>
            <a:pPr lvl="0"/>
            <a:endParaRPr lang="en-US" dirty="0" smtClean="0"/>
          </a:p>
          <a:p>
            <a:pPr lvl="0"/>
            <a:endParaRPr lang="en-US" sz="1100" dirty="0" smtClean="0"/>
          </a:p>
        </p:txBody>
      </p:sp>
      <p:graphicFrame>
        <p:nvGraphicFramePr>
          <p:cNvPr id="6" name="Table 5"/>
          <p:cNvGraphicFramePr>
            <a:graphicFrameLocks noGrp="1"/>
          </p:cNvGraphicFramePr>
          <p:nvPr>
            <p:extLst>
              <p:ext uri="{D42A27DB-BD31-4B8C-83A1-F6EECF244321}">
                <p14:modId xmlns:p14="http://schemas.microsoft.com/office/powerpoint/2010/main" val="4259606212"/>
              </p:ext>
            </p:extLst>
          </p:nvPr>
        </p:nvGraphicFramePr>
        <p:xfrm>
          <a:off x="457199" y="1733550"/>
          <a:ext cx="8153403" cy="3322320"/>
        </p:xfrm>
        <a:graphic>
          <a:graphicData uri="http://schemas.openxmlformats.org/drawingml/2006/table">
            <a:tbl>
              <a:tblPr firstRow="1" bandRow="1">
                <a:tableStyleId>{1E171933-4619-4E11-9A3F-F7608DF75F80}</a:tableStyleId>
              </a:tblPr>
              <a:tblGrid>
                <a:gridCol w="1145401"/>
                <a:gridCol w="1145401"/>
                <a:gridCol w="1092857"/>
                <a:gridCol w="1333541"/>
                <a:gridCol w="1145401"/>
                <a:gridCol w="1145401"/>
                <a:gridCol w="1145401"/>
              </a:tblGrid>
              <a:tr h="396241">
                <a:tc>
                  <a:txBody>
                    <a:bodyPr/>
                    <a:lstStyle/>
                    <a:p>
                      <a:endParaRPr lang="en-US" dirty="0"/>
                    </a:p>
                  </a:txBody>
                  <a:tcPr/>
                </a:tc>
                <a:tc>
                  <a:txBody>
                    <a:bodyPr/>
                    <a:lstStyle/>
                    <a:p>
                      <a:pPr algn="ctr"/>
                      <a:r>
                        <a:rPr lang="en-US" sz="1000" dirty="0" smtClean="0"/>
                        <a:t>Accuracy </a:t>
                      </a:r>
                      <a:endParaRPr lang="en-US" dirty="0"/>
                    </a:p>
                  </a:txBody>
                  <a:tcPr/>
                </a:tc>
                <a:tc>
                  <a:txBody>
                    <a:bodyPr/>
                    <a:lstStyle/>
                    <a:p>
                      <a:pPr algn="ctr"/>
                      <a:r>
                        <a:rPr lang="en-US" sz="1000" dirty="0" smtClean="0"/>
                        <a:t>Consistency </a:t>
                      </a:r>
                      <a:endParaRPr lang="en-US" dirty="0"/>
                    </a:p>
                  </a:txBody>
                  <a:tcPr/>
                </a:tc>
                <a:tc>
                  <a:txBody>
                    <a:bodyPr/>
                    <a:lstStyle/>
                    <a:p>
                      <a:pPr algn="ctr"/>
                      <a:r>
                        <a:rPr lang="en-US" sz="1000" dirty="0" smtClean="0"/>
                        <a:t>Completeness</a:t>
                      </a:r>
                      <a:endParaRPr lang="en-US" dirty="0"/>
                    </a:p>
                  </a:txBody>
                  <a:tcPr/>
                </a:tc>
                <a:tc>
                  <a:txBody>
                    <a:bodyPr/>
                    <a:lstStyle/>
                    <a:p>
                      <a:pPr algn="ctr"/>
                      <a:r>
                        <a:rPr lang="en-US" sz="1000" dirty="0" smtClean="0"/>
                        <a:t>Currency </a:t>
                      </a:r>
                      <a:endParaRPr lang="en-US" dirty="0"/>
                    </a:p>
                  </a:txBody>
                  <a:tcPr/>
                </a:tc>
                <a:tc>
                  <a:txBody>
                    <a:bodyPr/>
                    <a:lstStyle/>
                    <a:p>
                      <a:pPr algn="ctr"/>
                      <a:r>
                        <a:rPr lang="en-US" sz="1000" dirty="0" smtClean="0"/>
                        <a:t>Relevancy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t>Validity</a:t>
                      </a:r>
                    </a:p>
                    <a:p>
                      <a:pPr algn="ctr"/>
                      <a:endParaRPr lang="en-US" dirty="0"/>
                    </a:p>
                  </a:txBody>
                  <a:tcPr/>
                </a:tc>
              </a:tr>
              <a:tr h="807929">
                <a:tc>
                  <a:txBody>
                    <a:bodyPr/>
                    <a:lstStyle/>
                    <a:p>
                      <a:pPr algn="ctr"/>
                      <a:r>
                        <a:rPr lang="en-US" sz="1000" dirty="0" smtClean="0"/>
                        <a:t>Customer Demographic </a:t>
                      </a:r>
                      <a:endParaRPr lang="en-US" dirty="0"/>
                    </a:p>
                  </a:txBody>
                  <a:tcPr/>
                </a:tc>
                <a:tc>
                  <a:txBody>
                    <a:bodyPr/>
                    <a:lstStyle/>
                    <a:p>
                      <a:r>
                        <a:rPr lang="en-US" sz="1000" dirty="0" smtClean="0"/>
                        <a:t>DOB: Inaccurate</a:t>
                      </a:r>
                    </a:p>
                    <a:p>
                      <a:r>
                        <a:rPr lang="en-US" sz="1000" dirty="0" smtClean="0"/>
                        <a:t>Age: Missing  </a:t>
                      </a:r>
                      <a:endParaRPr lang="en-US" dirty="0"/>
                    </a:p>
                  </a:txBody>
                  <a:tcPr/>
                </a:tc>
                <a:tc>
                  <a:txBody>
                    <a:bodyPr/>
                    <a:lstStyle/>
                    <a:p>
                      <a:pPr lvl="0"/>
                      <a:r>
                        <a:rPr lang="en-US" sz="1000" dirty="0" smtClean="0"/>
                        <a:t>Job title: blanks</a:t>
                      </a:r>
                    </a:p>
                    <a:p>
                      <a:pPr lvl="0"/>
                      <a:r>
                        <a:rPr lang="en-US" sz="1000" dirty="0" smtClean="0"/>
                        <a:t>Customer ID: Incomplete </a:t>
                      </a:r>
                    </a:p>
                    <a:p>
                      <a:endParaRPr lang="en-US" dirty="0"/>
                    </a:p>
                  </a:txBody>
                  <a:tcPr/>
                </a:tc>
                <a:tc>
                  <a:txBody>
                    <a:bodyPr/>
                    <a:lstStyle/>
                    <a:p>
                      <a:r>
                        <a:rPr lang="en-US" sz="1000" dirty="0" smtClean="0"/>
                        <a:t>Gender: Inconsistent</a:t>
                      </a:r>
                      <a:endParaRPr lang="en-US" dirty="0"/>
                    </a:p>
                  </a:txBody>
                  <a:tcPr/>
                </a:tc>
                <a:tc>
                  <a:txBody>
                    <a:bodyPr/>
                    <a:lstStyle/>
                    <a:p>
                      <a:r>
                        <a:rPr lang="en-US" sz="1000" dirty="0" smtClean="0"/>
                        <a:t>Deceased Customer: Filtered Out </a:t>
                      </a:r>
                      <a:endParaRPr lang="en-US" dirty="0"/>
                    </a:p>
                  </a:txBody>
                  <a:tcPr/>
                </a:tc>
                <a:tc>
                  <a:txBody>
                    <a:bodyPr/>
                    <a:lstStyle/>
                    <a:p>
                      <a:r>
                        <a:rPr lang="en-US" sz="1000" dirty="0" smtClean="0"/>
                        <a:t>Default column: delete</a:t>
                      </a:r>
                      <a:endParaRPr lang="en-US" dirty="0"/>
                    </a:p>
                  </a:txBody>
                  <a:tcPr/>
                </a:tc>
                <a:tc>
                  <a:txBody>
                    <a:bodyPr/>
                    <a:lstStyle/>
                    <a:p>
                      <a:endParaRPr lang="en-US" dirty="0"/>
                    </a:p>
                  </a:txBody>
                  <a:tcPr/>
                </a:tc>
              </a:tr>
              <a:tr h="716281">
                <a:tc>
                  <a:txBody>
                    <a:bodyPr/>
                    <a:lstStyle/>
                    <a:p>
                      <a:pPr algn="ctr"/>
                      <a:r>
                        <a:rPr lang="en-US" sz="1000" dirty="0" smtClean="0"/>
                        <a:t>Customer Address </a:t>
                      </a:r>
                      <a:endParaRPr lang="en-US" dirty="0"/>
                    </a:p>
                  </a:txBody>
                  <a:tcPr/>
                </a:tc>
                <a:tc>
                  <a:txBody>
                    <a:bodyPr/>
                    <a:lstStyle/>
                    <a:p>
                      <a:endParaRPr lang="en-US" dirty="0"/>
                    </a:p>
                  </a:txBody>
                  <a:tcPr/>
                </a:tc>
                <a:tc>
                  <a:txBody>
                    <a:bodyPr/>
                    <a:lstStyle/>
                    <a:p>
                      <a:pPr lvl="0"/>
                      <a:r>
                        <a:rPr lang="en-US" sz="1050" dirty="0" smtClean="0"/>
                        <a:t>Customer ID: Incomplete </a:t>
                      </a:r>
                    </a:p>
                    <a:p>
                      <a:pPr lvl="4" fontAlgn="t"/>
                      <a:r>
                        <a:rPr lang="en-US" sz="1100" dirty="0" smtClean="0"/>
                        <a:t>        </a:t>
                      </a:r>
                      <a:endParaRPr lang="en-US" sz="3200" dirty="0" smtClean="0"/>
                    </a:p>
                    <a:p>
                      <a:endParaRPr lang="en-US" dirty="0"/>
                    </a:p>
                  </a:txBody>
                  <a:tcPr/>
                </a:tc>
                <a:tc>
                  <a:txBody>
                    <a:bodyPr/>
                    <a:lstStyle/>
                    <a:p>
                      <a:r>
                        <a:rPr lang="en-US" sz="1100" dirty="0" smtClean="0"/>
                        <a:t>States:</a:t>
                      </a:r>
                      <a:r>
                        <a:rPr lang="en-US" sz="1100" baseline="0" dirty="0" smtClean="0"/>
                        <a:t> Inconsistent</a:t>
                      </a:r>
                      <a:endParaRPr lang="en-US" sz="11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1005841">
                <a:tc>
                  <a:txBody>
                    <a:bodyPr/>
                    <a:lstStyle/>
                    <a:p>
                      <a:pPr algn="ctr"/>
                      <a:r>
                        <a:rPr lang="en-US" sz="1000" dirty="0" smtClean="0"/>
                        <a:t>Transactions </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smtClean="0"/>
                        <a:t>Profit: Missing</a:t>
                      </a:r>
                    </a:p>
                    <a:p>
                      <a:endParaRPr lang="en-US" dirty="0"/>
                    </a:p>
                  </a:txBody>
                  <a:tcPr/>
                </a:tc>
                <a:tc>
                  <a:txBody>
                    <a:bodyPr/>
                    <a:lstStyle/>
                    <a:p>
                      <a:pPr lvl="0"/>
                      <a:r>
                        <a:rPr lang="en-US" sz="1000" dirty="0" smtClean="0"/>
                        <a:t>Customer ID: Incomplete </a:t>
                      </a:r>
                      <a:r>
                        <a:rPr lang="en-US" sz="1050" dirty="0" smtClean="0"/>
                        <a:t>Online orders: Blanks</a:t>
                      </a:r>
                      <a:r>
                        <a:rPr lang="en-US" sz="500" dirty="0" smtClean="0"/>
                        <a:t>                                                                       </a:t>
                      </a:r>
                      <a:r>
                        <a:rPr lang="en-US" sz="900" dirty="0" smtClean="0"/>
                        <a:t>Brands: Blanks</a:t>
                      </a:r>
                    </a:p>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smtClean="0"/>
                        <a:t>Cancelled status order: Filtered Out</a:t>
                      </a:r>
                    </a:p>
                    <a:p>
                      <a:endParaRPr lang="en-US" dirty="0"/>
                    </a:p>
                  </a:txBody>
                  <a:tcPr/>
                </a:tc>
                <a:tc>
                  <a:txBody>
                    <a:bodyPr/>
                    <a:lstStyle/>
                    <a:p>
                      <a:r>
                        <a:rPr lang="en-US" sz="1100" dirty="0" smtClean="0"/>
                        <a:t>List price: Format</a:t>
                      </a:r>
                    </a:p>
                    <a:p>
                      <a:r>
                        <a:rPr lang="en-US" sz="1100" dirty="0" smtClean="0"/>
                        <a:t>Product</a:t>
                      </a:r>
                      <a:r>
                        <a:rPr lang="en-US" sz="1100" baseline="0" dirty="0" smtClean="0"/>
                        <a:t> Sold Date:Format</a:t>
                      </a:r>
                      <a:endParaRPr lang="en-US" sz="1100" dirty="0" smtClean="0"/>
                    </a:p>
                  </a:txBody>
                  <a:tcPr/>
                </a:tc>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9"/>
          <p:cNvSpPr/>
          <p:nvPr/>
        </p:nvSpPr>
        <p:spPr>
          <a:xfrm>
            <a:off x="856" y="-2256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1800" dirty="0">
                <a:solidFill>
                  <a:schemeClr val="bg1"/>
                </a:solidFill>
              </a:rPr>
              <a:t>Data</a:t>
            </a:r>
            <a:r>
              <a:rPr lang="en-US" sz="1800" dirty="0"/>
              <a:t> </a:t>
            </a:r>
            <a:r>
              <a:rPr lang="en-US" sz="2000" dirty="0">
                <a:solidFill>
                  <a:schemeClr val="bg1"/>
                </a:solidFill>
              </a:rPr>
              <a:t>Exploration</a:t>
            </a:r>
            <a:endParaRPr lang="en-US" sz="2000" dirty="0">
              <a:solidFill>
                <a:schemeClr val="bg1"/>
              </a:solidFill>
            </a:endParaRPr>
          </a:p>
        </p:txBody>
      </p:sp>
      <p:sp>
        <p:nvSpPr>
          <p:cNvPr id="8" name="Title 7"/>
          <p:cNvSpPr>
            <a:spLocks noGrp="1"/>
          </p:cNvSpPr>
          <p:nvPr>
            <p:ph type="title"/>
          </p:nvPr>
        </p:nvSpPr>
        <p:spPr>
          <a:xfrm>
            <a:off x="152400" y="895350"/>
            <a:ext cx="4800600" cy="609600"/>
          </a:xfrm>
        </p:spPr>
        <p:txBody>
          <a:bodyPr>
            <a:normAutofit/>
          </a:bodyPr>
          <a:lstStyle/>
          <a:p>
            <a:r>
              <a:rPr lang="en-US" sz="1400" b="1" dirty="0" smtClean="0"/>
              <a:t>Bike Relate Purchase Over The Last 3 Years Based On Gender</a:t>
            </a:r>
            <a:endParaRPr lang="en-US" sz="1400" b="1" dirty="0"/>
          </a:p>
        </p:txBody>
      </p:sp>
      <p:sp>
        <p:nvSpPr>
          <p:cNvPr id="9" name="Text Placeholder 8"/>
          <p:cNvSpPr>
            <a:spLocks noGrp="1"/>
          </p:cNvSpPr>
          <p:nvPr>
            <p:ph type="body" idx="1"/>
          </p:nvPr>
        </p:nvSpPr>
        <p:spPr>
          <a:xfrm>
            <a:off x="380999" y="1962150"/>
            <a:ext cx="3733801" cy="2606724"/>
          </a:xfrm>
        </p:spPr>
        <p:txBody>
          <a:bodyPr>
            <a:normAutofit/>
          </a:bodyPr>
          <a:lstStyle/>
          <a:p>
            <a:pPr marL="114300" indent="0">
              <a:buNone/>
            </a:pPr>
            <a:r>
              <a:rPr lang="en-US" sz="1100" dirty="0" smtClean="0">
                <a:solidFill>
                  <a:schemeClr val="tx1"/>
                </a:solidFill>
              </a:rPr>
              <a:t>Data shows that Females </a:t>
            </a:r>
            <a:r>
              <a:rPr lang="en-US" sz="1100" dirty="0">
                <a:solidFill>
                  <a:schemeClr val="tx1"/>
                </a:solidFill>
              </a:rPr>
              <a:t>have made a substantial contribution to our sales, purchasing nearly 70,000 bikes</a:t>
            </a:r>
            <a:r>
              <a:rPr lang="en-US" sz="1100" dirty="0" smtClean="0">
                <a:solidFill>
                  <a:schemeClr val="tx1"/>
                </a:solidFill>
              </a:rPr>
              <a:t>. </a:t>
            </a:r>
          </a:p>
          <a:p>
            <a:pPr marL="114300" indent="0">
              <a:buNone/>
            </a:pPr>
            <a:endParaRPr lang="en-US" sz="1100" dirty="0" smtClean="0">
              <a:solidFill>
                <a:schemeClr val="tx1"/>
              </a:solidFill>
            </a:endParaRPr>
          </a:p>
          <a:p>
            <a:pPr marL="114300" indent="0">
              <a:buNone/>
            </a:pPr>
            <a:r>
              <a:rPr lang="en-US" sz="1100" dirty="0" smtClean="0">
                <a:solidFill>
                  <a:schemeClr val="tx1"/>
                </a:solidFill>
              </a:rPr>
              <a:t>On the other hand, </a:t>
            </a:r>
            <a:r>
              <a:rPr lang="en-US" sz="1100" dirty="0">
                <a:solidFill>
                  <a:schemeClr val="tx1"/>
                </a:solidFill>
              </a:rPr>
              <a:t>males have also shown strong engagement with our products, with approximately 68,000 bikes purchased during the same period.</a:t>
            </a:r>
          </a:p>
          <a:p>
            <a:pPr marL="114300" indent="0">
              <a:buNone/>
            </a:pPr>
            <a:endParaRPr lang="en-US" sz="1100" dirty="0">
              <a:solidFill>
                <a:schemeClr val="tx1"/>
              </a:solidFill>
            </a:endParaRPr>
          </a:p>
        </p:txBody>
      </p:sp>
      <p:graphicFrame>
        <p:nvGraphicFramePr>
          <p:cNvPr id="10" name="Chart 9"/>
          <p:cNvGraphicFramePr>
            <a:graphicFrameLocks/>
          </p:cNvGraphicFramePr>
          <p:nvPr>
            <p:extLst>
              <p:ext uri="{D42A27DB-BD31-4B8C-83A1-F6EECF244321}">
                <p14:modId xmlns:p14="http://schemas.microsoft.com/office/powerpoint/2010/main" val="2491189243"/>
              </p:ext>
            </p:extLst>
          </p:nvPr>
        </p:nvGraphicFramePr>
        <p:xfrm>
          <a:off x="4419600" y="1581150"/>
          <a:ext cx="4343400" cy="2956560"/>
        </p:xfrm>
        <a:graphic>
          <a:graphicData uri="http://schemas.openxmlformats.org/drawingml/2006/chart">
            <c:chart xmlns:c="http://schemas.openxmlformats.org/drawingml/2006/chart" xmlns:r="http://schemas.openxmlformats.org/officeDocument/2006/relationships" r:id="rId2"/>
          </a:graphicData>
        </a:graphic>
      </p:graphicFrame>
      <p:sp>
        <p:nvSpPr>
          <p:cNvPr id="19" name="5-Point Star 18"/>
          <p:cNvSpPr/>
          <p:nvPr/>
        </p:nvSpPr>
        <p:spPr>
          <a:xfrm flipH="1" flipV="1">
            <a:off x="419101" y="2136594"/>
            <a:ext cx="76200" cy="76200"/>
          </a:xfrm>
          <a:prstGeom prst="star5">
            <a:avLst/>
          </a:prstGeom>
          <a:solidFill>
            <a:schemeClr val="accent5">
              <a:lumMod val="75000"/>
              <a:alpha val="97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20" name="5-Point Star 19"/>
          <p:cNvSpPr/>
          <p:nvPr/>
        </p:nvSpPr>
        <p:spPr>
          <a:xfrm flipH="1" flipV="1">
            <a:off x="419101" y="28765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8737691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9"/>
          <p:cNvSpPr/>
          <p:nvPr/>
        </p:nvSpPr>
        <p:spPr>
          <a:xfrm>
            <a:off x="856" y="-2256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1800" dirty="0">
                <a:solidFill>
                  <a:schemeClr val="bg1"/>
                </a:solidFill>
              </a:rPr>
              <a:t>Data</a:t>
            </a:r>
            <a:r>
              <a:rPr lang="en-US" sz="1800" dirty="0"/>
              <a:t> </a:t>
            </a:r>
            <a:r>
              <a:rPr lang="en-US" sz="2000" dirty="0">
                <a:solidFill>
                  <a:schemeClr val="bg1"/>
                </a:solidFill>
              </a:rPr>
              <a:t>Exploration</a:t>
            </a:r>
            <a:endParaRPr lang="en-US" sz="2000" dirty="0">
              <a:solidFill>
                <a:schemeClr val="bg1"/>
              </a:solidFill>
            </a:endParaRPr>
          </a:p>
        </p:txBody>
      </p:sp>
      <p:sp>
        <p:nvSpPr>
          <p:cNvPr id="8" name="Title 7"/>
          <p:cNvSpPr>
            <a:spLocks noGrp="1"/>
          </p:cNvSpPr>
          <p:nvPr>
            <p:ph type="title"/>
          </p:nvPr>
        </p:nvSpPr>
        <p:spPr>
          <a:xfrm>
            <a:off x="152400" y="895350"/>
            <a:ext cx="8520602" cy="572701"/>
          </a:xfrm>
        </p:spPr>
        <p:txBody>
          <a:bodyPr>
            <a:normAutofit/>
          </a:bodyPr>
          <a:lstStyle/>
          <a:p>
            <a:pPr algn="l"/>
            <a:r>
              <a:rPr lang="en-US" sz="1400" b="1" dirty="0"/>
              <a:t>Top Profit-Generating Job Industries in Relation to Bike </a:t>
            </a:r>
            <a:r>
              <a:rPr lang="en-US" sz="1400" b="1" dirty="0" smtClean="0"/>
              <a:t>Purchases</a:t>
            </a:r>
            <a:endParaRPr lang="en-US" sz="1400" b="1" dirty="0"/>
          </a:p>
        </p:txBody>
      </p:sp>
      <p:sp>
        <p:nvSpPr>
          <p:cNvPr id="9" name="Text Placeholder 8"/>
          <p:cNvSpPr>
            <a:spLocks noGrp="1"/>
          </p:cNvSpPr>
          <p:nvPr>
            <p:ph type="body" idx="1"/>
          </p:nvPr>
        </p:nvSpPr>
        <p:spPr>
          <a:xfrm>
            <a:off x="380999" y="1962150"/>
            <a:ext cx="3733801" cy="2606724"/>
          </a:xfrm>
        </p:spPr>
        <p:txBody>
          <a:bodyPr>
            <a:normAutofit/>
          </a:bodyPr>
          <a:lstStyle/>
          <a:p>
            <a:pPr marL="114300" indent="0">
              <a:buNone/>
            </a:pPr>
            <a:r>
              <a:rPr lang="en-US" sz="1000" dirty="0">
                <a:solidFill>
                  <a:schemeClr val="tx1"/>
                </a:solidFill>
              </a:rPr>
              <a:t>The analysis reveals that the Financial Services, Manufacturing, and Health industries have emerged as the top profit-generating sectors in relation to bike purchases. </a:t>
            </a:r>
            <a:endParaRPr lang="en-US" sz="1000" dirty="0" smtClean="0">
              <a:solidFill>
                <a:schemeClr val="tx1"/>
              </a:solidFill>
            </a:endParaRPr>
          </a:p>
          <a:p>
            <a:pPr marL="114300" indent="0">
              <a:buNone/>
            </a:pPr>
            <a:endParaRPr lang="en-US" sz="1000" dirty="0" smtClean="0">
              <a:solidFill>
                <a:schemeClr val="tx1"/>
              </a:solidFill>
            </a:endParaRPr>
          </a:p>
          <a:p>
            <a:pPr marL="114300" indent="0">
              <a:buNone/>
            </a:pPr>
            <a:r>
              <a:rPr lang="en-US" sz="1000" dirty="0" smtClean="0">
                <a:solidFill>
                  <a:schemeClr val="tx1"/>
                </a:solidFill>
              </a:rPr>
              <a:t>These </a:t>
            </a:r>
            <a:r>
              <a:rPr lang="en-US" sz="1000" dirty="0">
                <a:solidFill>
                  <a:schemeClr val="tx1"/>
                </a:solidFill>
              </a:rPr>
              <a:t>industries have exhibited significant revenue contributions, showcasing their strong alignment with our products</a:t>
            </a:r>
            <a:r>
              <a:rPr lang="en-US" sz="1000" dirty="0" smtClean="0">
                <a:solidFill>
                  <a:schemeClr val="tx1"/>
                </a:solidFill>
              </a:rPr>
              <a:t>.</a:t>
            </a:r>
          </a:p>
          <a:p>
            <a:pPr marL="114300" indent="0">
              <a:buNone/>
            </a:pPr>
            <a:endParaRPr lang="en-US" sz="1000" dirty="0">
              <a:solidFill>
                <a:schemeClr val="tx1"/>
              </a:solidFill>
            </a:endParaRPr>
          </a:p>
          <a:p>
            <a:pPr marL="114300" indent="0">
              <a:buNone/>
            </a:pPr>
            <a:r>
              <a:rPr lang="en-US" sz="1000" dirty="0">
                <a:solidFill>
                  <a:schemeClr val="tx1"/>
                </a:solidFill>
              </a:rPr>
              <a:t>T</a:t>
            </a:r>
            <a:r>
              <a:rPr lang="en-US" sz="1000" dirty="0" smtClean="0">
                <a:solidFill>
                  <a:schemeClr val="tx1"/>
                </a:solidFill>
              </a:rPr>
              <a:t>he </a:t>
            </a:r>
            <a:r>
              <a:rPr lang="en-US" sz="1000" dirty="0">
                <a:solidFill>
                  <a:schemeClr val="tx1"/>
                </a:solidFill>
              </a:rPr>
              <a:t>analysis indicates that the IT and Telecommunications industries have registered comparatively lower profit contributions in relation to bike </a:t>
            </a:r>
            <a:r>
              <a:rPr lang="en-US" sz="1000" dirty="0" smtClean="0">
                <a:solidFill>
                  <a:schemeClr val="tx1"/>
                </a:solidFill>
              </a:rPr>
              <a:t>purchases</a:t>
            </a:r>
            <a:endParaRPr lang="en-US" sz="1000" dirty="0">
              <a:solidFill>
                <a:schemeClr val="tx1"/>
              </a:solidFill>
            </a:endParaRPr>
          </a:p>
        </p:txBody>
      </p:sp>
      <p:sp>
        <p:nvSpPr>
          <p:cNvPr id="19" name="5-Point Star 18"/>
          <p:cNvSpPr/>
          <p:nvPr/>
        </p:nvSpPr>
        <p:spPr>
          <a:xfrm flipH="1" flipV="1">
            <a:off x="464383" y="2090118"/>
            <a:ext cx="76200" cy="76200"/>
          </a:xfrm>
          <a:prstGeom prst="star5">
            <a:avLst/>
          </a:prstGeom>
          <a:solidFill>
            <a:schemeClr val="accent5">
              <a:lumMod val="75000"/>
              <a:alpha val="97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20" name="5-Point Star 19"/>
          <p:cNvSpPr/>
          <p:nvPr/>
        </p:nvSpPr>
        <p:spPr>
          <a:xfrm flipH="1" flipV="1">
            <a:off x="485331" y="28003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11" name="Chart 10"/>
          <p:cNvGraphicFramePr>
            <a:graphicFrameLocks/>
          </p:cNvGraphicFramePr>
          <p:nvPr>
            <p:extLst>
              <p:ext uri="{D42A27DB-BD31-4B8C-83A1-F6EECF244321}">
                <p14:modId xmlns:p14="http://schemas.microsoft.com/office/powerpoint/2010/main" val="2344496722"/>
              </p:ext>
            </p:extLst>
          </p:nvPr>
        </p:nvGraphicFramePr>
        <p:xfrm>
          <a:off x="4267200" y="1581150"/>
          <a:ext cx="45720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13" name="5-Point Star 12"/>
          <p:cNvSpPr/>
          <p:nvPr/>
        </p:nvSpPr>
        <p:spPr>
          <a:xfrm flipH="1" flipV="1">
            <a:off x="485331" y="34861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1750909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9"/>
          <p:cNvSpPr/>
          <p:nvPr/>
        </p:nvSpPr>
        <p:spPr>
          <a:xfrm>
            <a:off x="856" y="-2256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1800" dirty="0">
                <a:solidFill>
                  <a:schemeClr val="bg1"/>
                </a:solidFill>
              </a:rPr>
              <a:t>Data</a:t>
            </a:r>
            <a:r>
              <a:rPr lang="en-US" sz="1800" dirty="0"/>
              <a:t> </a:t>
            </a:r>
            <a:r>
              <a:rPr lang="en-US" sz="2000" dirty="0">
                <a:solidFill>
                  <a:schemeClr val="bg1"/>
                </a:solidFill>
              </a:rPr>
              <a:t>Exploration</a:t>
            </a:r>
            <a:endParaRPr lang="en-US" sz="2000" dirty="0">
              <a:solidFill>
                <a:schemeClr val="bg1"/>
              </a:solidFill>
            </a:endParaRPr>
          </a:p>
        </p:txBody>
      </p:sp>
      <p:sp>
        <p:nvSpPr>
          <p:cNvPr id="8" name="Title 7"/>
          <p:cNvSpPr>
            <a:spLocks noGrp="1"/>
          </p:cNvSpPr>
          <p:nvPr>
            <p:ph type="title"/>
          </p:nvPr>
        </p:nvSpPr>
        <p:spPr>
          <a:xfrm>
            <a:off x="152400" y="895350"/>
            <a:ext cx="8520602" cy="572701"/>
          </a:xfrm>
        </p:spPr>
        <p:txBody>
          <a:bodyPr>
            <a:normAutofit/>
          </a:bodyPr>
          <a:lstStyle/>
          <a:p>
            <a:pPr algn="l"/>
            <a:r>
              <a:rPr lang="en-US" sz="1400" b="1" dirty="0">
                <a:solidFill>
                  <a:schemeClr val="tx1"/>
                </a:solidFill>
              </a:rPr>
              <a:t>Profit by Wealth Segment Across Age Clusters</a:t>
            </a:r>
            <a:endParaRPr lang="en-US" sz="1400" b="1" dirty="0">
              <a:solidFill>
                <a:schemeClr val="tx1"/>
              </a:solidFill>
            </a:endParaRPr>
          </a:p>
        </p:txBody>
      </p:sp>
      <p:sp>
        <p:nvSpPr>
          <p:cNvPr id="9" name="Text Placeholder 8"/>
          <p:cNvSpPr>
            <a:spLocks noGrp="1"/>
          </p:cNvSpPr>
          <p:nvPr>
            <p:ph type="body" idx="1"/>
          </p:nvPr>
        </p:nvSpPr>
        <p:spPr>
          <a:xfrm>
            <a:off x="380999" y="1962150"/>
            <a:ext cx="3733801" cy="2606724"/>
          </a:xfrm>
        </p:spPr>
        <p:txBody>
          <a:bodyPr>
            <a:normAutofit/>
          </a:bodyPr>
          <a:lstStyle/>
          <a:p>
            <a:pPr marL="114300" indent="0">
              <a:buNone/>
            </a:pPr>
            <a:r>
              <a:rPr lang="en-US" sz="1000" dirty="0" smtClean="0">
                <a:solidFill>
                  <a:schemeClr val="tx1"/>
                </a:solidFill>
              </a:rPr>
              <a:t>Data shows that the mass customer segmentation makes the highest profit across the different age clusters.</a:t>
            </a:r>
          </a:p>
          <a:p>
            <a:pPr marL="114300" indent="0">
              <a:buNone/>
            </a:pPr>
            <a:endParaRPr lang="en-US" sz="1000" dirty="0">
              <a:solidFill>
                <a:schemeClr val="tx1"/>
              </a:solidFill>
            </a:endParaRPr>
          </a:p>
          <a:p>
            <a:pPr marL="114300" indent="0">
              <a:buNone/>
            </a:pPr>
            <a:endParaRPr lang="en-US" sz="1000" dirty="0" smtClean="0">
              <a:solidFill>
                <a:schemeClr val="tx1"/>
              </a:solidFill>
            </a:endParaRPr>
          </a:p>
          <a:p>
            <a:pPr marL="114300" indent="0">
              <a:buNone/>
            </a:pPr>
            <a:r>
              <a:rPr lang="en-US" sz="1000" dirty="0">
                <a:solidFill>
                  <a:schemeClr val="tx1"/>
                </a:solidFill>
              </a:rPr>
              <a:t> </a:t>
            </a:r>
            <a:r>
              <a:rPr lang="en-US" sz="1000" dirty="0" smtClean="0">
                <a:solidFill>
                  <a:schemeClr val="tx1"/>
                </a:solidFill>
              </a:rPr>
              <a:t>Mass Customer aged between 41-50 are likely to bring more profit for the company compared to the other age clusters.</a:t>
            </a:r>
          </a:p>
          <a:p>
            <a:pPr marL="114300" indent="0">
              <a:buNone/>
            </a:pPr>
            <a:endParaRPr lang="en-US" sz="1000" dirty="0" smtClean="0">
              <a:solidFill>
                <a:schemeClr val="tx1"/>
              </a:solidFill>
            </a:endParaRPr>
          </a:p>
          <a:p>
            <a:pPr marL="114300" indent="0">
              <a:buNone/>
            </a:pPr>
            <a:endParaRPr lang="en-US" sz="1000" dirty="0">
              <a:solidFill>
                <a:schemeClr val="tx1"/>
              </a:solidFill>
            </a:endParaRPr>
          </a:p>
          <a:p>
            <a:pPr marL="114300" indent="0">
              <a:buNone/>
            </a:pPr>
            <a:r>
              <a:rPr lang="en-US" sz="1000" dirty="0" smtClean="0">
                <a:solidFill>
                  <a:schemeClr val="tx1"/>
                </a:solidFill>
              </a:rPr>
              <a:t> This also indicates a trend of buying power, as the buying power increases over time till 50 and then see’s a decline in buying power, thus leading to lower profits</a:t>
            </a:r>
            <a:endParaRPr lang="en-US" sz="1000" dirty="0">
              <a:solidFill>
                <a:schemeClr val="tx1"/>
              </a:solidFill>
            </a:endParaRPr>
          </a:p>
        </p:txBody>
      </p:sp>
      <p:sp>
        <p:nvSpPr>
          <p:cNvPr id="19" name="5-Point Star 18"/>
          <p:cNvSpPr/>
          <p:nvPr/>
        </p:nvSpPr>
        <p:spPr>
          <a:xfrm flipH="1" flipV="1">
            <a:off x="464383" y="2090118"/>
            <a:ext cx="76200" cy="76200"/>
          </a:xfrm>
          <a:prstGeom prst="star5">
            <a:avLst/>
          </a:prstGeom>
          <a:solidFill>
            <a:schemeClr val="accent5">
              <a:lumMod val="75000"/>
              <a:alpha val="97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20" name="5-Point Star 19"/>
          <p:cNvSpPr/>
          <p:nvPr/>
        </p:nvSpPr>
        <p:spPr>
          <a:xfrm flipH="1" flipV="1">
            <a:off x="485331" y="28003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13" name="5-Point Star 12"/>
          <p:cNvSpPr/>
          <p:nvPr/>
        </p:nvSpPr>
        <p:spPr>
          <a:xfrm flipH="1" flipV="1">
            <a:off x="485331" y="34861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10" name="Chart 9"/>
          <p:cNvGraphicFramePr>
            <a:graphicFrameLocks/>
          </p:cNvGraphicFramePr>
          <p:nvPr>
            <p:extLst>
              <p:ext uri="{D42A27DB-BD31-4B8C-83A1-F6EECF244321}">
                <p14:modId xmlns:p14="http://schemas.microsoft.com/office/powerpoint/2010/main" val="317022001"/>
              </p:ext>
            </p:extLst>
          </p:nvPr>
        </p:nvGraphicFramePr>
        <p:xfrm>
          <a:off x="4191000" y="1428750"/>
          <a:ext cx="4800600"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73182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9"/>
          <p:cNvSpPr/>
          <p:nvPr/>
        </p:nvSpPr>
        <p:spPr>
          <a:xfrm>
            <a:off x="856" y="-2256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1800" dirty="0">
                <a:solidFill>
                  <a:schemeClr val="bg1"/>
                </a:solidFill>
              </a:rPr>
              <a:t>Data</a:t>
            </a:r>
            <a:r>
              <a:rPr lang="en-US" sz="1800" dirty="0"/>
              <a:t> </a:t>
            </a:r>
            <a:r>
              <a:rPr lang="en-US" sz="2000" dirty="0">
                <a:solidFill>
                  <a:schemeClr val="bg1"/>
                </a:solidFill>
              </a:rPr>
              <a:t>Exploration</a:t>
            </a:r>
            <a:endParaRPr lang="en-US" sz="2000" dirty="0">
              <a:solidFill>
                <a:schemeClr val="bg1"/>
              </a:solidFill>
            </a:endParaRPr>
          </a:p>
        </p:txBody>
      </p:sp>
      <p:sp>
        <p:nvSpPr>
          <p:cNvPr id="8" name="Title 7"/>
          <p:cNvSpPr>
            <a:spLocks noGrp="1"/>
          </p:cNvSpPr>
          <p:nvPr>
            <p:ph type="title"/>
          </p:nvPr>
        </p:nvSpPr>
        <p:spPr>
          <a:xfrm>
            <a:off x="152400" y="895350"/>
            <a:ext cx="8520602" cy="572701"/>
          </a:xfrm>
        </p:spPr>
        <p:txBody>
          <a:bodyPr>
            <a:normAutofit/>
          </a:bodyPr>
          <a:lstStyle/>
          <a:p>
            <a:pPr algn="l"/>
            <a:r>
              <a:rPr lang="en-US" sz="1400" b="1" dirty="0">
                <a:solidFill>
                  <a:schemeClr val="tx1"/>
                </a:solidFill>
              </a:rPr>
              <a:t>Profit Analysis Based on Brands</a:t>
            </a:r>
            <a:endParaRPr lang="en-US" sz="1400" b="1" dirty="0">
              <a:solidFill>
                <a:schemeClr val="tx1"/>
              </a:solidFill>
            </a:endParaRPr>
          </a:p>
        </p:txBody>
      </p:sp>
      <p:sp>
        <p:nvSpPr>
          <p:cNvPr id="9" name="Text Placeholder 8"/>
          <p:cNvSpPr>
            <a:spLocks noGrp="1"/>
          </p:cNvSpPr>
          <p:nvPr>
            <p:ph type="body" idx="1"/>
          </p:nvPr>
        </p:nvSpPr>
        <p:spPr>
          <a:xfrm>
            <a:off x="380999" y="1962150"/>
            <a:ext cx="3733801" cy="2606724"/>
          </a:xfrm>
        </p:spPr>
        <p:txBody>
          <a:bodyPr>
            <a:normAutofit/>
          </a:bodyPr>
          <a:lstStyle/>
          <a:p>
            <a:pPr marL="114300" indent="0">
              <a:buNone/>
            </a:pPr>
            <a:r>
              <a:rPr lang="en-US" sz="1000" dirty="0" smtClean="0">
                <a:solidFill>
                  <a:schemeClr val="tx1"/>
                </a:solidFill>
              </a:rPr>
              <a:t>Data shows that </a:t>
            </a:r>
            <a:r>
              <a:rPr lang="en-US" sz="1000" dirty="0"/>
              <a:t>t</a:t>
            </a:r>
            <a:r>
              <a:rPr lang="en-US" sz="1000" dirty="0">
                <a:solidFill>
                  <a:schemeClr val="tx1"/>
                </a:solidFill>
              </a:rPr>
              <a:t>he "WerareA2B" brand emerges as the top performer, yielding the highest profits.</a:t>
            </a:r>
            <a:endParaRPr lang="en-US" sz="1000" dirty="0" smtClean="0">
              <a:solidFill>
                <a:schemeClr val="tx1"/>
              </a:solidFill>
            </a:endParaRPr>
          </a:p>
          <a:p>
            <a:pPr marL="114300" indent="0">
              <a:buNone/>
            </a:pPr>
            <a:endParaRPr lang="en-US" sz="1000" dirty="0">
              <a:solidFill>
                <a:schemeClr val="tx1"/>
              </a:solidFill>
            </a:endParaRPr>
          </a:p>
          <a:p>
            <a:pPr marL="114300" indent="0">
              <a:buNone/>
            </a:pPr>
            <a:endParaRPr lang="en-US" sz="1000" dirty="0" smtClean="0">
              <a:solidFill>
                <a:schemeClr val="tx1"/>
              </a:solidFill>
            </a:endParaRPr>
          </a:p>
          <a:p>
            <a:pPr marL="114300" indent="0">
              <a:buNone/>
            </a:pPr>
            <a:r>
              <a:rPr lang="en-US" sz="1000" dirty="0" smtClean="0">
                <a:solidFill>
                  <a:schemeClr val="tx1"/>
                </a:solidFill>
              </a:rPr>
              <a:t>“Solex” </a:t>
            </a:r>
            <a:r>
              <a:rPr lang="en-US" sz="1000" dirty="0">
                <a:solidFill>
                  <a:schemeClr val="tx1"/>
                </a:solidFill>
              </a:rPr>
              <a:t>follows closely as the second-highest profit-earning brand. Its strong performance is indicative of its popularity and appeal among our customers</a:t>
            </a:r>
            <a:r>
              <a:rPr lang="en-US" sz="1000" dirty="0"/>
              <a:t>. </a:t>
            </a:r>
            <a:endParaRPr lang="en-US" sz="1000" dirty="0">
              <a:solidFill>
                <a:schemeClr val="tx1"/>
              </a:solidFill>
            </a:endParaRPr>
          </a:p>
          <a:p>
            <a:pPr marL="114300" indent="0">
              <a:buNone/>
            </a:pPr>
            <a:endParaRPr lang="en-US" sz="1000" dirty="0" smtClean="0">
              <a:solidFill>
                <a:schemeClr val="tx1"/>
              </a:solidFill>
            </a:endParaRPr>
          </a:p>
          <a:p>
            <a:pPr marL="114300" indent="0">
              <a:buNone/>
            </a:pPr>
            <a:r>
              <a:rPr lang="en-US" sz="1000" dirty="0">
                <a:solidFill>
                  <a:schemeClr val="tx1"/>
                </a:solidFill>
              </a:rPr>
              <a:t>While the "Norco Bicycles" brand registers the lowest profit margins.</a:t>
            </a:r>
          </a:p>
          <a:p>
            <a:pPr marL="114300" indent="0">
              <a:buNone/>
            </a:pPr>
            <a:endParaRPr lang="en-US" sz="1000" dirty="0">
              <a:solidFill>
                <a:schemeClr val="tx1"/>
              </a:solidFill>
            </a:endParaRPr>
          </a:p>
        </p:txBody>
      </p:sp>
      <p:sp>
        <p:nvSpPr>
          <p:cNvPr id="19" name="5-Point Star 18"/>
          <p:cNvSpPr/>
          <p:nvPr/>
        </p:nvSpPr>
        <p:spPr>
          <a:xfrm flipH="1" flipV="1">
            <a:off x="464383" y="2090118"/>
            <a:ext cx="76200" cy="76200"/>
          </a:xfrm>
          <a:prstGeom prst="star5">
            <a:avLst/>
          </a:prstGeom>
          <a:solidFill>
            <a:schemeClr val="accent5">
              <a:lumMod val="75000"/>
              <a:alpha val="97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20" name="5-Point Star 19"/>
          <p:cNvSpPr/>
          <p:nvPr/>
        </p:nvSpPr>
        <p:spPr>
          <a:xfrm flipH="1" flipV="1">
            <a:off x="485331" y="28003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13" name="5-Point Star 12"/>
          <p:cNvSpPr/>
          <p:nvPr/>
        </p:nvSpPr>
        <p:spPr>
          <a:xfrm flipH="1" flipV="1">
            <a:off x="485331" y="34861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12" name="Chart 11"/>
          <p:cNvGraphicFramePr>
            <a:graphicFrameLocks/>
          </p:cNvGraphicFramePr>
          <p:nvPr>
            <p:extLst>
              <p:ext uri="{D42A27DB-BD31-4B8C-83A1-F6EECF244321}">
                <p14:modId xmlns:p14="http://schemas.microsoft.com/office/powerpoint/2010/main" val="3537817283"/>
              </p:ext>
            </p:extLst>
          </p:nvPr>
        </p:nvGraphicFramePr>
        <p:xfrm>
          <a:off x="4191000" y="1352550"/>
          <a:ext cx="4800600" cy="32384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14477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9"/>
          <p:cNvSpPr/>
          <p:nvPr/>
        </p:nvSpPr>
        <p:spPr>
          <a:xfrm>
            <a:off x="856" y="-22567"/>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1800" dirty="0">
                <a:solidFill>
                  <a:schemeClr val="bg1"/>
                </a:solidFill>
              </a:rPr>
              <a:t>Data</a:t>
            </a:r>
            <a:r>
              <a:rPr lang="en-US" sz="1800" dirty="0"/>
              <a:t> </a:t>
            </a:r>
            <a:r>
              <a:rPr lang="en-US" sz="2000" dirty="0">
                <a:solidFill>
                  <a:schemeClr val="bg1"/>
                </a:solidFill>
              </a:rPr>
              <a:t>Exploration</a:t>
            </a:r>
            <a:endParaRPr lang="en-US" sz="2000" dirty="0">
              <a:solidFill>
                <a:schemeClr val="bg1"/>
              </a:solidFill>
            </a:endParaRPr>
          </a:p>
        </p:txBody>
      </p:sp>
      <p:sp>
        <p:nvSpPr>
          <p:cNvPr id="8" name="Title 7"/>
          <p:cNvSpPr>
            <a:spLocks noGrp="1"/>
          </p:cNvSpPr>
          <p:nvPr>
            <p:ph type="title"/>
          </p:nvPr>
        </p:nvSpPr>
        <p:spPr>
          <a:xfrm>
            <a:off x="152400" y="895350"/>
            <a:ext cx="8520602" cy="572701"/>
          </a:xfrm>
        </p:spPr>
        <p:txBody>
          <a:bodyPr>
            <a:normAutofit/>
          </a:bodyPr>
          <a:lstStyle/>
          <a:p>
            <a:pPr algn="l"/>
            <a:r>
              <a:rPr lang="en-US" sz="1400" b="1" dirty="0">
                <a:solidFill>
                  <a:schemeClr val="tx1"/>
                </a:solidFill>
              </a:rPr>
              <a:t>Number of </a:t>
            </a:r>
            <a:r>
              <a:rPr lang="en-US" sz="1400" b="1" dirty="0" smtClean="0">
                <a:solidFill>
                  <a:schemeClr val="tx1"/>
                </a:solidFill>
              </a:rPr>
              <a:t>Owned Cars </a:t>
            </a:r>
            <a:r>
              <a:rPr lang="en-US" sz="1400" b="1" dirty="0">
                <a:solidFill>
                  <a:schemeClr val="tx1"/>
                </a:solidFill>
              </a:rPr>
              <a:t>in Each State</a:t>
            </a:r>
            <a:endParaRPr lang="en-US" sz="1400" b="1" dirty="0">
              <a:solidFill>
                <a:schemeClr val="tx1"/>
              </a:solidFill>
            </a:endParaRPr>
          </a:p>
        </p:txBody>
      </p:sp>
      <p:sp>
        <p:nvSpPr>
          <p:cNvPr id="9" name="Text Placeholder 8"/>
          <p:cNvSpPr>
            <a:spLocks noGrp="1"/>
          </p:cNvSpPr>
          <p:nvPr>
            <p:ph type="body" idx="1"/>
          </p:nvPr>
        </p:nvSpPr>
        <p:spPr>
          <a:xfrm>
            <a:off x="380999" y="1962150"/>
            <a:ext cx="3733801" cy="2606724"/>
          </a:xfrm>
        </p:spPr>
        <p:txBody>
          <a:bodyPr>
            <a:normAutofit/>
          </a:bodyPr>
          <a:lstStyle/>
          <a:p>
            <a:pPr marL="114300" indent="0">
              <a:buNone/>
            </a:pPr>
            <a:r>
              <a:rPr lang="en-US" sz="1000" dirty="0" smtClean="0">
                <a:solidFill>
                  <a:schemeClr val="tx1"/>
                </a:solidFill>
              </a:rPr>
              <a:t>New south wales, QLD &amp; Victoria could be potential market opportunity for the company.</a:t>
            </a:r>
          </a:p>
          <a:p>
            <a:pPr marL="114300" indent="0">
              <a:buNone/>
            </a:pPr>
            <a:endParaRPr lang="en-US" sz="1000" dirty="0" smtClean="0">
              <a:solidFill>
                <a:schemeClr val="tx1"/>
              </a:solidFill>
            </a:endParaRPr>
          </a:p>
          <a:p>
            <a:pPr marL="114300" indent="0">
              <a:buNone/>
            </a:pPr>
            <a:endParaRPr lang="en-US" sz="1000" dirty="0">
              <a:solidFill>
                <a:schemeClr val="tx1"/>
              </a:solidFill>
            </a:endParaRPr>
          </a:p>
          <a:p>
            <a:pPr marL="114300" indent="0">
              <a:buNone/>
            </a:pPr>
            <a:r>
              <a:rPr lang="en-US" sz="1000" dirty="0" smtClean="0">
                <a:solidFill>
                  <a:schemeClr val="tx1"/>
                </a:solidFill>
              </a:rPr>
              <a:t> “New South Wales” has the highest potential as the number of people that own car is almost equal to the people who don’t own cars which shows that there is opportunity to find value customers there.</a:t>
            </a:r>
          </a:p>
        </p:txBody>
      </p:sp>
      <p:sp>
        <p:nvSpPr>
          <p:cNvPr id="19" name="5-Point Star 18"/>
          <p:cNvSpPr/>
          <p:nvPr/>
        </p:nvSpPr>
        <p:spPr>
          <a:xfrm flipH="1" flipV="1">
            <a:off x="464383" y="2090118"/>
            <a:ext cx="76200" cy="76200"/>
          </a:xfrm>
          <a:prstGeom prst="star5">
            <a:avLst/>
          </a:prstGeom>
          <a:solidFill>
            <a:schemeClr val="accent5">
              <a:lumMod val="75000"/>
              <a:alpha val="97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20" name="5-Point Star 19"/>
          <p:cNvSpPr/>
          <p:nvPr/>
        </p:nvSpPr>
        <p:spPr>
          <a:xfrm flipH="1" flipV="1">
            <a:off x="485331" y="2800350"/>
            <a:ext cx="76200" cy="76200"/>
          </a:xfrm>
          <a:prstGeom prst="star5">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graphicFrame>
        <p:nvGraphicFramePr>
          <p:cNvPr id="10" name="Chart 9"/>
          <p:cNvGraphicFramePr>
            <a:graphicFrameLocks/>
          </p:cNvGraphicFramePr>
          <p:nvPr>
            <p:extLst>
              <p:ext uri="{D42A27DB-BD31-4B8C-83A1-F6EECF244321}">
                <p14:modId xmlns:p14="http://schemas.microsoft.com/office/powerpoint/2010/main" val="3014334296"/>
              </p:ext>
            </p:extLst>
          </p:nvPr>
        </p:nvGraphicFramePr>
        <p:xfrm>
          <a:off x="4114800" y="1276350"/>
          <a:ext cx="46482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981190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181</TotalTime>
  <Words>781</Words>
  <Application>Microsoft Office PowerPoint</Application>
  <PresentationFormat>On-screen Show (16:9)</PresentationFormat>
  <Paragraphs>186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Bike Relate Purchase Over The Last 3 Years Based On Gender</vt:lpstr>
      <vt:lpstr>Top Profit-Generating Job Industries in Relation to Bike Purchases</vt:lpstr>
      <vt:lpstr>Profit by Wealth Segment Across Age Clusters</vt:lpstr>
      <vt:lpstr>Profit Analysis Based on Brands</vt:lpstr>
      <vt:lpstr>Number of Owned Cars in Each State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17</cp:revision>
  <dcterms:modified xsi:type="dcterms:W3CDTF">2023-08-24T14:17:29Z</dcterms:modified>
</cp:coreProperties>
</file>