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6" roundtripDataSignature="AMtx7mgUu6rNRVR4N/7XOziGrNlc9BVA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8AE9F4-5E5A-4E04-9F42-DBEA544EBB79}">
  <a:tblStyle styleId="{4C8AE9F4-5E5A-4E04-9F42-DBEA544EBB7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55" name="Google Shape;255;p20: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20:notes"/>
          <p:cNvSpPr txBox="1"/>
          <p:nvPr>
            <p:ph idx="1" type="body"/>
          </p:nvPr>
        </p:nvSpPr>
        <p:spPr>
          <a:xfrm>
            <a:off x="915988" y="4344988"/>
            <a:ext cx="5026025" cy="41132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 </a:t>
            </a:r>
            <a:r>
              <a:rPr b="1" i="1" lang="en-US">
                <a:latin typeface="Arial"/>
                <a:ea typeface="Arial"/>
                <a:cs typeface="Arial"/>
                <a:sym typeface="Arial"/>
              </a:rPr>
              <a:t>variable</a:t>
            </a:r>
            <a:r>
              <a:rPr lang="en-US">
                <a:latin typeface="Arial"/>
                <a:ea typeface="Arial"/>
                <a:cs typeface="Arial"/>
                <a:sym typeface="Arial"/>
              </a:rPr>
              <a:t> is an item of data named by an identifier. </a:t>
            </a:r>
            <a:endParaRPr/>
          </a:p>
          <a:p>
            <a:pPr indent="0" lvl="0" marL="0" rtl="0" algn="l">
              <a:spcBef>
                <a:spcPts val="1000"/>
              </a:spcBef>
              <a:spcAft>
                <a:spcPts val="0"/>
              </a:spcAft>
              <a:buNone/>
            </a:pPr>
            <a:r>
              <a:rPr lang="en-US">
                <a:latin typeface="Arial"/>
                <a:ea typeface="Arial"/>
                <a:cs typeface="Arial"/>
                <a:sym typeface="Arial"/>
              </a:rPr>
              <a:t>You must explicitly provide a name and a type for each variable you want to use in your program. The variable's name must be a legal </a:t>
            </a:r>
            <a:r>
              <a:rPr b="1" i="1" lang="en-US">
                <a:latin typeface="Arial"/>
                <a:ea typeface="Arial"/>
                <a:cs typeface="Arial"/>
                <a:sym typeface="Arial"/>
              </a:rPr>
              <a:t>identifier</a:t>
            </a:r>
            <a:r>
              <a:rPr lang="en-US">
                <a:latin typeface="Arial"/>
                <a:ea typeface="Arial"/>
                <a:cs typeface="Arial"/>
                <a:sym typeface="Arial"/>
              </a:rPr>
              <a:t> --an unlimited series of Unicode characters that begins with a letter. You use the variable name to refer to the data that the variable contains. The variable's type determines what values it can hold and what operations can be performed on it. To give a variable a type and a name, you write a variable </a:t>
            </a:r>
            <a:r>
              <a:rPr b="1" i="1" lang="en-US">
                <a:latin typeface="Arial"/>
                <a:ea typeface="Arial"/>
                <a:cs typeface="Arial"/>
                <a:sym typeface="Arial"/>
              </a:rPr>
              <a:t>declaration</a:t>
            </a:r>
            <a:r>
              <a:rPr lang="en-US">
                <a:latin typeface="Arial"/>
                <a:ea typeface="Arial"/>
                <a:cs typeface="Arial"/>
                <a:sym typeface="Arial"/>
              </a:rPr>
              <a:t>, which generally looks like this: </a:t>
            </a:r>
            <a:endParaRPr/>
          </a:p>
          <a:p>
            <a:pPr indent="0" lvl="2" marL="914400" rtl="0" algn="l">
              <a:spcBef>
                <a:spcPts val="500"/>
              </a:spcBef>
              <a:spcAft>
                <a:spcPts val="0"/>
              </a:spcAft>
              <a:buNone/>
            </a:pPr>
            <a:r>
              <a:rPr i="1" lang="en-US">
                <a:latin typeface="Courier New"/>
                <a:ea typeface="Courier New"/>
                <a:cs typeface="Courier New"/>
                <a:sym typeface="Courier New"/>
              </a:rPr>
              <a:t>type name</a:t>
            </a:r>
            <a:endParaRPr>
              <a:latin typeface="Courier New"/>
              <a:ea typeface="Courier New"/>
              <a:cs typeface="Courier New"/>
              <a:sym typeface="Courier New"/>
            </a:endParaRPr>
          </a:p>
          <a:p>
            <a:pPr indent="0" lvl="0" marL="0" rtl="0" algn="l">
              <a:spcBef>
                <a:spcPts val="500"/>
              </a:spcBef>
              <a:spcAft>
                <a:spcPts val="0"/>
              </a:spcAft>
              <a:buNone/>
            </a:pPr>
            <a:r>
              <a:rPr lang="en-US">
                <a:latin typeface="Arial"/>
                <a:ea typeface="Arial"/>
                <a:cs typeface="Arial"/>
                <a:sym typeface="Arial"/>
              </a:rPr>
              <a:t>In addition to the name and type that you explicitly give a variable, a variable has </a:t>
            </a:r>
            <a:r>
              <a:rPr b="1" i="1" lang="en-US">
                <a:latin typeface="Arial"/>
                <a:ea typeface="Arial"/>
                <a:cs typeface="Arial"/>
                <a:sym typeface="Arial"/>
              </a:rPr>
              <a:t>scope</a:t>
            </a:r>
            <a:r>
              <a:rPr lang="en-US">
                <a:latin typeface="Arial"/>
                <a:ea typeface="Arial"/>
                <a:cs typeface="Arial"/>
                <a:sym typeface="Arial"/>
              </a:rPr>
              <a:t>. The section of code where the variable's simple name can be used is the variable's scope. The variable's scope is determined implicitly by the location of the variable declaration, that is, where the declaration appears in relation to other code elements. </a:t>
            </a:r>
            <a:endParaRPr/>
          </a:p>
          <a:p>
            <a:pPr indent="0" lvl="0" marL="0" rtl="0" algn="l">
              <a:spcBef>
                <a:spcPts val="500"/>
              </a:spcBef>
              <a:spcAft>
                <a:spcPts val="0"/>
              </a:spcAft>
              <a:buNone/>
            </a:pPr>
            <a:r>
              <a:t/>
            </a: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62" name="Google Shape;2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8c932357a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8c932357a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28c932357a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80" name="Google Shape;28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87" name="Google Shape;28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11" name="Google Shape;41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altered</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19" name="Google Shape;41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altered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62"/>
          <p:cNvSpPr/>
          <p:nvPr>
            <p:ph idx="2" type="pic"/>
          </p:nvPr>
        </p:nvSpPr>
        <p:spPr>
          <a:xfrm>
            <a:off x="5183188" y="987425"/>
            <a:ext cx="6172200" cy="4873625"/>
          </a:xfrm>
          <a:prstGeom prst="rect">
            <a:avLst/>
          </a:prstGeom>
          <a:noFill/>
          <a:ln>
            <a:noFill/>
          </a:ln>
        </p:spPr>
      </p:sp>
      <p:sp>
        <p:nvSpPr>
          <p:cNvPr id="72" name="Google Shape;72;p6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6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6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7" name="Shape 27"/>
        <p:cNvGrpSpPr/>
        <p:nvPr/>
      </p:nvGrpSpPr>
      <p:grpSpPr>
        <a:xfrm>
          <a:off x="0" y="0"/>
          <a:ext cx="0" cy="0"/>
          <a:chOff x="0" y="0"/>
          <a:chExt cx="0" cy="0"/>
        </a:xfrm>
      </p:grpSpPr>
      <p:sp>
        <p:nvSpPr>
          <p:cNvPr id="28" name="Google Shape;28;p55"/>
          <p:cNvSpPr txBox="1"/>
          <p:nvPr>
            <p:ph type="title"/>
          </p:nvPr>
        </p:nvSpPr>
        <p:spPr>
          <a:xfrm>
            <a:off x="1016000" y="762000"/>
            <a:ext cx="105664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5"/>
          <p:cNvSpPr txBox="1"/>
          <p:nvPr>
            <p:ph idx="1" type="body"/>
          </p:nvPr>
        </p:nvSpPr>
        <p:spPr>
          <a:xfrm>
            <a:off x="1117601" y="2362201"/>
            <a:ext cx="5027084" cy="37242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5"/>
          <p:cNvSpPr txBox="1"/>
          <p:nvPr>
            <p:ph idx="2" type="body"/>
          </p:nvPr>
        </p:nvSpPr>
        <p:spPr>
          <a:xfrm>
            <a:off x="6347884" y="2362201"/>
            <a:ext cx="5027083" cy="37242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5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5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5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6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javatpoint.com/java-appl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javatpoint.com/os-tutoria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javatpoint.com/java-oops-concepts" TargetMode="External"/><Relationship Id="rId4" Type="http://schemas.openxmlformats.org/officeDocument/2006/relationships/hyperlink" Target="https://www.javatpoint.com/object-and-class-in-java" TargetMode="External"/><Relationship Id="rId5" Type="http://schemas.openxmlformats.org/officeDocument/2006/relationships/hyperlink" Target="https://www.javatpoint.com/inheritance-in-java" TargetMode="External"/><Relationship Id="rId6" Type="http://schemas.openxmlformats.org/officeDocument/2006/relationships/hyperlink" Target="https://www.javatpoint.com/runtime-polymorphism-in-java" TargetMode="External"/><Relationship Id="rId7" Type="http://schemas.openxmlformats.org/officeDocument/2006/relationships/hyperlink" Target="https://www.javatpoint.com/abstract-class-in-java" TargetMode="External"/><Relationship Id="rId8" Type="http://schemas.openxmlformats.org/officeDocument/2006/relationships/hyperlink" Target="https://www.javatpoint.com/encapsul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Java</a:t>
            </a: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Secure</a:t>
            </a:r>
            <a:endParaRPr/>
          </a:p>
        </p:txBody>
      </p:sp>
      <p:sp>
        <p:nvSpPr>
          <p:cNvPr id="145" name="Google Shape;14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Java is best known for its security. With Java, we can develop virus-free systems. Java is secured because:</a:t>
            </a:r>
            <a:endParaRPr/>
          </a:p>
          <a:p>
            <a:pPr indent="-228600" lvl="0" marL="228600" rtl="0" algn="l">
              <a:lnSpc>
                <a:spcPct val="90000"/>
              </a:lnSpc>
              <a:spcBef>
                <a:spcPts val="1000"/>
              </a:spcBef>
              <a:spcAft>
                <a:spcPts val="0"/>
              </a:spcAft>
              <a:buClr>
                <a:schemeClr val="dk1"/>
              </a:buClr>
              <a:buSzPts val="2800"/>
              <a:buChar char="•"/>
            </a:pPr>
            <a:r>
              <a:rPr b="1" lang="en-US"/>
              <a:t>No explicit pointer</a:t>
            </a:r>
            <a:endParaRPr/>
          </a:p>
          <a:p>
            <a:pPr indent="-228600" lvl="0" marL="228600" rtl="0" algn="l">
              <a:lnSpc>
                <a:spcPct val="90000"/>
              </a:lnSpc>
              <a:spcBef>
                <a:spcPts val="1000"/>
              </a:spcBef>
              <a:spcAft>
                <a:spcPts val="0"/>
              </a:spcAft>
              <a:buClr>
                <a:schemeClr val="dk1"/>
              </a:buClr>
              <a:buSzPts val="2800"/>
              <a:buChar char="•"/>
            </a:pPr>
            <a:r>
              <a:rPr b="1" lang="en-US"/>
              <a:t>Java Programs run inside a virtual machine sandbox</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6" name="Google Shape;146;p10"/>
          <p:cNvSpPr/>
          <p:nvPr/>
        </p:nvSpPr>
        <p:spPr>
          <a:xfrm>
            <a:off x="2120037" y="11149445"/>
            <a:ext cx="3908950" cy="89210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ow Java is secured" id="147" name="Google Shape;147;p10"/>
          <p:cNvPicPr preferRelativeResize="0"/>
          <p:nvPr/>
        </p:nvPicPr>
        <p:blipFill rotWithShape="1">
          <a:blip r:embed="rId3">
            <a:alphaModFix/>
          </a:blip>
          <a:srcRect b="0" l="0" r="0" t="0"/>
          <a:stretch/>
        </p:blipFill>
        <p:spPr>
          <a:xfrm>
            <a:off x="1290983" y="3373822"/>
            <a:ext cx="7758423" cy="4780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755073" y="811935"/>
            <a:ext cx="10515600" cy="63240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Architecture-neutral</a:t>
            </a:r>
            <a:br>
              <a:rPr lang="en-US"/>
            </a:br>
            <a:endParaRPr/>
          </a:p>
        </p:txBody>
      </p:sp>
      <p:sp>
        <p:nvSpPr>
          <p:cNvPr id="153" name="Google Shape;15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Java is architecture neutral because there are no implementation dependent features, for example, the size of primitive types is fixed.</a:t>
            </a:r>
            <a:endParaRPr/>
          </a:p>
          <a:p>
            <a:pPr indent="-228600" lvl="0" marL="228600" rtl="0" algn="l">
              <a:lnSpc>
                <a:spcPct val="90000"/>
              </a:lnSpc>
              <a:spcBef>
                <a:spcPts val="1000"/>
              </a:spcBef>
              <a:spcAft>
                <a:spcPts val="0"/>
              </a:spcAft>
              <a:buClr>
                <a:schemeClr val="dk1"/>
              </a:buClr>
              <a:buSzPts val="2800"/>
              <a:buChar char="•"/>
            </a:pPr>
            <a:r>
              <a:rPr lang="en-US"/>
              <a:t>In C programming, int data type occupies 2 bytes of memory for 32-bit architecture and 4 bytes of memory for 64-bit architecture. However, it occupies 4 bytes of memory for both 32 and 64-bit architectures in Java.</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Portable</a:t>
            </a:r>
            <a:endParaRPr/>
          </a:p>
        </p:txBody>
      </p:sp>
      <p:sp>
        <p:nvSpPr>
          <p:cNvPr id="159" name="Google Shape;159;p12"/>
          <p:cNvSpPr txBox="1"/>
          <p:nvPr>
            <p:ph idx="1" type="body"/>
          </p:nvPr>
        </p:nvSpPr>
        <p:spPr>
          <a:xfrm>
            <a:off x="207579" y="106888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Java is portable because it facilitates you to carry the Java bytecode to any platform. It doesn't require any implementation.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0" name="Google Shape;160;p12"/>
          <p:cNvSpPr txBox="1"/>
          <p:nvPr/>
        </p:nvSpPr>
        <p:spPr>
          <a:xfrm>
            <a:off x="207579" y="2088931"/>
            <a:ext cx="11127828" cy="4525963"/>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Behavior of java basic types &amp; arithmetic operators is consistent.</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Java program’s behavior is same on every platform –no data type incompatibilities  across platforms.</a:t>
            </a:r>
            <a:endParaRPr/>
          </a:p>
          <a:p>
            <a:pPr indent="-228600" lvl="1" marL="685800" marR="0" rtl="0" algn="just">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int is always a 32-bit int.</a:t>
            </a:r>
            <a:endParaRPr/>
          </a:p>
          <a:p>
            <a:pPr indent="-228600" lvl="1" marL="685800" marR="0" rtl="0" algn="just">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Strings stored in standard Unicode format.</a:t>
            </a:r>
            <a:endParaRPr/>
          </a:p>
          <a:p>
            <a:pPr indent="-228600" lvl="1" marL="685800" marR="0" rtl="0" algn="just">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JVM platform Dependent</a:t>
            </a:r>
            <a:endParaRPr/>
          </a:p>
          <a:p>
            <a:pPr indent="0" lvl="1" marL="457200" marR="0" rtl="0" algn="just">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1" marL="457200" marR="0" rtl="0" algn="just">
              <a:lnSpc>
                <a:spcPct val="90000"/>
              </a:lnSpc>
              <a:spcBef>
                <a:spcPts val="50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.java File                                        .class File </a:t>
            </a:r>
            <a:endParaRPr/>
          </a:p>
          <a:p>
            <a:pPr indent="0" lvl="1" marL="457200" marR="0" rtl="0" algn="just">
              <a:lnSpc>
                <a:spcPct val="90000"/>
              </a:lnSpc>
              <a:spcBef>
                <a:spcPts val="50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a:p>
            <a:pPr indent="-76200" lvl="1" marL="685800" marR="0" rtl="0" algn="just">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76200" lvl="1" marL="685800" marR="0" rtl="0" algn="just">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76200" lvl="1" marL="685800" marR="0" rtl="0" algn="just">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descr="Java Features | Core Java Tutorial | Studytonight" id="161" name="Google Shape;161;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Java Features | Core Java Tutorial | Studytonight" id="162" name="Google Shape;162;p1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3" name="Google Shape;163;p12"/>
          <p:cNvCxnSpPr/>
          <p:nvPr/>
        </p:nvCxnSpPr>
        <p:spPr>
          <a:xfrm>
            <a:off x="1524000" y="5486400"/>
            <a:ext cx="762000" cy="38100"/>
          </a:xfrm>
          <a:prstGeom prst="straightConnector1">
            <a:avLst/>
          </a:prstGeom>
          <a:noFill/>
          <a:ln cap="flat" cmpd="sng" w="19050">
            <a:solidFill>
              <a:schemeClr val="dk1"/>
            </a:solidFill>
            <a:prstDash val="solid"/>
            <a:miter lim="800000"/>
            <a:headEnd len="sm" w="sm" type="none"/>
            <a:tailEnd len="sm" w="sm" type="none"/>
          </a:ln>
        </p:spPr>
      </p:cxnSp>
      <p:sp>
        <p:nvSpPr>
          <p:cNvPr id="164" name="Google Shape;164;p12"/>
          <p:cNvSpPr/>
          <p:nvPr/>
        </p:nvSpPr>
        <p:spPr>
          <a:xfrm>
            <a:off x="2286000" y="5181600"/>
            <a:ext cx="1443038" cy="685800"/>
          </a:xfrm>
          <a:prstGeom prst="ellipse">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compile</a:t>
            </a:r>
            <a:endParaRPr/>
          </a:p>
        </p:txBody>
      </p:sp>
      <p:cxnSp>
        <p:nvCxnSpPr>
          <p:cNvPr id="165" name="Google Shape;165;p12"/>
          <p:cNvCxnSpPr/>
          <p:nvPr/>
        </p:nvCxnSpPr>
        <p:spPr>
          <a:xfrm flipH="1" rot="10800000">
            <a:off x="3729038" y="5372100"/>
            <a:ext cx="614362" cy="152400"/>
          </a:xfrm>
          <a:prstGeom prst="straightConnector1">
            <a:avLst/>
          </a:prstGeom>
          <a:noFill/>
          <a:ln cap="flat" cmpd="sng" w="19050">
            <a:solidFill>
              <a:schemeClr val="dk1"/>
            </a:solidFill>
            <a:prstDash val="solid"/>
            <a:miter lim="800000"/>
            <a:headEnd len="sm" w="sm" type="none"/>
            <a:tailEnd len="sm" w="sm" type="none"/>
          </a:ln>
        </p:spPr>
      </p:cxnSp>
      <p:cxnSp>
        <p:nvCxnSpPr>
          <p:cNvPr id="166" name="Google Shape;166;p12"/>
          <p:cNvCxnSpPr/>
          <p:nvPr/>
        </p:nvCxnSpPr>
        <p:spPr>
          <a:xfrm flipH="1" rot="10800000">
            <a:off x="5334000" y="4381500"/>
            <a:ext cx="2057400" cy="723900"/>
          </a:xfrm>
          <a:prstGeom prst="straightConnector1">
            <a:avLst/>
          </a:prstGeom>
          <a:noFill/>
          <a:ln cap="flat" cmpd="sng" w="19050">
            <a:solidFill>
              <a:schemeClr val="dk1"/>
            </a:solidFill>
            <a:prstDash val="solid"/>
            <a:miter lim="800000"/>
            <a:headEnd len="sm" w="sm" type="none"/>
            <a:tailEnd len="sm" w="sm" type="none"/>
          </a:ln>
        </p:spPr>
      </p:cxnSp>
      <p:cxnSp>
        <p:nvCxnSpPr>
          <p:cNvPr id="167" name="Google Shape;167;p12"/>
          <p:cNvCxnSpPr/>
          <p:nvPr/>
        </p:nvCxnSpPr>
        <p:spPr>
          <a:xfrm flipH="1" rot="10800000">
            <a:off x="5334000" y="5067300"/>
            <a:ext cx="2057400" cy="304800"/>
          </a:xfrm>
          <a:prstGeom prst="straightConnector1">
            <a:avLst/>
          </a:prstGeom>
          <a:noFill/>
          <a:ln cap="flat" cmpd="sng" w="19050">
            <a:solidFill>
              <a:schemeClr val="dk1"/>
            </a:solidFill>
            <a:prstDash val="solid"/>
            <a:miter lim="800000"/>
            <a:headEnd len="sm" w="sm" type="none"/>
            <a:tailEnd len="sm" w="sm" type="none"/>
          </a:ln>
        </p:spPr>
      </p:cxnSp>
      <p:cxnSp>
        <p:nvCxnSpPr>
          <p:cNvPr id="168" name="Google Shape;168;p12"/>
          <p:cNvCxnSpPr/>
          <p:nvPr/>
        </p:nvCxnSpPr>
        <p:spPr>
          <a:xfrm>
            <a:off x="5332413" y="5511800"/>
            <a:ext cx="2058987" cy="279400"/>
          </a:xfrm>
          <a:prstGeom prst="straightConnector1">
            <a:avLst/>
          </a:prstGeom>
          <a:noFill/>
          <a:ln cap="flat" cmpd="sng" w="19050">
            <a:solidFill>
              <a:schemeClr val="dk1"/>
            </a:solidFill>
            <a:prstDash val="solid"/>
            <a:miter lim="800000"/>
            <a:headEnd len="sm" w="sm" type="none"/>
            <a:tailEnd len="sm" w="sm" type="none"/>
          </a:ln>
        </p:spPr>
      </p:cxnSp>
      <p:sp>
        <p:nvSpPr>
          <p:cNvPr id="169" name="Google Shape;169;p12"/>
          <p:cNvSpPr/>
          <p:nvPr/>
        </p:nvSpPr>
        <p:spPr>
          <a:xfrm>
            <a:off x="7391400" y="4114800"/>
            <a:ext cx="1219200" cy="533400"/>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Windows</a:t>
            </a:r>
            <a:endParaRPr/>
          </a:p>
        </p:txBody>
      </p:sp>
      <p:sp>
        <p:nvSpPr>
          <p:cNvPr id="170" name="Google Shape;170;p12"/>
          <p:cNvSpPr/>
          <p:nvPr/>
        </p:nvSpPr>
        <p:spPr>
          <a:xfrm>
            <a:off x="7391400" y="4800600"/>
            <a:ext cx="1219200" cy="533400"/>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Linux</a:t>
            </a:r>
            <a:endParaRPr/>
          </a:p>
        </p:txBody>
      </p:sp>
      <p:sp>
        <p:nvSpPr>
          <p:cNvPr id="171" name="Google Shape;171;p12"/>
          <p:cNvSpPr/>
          <p:nvPr/>
        </p:nvSpPr>
        <p:spPr>
          <a:xfrm>
            <a:off x="7391400" y="5562600"/>
            <a:ext cx="1219200" cy="533400"/>
          </a:xfrm>
          <a:prstGeom prst="rect">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Mac</a:t>
            </a:r>
            <a:endParaRPr/>
          </a:p>
        </p:txBody>
      </p:sp>
      <p:sp>
        <p:nvSpPr>
          <p:cNvPr id="172" name="Google Shape;172;p12"/>
          <p:cNvSpPr/>
          <p:nvPr/>
        </p:nvSpPr>
        <p:spPr>
          <a:xfrm>
            <a:off x="4342607" y="5375192"/>
            <a:ext cx="990600" cy="1143000"/>
          </a:xfrm>
          <a:prstGeom prst="rect">
            <a:avLst/>
          </a:pr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2"/>
                </a:solidFill>
                <a:latin typeface="Calibri"/>
                <a:ea typeface="Calibri"/>
                <a:cs typeface="Calibri"/>
                <a:sym typeface="Calibri"/>
              </a:rPr>
              <a:t>BYTE CODE</a:t>
            </a:r>
            <a:endParaRPr/>
          </a:p>
        </p:txBody>
      </p:sp>
      <p:sp>
        <p:nvSpPr>
          <p:cNvPr id="173" name="Google Shape;173;p12"/>
          <p:cNvSpPr/>
          <p:nvPr/>
        </p:nvSpPr>
        <p:spPr>
          <a:xfrm>
            <a:off x="338931" y="5413292"/>
            <a:ext cx="1143000" cy="1066800"/>
          </a:xfrm>
          <a:prstGeom prst="rect">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SOURCE</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CODE</a:t>
            </a:r>
            <a:endParaRPr/>
          </a:p>
        </p:txBody>
      </p:sp>
      <p:sp>
        <p:nvSpPr>
          <p:cNvPr id="174" name="Google Shape;174;p12"/>
          <p:cNvSpPr/>
          <p:nvPr/>
        </p:nvSpPr>
        <p:spPr>
          <a:xfrm>
            <a:off x="8936182" y="3894712"/>
            <a:ext cx="1236518" cy="457200"/>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JVM</a:t>
            </a:r>
            <a:endParaRPr sz="1800">
              <a:solidFill>
                <a:schemeClr val="lt1"/>
              </a:solidFill>
              <a:latin typeface="Calibri"/>
              <a:ea typeface="Calibri"/>
              <a:cs typeface="Calibri"/>
              <a:sym typeface="Calibri"/>
            </a:endParaRPr>
          </a:p>
        </p:txBody>
      </p:sp>
      <p:sp>
        <p:nvSpPr>
          <p:cNvPr id="175" name="Google Shape;175;p12"/>
          <p:cNvSpPr/>
          <p:nvPr/>
        </p:nvSpPr>
        <p:spPr>
          <a:xfrm>
            <a:off x="8936182" y="4800600"/>
            <a:ext cx="1278082" cy="571500"/>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JVM</a:t>
            </a:r>
            <a:endParaRPr sz="1800">
              <a:solidFill>
                <a:schemeClr val="lt1"/>
              </a:solidFill>
              <a:latin typeface="Calibri"/>
              <a:ea typeface="Calibri"/>
              <a:cs typeface="Calibri"/>
              <a:sym typeface="Calibri"/>
            </a:endParaRPr>
          </a:p>
        </p:txBody>
      </p:sp>
      <p:sp>
        <p:nvSpPr>
          <p:cNvPr id="176" name="Google Shape;176;p12"/>
          <p:cNvSpPr/>
          <p:nvPr/>
        </p:nvSpPr>
        <p:spPr>
          <a:xfrm>
            <a:off x="8853055" y="5704609"/>
            <a:ext cx="1236518" cy="391391"/>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JVM</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idx="1" type="body"/>
          </p:nvPr>
        </p:nvSpPr>
        <p:spPr>
          <a:xfrm>
            <a:off x="570187" y="1336893"/>
            <a:ext cx="10515600" cy="541074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ByteCode can be executed on any machine that has java interpreter and java run time system.</a:t>
            </a:r>
            <a:endParaRPr/>
          </a:p>
          <a:p>
            <a:pPr indent="-228600" lvl="0" marL="228600" rtl="0" algn="just">
              <a:lnSpc>
                <a:spcPct val="90000"/>
              </a:lnSpc>
              <a:spcBef>
                <a:spcPts val="1000"/>
              </a:spcBef>
              <a:spcAft>
                <a:spcPts val="0"/>
              </a:spcAft>
              <a:buClr>
                <a:schemeClr val="dk1"/>
              </a:buClr>
              <a:buSzPts val="2800"/>
              <a:buChar char="•"/>
            </a:pPr>
            <a:r>
              <a:rPr lang="en-US"/>
              <a:t>Classes are linked only on need basis.</a:t>
            </a:r>
            <a:endParaRPr/>
          </a:p>
          <a:p>
            <a:pPr indent="-228600" lvl="0" marL="228600" rtl="0" algn="just">
              <a:lnSpc>
                <a:spcPct val="90000"/>
              </a:lnSpc>
              <a:spcBef>
                <a:spcPts val="1000"/>
              </a:spcBef>
              <a:spcAft>
                <a:spcPts val="0"/>
              </a:spcAft>
              <a:buClr>
                <a:schemeClr val="dk1"/>
              </a:buClr>
              <a:buSzPts val="2800"/>
              <a:buChar char="•"/>
            </a:pPr>
            <a:r>
              <a:rPr lang="en-US"/>
              <a:t>Java is both compiled and interpreted.</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182" name="Google Shape;182;p13"/>
          <p:cNvSpPr txBox="1"/>
          <p:nvPr>
            <p:ph type="title"/>
          </p:nvPr>
        </p:nvSpPr>
        <p:spPr>
          <a:xfrm>
            <a:off x="712076" y="1133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Interpreted </a:t>
            </a:r>
            <a:endParaRPr/>
          </a:p>
        </p:txBody>
      </p:sp>
      <p:sp>
        <p:nvSpPr>
          <p:cNvPr id="183" name="Google Shape;183;p13"/>
          <p:cNvSpPr txBox="1"/>
          <p:nvPr/>
        </p:nvSpPr>
        <p:spPr>
          <a:xfrm>
            <a:off x="712076" y="4042267"/>
            <a:ext cx="10515600" cy="86458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MultiThreaded</a:t>
            </a:r>
            <a:endParaRPr sz="4400">
              <a:solidFill>
                <a:schemeClr val="dk1"/>
              </a:solidFill>
              <a:latin typeface="Calibri"/>
              <a:ea typeface="Calibri"/>
              <a:cs typeface="Calibri"/>
              <a:sym typeface="Calibri"/>
            </a:endParaRPr>
          </a:p>
        </p:txBody>
      </p:sp>
      <p:sp>
        <p:nvSpPr>
          <p:cNvPr id="184" name="Google Shape;184;p13"/>
          <p:cNvSpPr txBox="1"/>
          <p:nvPr/>
        </p:nvSpPr>
        <p:spPr>
          <a:xfrm>
            <a:off x="641132" y="4906852"/>
            <a:ext cx="10515600" cy="435133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Thread-safe : Library functions implemented such that it can be executed by multiple concurrent threads.</a:t>
            </a:r>
            <a:endParaRPr/>
          </a:p>
          <a:p>
            <a:pPr indent="-228600" lvl="0" marL="228600" marR="0" rtl="0" algn="just">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Built-in support for Threads.</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idx="1" type="body"/>
          </p:nvPr>
        </p:nvSpPr>
        <p:spPr>
          <a:xfrm>
            <a:off x="838200" y="1230313"/>
            <a:ext cx="10515600" cy="494665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t/>
            </a:r>
            <a:endParaRPr/>
          </a:p>
        </p:txBody>
      </p:sp>
      <p:sp>
        <p:nvSpPr>
          <p:cNvPr id="190" name="Google Shape;190;p14"/>
          <p:cNvSpPr txBox="1"/>
          <p:nvPr>
            <p:ph type="title"/>
          </p:nvPr>
        </p:nvSpPr>
        <p:spPr>
          <a:xfrm>
            <a:off x="838200" y="365125"/>
            <a:ext cx="10515600" cy="865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Execution of Java Application</a:t>
            </a:r>
            <a:endParaRPr/>
          </a:p>
        </p:txBody>
      </p:sp>
      <p:sp>
        <p:nvSpPr>
          <p:cNvPr id="191" name="Google Shape;191;p14"/>
          <p:cNvSpPr/>
          <p:nvPr/>
        </p:nvSpPr>
        <p:spPr>
          <a:xfrm>
            <a:off x="2494620" y="1913732"/>
            <a:ext cx="1350962" cy="617537"/>
          </a:xfrm>
          <a:prstGeom prst="ellipse">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compiler</a:t>
            </a:r>
            <a:endParaRPr/>
          </a:p>
        </p:txBody>
      </p:sp>
      <p:sp>
        <p:nvSpPr>
          <p:cNvPr id="192" name="Google Shape;192;p14"/>
          <p:cNvSpPr/>
          <p:nvPr/>
        </p:nvSpPr>
        <p:spPr>
          <a:xfrm flipH="1" rot="10800000">
            <a:off x="4802845" y="1685132"/>
            <a:ext cx="720725" cy="1081087"/>
          </a:xfrm>
          <a:prstGeom prst="foldedCorner">
            <a:avLst>
              <a:gd fmla="val 48247" name="adj"/>
            </a:avLst>
          </a:prstGeom>
          <a:solidFill>
            <a:srgbClr val="FFFFFF"/>
          </a:solidFill>
          <a:ln cap="flat" cmpd="sng" w="9525">
            <a:solidFill>
              <a:schemeClr val="dk1"/>
            </a:solidFill>
            <a:prstDash val="solid"/>
            <a:round/>
            <a:headEnd len="sm" w="sm" type="none"/>
            <a:tailEnd len="sm" w="sm" type="none"/>
          </a:ln>
          <a:effectLst>
            <a:outerShdw rotWithShape="0" algn="ctr" dir="2700000" dist="53882">
              <a:srgbClr val="C0C0C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txBox="1"/>
          <p:nvPr/>
        </p:nvSpPr>
        <p:spPr>
          <a:xfrm flipH="1">
            <a:off x="4802825" y="2032853"/>
            <a:ext cx="720725" cy="733359"/>
          </a:xfrm>
          <a:prstGeom prst="rect">
            <a:avLst/>
          </a:prstGeom>
          <a:no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Byte</a:t>
            </a:r>
            <a:br>
              <a:rPr b="1" lang="en-US" sz="1400">
                <a:solidFill>
                  <a:schemeClr val="dk1"/>
                </a:solidFill>
                <a:latin typeface="Calibri"/>
                <a:ea typeface="Calibri"/>
                <a:cs typeface="Calibri"/>
                <a:sym typeface="Calibri"/>
              </a:rPr>
            </a:br>
            <a:r>
              <a:rPr b="1" lang="en-US" sz="1400">
                <a:solidFill>
                  <a:schemeClr val="dk1"/>
                </a:solidFill>
                <a:latin typeface="Calibri"/>
                <a:ea typeface="Calibri"/>
                <a:cs typeface="Calibri"/>
                <a:sym typeface="Calibri"/>
              </a:rPr>
              <a:t>Code</a:t>
            </a:r>
            <a:endParaRPr/>
          </a:p>
        </p:txBody>
      </p:sp>
      <p:cxnSp>
        <p:nvCxnSpPr>
          <p:cNvPr id="194" name="Google Shape;194;p14"/>
          <p:cNvCxnSpPr>
            <a:endCxn id="191" idx="2"/>
          </p:cNvCxnSpPr>
          <p:nvPr/>
        </p:nvCxnSpPr>
        <p:spPr>
          <a:xfrm flipH="1" rot="10800000">
            <a:off x="1585020" y="2222501"/>
            <a:ext cx="909600" cy="4800"/>
          </a:xfrm>
          <a:prstGeom prst="straightConnector1">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med" w="med" type="stealth"/>
          </a:ln>
        </p:spPr>
      </p:cxnSp>
      <p:cxnSp>
        <p:nvCxnSpPr>
          <p:cNvPr id="195" name="Google Shape;195;p14"/>
          <p:cNvCxnSpPr/>
          <p:nvPr/>
        </p:nvCxnSpPr>
        <p:spPr>
          <a:xfrm flipH="1" rot="10800000">
            <a:off x="3863045" y="2220119"/>
            <a:ext cx="908050" cy="4763"/>
          </a:xfrm>
          <a:prstGeom prst="straightConnector1">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med" w="med" type="stealth"/>
          </a:ln>
        </p:spPr>
      </p:cxnSp>
      <p:sp>
        <p:nvSpPr>
          <p:cNvPr id="196" name="Google Shape;196;p14"/>
          <p:cNvSpPr txBox="1"/>
          <p:nvPr/>
        </p:nvSpPr>
        <p:spPr>
          <a:xfrm>
            <a:off x="5353707" y="2853532"/>
            <a:ext cx="939800" cy="29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300"/>
              <a:buFont typeface="Arial"/>
              <a:buNone/>
            </a:pPr>
            <a:r>
              <a:rPr b="1" lang="en-US" sz="1300">
                <a:solidFill>
                  <a:schemeClr val="dk1"/>
                </a:solidFill>
                <a:latin typeface="Calibri"/>
                <a:ea typeface="Calibri"/>
                <a:cs typeface="Calibri"/>
                <a:sym typeface="Calibri"/>
              </a:rPr>
              <a:t>*.class file</a:t>
            </a:r>
            <a:endParaRPr/>
          </a:p>
        </p:txBody>
      </p:sp>
      <p:sp>
        <p:nvSpPr>
          <p:cNvPr id="197" name="Google Shape;197;p14"/>
          <p:cNvSpPr/>
          <p:nvPr/>
        </p:nvSpPr>
        <p:spPr>
          <a:xfrm>
            <a:off x="4258332" y="3355182"/>
            <a:ext cx="1738313" cy="387350"/>
          </a:xfrm>
          <a:prstGeom prst="rect">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ClassLoader</a:t>
            </a:r>
            <a:endParaRPr/>
          </a:p>
        </p:txBody>
      </p:sp>
      <p:sp>
        <p:nvSpPr>
          <p:cNvPr id="198" name="Google Shape;198;p14"/>
          <p:cNvSpPr/>
          <p:nvPr/>
        </p:nvSpPr>
        <p:spPr>
          <a:xfrm>
            <a:off x="4244045" y="4126707"/>
            <a:ext cx="1738312" cy="385762"/>
          </a:xfrm>
          <a:prstGeom prst="rect">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ByteCode Verifier</a:t>
            </a:r>
            <a:endParaRPr/>
          </a:p>
        </p:txBody>
      </p:sp>
      <p:cxnSp>
        <p:nvCxnSpPr>
          <p:cNvPr id="199" name="Google Shape;199;p14"/>
          <p:cNvCxnSpPr>
            <a:endCxn id="197" idx="0"/>
          </p:cNvCxnSpPr>
          <p:nvPr/>
        </p:nvCxnSpPr>
        <p:spPr>
          <a:xfrm>
            <a:off x="5111589" y="2759982"/>
            <a:ext cx="15900" cy="595200"/>
          </a:xfrm>
          <a:prstGeom prst="straightConnector1">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med" w="med" type="stealth"/>
          </a:ln>
        </p:spPr>
      </p:cxnSp>
      <p:cxnSp>
        <p:nvCxnSpPr>
          <p:cNvPr id="200" name="Google Shape;200;p14"/>
          <p:cNvCxnSpPr>
            <a:endCxn id="198" idx="0"/>
          </p:cNvCxnSpPr>
          <p:nvPr/>
        </p:nvCxnSpPr>
        <p:spPr>
          <a:xfrm>
            <a:off x="5111701" y="3710907"/>
            <a:ext cx="1500" cy="415800"/>
          </a:xfrm>
          <a:prstGeom prst="straightConnector1">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med" w="med" type="stealth"/>
          </a:ln>
        </p:spPr>
      </p:cxnSp>
      <p:sp>
        <p:nvSpPr>
          <p:cNvPr id="201" name="Google Shape;201;p14"/>
          <p:cNvSpPr/>
          <p:nvPr/>
        </p:nvSpPr>
        <p:spPr>
          <a:xfrm>
            <a:off x="3497920" y="4861719"/>
            <a:ext cx="4095750" cy="619125"/>
          </a:xfrm>
          <a:prstGeom prst="rect">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4"/>
          <p:cNvSpPr txBox="1"/>
          <p:nvPr/>
        </p:nvSpPr>
        <p:spPr>
          <a:xfrm>
            <a:off x="5096532" y="5468144"/>
            <a:ext cx="113347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JVM</a:t>
            </a:r>
            <a:endParaRPr/>
          </a:p>
        </p:txBody>
      </p:sp>
      <p:sp>
        <p:nvSpPr>
          <p:cNvPr id="203" name="Google Shape;203;p14"/>
          <p:cNvSpPr/>
          <p:nvPr/>
        </p:nvSpPr>
        <p:spPr>
          <a:xfrm>
            <a:off x="3524907" y="4977607"/>
            <a:ext cx="1365250" cy="374650"/>
          </a:xfrm>
          <a:prstGeom prst="rect">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interpreter</a:t>
            </a:r>
            <a:endParaRPr/>
          </a:p>
        </p:txBody>
      </p:sp>
      <p:sp>
        <p:nvSpPr>
          <p:cNvPr id="204" name="Google Shape;204;p14"/>
          <p:cNvSpPr/>
          <p:nvPr/>
        </p:nvSpPr>
        <p:spPr>
          <a:xfrm>
            <a:off x="5880757" y="4977607"/>
            <a:ext cx="722313" cy="374650"/>
          </a:xfrm>
          <a:prstGeom prst="roundRect">
            <a:avLst>
              <a:gd fmla="val 50000" name="adj"/>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JIT</a:t>
            </a:r>
            <a:endParaRPr/>
          </a:p>
        </p:txBody>
      </p:sp>
      <p:sp>
        <p:nvSpPr>
          <p:cNvPr id="205" name="Google Shape;205;p14"/>
          <p:cNvSpPr/>
          <p:nvPr/>
        </p:nvSpPr>
        <p:spPr>
          <a:xfrm>
            <a:off x="6447495" y="2080419"/>
            <a:ext cx="2884487" cy="463550"/>
          </a:xfrm>
          <a:prstGeom prst="rect">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4"/>
          <p:cNvSpPr/>
          <p:nvPr/>
        </p:nvSpPr>
        <p:spPr>
          <a:xfrm>
            <a:off x="7039632" y="2093119"/>
            <a:ext cx="566738" cy="450850"/>
          </a:xfrm>
          <a:prstGeom prst="rect">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net</a:t>
            </a:r>
            <a:endParaRPr/>
          </a:p>
        </p:txBody>
      </p:sp>
      <p:sp>
        <p:nvSpPr>
          <p:cNvPr id="207" name="Google Shape;207;p14"/>
          <p:cNvSpPr/>
          <p:nvPr/>
        </p:nvSpPr>
        <p:spPr>
          <a:xfrm>
            <a:off x="6458607" y="2091532"/>
            <a:ext cx="566738" cy="450850"/>
          </a:xfrm>
          <a:prstGeom prst="rect">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awt</a:t>
            </a:r>
            <a:endParaRPr/>
          </a:p>
        </p:txBody>
      </p:sp>
      <p:sp>
        <p:nvSpPr>
          <p:cNvPr id="208" name="Google Shape;208;p14"/>
          <p:cNvSpPr/>
          <p:nvPr/>
        </p:nvSpPr>
        <p:spPr>
          <a:xfrm>
            <a:off x="7606370" y="2093119"/>
            <a:ext cx="566737" cy="450850"/>
          </a:xfrm>
          <a:prstGeom prst="rect">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I/O</a:t>
            </a:r>
            <a:endParaRPr/>
          </a:p>
        </p:txBody>
      </p:sp>
      <p:sp>
        <p:nvSpPr>
          <p:cNvPr id="209" name="Google Shape;209;p14"/>
          <p:cNvSpPr/>
          <p:nvPr/>
        </p:nvSpPr>
        <p:spPr>
          <a:xfrm>
            <a:off x="8185807" y="2093119"/>
            <a:ext cx="566738" cy="450850"/>
          </a:xfrm>
          <a:prstGeom prst="rect">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RMI</a:t>
            </a:r>
            <a:endParaRPr/>
          </a:p>
        </p:txBody>
      </p:sp>
      <p:sp>
        <p:nvSpPr>
          <p:cNvPr id="210" name="Google Shape;210;p14"/>
          <p:cNvSpPr/>
          <p:nvPr/>
        </p:nvSpPr>
        <p:spPr>
          <a:xfrm>
            <a:off x="8752545" y="2093119"/>
            <a:ext cx="566737" cy="450850"/>
          </a:xfrm>
          <a:prstGeom prst="rect">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211" name="Google Shape;211;p14"/>
          <p:cNvSpPr/>
          <p:nvPr/>
        </p:nvSpPr>
        <p:spPr>
          <a:xfrm rot="5400000">
            <a:off x="7471432" y="116682"/>
            <a:ext cx="849313" cy="2871787"/>
          </a:xfrm>
          <a:prstGeom prst="leftBrace">
            <a:avLst>
              <a:gd fmla="val 8333" name="adj1"/>
              <a:gd fmla="val 50000" name="adj2"/>
            </a:avLst>
          </a:prstGeom>
          <a:noFill/>
          <a:ln cap="flat" cmpd="sng" w="19050">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4"/>
          <p:cNvSpPr txBox="1"/>
          <p:nvPr/>
        </p:nvSpPr>
        <p:spPr>
          <a:xfrm>
            <a:off x="7877832" y="689769"/>
            <a:ext cx="1544638"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Java Class Libraries</a:t>
            </a:r>
            <a:endParaRPr/>
          </a:p>
        </p:txBody>
      </p:sp>
      <p:sp>
        <p:nvSpPr>
          <p:cNvPr id="213" name="Google Shape;213;p14"/>
          <p:cNvSpPr txBox="1"/>
          <p:nvPr/>
        </p:nvSpPr>
        <p:spPr>
          <a:xfrm>
            <a:off x="8043445" y="2621613"/>
            <a:ext cx="1120775"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JDK</a:t>
            </a:r>
            <a:endParaRPr/>
          </a:p>
        </p:txBody>
      </p:sp>
      <p:cxnSp>
        <p:nvCxnSpPr>
          <p:cNvPr id="214" name="Google Shape;214;p14"/>
          <p:cNvCxnSpPr>
            <a:stCxn id="206" idx="2"/>
          </p:cNvCxnSpPr>
          <p:nvPr/>
        </p:nvCxnSpPr>
        <p:spPr>
          <a:xfrm flipH="1">
            <a:off x="7310401" y="2543969"/>
            <a:ext cx="12600" cy="979500"/>
          </a:xfrm>
          <a:prstGeom prst="straightConnector1">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cxnSp>
      <p:cxnSp>
        <p:nvCxnSpPr>
          <p:cNvPr id="215" name="Google Shape;215;p14"/>
          <p:cNvCxnSpPr>
            <a:endCxn id="197" idx="3"/>
          </p:cNvCxnSpPr>
          <p:nvPr/>
        </p:nvCxnSpPr>
        <p:spPr>
          <a:xfrm flipH="1">
            <a:off x="5996645" y="3523357"/>
            <a:ext cx="1314300" cy="25500"/>
          </a:xfrm>
          <a:prstGeom prst="straightConnector1">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med" w="med" type="stealth"/>
          </a:ln>
        </p:spPr>
      </p:cxnSp>
      <p:sp>
        <p:nvSpPr>
          <p:cNvPr id="216" name="Google Shape;216;p14"/>
          <p:cNvSpPr/>
          <p:nvPr/>
        </p:nvSpPr>
        <p:spPr>
          <a:xfrm>
            <a:off x="2854982" y="3136107"/>
            <a:ext cx="5357813" cy="2871787"/>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17" name="Google Shape;217;p14"/>
          <p:cNvSpPr txBox="1"/>
          <p:nvPr/>
        </p:nvSpPr>
        <p:spPr>
          <a:xfrm>
            <a:off x="1927882" y="4372769"/>
            <a:ext cx="798513" cy="3730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JRE</a:t>
            </a:r>
            <a:endParaRPr/>
          </a:p>
        </p:txBody>
      </p:sp>
      <p:sp>
        <p:nvSpPr>
          <p:cNvPr id="218" name="Google Shape;218;p14"/>
          <p:cNvSpPr/>
          <p:nvPr/>
        </p:nvSpPr>
        <p:spPr>
          <a:xfrm>
            <a:off x="4336120" y="6369844"/>
            <a:ext cx="1763712" cy="347663"/>
          </a:xfrm>
          <a:prstGeom prst="rect">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Native OS</a:t>
            </a:r>
            <a:endParaRPr/>
          </a:p>
        </p:txBody>
      </p:sp>
      <p:cxnSp>
        <p:nvCxnSpPr>
          <p:cNvPr id="219" name="Google Shape;219;p14"/>
          <p:cNvCxnSpPr/>
          <p:nvPr/>
        </p:nvCxnSpPr>
        <p:spPr>
          <a:xfrm flipH="1" rot="-5400000">
            <a:off x="4902063" y="4700588"/>
            <a:ext cx="415925" cy="1588"/>
          </a:xfrm>
          <a:prstGeom prst="straightConnector1">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med" w="med" type="stealth"/>
          </a:ln>
        </p:spPr>
      </p:cxnSp>
      <p:cxnSp>
        <p:nvCxnSpPr>
          <p:cNvPr id="220" name="Google Shape;220;p14"/>
          <p:cNvCxnSpPr/>
          <p:nvPr/>
        </p:nvCxnSpPr>
        <p:spPr>
          <a:xfrm rot="5400000">
            <a:off x="5166383" y="3940969"/>
            <a:ext cx="373062" cy="1587"/>
          </a:xfrm>
          <a:prstGeom prst="straightConnector1">
            <a:avLst/>
          </a:prstGeom>
          <a:gradFill>
            <a:gsLst>
              <a:gs pos="0">
                <a:schemeClr val="accent1"/>
              </a:gs>
              <a:gs pos="50000">
                <a:schemeClr val="lt1"/>
              </a:gs>
              <a:gs pos="100000">
                <a:schemeClr val="accent1"/>
              </a:gs>
            </a:gsLst>
            <a:lin ang="0" scaled="0"/>
          </a:gradFill>
          <a:ln cap="flat" cmpd="sng" w="12700">
            <a:solidFill>
              <a:schemeClr val="dk1"/>
            </a:solidFill>
            <a:prstDash val="dashDot"/>
            <a:round/>
            <a:headEnd len="sm" w="sm" type="none"/>
            <a:tailEnd len="sm" w="sm" type="none"/>
          </a:ln>
        </p:spPr>
      </p:cxnSp>
      <p:cxnSp>
        <p:nvCxnSpPr>
          <p:cNvPr id="221" name="Google Shape;221;p14"/>
          <p:cNvCxnSpPr/>
          <p:nvPr/>
        </p:nvCxnSpPr>
        <p:spPr>
          <a:xfrm>
            <a:off x="5326720" y="4501357"/>
            <a:ext cx="773112" cy="490537"/>
          </a:xfrm>
          <a:prstGeom prst="straightConnector1">
            <a:avLst/>
          </a:prstGeom>
          <a:gradFill>
            <a:gsLst>
              <a:gs pos="0">
                <a:schemeClr val="accent1"/>
              </a:gs>
              <a:gs pos="50000">
                <a:schemeClr val="lt1"/>
              </a:gs>
              <a:gs pos="100000">
                <a:schemeClr val="accent1"/>
              </a:gs>
            </a:gsLst>
            <a:lin ang="0" scaled="0"/>
          </a:gradFill>
          <a:ln cap="flat" cmpd="sng" w="12700">
            <a:solidFill>
              <a:schemeClr val="dk1"/>
            </a:solidFill>
            <a:prstDash val="dashDot"/>
            <a:round/>
            <a:headEnd len="sm" w="sm" type="none"/>
            <a:tailEnd len="med" w="med" type="stealth"/>
          </a:ln>
        </p:spPr>
      </p:cxnSp>
      <p:cxnSp>
        <p:nvCxnSpPr>
          <p:cNvPr id="222" name="Google Shape;222;p14"/>
          <p:cNvCxnSpPr/>
          <p:nvPr/>
        </p:nvCxnSpPr>
        <p:spPr>
          <a:xfrm rot="5400000">
            <a:off x="4656794" y="5925345"/>
            <a:ext cx="855663" cy="4762"/>
          </a:xfrm>
          <a:prstGeom prst="straightConnector1">
            <a:avLst/>
          </a:prstGeom>
          <a:gradFill>
            <a:gsLst>
              <a:gs pos="0">
                <a:schemeClr val="accent1"/>
              </a:gs>
              <a:gs pos="50000">
                <a:schemeClr val="lt1"/>
              </a:gs>
              <a:gs pos="100000">
                <a:schemeClr val="accent1"/>
              </a:gs>
            </a:gsLst>
            <a:lin ang="0" scaled="0"/>
          </a:gradFill>
          <a:ln cap="flat" cmpd="sng" w="12700">
            <a:solidFill>
              <a:schemeClr val="dk1"/>
            </a:solidFill>
            <a:prstDash val="solid"/>
            <a:round/>
            <a:headEnd len="sm" w="sm" type="none"/>
            <a:tailEnd len="med" w="med" type="stealth"/>
          </a:ln>
        </p:spPr>
      </p:cxnSp>
      <p:sp>
        <p:nvSpPr>
          <p:cNvPr id="223" name="Google Shape;223;p14"/>
          <p:cNvSpPr/>
          <p:nvPr/>
        </p:nvSpPr>
        <p:spPr>
          <a:xfrm>
            <a:off x="838200" y="2080419"/>
            <a:ext cx="928255" cy="57943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.java</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838200" y="365125"/>
            <a:ext cx="10515600" cy="8810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JDK,JVM and JRE</a:t>
            </a:r>
            <a:endParaRPr/>
          </a:p>
        </p:txBody>
      </p:sp>
      <p:pic>
        <p:nvPicPr>
          <p:cNvPr descr="JDK" id="229" name="Google Shape;229;p15"/>
          <p:cNvPicPr preferRelativeResize="0"/>
          <p:nvPr>
            <p:ph idx="1" type="body"/>
          </p:nvPr>
        </p:nvPicPr>
        <p:blipFill rotWithShape="1">
          <a:blip r:embed="rId3">
            <a:alphaModFix/>
          </a:blip>
          <a:srcRect b="0" l="0" r="0" t="0"/>
          <a:stretch/>
        </p:blipFill>
        <p:spPr>
          <a:xfrm>
            <a:off x="641295" y="1552055"/>
            <a:ext cx="10079257" cy="46910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838200" y="790794"/>
            <a:ext cx="10515600" cy="81728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JDK</a:t>
            </a:r>
            <a:br>
              <a:rPr lang="en-US"/>
            </a:br>
            <a:endParaRPr/>
          </a:p>
        </p:txBody>
      </p:sp>
      <p:sp>
        <p:nvSpPr>
          <p:cNvPr id="235" name="Google Shape;235;p16"/>
          <p:cNvSpPr txBox="1"/>
          <p:nvPr>
            <p:ph idx="1" type="body"/>
          </p:nvPr>
        </p:nvSpPr>
        <p:spPr>
          <a:xfrm>
            <a:off x="838200" y="1199437"/>
            <a:ext cx="10515600" cy="5422079"/>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JDK is an acronym for Java Development Kit. The Java Development Kit (JDK) is a software development environment which is used to develop Java applications and </a:t>
            </a:r>
            <a:r>
              <a:rPr lang="en-US" u="sng">
                <a:solidFill>
                  <a:schemeClr val="hlink"/>
                </a:solidFill>
                <a:hlinkClick r:id="rId3"/>
              </a:rPr>
              <a:t>applets</a:t>
            </a:r>
            <a:r>
              <a:rPr lang="en-US"/>
              <a:t> . It physically exists. It contains JRE + development tools.</a:t>
            </a:r>
            <a:endParaRPr/>
          </a:p>
          <a:p>
            <a:pPr indent="-228600" lvl="0" marL="228600" rtl="0" algn="l">
              <a:lnSpc>
                <a:spcPct val="90000"/>
              </a:lnSpc>
              <a:spcBef>
                <a:spcPts val="1000"/>
              </a:spcBef>
              <a:spcAft>
                <a:spcPts val="0"/>
              </a:spcAft>
              <a:buClr>
                <a:schemeClr val="dk1"/>
              </a:buClr>
              <a:buSzPct val="100000"/>
              <a:buChar char="•"/>
            </a:pPr>
            <a:r>
              <a:rPr lang="en-US"/>
              <a:t>JDK is an implementation of any one of the below given Java Platforms released by Oracle Corporation:</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sz="3200"/>
              <a:t>JRE</a:t>
            </a:r>
            <a:endParaRPr/>
          </a:p>
          <a:p>
            <a:pPr indent="-228600" lvl="0" marL="228600" rtl="0" algn="l">
              <a:lnSpc>
                <a:spcPct val="90000"/>
              </a:lnSpc>
              <a:spcBef>
                <a:spcPts val="1000"/>
              </a:spcBef>
              <a:spcAft>
                <a:spcPts val="0"/>
              </a:spcAft>
              <a:buClr>
                <a:schemeClr val="dk1"/>
              </a:buClr>
              <a:buSzPct val="100000"/>
              <a:buChar char="•"/>
            </a:pPr>
            <a:r>
              <a:rPr lang="en-US"/>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type="title"/>
          </p:nvPr>
        </p:nvSpPr>
        <p:spPr>
          <a:xfrm>
            <a:off x="838200" y="365125"/>
            <a:ext cx="10515600" cy="10853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JVM</a:t>
            </a:r>
            <a:br>
              <a:rPr lang="en-US"/>
            </a:br>
            <a:endParaRPr/>
          </a:p>
        </p:txBody>
      </p:sp>
      <p:sp>
        <p:nvSpPr>
          <p:cNvPr id="241" name="Google Shape;241;p17"/>
          <p:cNvSpPr txBox="1"/>
          <p:nvPr>
            <p:ph idx="1" type="body"/>
          </p:nvPr>
        </p:nvSpPr>
        <p:spPr>
          <a:xfrm>
            <a:off x="838200" y="1040524"/>
            <a:ext cx="10515600" cy="553369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endParaRPr/>
          </a:p>
          <a:p>
            <a:pPr indent="-228600" lvl="0" marL="228600" rtl="0" algn="l">
              <a:lnSpc>
                <a:spcPct val="90000"/>
              </a:lnSpc>
              <a:spcBef>
                <a:spcPts val="1000"/>
              </a:spcBef>
              <a:spcAft>
                <a:spcPts val="0"/>
              </a:spcAft>
              <a:buClr>
                <a:schemeClr val="dk1"/>
              </a:buClr>
              <a:buSzPct val="100000"/>
              <a:buChar char="•"/>
            </a:pPr>
            <a:r>
              <a:rPr lang="en-US"/>
              <a:t>JVMs are available for many hardware and software platforms. JVM, JRE, and JDK are platform dependent because the configuration of each </a:t>
            </a:r>
            <a:r>
              <a:rPr lang="en-US" u="sng">
                <a:solidFill>
                  <a:schemeClr val="hlink"/>
                </a:solidFill>
                <a:hlinkClick r:id="rId3"/>
              </a:rPr>
              <a:t>OS</a:t>
            </a:r>
            <a:r>
              <a:rPr lang="en-US"/>
              <a:t> is different from each other. However, Java is platform independent. There are three notions of the JVM: </a:t>
            </a:r>
            <a:r>
              <a:rPr i="1" lang="en-US"/>
              <a:t>specification</a:t>
            </a:r>
            <a:r>
              <a:rPr lang="en-US"/>
              <a:t>, </a:t>
            </a:r>
            <a:r>
              <a:rPr i="1" lang="en-US"/>
              <a:t>implementation</a:t>
            </a:r>
            <a:r>
              <a:rPr lang="en-US"/>
              <a:t>, and </a:t>
            </a:r>
            <a:r>
              <a:rPr i="1" lang="en-US"/>
              <a:t>instance</a:t>
            </a:r>
            <a:r>
              <a:rPr lang="en-US"/>
              <a:t>.</a:t>
            </a:r>
            <a:endParaRPr/>
          </a:p>
          <a:p>
            <a:pPr indent="-228600" lvl="0" marL="228600" rtl="0" algn="l">
              <a:lnSpc>
                <a:spcPct val="90000"/>
              </a:lnSpc>
              <a:spcBef>
                <a:spcPts val="1000"/>
              </a:spcBef>
              <a:spcAft>
                <a:spcPts val="0"/>
              </a:spcAft>
              <a:buClr>
                <a:schemeClr val="dk1"/>
              </a:buClr>
              <a:buSzPct val="100000"/>
              <a:buChar char="•"/>
            </a:pPr>
            <a:r>
              <a:rPr lang="en-US"/>
              <a:t>The JVM performs the following main tasks:</a:t>
            </a:r>
            <a:endParaRPr/>
          </a:p>
          <a:p>
            <a:pPr indent="-228600" lvl="0" marL="228600" rtl="0" algn="l">
              <a:lnSpc>
                <a:spcPct val="90000"/>
              </a:lnSpc>
              <a:spcBef>
                <a:spcPts val="1000"/>
              </a:spcBef>
              <a:spcAft>
                <a:spcPts val="0"/>
              </a:spcAft>
              <a:buClr>
                <a:schemeClr val="dk1"/>
              </a:buClr>
              <a:buSzPct val="100000"/>
              <a:buChar char="•"/>
            </a:pPr>
            <a:r>
              <a:rPr lang="en-US"/>
              <a:t>Loads code</a:t>
            </a:r>
            <a:endParaRPr/>
          </a:p>
          <a:p>
            <a:pPr indent="-228600" lvl="0" marL="228600" rtl="0" algn="l">
              <a:lnSpc>
                <a:spcPct val="90000"/>
              </a:lnSpc>
              <a:spcBef>
                <a:spcPts val="1000"/>
              </a:spcBef>
              <a:spcAft>
                <a:spcPts val="0"/>
              </a:spcAft>
              <a:buClr>
                <a:schemeClr val="dk1"/>
              </a:buClr>
              <a:buSzPct val="100000"/>
              <a:buChar char="•"/>
            </a:pPr>
            <a:r>
              <a:rPr lang="en-US"/>
              <a:t>Verifies code</a:t>
            </a:r>
            <a:endParaRPr/>
          </a:p>
          <a:p>
            <a:pPr indent="-228600" lvl="0" marL="228600" rtl="0" algn="l">
              <a:lnSpc>
                <a:spcPct val="90000"/>
              </a:lnSpc>
              <a:spcBef>
                <a:spcPts val="1000"/>
              </a:spcBef>
              <a:spcAft>
                <a:spcPts val="0"/>
              </a:spcAft>
              <a:buClr>
                <a:schemeClr val="dk1"/>
              </a:buClr>
              <a:buSzPct val="100000"/>
              <a:buChar char="•"/>
            </a:pPr>
            <a:r>
              <a:rPr lang="en-US"/>
              <a:t>Executes code</a:t>
            </a:r>
            <a:endParaRPr/>
          </a:p>
          <a:p>
            <a:pPr indent="-228600" lvl="0" marL="228600" rtl="0" algn="l">
              <a:lnSpc>
                <a:spcPct val="90000"/>
              </a:lnSpc>
              <a:spcBef>
                <a:spcPts val="1000"/>
              </a:spcBef>
              <a:spcAft>
                <a:spcPts val="0"/>
              </a:spcAft>
              <a:buClr>
                <a:schemeClr val="dk1"/>
              </a:buClr>
              <a:buSzPct val="100000"/>
              <a:buChar char="•"/>
            </a:pPr>
            <a:r>
              <a:rPr lang="en-US"/>
              <a:t>Provides runtime environment</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term </a:t>
            </a:r>
            <a:r>
              <a:rPr lang="en-US" sz="2500">
                <a:latin typeface="Courier New"/>
                <a:ea typeface="Courier New"/>
                <a:cs typeface="Courier New"/>
                <a:sym typeface="Courier New"/>
              </a:rPr>
              <a:t>‘class’ </a:t>
            </a:r>
            <a:r>
              <a:rPr lang="en-US"/>
              <a:t>comes from the word called ‘</a:t>
            </a:r>
            <a:r>
              <a:rPr lang="en-US" sz="2500">
                <a:latin typeface="Courier New"/>
                <a:ea typeface="Courier New"/>
                <a:cs typeface="Courier New"/>
                <a:sym typeface="Courier New"/>
              </a:rPr>
              <a:t>Classification</a:t>
            </a:r>
            <a:r>
              <a:rPr lang="en-US" sz="2500"/>
              <a:t>’</a:t>
            </a:r>
            <a:r>
              <a:rPr lang="en-US"/>
              <a:t>. </a:t>
            </a:r>
            <a:endParaRPr/>
          </a:p>
          <a:p>
            <a:pPr indent="-228600" lvl="0" marL="228600" rtl="0" algn="just">
              <a:lnSpc>
                <a:spcPct val="90000"/>
              </a:lnSpc>
              <a:spcBef>
                <a:spcPts val="1000"/>
              </a:spcBef>
              <a:spcAft>
                <a:spcPts val="0"/>
              </a:spcAft>
              <a:buClr>
                <a:schemeClr val="dk1"/>
              </a:buClr>
              <a:buSzPts val="2800"/>
              <a:buChar char="•"/>
            </a:pPr>
            <a:r>
              <a:rPr lang="en-US"/>
              <a:t>A </a:t>
            </a:r>
            <a:r>
              <a:rPr lang="en-US" sz="2500">
                <a:latin typeface="Courier New"/>
                <a:ea typeface="Courier New"/>
                <a:cs typeface="Courier New"/>
                <a:sym typeface="Courier New"/>
              </a:rPr>
              <a:t>class</a:t>
            </a:r>
            <a:r>
              <a:rPr lang="en-US"/>
              <a:t> is a template for creation of like objects.</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An </a:t>
            </a:r>
            <a:r>
              <a:rPr lang="en-US" sz="2500">
                <a:latin typeface="Courier New"/>
                <a:ea typeface="Courier New"/>
                <a:cs typeface="Courier New"/>
                <a:sym typeface="Courier New"/>
              </a:rPr>
              <a:t>Object</a:t>
            </a:r>
            <a:r>
              <a:rPr lang="en-US"/>
              <a:t> is an instance of </a:t>
            </a:r>
            <a:r>
              <a:rPr lang="en-US" sz="2500">
                <a:latin typeface="Courier New"/>
                <a:ea typeface="Courier New"/>
                <a:cs typeface="Courier New"/>
                <a:sym typeface="Courier New"/>
              </a:rPr>
              <a:t>class</a:t>
            </a:r>
            <a:r>
              <a:rPr lang="en-US">
                <a:latin typeface="Courier New"/>
                <a:ea typeface="Courier New"/>
                <a:cs typeface="Courier New"/>
                <a:sym typeface="Courier New"/>
              </a:rPr>
              <a:t>.</a:t>
            </a:r>
            <a:endParaRPr/>
          </a:p>
          <a:p>
            <a:pPr indent="-50800" lvl="0" marL="228600" rtl="0" algn="just">
              <a:lnSpc>
                <a:spcPct val="90000"/>
              </a:lnSpc>
              <a:spcBef>
                <a:spcPts val="1000"/>
              </a:spcBef>
              <a:spcAft>
                <a:spcPts val="0"/>
              </a:spcAft>
              <a:buClr>
                <a:schemeClr val="dk1"/>
              </a:buClr>
              <a:buSzPts val="2800"/>
              <a:buNone/>
            </a:pPr>
            <a:r>
              <a:t/>
            </a:r>
            <a:endParaRPr>
              <a:latin typeface="Courier New"/>
              <a:ea typeface="Courier New"/>
              <a:cs typeface="Courier New"/>
              <a:sym typeface="Courier New"/>
            </a:endParaRPr>
          </a:p>
          <a:p>
            <a:pPr indent="-228600" lvl="0" marL="228600" rtl="0" algn="just">
              <a:lnSpc>
                <a:spcPct val="90000"/>
              </a:lnSpc>
              <a:spcBef>
                <a:spcPts val="1000"/>
              </a:spcBef>
              <a:spcAft>
                <a:spcPts val="0"/>
              </a:spcAft>
              <a:buClr>
                <a:schemeClr val="dk1"/>
              </a:buClr>
              <a:buSzPts val="2800"/>
              <a:buChar char="•"/>
            </a:pPr>
            <a:r>
              <a:rPr lang="en-US"/>
              <a:t>Classes are used to map real world entities into data members and member functions.  </a:t>
            </a:r>
            <a:endParaRPr/>
          </a:p>
          <a:p>
            <a:pPr indent="-228600" lvl="0" marL="228600" rtl="0" algn="just">
              <a:lnSpc>
                <a:spcPct val="90000"/>
              </a:lnSpc>
              <a:spcBef>
                <a:spcPts val="1000"/>
              </a:spcBef>
              <a:spcAft>
                <a:spcPts val="0"/>
              </a:spcAft>
              <a:buClr>
                <a:schemeClr val="dk1"/>
              </a:buClr>
              <a:buSzPts val="2800"/>
              <a:buChar char="•"/>
            </a:pPr>
            <a:r>
              <a:rPr lang="en-US"/>
              <a:t>Encapsulation And Abstractions</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247" name="Google Shape;24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JAVA class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descr="Java Virtual Machine (JVM), Difference JDK, JRE &amp; JVM - Core Java" id="252" name="Google Shape;252;p19"/>
          <p:cNvPicPr preferRelativeResize="0"/>
          <p:nvPr>
            <p:ph idx="1" type="body"/>
          </p:nvPr>
        </p:nvPicPr>
        <p:blipFill rotWithShape="1">
          <a:blip r:embed="rId3">
            <a:alphaModFix/>
          </a:blip>
          <a:srcRect b="0" l="0" r="0" t="0"/>
          <a:stretch/>
        </p:blipFill>
        <p:spPr>
          <a:xfrm>
            <a:off x="1666754" y="752355"/>
            <a:ext cx="6980861" cy="52896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ctrTitle"/>
          </p:nvPr>
        </p:nvSpPr>
        <p:spPr>
          <a:xfrm>
            <a:off x="1142036" y="115747"/>
            <a:ext cx="9144000" cy="96353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Java</a:t>
            </a:r>
            <a:endParaRPr/>
          </a:p>
        </p:txBody>
      </p:sp>
      <p:sp>
        <p:nvSpPr>
          <p:cNvPr id="98" name="Google Shape;98;p2"/>
          <p:cNvSpPr txBox="1"/>
          <p:nvPr>
            <p:ph idx="1" type="subTitle"/>
          </p:nvPr>
        </p:nvSpPr>
        <p:spPr>
          <a:xfrm>
            <a:off x="979990" y="893562"/>
            <a:ext cx="9144000" cy="61554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a:t>What Is JAVA</a:t>
            </a:r>
            <a:r>
              <a:rPr lang="en-US"/>
              <a:t>?</a:t>
            </a:r>
            <a:endParaRPr/>
          </a:p>
          <a:p>
            <a:pPr indent="0" lvl="0" marL="0" rtl="0" algn="l">
              <a:lnSpc>
                <a:spcPct val="90000"/>
              </a:lnSpc>
              <a:spcBef>
                <a:spcPts val="1000"/>
              </a:spcBef>
              <a:spcAft>
                <a:spcPts val="0"/>
              </a:spcAft>
              <a:buClr>
                <a:schemeClr val="dk1"/>
              </a:buClr>
              <a:buSzPts val="2400"/>
              <a:buNone/>
            </a:pPr>
            <a:r>
              <a:rPr b="1" lang="en-US"/>
              <a:t>Java</a:t>
            </a:r>
            <a:r>
              <a:rPr lang="en-US"/>
              <a:t> is a general-purpose, class-based, object-oriented programming language designed for having lesser implementation dependencies. It is a computing platform for application development. </a:t>
            </a:r>
            <a:endParaRPr/>
          </a:p>
          <a:p>
            <a:pPr indent="0" lvl="0" marL="0" rtl="0" algn="l">
              <a:lnSpc>
                <a:spcPct val="90000"/>
              </a:lnSpc>
              <a:spcBef>
                <a:spcPts val="1000"/>
              </a:spcBef>
              <a:spcAft>
                <a:spcPts val="0"/>
              </a:spcAft>
              <a:buClr>
                <a:schemeClr val="dk1"/>
              </a:buClr>
              <a:buSzPts val="2400"/>
              <a:buNone/>
            </a:pPr>
            <a:r>
              <a:rPr b="1" lang="en-US"/>
              <a:t>History of Java Programming Language</a:t>
            </a:r>
            <a:endParaRPr/>
          </a:p>
          <a:p>
            <a:pPr indent="0" lvl="0" marL="0" rtl="0" algn="l">
              <a:lnSpc>
                <a:spcPct val="90000"/>
              </a:lnSpc>
              <a:spcBef>
                <a:spcPts val="1000"/>
              </a:spcBef>
              <a:spcAft>
                <a:spcPts val="0"/>
              </a:spcAft>
              <a:buClr>
                <a:schemeClr val="dk1"/>
              </a:buClr>
              <a:buSzPts val="2400"/>
              <a:buNone/>
            </a:pPr>
            <a:r>
              <a:rPr lang="en-US"/>
              <a:t>Here are important landmarks from the history of the Java language:</a:t>
            </a:r>
            <a:endParaRPr/>
          </a:p>
          <a:p>
            <a:pPr indent="-342900" lvl="0" marL="342900" rtl="0" algn="l">
              <a:lnSpc>
                <a:spcPct val="90000"/>
              </a:lnSpc>
              <a:spcBef>
                <a:spcPts val="1000"/>
              </a:spcBef>
              <a:spcAft>
                <a:spcPts val="0"/>
              </a:spcAft>
              <a:buClr>
                <a:schemeClr val="dk1"/>
              </a:buClr>
              <a:buSzPts val="2400"/>
              <a:buFont typeface="Arial"/>
              <a:buChar char="•"/>
            </a:pPr>
            <a:r>
              <a:rPr lang="en-US"/>
              <a:t>The Java language was initially called OAK.</a:t>
            </a:r>
            <a:endParaRPr/>
          </a:p>
          <a:p>
            <a:pPr indent="-342900" lvl="0" marL="342900" rtl="0" algn="l">
              <a:lnSpc>
                <a:spcPct val="90000"/>
              </a:lnSpc>
              <a:spcBef>
                <a:spcPts val="1000"/>
              </a:spcBef>
              <a:spcAft>
                <a:spcPts val="0"/>
              </a:spcAft>
              <a:buClr>
                <a:schemeClr val="dk1"/>
              </a:buClr>
              <a:buSzPts val="2400"/>
              <a:buFont typeface="Arial"/>
              <a:buChar char="•"/>
            </a:pPr>
            <a:r>
              <a:rPr lang="en-US"/>
              <a:t>Originally, it was developed for handling portable devices and set-top boxes. Oak was a massive failure.</a:t>
            </a:r>
            <a:endParaRPr/>
          </a:p>
          <a:p>
            <a:pPr indent="-342900" lvl="0" marL="342900" rtl="0" algn="l">
              <a:lnSpc>
                <a:spcPct val="90000"/>
              </a:lnSpc>
              <a:spcBef>
                <a:spcPts val="1000"/>
              </a:spcBef>
              <a:spcAft>
                <a:spcPts val="0"/>
              </a:spcAft>
              <a:buClr>
                <a:schemeClr val="dk1"/>
              </a:buClr>
              <a:buSzPts val="2400"/>
              <a:buFont typeface="Arial"/>
              <a:buChar char="•"/>
            </a:pPr>
            <a:r>
              <a:rPr lang="en-US"/>
              <a:t>In 1995, Sun changed the name to "Java" and modified the language to take advantage of the burgeoning www (World Wide Web) development business.</a:t>
            </a:r>
            <a:endParaRPr/>
          </a:p>
          <a:p>
            <a:pPr indent="-342900" lvl="0" marL="342900" rtl="0" algn="l">
              <a:lnSpc>
                <a:spcPct val="90000"/>
              </a:lnSpc>
              <a:spcBef>
                <a:spcPts val="1000"/>
              </a:spcBef>
              <a:spcAft>
                <a:spcPts val="0"/>
              </a:spcAft>
              <a:buClr>
                <a:schemeClr val="dk1"/>
              </a:buClr>
              <a:buSzPts val="2400"/>
              <a:buFont typeface="Arial"/>
              <a:buChar char="•"/>
            </a:pPr>
            <a:r>
              <a:rPr lang="en-US"/>
              <a:t>Later, in 2009, Oracle Corporation acquired Sun Microsystems and took ownership of three key Sun software assets: Java, MySQL, and Solaris.</a:t>
            </a:r>
            <a:endParaRPr/>
          </a:p>
          <a:p>
            <a:pPr indent="-190500" lvl="0" marL="342900" rtl="0" algn="l">
              <a:lnSpc>
                <a:spcPct val="90000"/>
              </a:lnSpc>
              <a:spcBef>
                <a:spcPts val="1000"/>
              </a:spcBef>
              <a:spcAft>
                <a:spcPts val="0"/>
              </a:spcAft>
              <a:buClr>
                <a:schemeClr val="dk1"/>
              </a:buClr>
              <a:buSzPts val="24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Language Basics</a:t>
            </a:r>
            <a:endParaRPr/>
          </a:p>
        </p:txBody>
      </p:sp>
      <p:sp>
        <p:nvSpPr>
          <p:cNvPr id="259" name="Google Shape;25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Keywords</a:t>
            </a:r>
            <a:endParaRPr/>
          </a:p>
          <a:p>
            <a:pPr indent="-228600" lvl="0" marL="228600" rtl="0" algn="l">
              <a:lnSpc>
                <a:spcPct val="90000"/>
              </a:lnSpc>
              <a:spcBef>
                <a:spcPts val="1000"/>
              </a:spcBef>
              <a:spcAft>
                <a:spcPts val="0"/>
              </a:spcAft>
              <a:buClr>
                <a:schemeClr val="dk1"/>
              </a:buClr>
              <a:buSzPts val="2800"/>
              <a:buChar char="•"/>
            </a:pPr>
            <a:r>
              <a:rPr lang="en-US"/>
              <a:t>Variables</a:t>
            </a:r>
            <a:endParaRPr/>
          </a:p>
          <a:p>
            <a:pPr indent="-228600" lvl="0" marL="228600" rtl="0" algn="l">
              <a:lnSpc>
                <a:spcPct val="90000"/>
              </a:lnSpc>
              <a:spcBef>
                <a:spcPts val="1000"/>
              </a:spcBef>
              <a:spcAft>
                <a:spcPts val="0"/>
              </a:spcAft>
              <a:buClr>
                <a:schemeClr val="dk1"/>
              </a:buClr>
              <a:buSzPts val="2800"/>
              <a:buChar char="•"/>
            </a:pPr>
            <a:r>
              <a:rPr lang="en-US"/>
              <a:t>Conditional Statements</a:t>
            </a:r>
            <a:endParaRPr/>
          </a:p>
          <a:p>
            <a:pPr indent="-228600" lvl="0" marL="228600" rtl="0" algn="l">
              <a:lnSpc>
                <a:spcPct val="90000"/>
              </a:lnSpc>
              <a:spcBef>
                <a:spcPts val="1000"/>
              </a:spcBef>
              <a:spcAft>
                <a:spcPts val="0"/>
              </a:spcAft>
              <a:buClr>
                <a:schemeClr val="dk1"/>
              </a:buClr>
              <a:buSzPts val="2800"/>
              <a:buChar char="•"/>
            </a:pPr>
            <a:r>
              <a:rPr lang="en-US"/>
              <a:t>Loops</a:t>
            </a:r>
            <a:endParaRPr/>
          </a:p>
          <a:p>
            <a:pPr indent="-228600" lvl="0" marL="228600" rtl="0" algn="l">
              <a:lnSpc>
                <a:spcPct val="90000"/>
              </a:lnSpc>
              <a:spcBef>
                <a:spcPts val="1000"/>
              </a:spcBef>
              <a:spcAft>
                <a:spcPts val="0"/>
              </a:spcAft>
              <a:buClr>
                <a:schemeClr val="dk1"/>
              </a:buClr>
              <a:buSzPts val="2800"/>
              <a:buChar char="•"/>
            </a:pPr>
            <a:r>
              <a:rPr lang="en-US"/>
              <a:t>Data Types</a:t>
            </a:r>
            <a:endParaRPr/>
          </a:p>
          <a:p>
            <a:pPr indent="-228600" lvl="0" marL="228600" rtl="0" algn="l">
              <a:lnSpc>
                <a:spcPct val="90000"/>
              </a:lnSpc>
              <a:spcBef>
                <a:spcPts val="1000"/>
              </a:spcBef>
              <a:spcAft>
                <a:spcPts val="0"/>
              </a:spcAft>
              <a:buClr>
                <a:schemeClr val="dk1"/>
              </a:buClr>
              <a:buSzPts val="2800"/>
              <a:buChar char="•"/>
            </a:pPr>
            <a:r>
              <a:rPr lang="en-US"/>
              <a:t>Operators</a:t>
            </a:r>
            <a:endParaRPr/>
          </a:p>
          <a:p>
            <a:pPr indent="-228600" lvl="0" marL="228600" rtl="0" algn="l">
              <a:lnSpc>
                <a:spcPct val="90000"/>
              </a:lnSpc>
              <a:spcBef>
                <a:spcPts val="1000"/>
              </a:spcBef>
              <a:spcAft>
                <a:spcPts val="0"/>
              </a:spcAft>
              <a:buClr>
                <a:schemeClr val="dk1"/>
              </a:buClr>
              <a:buSzPts val="2800"/>
              <a:buChar char="•"/>
            </a:pPr>
            <a:r>
              <a:rPr lang="en-US"/>
              <a:t>Coding Conventions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type="title"/>
          </p:nvPr>
        </p:nvSpPr>
        <p:spPr>
          <a:xfrm>
            <a:off x="2019836" y="516228"/>
            <a:ext cx="7924800" cy="60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Java Keywords</a:t>
            </a:r>
            <a:endParaRPr sz="3200"/>
          </a:p>
        </p:txBody>
      </p:sp>
      <p:graphicFrame>
        <p:nvGraphicFramePr>
          <p:cNvPr id="266" name="Google Shape;266;p21"/>
          <p:cNvGraphicFramePr/>
          <p:nvPr/>
        </p:nvGraphicFramePr>
        <p:xfrm>
          <a:off x="1600200" y="1617373"/>
          <a:ext cx="3000000" cy="3000000"/>
        </p:xfrm>
        <a:graphic>
          <a:graphicData uri="http://schemas.openxmlformats.org/drawingml/2006/table">
            <a:tbl>
              <a:tblPr>
                <a:noFill/>
                <a:tableStyleId>{4C8AE9F4-5E5A-4E04-9F42-DBEA544EBB79}</a:tableStyleId>
              </a:tblPr>
              <a:tblGrid>
                <a:gridCol w="1384300"/>
                <a:gridCol w="1384300"/>
                <a:gridCol w="1117600"/>
                <a:gridCol w="1651000"/>
                <a:gridCol w="1384300"/>
                <a:gridCol w="1384300"/>
              </a:tblGrid>
              <a:tr h="560875">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abstract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boolean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break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byte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case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catch</a:t>
                      </a:r>
                      <a:endParaRPr/>
                    </a:p>
                    <a:p>
                      <a:pPr indent="0" lvl="0" marL="0" marR="0" rtl="0" algn="l">
                        <a:lnSpc>
                          <a:spcPct val="100000"/>
                        </a:lnSpc>
                        <a:spcBef>
                          <a:spcPts val="280"/>
                        </a:spcBef>
                        <a:spcAft>
                          <a:spcPts val="0"/>
                        </a:spcAft>
                        <a:buClr>
                          <a:srgbClr val="000099"/>
                        </a:buClr>
                        <a:buSzPts val="1400"/>
                        <a:buFont typeface="Noto Sans Symbols"/>
                        <a:buNone/>
                      </a:pPr>
                      <a:r>
                        <a:t/>
                      </a:r>
                      <a:endParaRPr b="1" i="0" sz="1400" u="none" cap="none" strike="noStrike">
                        <a:solidFill>
                          <a:srgbClr val="000099"/>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0875">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char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class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const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continue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default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do</a:t>
                      </a:r>
                      <a:endParaRPr/>
                    </a:p>
                    <a:p>
                      <a:pPr indent="0" lvl="0" marL="0" marR="0" rtl="0" algn="l">
                        <a:lnSpc>
                          <a:spcPct val="100000"/>
                        </a:lnSpc>
                        <a:spcBef>
                          <a:spcPts val="280"/>
                        </a:spcBef>
                        <a:spcAft>
                          <a:spcPts val="0"/>
                        </a:spcAft>
                        <a:buClr>
                          <a:srgbClr val="000099"/>
                        </a:buClr>
                        <a:buSzPts val="1400"/>
                        <a:buFont typeface="Noto Sans Symbols"/>
                        <a:buNone/>
                      </a:pPr>
                      <a:r>
                        <a:t/>
                      </a:r>
                      <a:endParaRPr b="1" i="0" sz="1400" u="none" cap="none" strike="noStrike">
                        <a:solidFill>
                          <a:srgbClr val="000099"/>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6750">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double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else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extends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final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finally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float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5175">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for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goto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if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implements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import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instanceof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6750">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interface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long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native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new</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package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6750">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private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protected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public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return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short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static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6750">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strictfp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super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switch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synchronized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this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throw</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0875">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throws</a:t>
                      </a:r>
                      <a:endParaRPr/>
                    </a:p>
                    <a:p>
                      <a:pPr indent="0" lvl="0" marL="0" marR="0" rtl="0" algn="l">
                        <a:lnSpc>
                          <a:spcPct val="100000"/>
                        </a:lnSpc>
                        <a:spcBef>
                          <a:spcPts val="280"/>
                        </a:spcBef>
                        <a:spcAft>
                          <a:spcPts val="0"/>
                        </a:spcAft>
                        <a:buClr>
                          <a:srgbClr val="000099"/>
                        </a:buClr>
                        <a:buSzPts val="1400"/>
                        <a:buFont typeface="Noto Sans Symbols"/>
                        <a:buNone/>
                      </a:pPr>
                      <a:r>
                        <a:t/>
                      </a:r>
                      <a:endParaRPr b="1" i="0" sz="1400" u="none" cap="none" strike="noStrike">
                        <a:solidFill>
                          <a:srgbClr val="000099"/>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transient</a:t>
                      </a:r>
                      <a:endParaRPr/>
                    </a:p>
                    <a:p>
                      <a:pPr indent="0" lvl="0" marL="0" marR="0" rtl="0" algn="l">
                        <a:lnSpc>
                          <a:spcPct val="100000"/>
                        </a:lnSpc>
                        <a:spcBef>
                          <a:spcPts val="280"/>
                        </a:spcBef>
                        <a:spcAft>
                          <a:spcPts val="0"/>
                        </a:spcAft>
                        <a:buClr>
                          <a:srgbClr val="000099"/>
                        </a:buClr>
                        <a:buSzPts val="1400"/>
                        <a:buFont typeface="Noto Sans Symbols"/>
                        <a:buNone/>
                      </a:pPr>
                      <a:r>
                        <a:t/>
                      </a:r>
                      <a:endParaRPr b="1" i="0" sz="1400" u="none" cap="none" strike="noStrike">
                        <a:solidFill>
                          <a:srgbClr val="000099"/>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try</a:t>
                      </a:r>
                      <a:endParaRPr/>
                    </a:p>
                    <a:p>
                      <a:pPr indent="0" lvl="0" marL="0" marR="0" rtl="0" algn="l">
                        <a:lnSpc>
                          <a:spcPct val="100000"/>
                        </a:lnSpc>
                        <a:spcBef>
                          <a:spcPts val="280"/>
                        </a:spcBef>
                        <a:spcAft>
                          <a:spcPts val="0"/>
                        </a:spcAft>
                        <a:buClr>
                          <a:srgbClr val="000099"/>
                        </a:buClr>
                        <a:buSzPts val="1400"/>
                        <a:buFont typeface="Noto Sans Symbols"/>
                        <a:buNone/>
                      </a:pPr>
                      <a:r>
                        <a:t/>
                      </a:r>
                      <a:endParaRPr b="1" i="0" sz="1400" u="none" cap="none" strike="noStrike">
                        <a:solidFill>
                          <a:srgbClr val="000099"/>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void</a:t>
                      </a:r>
                      <a:endParaRPr/>
                    </a:p>
                    <a:p>
                      <a:pPr indent="0" lvl="0" marL="0" marR="0" rtl="0" algn="l">
                        <a:lnSpc>
                          <a:spcPct val="100000"/>
                        </a:lnSpc>
                        <a:spcBef>
                          <a:spcPts val="280"/>
                        </a:spcBef>
                        <a:spcAft>
                          <a:spcPts val="0"/>
                        </a:spcAft>
                        <a:buClr>
                          <a:srgbClr val="000099"/>
                        </a:buClr>
                        <a:buSzPts val="1400"/>
                        <a:buFont typeface="Noto Sans Symbols"/>
                        <a:buNone/>
                      </a:pPr>
                      <a:r>
                        <a:t/>
                      </a:r>
                      <a:endParaRPr b="1" i="0" sz="1400" u="none" cap="none" strike="noStrike">
                        <a:solidFill>
                          <a:srgbClr val="000099"/>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volatile</a:t>
                      </a:r>
                      <a:endParaRPr/>
                    </a:p>
                    <a:p>
                      <a:pPr indent="0" lvl="0" marL="0" marR="0" rtl="0" algn="l">
                        <a:lnSpc>
                          <a:spcPct val="100000"/>
                        </a:lnSpc>
                        <a:spcBef>
                          <a:spcPts val="280"/>
                        </a:spcBef>
                        <a:spcAft>
                          <a:spcPts val="0"/>
                        </a:spcAft>
                        <a:buClr>
                          <a:srgbClr val="000099"/>
                        </a:buClr>
                        <a:buSzPts val="1400"/>
                        <a:buFont typeface="Noto Sans Symbols"/>
                        <a:buNone/>
                      </a:pPr>
                      <a:r>
                        <a:t/>
                      </a:r>
                      <a:endParaRPr b="1" i="0" sz="1400" u="none" cap="none" strike="noStrike">
                        <a:solidFill>
                          <a:srgbClr val="000099"/>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while</a:t>
                      </a:r>
                      <a:endParaRPr/>
                    </a:p>
                    <a:p>
                      <a:pPr indent="0" lvl="0" marL="0" marR="0" rtl="0" algn="l">
                        <a:lnSpc>
                          <a:spcPct val="100000"/>
                        </a:lnSpc>
                        <a:spcBef>
                          <a:spcPts val="280"/>
                        </a:spcBef>
                        <a:spcAft>
                          <a:spcPts val="0"/>
                        </a:spcAft>
                        <a:buClr>
                          <a:srgbClr val="000099"/>
                        </a:buClr>
                        <a:buSzPts val="1400"/>
                        <a:buFont typeface="Noto Sans Symbols"/>
                        <a:buNone/>
                      </a:pPr>
                      <a:r>
                        <a:t/>
                      </a:r>
                      <a:endParaRPr b="1" i="0" sz="1400" u="none" cap="none" strike="noStrike">
                        <a:solidFill>
                          <a:srgbClr val="000099"/>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6750">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true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false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rPr b="1" i="0" lang="en-US" sz="1400" u="none" cap="none" strike="noStrike">
                          <a:solidFill>
                            <a:srgbClr val="000099"/>
                          </a:solidFill>
                          <a:latin typeface="Arial"/>
                          <a:ea typeface="Arial"/>
                          <a:cs typeface="Arial"/>
                          <a:sym typeface="Arial"/>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t/>
                      </a:r>
                      <a:endParaRPr b="1" i="0" sz="1400" u="none" cap="none" strike="noStrike">
                        <a:solidFill>
                          <a:srgbClr val="000099"/>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t/>
                      </a:r>
                      <a:endParaRPr b="1" i="0" sz="1400" u="none" cap="none" strike="noStrike">
                        <a:solidFill>
                          <a:srgbClr val="000099"/>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99"/>
                        </a:buClr>
                        <a:buSzPts val="1400"/>
                        <a:buFont typeface="Noto Sans Symbols"/>
                        <a:buNone/>
                      </a:pPr>
                      <a:r>
                        <a:t/>
                      </a:r>
                      <a:endParaRPr b="1" i="0" sz="1400" u="none" cap="none" strike="noStrike">
                        <a:solidFill>
                          <a:srgbClr val="000099"/>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descr="Data Types, Input and Operators in Java" id="271" name="Google Shape;271;p22"/>
          <p:cNvPicPr preferRelativeResize="0"/>
          <p:nvPr>
            <p:ph idx="1" type="body"/>
          </p:nvPr>
        </p:nvPicPr>
        <p:blipFill rotWithShape="1">
          <a:blip r:embed="rId3">
            <a:alphaModFix/>
          </a:blip>
          <a:srcRect b="0" l="0" r="0" t="0"/>
          <a:stretch/>
        </p:blipFill>
        <p:spPr>
          <a:xfrm>
            <a:off x="935175" y="507175"/>
            <a:ext cx="10506600" cy="5736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8c932357a4_0_0"/>
          <p:cNvSpPr txBox="1"/>
          <p:nvPr>
            <p:ph idx="1" type="body"/>
          </p:nvPr>
        </p:nvSpPr>
        <p:spPr>
          <a:xfrm>
            <a:off x="456325" y="443300"/>
            <a:ext cx="11577900" cy="62190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US"/>
              <a:t>Primitive Data Types:</a:t>
            </a:r>
            <a:endParaRPr/>
          </a:p>
          <a:p>
            <a:pPr indent="0" lvl="0" marL="0" rtl="0" algn="l">
              <a:spcBef>
                <a:spcPts val="1000"/>
              </a:spcBef>
              <a:spcAft>
                <a:spcPts val="0"/>
              </a:spcAft>
              <a:buClr>
                <a:schemeClr val="dk1"/>
              </a:buClr>
              <a:buSzPts val="1100"/>
              <a:buFont typeface="Arial"/>
              <a:buNone/>
            </a:pPr>
            <a:r>
              <a:rPr b="1" lang="en-US"/>
              <a:t>byte: 8 bits (1 byte)</a:t>
            </a:r>
            <a:r>
              <a:rPr lang="en-US"/>
              <a:t>. Represents a signed integer in the range of -128 to 127.</a:t>
            </a:r>
            <a:endParaRPr/>
          </a:p>
          <a:p>
            <a:pPr indent="0" lvl="0" marL="0" rtl="0" algn="l">
              <a:spcBef>
                <a:spcPts val="1000"/>
              </a:spcBef>
              <a:spcAft>
                <a:spcPts val="0"/>
              </a:spcAft>
              <a:buClr>
                <a:schemeClr val="dk1"/>
              </a:buClr>
              <a:buSzPts val="1100"/>
              <a:buFont typeface="Arial"/>
              <a:buNone/>
            </a:pPr>
            <a:r>
              <a:rPr b="1" lang="en-US"/>
              <a:t>short: 16 bits (2 bytes).</a:t>
            </a:r>
            <a:r>
              <a:rPr lang="en-US"/>
              <a:t> Represents a signed integer in the range of -32,768 to 32,767.</a:t>
            </a:r>
            <a:endParaRPr/>
          </a:p>
          <a:p>
            <a:pPr indent="0" lvl="0" marL="0" rtl="0" algn="l">
              <a:spcBef>
                <a:spcPts val="1000"/>
              </a:spcBef>
              <a:spcAft>
                <a:spcPts val="0"/>
              </a:spcAft>
              <a:buClr>
                <a:schemeClr val="dk1"/>
              </a:buClr>
              <a:buSzPts val="1100"/>
              <a:buFont typeface="Arial"/>
              <a:buNone/>
            </a:pPr>
            <a:r>
              <a:rPr b="1" lang="en-US"/>
              <a:t>int: 32 bits (4 bytes)</a:t>
            </a:r>
            <a:r>
              <a:rPr lang="en-US"/>
              <a:t>. Represents a signed integer in the range of approximately -2.1 billion to 2.1 billion.</a:t>
            </a:r>
            <a:endParaRPr/>
          </a:p>
          <a:p>
            <a:pPr indent="0" lvl="0" marL="0" rtl="0" algn="l">
              <a:spcBef>
                <a:spcPts val="1000"/>
              </a:spcBef>
              <a:spcAft>
                <a:spcPts val="0"/>
              </a:spcAft>
              <a:buClr>
                <a:schemeClr val="dk1"/>
              </a:buClr>
              <a:buSzPts val="1100"/>
              <a:buFont typeface="Arial"/>
              <a:buNone/>
            </a:pPr>
            <a:r>
              <a:rPr b="1" lang="en-US"/>
              <a:t>long: 64 bits (8 bytes)</a:t>
            </a:r>
            <a:r>
              <a:rPr lang="en-US"/>
              <a:t>. Represents a signed integer in the range of approximately -9.2 quintillion to 9.2 quintillion.</a:t>
            </a:r>
            <a:endParaRPr/>
          </a:p>
          <a:p>
            <a:pPr indent="0" lvl="0" marL="0" rtl="0" algn="l">
              <a:spcBef>
                <a:spcPts val="1000"/>
              </a:spcBef>
              <a:spcAft>
                <a:spcPts val="0"/>
              </a:spcAft>
              <a:buClr>
                <a:schemeClr val="dk1"/>
              </a:buClr>
              <a:buSzPts val="1100"/>
              <a:buFont typeface="Arial"/>
              <a:buNone/>
            </a:pPr>
            <a:r>
              <a:rPr b="1" lang="en-US"/>
              <a:t>float: 32 bits (4 bytes)</a:t>
            </a:r>
            <a:r>
              <a:rPr lang="en-US"/>
              <a:t>. Represents a single-precision floating-point number.</a:t>
            </a:r>
            <a:endParaRPr/>
          </a:p>
          <a:p>
            <a:pPr indent="0" lvl="0" marL="0" rtl="0" algn="l">
              <a:spcBef>
                <a:spcPts val="1000"/>
              </a:spcBef>
              <a:spcAft>
                <a:spcPts val="0"/>
              </a:spcAft>
              <a:buClr>
                <a:schemeClr val="dk1"/>
              </a:buClr>
              <a:buSzPts val="1100"/>
              <a:buFont typeface="Arial"/>
              <a:buNone/>
            </a:pPr>
            <a:r>
              <a:rPr b="1" lang="en-US"/>
              <a:t>double: 64 bits (8 bytes).</a:t>
            </a:r>
            <a:r>
              <a:rPr lang="en-US"/>
              <a:t> Represents a double-precision floating-point number.</a:t>
            </a:r>
            <a:endParaRPr/>
          </a:p>
          <a:p>
            <a:pPr indent="0" lvl="0" marL="0" rtl="0" algn="l">
              <a:spcBef>
                <a:spcPts val="1000"/>
              </a:spcBef>
              <a:spcAft>
                <a:spcPts val="0"/>
              </a:spcAft>
              <a:buClr>
                <a:schemeClr val="dk1"/>
              </a:buClr>
              <a:buSzPts val="1100"/>
              <a:buFont typeface="Arial"/>
              <a:buNone/>
            </a:pPr>
            <a:r>
              <a:rPr b="1" lang="en-US"/>
              <a:t>char: 16 bits (2 bytes)</a:t>
            </a:r>
            <a:r>
              <a:rPr lang="en-US"/>
              <a:t>. Represents a single character using Unicode encoding.</a:t>
            </a:r>
            <a:endParaRPr/>
          </a:p>
          <a:p>
            <a:pPr indent="0" lvl="0" marL="0" rtl="0" algn="l">
              <a:spcBef>
                <a:spcPts val="1000"/>
              </a:spcBef>
              <a:spcAft>
                <a:spcPts val="0"/>
              </a:spcAft>
              <a:buClr>
                <a:schemeClr val="dk1"/>
              </a:buClr>
              <a:buSzPts val="1100"/>
              <a:buFont typeface="Arial"/>
              <a:buNone/>
            </a:pPr>
            <a:r>
              <a:rPr b="1" lang="en-US"/>
              <a:t>boolean</a:t>
            </a:r>
            <a:r>
              <a:rPr lang="en-US"/>
              <a:t>:1bits . Represents a true or false value.</a:t>
            </a:r>
            <a:endParaRPr/>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Variables</a:t>
            </a:r>
            <a:endParaRPr/>
          </a:p>
        </p:txBody>
      </p:sp>
      <p:sp>
        <p:nvSpPr>
          <p:cNvPr id="284" name="Google Shape;284;p25"/>
          <p:cNvSpPr txBox="1"/>
          <p:nvPr>
            <p:ph idx="1" type="body"/>
          </p:nvPr>
        </p:nvSpPr>
        <p:spPr>
          <a:xfrm>
            <a:off x="926940" y="1922361"/>
            <a:ext cx="7693025" cy="422379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A </a:t>
            </a:r>
            <a:r>
              <a:rPr b="1" lang="en-US" sz="2400"/>
              <a:t>variable</a:t>
            </a:r>
            <a:r>
              <a:rPr lang="en-US" sz="2400"/>
              <a:t> is a name given memory location. That memory is associated to a data type and can be assigned a value.</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 int n=90;</a:t>
            </a:r>
            <a:endParaRPr sz="2400"/>
          </a:p>
          <a:p>
            <a:pPr indent="-228600" lvl="0" marL="228600" rtl="0" algn="l">
              <a:lnSpc>
                <a:spcPct val="90000"/>
              </a:lnSpc>
              <a:spcBef>
                <a:spcPts val="1000"/>
              </a:spcBef>
              <a:spcAft>
                <a:spcPts val="0"/>
              </a:spcAft>
              <a:buClr>
                <a:schemeClr val="dk1"/>
              </a:buClr>
              <a:buSzPts val="2400"/>
              <a:buChar char="•"/>
            </a:pPr>
            <a:r>
              <a:rPr lang="en-US" sz="2400"/>
              <a:t> float f1;</a:t>
            </a:r>
            <a:endParaRPr/>
          </a:p>
          <a:p>
            <a:pPr indent="-228600" lvl="0" marL="228600" rtl="0" algn="l">
              <a:lnSpc>
                <a:spcPct val="90000"/>
              </a:lnSpc>
              <a:spcBef>
                <a:spcPts val="1000"/>
              </a:spcBef>
              <a:spcAft>
                <a:spcPts val="0"/>
              </a:spcAft>
              <a:buClr>
                <a:schemeClr val="dk1"/>
              </a:buClr>
              <a:buSzPts val="2400"/>
              <a:buChar char="•"/>
            </a:pPr>
            <a:r>
              <a:rPr lang="en-US" sz="2400"/>
              <a:t> char ch;</a:t>
            </a:r>
            <a:endParaRPr/>
          </a:p>
          <a:p>
            <a:pPr indent="-228600" lvl="0" marL="228600" rtl="0" algn="l">
              <a:lnSpc>
                <a:spcPct val="90000"/>
              </a:lnSpc>
              <a:spcBef>
                <a:spcPts val="1000"/>
              </a:spcBef>
              <a:spcAft>
                <a:spcPts val="0"/>
              </a:spcAft>
              <a:buClr>
                <a:schemeClr val="dk1"/>
              </a:buClr>
              <a:buSzPts val="2400"/>
              <a:buChar char="•"/>
            </a:pPr>
            <a:r>
              <a:rPr lang="en-US" sz="2400"/>
              <a:t> double 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Variables conti…</a:t>
            </a:r>
            <a:endParaRPr/>
          </a:p>
        </p:txBody>
      </p:sp>
      <p:sp>
        <p:nvSpPr>
          <p:cNvPr id="291" name="Google Shape;291;p26"/>
          <p:cNvSpPr txBox="1"/>
          <p:nvPr>
            <p:ph idx="1" type="body"/>
          </p:nvPr>
        </p:nvSpPr>
        <p:spPr>
          <a:xfrm>
            <a:off x="1600200" y="1565564"/>
            <a:ext cx="8305800" cy="3352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80000"/>
              </a:lnSpc>
              <a:spcBef>
                <a:spcPts val="0"/>
              </a:spcBef>
              <a:spcAft>
                <a:spcPts val="0"/>
              </a:spcAft>
              <a:buClr>
                <a:schemeClr val="dk1"/>
              </a:buClr>
              <a:buSzPts val="1800"/>
              <a:buChar char="•"/>
            </a:pPr>
            <a:r>
              <a:rPr lang="en-US" sz="1800"/>
              <a:t>Assigning a value to a variable</a:t>
            </a:r>
            <a:endParaRPr/>
          </a:p>
          <a:p>
            <a:pPr indent="-228600" lvl="0" marL="228600" rtl="0" algn="l">
              <a:lnSpc>
                <a:spcPct val="80000"/>
              </a:lnSpc>
              <a:spcBef>
                <a:spcPts val="1000"/>
              </a:spcBef>
              <a:spcAft>
                <a:spcPts val="0"/>
              </a:spcAft>
              <a:buClr>
                <a:schemeClr val="dk1"/>
              </a:buClr>
              <a:buSzPts val="1800"/>
              <a:buFont typeface="Noto Sans Symbols"/>
              <a:buNone/>
            </a:pPr>
            <a:r>
              <a:t/>
            </a:r>
            <a:endParaRPr sz="1800"/>
          </a:p>
          <a:p>
            <a:pPr indent="-228600" lvl="0" marL="228600" rtl="0" algn="l">
              <a:lnSpc>
                <a:spcPct val="80000"/>
              </a:lnSpc>
              <a:spcBef>
                <a:spcPts val="1000"/>
              </a:spcBef>
              <a:spcAft>
                <a:spcPts val="0"/>
              </a:spcAft>
              <a:buClr>
                <a:schemeClr val="dk1"/>
              </a:buClr>
              <a:buSzPts val="1800"/>
              <a:buChar char="•"/>
            </a:pPr>
            <a:r>
              <a:rPr lang="en-US" sz="1800"/>
              <a:t>Initialization of a variable with a primary value</a:t>
            </a:r>
            <a:endParaRPr/>
          </a:p>
          <a:p>
            <a:pPr indent="-228600" lvl="0" marL="228600" rtl="0" algn="l">
              <a:lnSpc>
                <a:spcPct val="80000"/>
              </a:lnSpc>
              <a:spcBef>
                <a:spcPts val="1000"/>
              </a:spcBef>
              <a:spcAft>
                <a:spcPts val="0"/>
              </a:spcAft>
              <a:buClr>
                <a:schemeClr val="dk1"/>
              </a:buClr>
              <a:buSzPts val="1800"/>
              <a:buFont typeface="Noto Sans Symbols"/>
              <a:buAutoNum type="arabicPeriod"/>
            </a:pPr>
            <a:r>
              <a:rPr b="1" lang="en-US" sz="1800">
                <a:latin typeface="Courier New"/>
                <a:ea typeface="Courier New"/>
                <a:cs typeface="Courier New"/>
                <a:sym typeface="Courier New"/>
              </a:rPr>
              <a:t>int	n1;</a:t>
            </a:r>
            <a:endParaRPr/>
          </a:p>
          <a:p>
            <a:pPr indent="-228600" lvl="0" marL="228600" rtl="0" algn="l">
              <a:lnSpc>
                <a:spcPct val="80000"/>
              </a:lnSpc>
              <a:spcBef>
                <a:spcPts val="1000"/>
              </a:spcBef>
              <a:spcAft>
                <a:spcPts val="0"/>
              </a:spcAft>
              <a:buClr>
                <a:schemeClr val="dk1"/>
              </a:buClr>
              <a:buSzPts val="1800"/>
              <a:buFont typeface="Noto Sans Symbols"/>
              <a:buAutoNum type="arabicPeriod"/>
            </a:pPr>
            <a:r>
              <a:rPr b="1" lang="en-US" sz="1800">
                <a:latin typeface="Courier New"/>
                <a:ea typeface="Courier New"/>
                <a:cs typeface="Courier New"/>
                <a:sym typeface="Courier New"/>
              </a:rPr>
              <a:t>n1 =21 ;  		// assignment</a:t>
            </a:r>
            <a:endParaRPr/>
          </a:p>
          <a:p>
            <a:pPr indent="-228600" lvl="0" marL="228600" rtl="0" algn="l">
              <a:lnSpc>
                <a:spcPct val="80000"/>
              </a:lnSpc>
              <a:spcBef>
                <a:spcPts val="1000"/>
              </a:spcBef>
              <a:spcAft>
                <a:spcPts val="0"/>
              </a:spcAft>
              <a:buClr>
                <a:schemeClr val="dk1"/>
              </a:buClr>
              <a:buSzPts val="1800"/>
              <a:buFont typeface="Noto Sans Symbols"/>
              <a:buAutoNum type="arabicPeriod"/>
            </a:pPr>
            <a:r>
              <a:rPr b="1" lang="en-US" sz="1800">
                <a:latin typeface="Courier New"/>
                <a:ea typeface="Courier New"/>
                <a:cs typeface="Courier New"/>
                <a:sym typeface="Courier New"/>
              </a:rPr>
              <a:t>int   i2 = 18; 	// initialization</a:t>
            </a:r>
            <a:endParaRPr/>
          </a:p>
          <a:p>
            <a:pPr indent="-228600" lvl="0" marL="228600" rtl="0" algn="l">
              <a:lnSpc>
                <a:spcPct val="80000"/>
              </a:lnSpc>
              <a:spcBef>
                <a:spcPts val="1000"/>
              </a:spcBef>
              <a:spcAft>
                <a:spcPts val="0"/>
              </a:spcAft>
              <a:buClr>
                <a:schemeClr val="dk1"/>
              </a:buClr>
              <a:buSzPts val="1800"/>
              <a:buFont typeface="Noto Sans Symbols"/>
              <a:buAutoNum type="arabicPeriod"/>
            </a:pPr>
            <a:r>
              <a:rPr b="1" lang="en-US" sz="1800">
                <a:latin typeface="Courier New"/>
                <a:ea typeface="Courier New"/>
                <a:cs typeface="Courier New"/>
                <a:sym typeface="Courier New"/>
              </a:rPr>
              <a:t>char  ch = ‘S’;	// initialization</a:t>
            </a:r>
            <a:endParaRPr/>
          </a:p>
          <a:p>
            <a:pPr indent="-228600" lvl="0" marL="228600" rtl="0" algn="l">
              <a:lnSpc>
                <a:spcPct val="80000"/>
              </a:lnSpc>
              <a:spcBef>
                <a:spcPts val="1000"/>
              </a:spcBef>
              <a:spcAft>
                <a:spcPts val="0"/>
              </a:spcAft>
              <a:buClr>
                <a:schemeClr val="dk1"/>
              </a:buClr>
              <a:buSzPts val="1800"/>
              <a:buFont typeface="Noto Sans Symbols"/>
              <a:buAutoNum type="arabicPeriod"/>
            </a:pPr>
            <a:r>
              <a:rPr b="1" lang="en-US" sz="1800">
                <a:latin typeface="Courier New"/>
                <a:ea typeface="Courier New"/>
                <a:cs typeface="Courier New"/>
                <a:sym typeface="Courier New"/>
              </a:rPr>
              <a:t>double d = 21.8;	// initialization</a:t>
            </a:r>
            <a:endParaRPr/>
          </a:p>
          <a:p>
            <a:pPr indent="-228600" lvl="0" marL="228600" rtl="0" algn="l">
              <a:lnSpc>
                <a:spcPct val="80000"/>
              </a:lnSpc>
              <a:spcBef>
                <a:spcPts val="1000"/>
              </a:spcBef>
              <a:spcAft>
                <a:spcPts val="0"/>
              </a:spcAft>
              <a:buClr>
                <a:schemeClr val="dk1"/>
              </a:buClr>
              <a:buSzPts val="1800"/>
              <a:buFont typeface="Noto Sans Symbols"/>
              <a:buAutoNum type="arabicPeriod"/>
            </a:pPr>
            <a:r>
              <a:rPr b="1" lang="en-US" sz="1800">
                <a:latin typeface="Courier New"/>
                <a:ea typeface="Courier New"/>
                <a:cs typeface="Courier New"/>
                <a:sym typeface="Courier New"/>
              </a:rPr>
              <a:t>d = n1; 			// assignment</a:t>
            </a:r>
            <a:endParaRPr/>
          </a:p>
          <a:p>
            <a:pPr indent="-228600" lvl="0" marL="228600" rtl="0" algn="l">
              <a:lnSpc>
                <a:spcPct val="80000"/>
              </a:lnSpc>
              <a:spcBef>
                <a:spcPts val="1000"/>
              </a:spcBef>
              <a:spcAft>
                <a:spcPts val="0"/>
              </a:spcAft>
              <a:buClr>
                <a:schemeClr val="dk1"/>
              </a:buClr>
              <a:buSzPts val="1800"/>
              <a:buFont typeface="Noto Sans Symbols"/>
              <a:buAutoNum type="arabicPeriod"/>
            </a:pPr>
            <a:r>
              <a:rPr b="1" lang="en-US" sz="1800">
                <a:latin typeface="Courier New"/>
                <a:ea typeface="Courier New"/>
                <a:cs typeface="Courier New"/>
                <a:sym typeface="Courier New"/>
              </a:rPr>
              <a:t>float f1 = 16.13F;</a:t>
            </a:r>
            <a:endParaRPr/>
          </a:p>
          <a:p>
            <a:pPr indent="-228600" lvl="0" marL="228600" rtl="0" algn="l">
              <a:lnSpc>
                <a:spcPct val="80000"/>
              </a:lnSpc>
              <a:spcBef>
                <a:spcPts val="1000"/>
              </a:spcBef>
              <a:spcAft>
                <a:spcPts val="0"/>
              </a:spcAft>
              <a:buClr>
                <a:schemeClr val="dk1"/>
              </a:buClr>
              <a:buSzPts val="1800"/>
              <a:buFont typeface="Noto Sans Symbols"/>
              <a:buNone/>
            </a:pPr>
            <a:r>
              <a:t/>
            </a:r>
            <a:endParaRPr b="1" sz="1800">
              <a:latin typeface="Courier New"/>
              <a:ea typeface="Courier New"/>
              <a:cs typeface="Courier New"/>
              <a:sym typeface="Courier New"/>
            </a:endParaRPr>
          </a:p>
          <a:p>
            <a:pPr indent="-114300" lvl="0" marL="228600" rtl="0" algn="l">
              <a:lnSpc>
                <a:spcPct val="80000"/>
              </a:lnSpc>
              <a:spcBef>
                <a:spcPts val="1000"/>
              </a:spcBef>
              <a:spcAft>
                <a:spcPts val="0"/>
              </a:spcAft>
              <a:buClr>
                <a:schemeClr val="dk1"/>
              </a:buClr>
              <a:buSzPts val="1800"/>
              <a:buFont typeface="Noto Sans Symbols"/>
              <a:buNone/>
            </a:pPr>
            <a:r>
              <a:t/>
            </a:r>
            <a:endParaRPr b="1" sz="1800">
              <a:latin typeface="Courier New"/>
              <a:ea typeface="Courier New"/>
              <a:cs typeface="Courier New"/>
              <a:sym typeface="Courier New"/>
            </a:endParaRPr>
          </a:p>
          <a:p>
            <a:pPr indent="-114300" lvl="0" marL="228600" rtl="0" algn="l">
              <a:lnSpc>
                <a:spcPct val="80000"/>
              </a:lnSpc>
              <a:spcBef>
                <a:spcPts val="1000"/>
              </a:spcBef>
              <a:spcAft>
                <a:spcPts val="0"/>
              </a:spcAft>
              <a:buClr>
                <a:schemeClr val="dk1"/>
              </a:buClr>
              <a:buSzPts val="1800"/>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Naming conventions </a:t>
            </a:r>
            <a:br>
              <a:rPr lang="en-US"/>
            </a:br>
            <a:endParaRPr/>
          </a:p>
        </p:txBody>
      </p:sp>
      <p:sp>
        <p:nvSpPr>
          <p:cNvPr id="297" name="Google Shape;29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class , interfaces , enum names-  1st letter of 1st word must start with upper case &amp; then follow camel case notation.</a:t>
            </a:r>
            <a:endParaRPr/>
          </a:p>
          <a:p>
            <a:pPr indent="0" lvl="0" marL="0" rtl="0" algn="l">
              <a:lnSpc>
                <a:spcPct val="90000"/>
              </a:lnSpc>
              <a:spcBef>
                <a:spcPts val="1000"/>
              </a:spcBef>
              <a:spcAft>
                <a:spcPts val="0"/>
              </a:spcAft>
              <a:buClr>
                <a:schemeClr val="dk1"/>
              </a:buClr>
              <a:buSzPts val="2400"/>
              <a:buNone/>
            </a:pPr>
            <a:r>
              <a:rPr lang="en-US" sz="2400"/>
              <a:t>	eg : HelloWorld , MathOperation,AxisBank,BankAccount</a:t>
            </a:r>
            <a:endParaRPr sz="2400"/>
          </a:p>
          <a:p>
            <a:pPr indent="-228600" lvl="0" marL="228600" rtl="0" algn="l">
              <a:lnSpc>
                <a:spcPct val="90000"/>
              </a:lnSpc>
              <a:spcBef>
                <a:spcPts val="1000"/>
              </a:spcBef>
              <a:spcAft>
                <a:spcPts val="0"/>
              </a:spcAft>
              <a:buClr>
                <a:schemeClr val="dk1"/>
              </a:buClr>
              <a:buSzPts val="2400"/>
              <a:buChar char="•"/>
            </a:pPr>
            <a:r>
              <a:rPr lang="en-US" sz="2400"/>
              <a:t>data members/methods(functions) --  1st must start with lower case &amp; then follow camel case notation</a:t>
            </a:r>
            <a:endParaRPr/>
          </a:p>
          <a:p>
            <a:pPr indent="0" lvl="0" marL="0" rtl="0" algn="l">
              <a:lnSpc>
                <a:spcPct val="90000"/>
              </a:lnSpc>
              <a:spcBef>
                <a:spcPts val="1000"/>
              </a:spcBef>
              <a:spcAft>
                <a:spcPts val="0"/>
              </a:spcAft>
              <a:buClr>
                <a:schemeClr val="dk1"/>
              </a:buClr>
              <a:buSzPts val="2400"/>
              <a:buNone/>
            </a:pPr>
            <a:r>
              <a:rPr lang="en-US" sz="2400"/>
              <a:t>	eg : performanceIndex,showEmp,dispDetails, getInfo</a:t>
            </a:r>
            <a:endParaRPr sz="2400"/>
          </a:p>
          <a:p>
            <a:pPr indent="0" lvl="0" marL="0" rtl="0" algn="l">
              <a:lnSpc>
                <a:spcPct val="90000"/>
              </a:lnSpc>
              <a:spcBef>
                <a:spcPts val="1000"/>
              </a:spcBef>
              <a:spcAft>
                <a:spcPts val="0"/>
              </a:spcAft>
              <a:buClr>
                <a:schemeClr val="dk1"/>
              </a:buClr>
              <a:buSzPts val="2400"/>
              <a:buNone/>
            </a:pPr>
            <a:r>
              <a:rPr lang="en-US" sz="2400"/>
              <a:t>	public double calculateSalary(....) {...}</a:t>
            </a:r>
            <a:endParaRPr/>
          </a:p>
          <a:p>
            <a:pPr indent="-304800" lvl="0" marL="457200" rtl="0" algn="l">
              <a:lnSpc>
                <a:spcPct val="90000"/>
              </a:lnSpc>
              <a:spcBef>
                <a:spcPts val="1000"/>
              </a:spcBef>
              <a:spcAft>
                <a:spcPts val="0"/>
              </a:spcAft>
              <a:buClr>
                <a:schemeClr val="dk1"/>
              </a:buClr>
              <a:buSzPts val="2400"/>
              <a:buFont typeface="Calibri"/>
              <a:buNone/>
            </a:pPr>
            <a:r>
              <a:t/>
            </a:r>
            <a:endParaRPr sz="2400"/>
          </a:p>
          <a:p>
            <a:pPr indent="-228600" lvl="0" marL="228600" rtl="0" algn="l">
              <a:lnSpc>
                <a:spcPct val="90000"/>
              </a:lnSpc>
              <a:spcBef>
                <a:spcPts val="1000"/>
              </a:spcBef>
              <a:spcAft>
                <a:spcPts val="0"/>
              </a:spcAft>
              <a:buClr>
                <a:schemeClr val="dk1"/>
              </a:buClr>
              <a:buSzPts val="2400"/>
              <a:buChar char="•"/>
            </a:pPr>
            <a:r>
              <a:rPr lang="en-US" sz="2400"/>
              <a:t>constants -- all uppercase.</a:t>
            </a:r>
            <a:endParaRPr/>
          </a:p>
          <a:p>
            <a:pPr indent="0" lvl="0" marL="0" rtl="0" algn="l">
              <a:lnSpc>
                <a:spcPct val="90000"/>
              </a:lnSpc>
              <a:spcBef>
                <a:spcPts val="1000"/>
              </a:spcBef>
              <a:spcAft>
                <a:spcPts val="0"/>
              </a:spcAft>
              <a:buClr>
                <a:schemeClr val="dk1"/>
              </a:buClr>
              <a:buSzPts val="2400"/>
              <a:buNone/>
            </a:pPr>
            <a:r>
              <a:rPr lang="en-US" sz="2400"/>
              <a:t>	eg : PI</a:t>
            </a:r>
            <a:endParaRPr/>
          </a:p>
          <a:p>
            <a:pPr indent="-304800" lvl="0" marL="457200" rtl="0" algn="l">
              <a:lnSpc>
                <a:spcPct val="90000"/>
              </a:lnSpc>
              <a:spcBef>
                <a:spcPts val="1000"/>
              </a:spcBef>
              <a:spcAft>
                <a:spcPts val="0"/>
              </a:spcAft>
              <a:buClr>
                <a:schemeClr val="dk1"/>
              </a:buClr>
              <a:buSzPts val="2400"/>
              <a:buFont typeface="Calibri"/>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Rules on Identifiers</a:t>
            </a:r>
            <a:br>
              <a:rPr lang="en-US"/>
            </a:br>
            <a:endParaRPr/>
          </a:p>
        </p:txBody>
      </p:sp>
      <p:sp>
        <p:nvSpPr>
          <p:cNvPr id="303" name="Google Shape;30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1. Identifiers must start with a letter,</a:t>
            </a:r>
            <a:endParaRPr/>
          </a:p>
          <a:p>
            <a:pPr indent="-228600" lvl="0" marL="228600" rtl="0" algn="l">
              <a:lnSpc>
                <a:spcPct val="90000"/>
              </a:lnSpc>
              <a:spcBef>
                <a:spcPts val="1000"/>
              </a:spcBef>
              <a:spcAft>
                <a:spcPts val="0"/>
              </a:spcAft>
              <a:buClr>
                <a:schemeClr val="dk1"/>
              </a:buClr>
              <a:buSzPts val="2800"/>
              <a:buChar char="•"/>
            </a:pPr>
            <a:r>
              <a:rPr lang="en-US"/>
              <a:t> a currency character ($), or a </a:t>
            </a:r>
            <a:endParaRPr/>
          </a:p>
          <a:p>
            <a:pPr indent="-228600" lvl="0" marL="228600" rtl="0" algn="l">
              <a:lnSpc>
                <a:spcPct val="90000"/>
              </a:lnSpc>
              <a:spcBef>
                <a:spcPts val="1000"/>
              </a:spcBef>
              <a:spcAft>
                <a:spcPts val="0"/>
              </a:spcAft>
              <a:buClr>
                <a:schemeClr val="dk1"/>
              </a:buClr>
              <a:buSzPts val="2800"/>
              <a:buChar char="•"/>
            </a:pPr>
            <a:r>
              <a:rPr lang="en-US"/>
              <a:t>connecting character such as the underscore ( _ ), </a:t>
            </a:r>
            <a:endParaRPr/>
          </a:p>
          <a:p>
            <a:pPr indent="-228600" lvl="0" marL="228600" rtl="0" algn="l">
              <a:lnSpc>
                <a:spcPct val="90000"/>
              </a:lnSpc>
              <a:spcBef>
                <a:spcPts val="1000"/>
              </a:spcBef>
              <a:spcAft>
                <a:spcPts val="0"/>
              </a:spcAft>
              <a:buClr>
                <a:schemeClr val="dk1"/>
              </a:buClr>
              <a:buSzPts val="2800"/>
              <a:buChar char="•"/>
            </a:pPr>
            <a:r>
              <a:rPr lang="en-US"/>
              <a:t> cannot start with a number!</a:t>
            </a:r>
            <a:endParaRPr/>
          </a:p>
          <a:p>
            <a:pPr indent="-228600" lvl="0" marL="228600" rtl="0" algn="l">
              <a:lnSpc>
                <a:spcPct val="90000"/>
              </a:lnSpc>
              <a:spcBef>
                <a:spcPts val="1000"/>
              </a:spcBef>
              <a:spcAft>
                <a:spcPts val="0"/>
              </a:spcAft>
              <a:buClr>
                <a:schemeClr val="dk1"/>
              </a:buClr>
              <a:buSzPts val="2800"/>
              <a:buChar char="•"/>
            </a:pPr>
            <a:r>
              <a:rPr lang="en-US"/>
              <a:t>2. Can't use a Java keyword as an identifier. </a:t>
            </a:r>
            <a:endParaRPr/>
          </a:p>
          <a:p>
            <a:pPr indent="-228600" lvl="0" marL="228600" rtl="0" algn="l">
              <a:lnSpc>
                <a:spcPct val="90000"/>
              </a:lnSpc>
              <a:spcBef>
                <a:spcPts val="1000"/>
              </a:spcBef>
              <a:spcAft>
                <a:spcPts val="0"/>
              </a:spcAft>
              <a:buClr>
                <a:schemeClr val="dk1"/>
              </a:buClr>
              <a:buSzPts val="2800"/>
              <a:buChar char="•"/>
            </a:pPr>
            <a:r>
              <a:rPr lang="en-US"/>
              <a:t>3. Are Case sensitive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Access specifiers </a:t>
            </a:r>
            <a:br>
              <a:rPr lang="en-US"/>
            </a:br>
            <a:endParaRPr/>
          </a:p>
        </p:txBody>
      </p:sp>
      <p:sp>
        <p:nvSpPr>
          <p:cNvPr id="309" name="Google Shape;30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Private:inside class</a:t>
            </a:r>
            <a:endParaRPr/>
          </a:p>
          <a:p>
            <a:pPr indent="-228600" lvl="0" marL="228600" rtl="0" algn="l">
              <a:lnSpc>
                <a:spcPct val="90000"/>
              </a:lnSpc>
              <a:spcBef>
                <a:spcPts val="1000"/>
              </a:spcBef>
              <a:spcAft>
                <a:spcPts val="0"/>
              </a:spcAft>
              <a:buClr>
                <a:schemeClr val="dk1"/>
              </a:buClr>
              <a:buSzPct val="100000"/>
              <a:buChar char="•"/>
            </a:pPr>
            <a:r>
              <a:rPr lang="en-US"/>
              <a:t>default(package private) --no access modifier</a:t>
            </a:r>
            <a:endParaRPr/>
          </a:p>
          <a:p>
            <a:pPr indent="-228600" lvl="0" marL="228600" rtl="0" algn="l">
              <a:lnSpc>
                <a:spcPct val="90000"/>
              </a:lnSpc>
              <a:spcBef>
                <a:spcPts val="1000"/>
              </a:spcBef>
              <a:spcAft>
                <a:spcPts val="0"/>
              </a:spcAft>
              <a:buClr>
                <a:schemeClr val="dk1"/>
              </a:buClr>
              <a:buSzPct val="100000"/>
              <a:buChar char="•"/>
            </a:pPr>
            <a:r>
              <a:rPr lang="en-US"/>
              <a:t>protected</a:t>
            </a:r>
            <a:endParaRPr/>
          </a:p>
          <a:p>
            <a:pPr indent="-228600" lvl="0" marL="228600" rtl="0" algn="l">
              <a:lnSpc>
                <a:spcPct val="90000"/>
              </a:lnSpc>
              <a:spcBef>
                <a:spcPts val="1000"/>
              </a:spcBef>
              <a:spcAft>
                <a:spcPts val="0"/>
              </a:spcAft>
              <a:buClr>
                <a:schemeClr val="dk1"/>
              </a:buClr>
              <a:buSzPct val="100000"/>
              <a:buChar char="•"/>
            </a:pPr>
            <a:r>
              <a:rPr lang="en-US"/>
              <a:t>Public: no restriction at all</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Legal class level access specifiers - </a:t>
            </a:r>
            <a:endParaRPr/>
          </a:p>
          <a:p>
            <a:pPr indent="-228600" lvl="0" marL="228600" rtl="0" algn="l">
              <a:lnSpc>
                <a:spcPct val="90000"/>
              </a:lnSpc>
              <a:spcBef>
                <a:spcPts val="1000"/>
              </a:spcBef>
              <a:spcAft>
                <a:spcPts val="0"/>
              </a:spcAft>
              <a:buClr>
                <a:schemeClr val="dk1"/>
              </a:buClr>
              <a:buSzPct val="100000"/>
              <a:buChar char="•"/>
            </a:pPr>
            <a:r>
              <a:rPr lang="en-US"/>
              <a:t>1. default(scope=current package only)</a:t>
            </a:r>
            <a:endParaRPr/>
          </a:p>
          <a:p>
            <a:pPr indent="-228600" lvl="0" marL="228600" rtl="0" algn="l">
              <a:lnSpc>
                <a:spcPct val="90000"/>
              </a:lnSpc>
              <a:spcBef>
                <a:spcPts val="1000"/>
              </a:spcBef>
              <a:spcAft>
                <a:spcPts val="0"/>
              </a:spcAft>
              <a:buClr>
                <a:schemeClr val="dk1"/>
              </a:buClr>
              <a:buSzPct val="100000"/>
              <a:buChar char="•"/>
            </a:pPr>
            <a:r>
              <a:rPr lang="en-US"/>
              <a:t>2. public (scope=accessible from any where)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rules </a:t>
            </a:r>
            <a:br>
              <a:rPr lang="en-US"/>
            </a:br>
            <a:endParaRPr/>
          </a:p>
        </p:txBody>
      </p:sp>
      <p:sp>
        <p:nvSpPr>
          <p:cNvPr id="315" name="Google Shape;31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514350" lvl="0" marL="514350" rtl="0" algn="l">
              <a:lnSpc>
                <a:spcPct val="90000"/>
              </a:lnSpc>
              <a:spcBef>
                <a:spcPts val="0"/>
              </a:spcBef>
              <a:spcAft>
                <a:spcPts val="0"/>
              </a:spcAft>
              <a:buClr>
                <a:schemeClr val="dk1"/>
              </a:buClr>
              <a:buSzPct val="100000"/>
              <a:buFont typeface="Calibri"/>
              <a:buAutoNum type="arabicPeriod"/>
            </a:pPr>
            <a:r>
              <a:rPr lang="en-US"/>
              <a:t> Java compiler doesn't allow accessing of un initialized data members.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A file can have more than one non public class.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There can be only one public class per source code file.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 If there is a public class in a file, the name of the file must match the nameof the public class. For example, a class declared as public class Example {....}must be in a source code file named Example.java.</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 Java compiler doesn't allow accessing of un-initiated vars.</a:t>
            </a:r>
            <a:endParaRPr/>
          </a:p>
          <a:p>
            <a:pPr indent="0" lvl="0" marL="0" rtl="0" algn="l">
              <a:lnSpc>
                <a:spcPct val="90000"/>
              </a:lnSpc>
              <a:spcBef>
                <a:spcPts val="1000"/>
              </a:spcBef>
              <a:spcAft>
                <a:spcPts val="0"/>
              </a:spcAft>
              <a:buClr>
                <a:schemeClr val="dk1"/>
              </a:buClr>
              <a:buSzPct val="100000"/>
              <a:buNone/>
            </a:pPr>
            <a:r>
              <a:rPr lang="en-US"/>
              <a:t>   eg : int n;</a:t>
            </a:r>
            <a:endParaRPr/>
          </a:p>
          <a:p>
            <a:pPr indent="0" lvl="0" marL="0" rtl="0" algn="l">
              <a:lnSpc>
                <a:spcPct val="90000"/>
              </a:lnSpc>
              <a:spcBef>
                <a:spcPts val="1000"/>
              </a:spcBef>
              <a:spcAft>
                <a:spcPts val="0"/>
              </a:spcAft>
              <a:buClr>
                <a:schemeClr val="dk1"/>
              </a:buClr>
              <a:buSzPct val="100000"/>
              <a:buNone/>
            </a:pPr>
            <a:r>
              <a:rPr lang="en-US"/>
              <a:t>sop(n);//error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ctrTitle"/>
          </p:nvPr>
        </p:nvSpPr>
        <p:spPr>
          <a:xfrm>
            <a:off x="310055" y="157655"/>
            <a:ext cx="9144000" cy="112937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History Of JAVA</a:t>
            </a:r>
            <a:endParaRPr sz="5400"/>
          </a:p>
        </p:txBody>
      </p:sp>
      <p:sp>
        <p:nvSpPr>
          <p:cNvPr id="104" name="Google Shape;104;p3"/>
          <p:cNvSpPr txBox="1"/>
          <p:nvPr>
            <p:ph idx="1" type="subTitle"/>
          </p:nvPr>
        </p:nvSpPr>
        <p:spPr>
          <a:xfrm>
            <a:off x="1524000" y="1671145"/>
            <a:ext cx="9144000" cy="358665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a:t>Java is a </a:t>
            </a:r>
            <a:r>
              <a:rPr b="1" lang="en-US"/>
              <a:t>programming language</a:t>
            </a:r>
            <a:r>
              <a:rPr lang="en-US"/>
              <a:t> and a </a:t>
            </a:r>
            <a:r>
              <a:rPr b="1" lang="en-US"/>
              <a:t>platform</a:t>
            </a:r>
            <a:r>
              <a:rPr lang="en-US"/>
              <a:t>.</a:t>
            </a:r>
            <a:endParaRPr/>
          </a:p>
          <a:p>
            <a:pPr indent="0" lvl="0" marL="0" rtl="0" algn="l">
              <a:lnSpc>
                <a:spcPct val="90000"/>
              </a:lnSpc>
              <a:spcBef>
                <a:spcPts val="1000"/>
              </a:spcBef>
              <a:spcAft>
                <a:spcPts val="0"/>
              </a:spcAft>
              <a:buClr>
                <a:schemeClr val="dk1"/>
              </a:buClr>
              <a:buSzPts val="2400"/>
              <a:buNone/>
            </a:pPr>
            <a:r>
              <a:rPr lang="en-US"/>
              <a:t>Developed   by </a:t>
            </a:r>
            <a:r>
              <a:rPr i="1" lang="en-US"/>
              <a:t>Sun Microsystems</a:t>
            </a:r>
            <a:r>
              <a:rPr lang="en-US"/>
              <a:t> (which is now the subsidiary of Oracle) in the year 1995</a:t>
            </a:r>
            <a:endParaRPr/>
          </a:p>
          <a:p>
            <a:pPr indent="0" lvl="0" marL="0" rtl="0" algn="l">
              <a:lnSpc>
                <a:spcPct val="90000"/>
              </a:lnSpc>
              <a:spcBef>
                <a:spcPts val="1000"/>
              </a:spcBef>
              <a:spcAft>
                <a:spcPts val="0"/>
              </a:spcAft>
              <a:buClr>
                <a:schemeClr val="dk1"/>
              </a:buClr>
              <a:buSzPts val="2400"/>
              <a:buNone/>
            </a:pPr>
            <a:r>
              <a:rPr lang="en-US"/>
              <a:t>Invented by Dr.James Gosling and his team in  1994.</a:t>
            </a:r>
            <a:endParaRPr/>
          </a:p>
          <a:p>
            <a:pPr indent="0" lvl="0" marL="0" rtl="0" algn="l">
              <a:lnSpc>
                <a:spcPct val="90000"/>
              </a:lnSpc>
              <a:spcBef>
                <a:spcPts val="1000"/>
              </a:spcBef>
              <a:spcAft>
                <a:spcPts val="0"/>
              </a:spcAft>
              <a:buClr>
                <a:schemeClr val="dk1"/>
              </a:buClr>
              <a:buSzPts val="2400"/>
              <a:buNone/>
            </a:pPr>
            <a:r>
              <a:rPr b="1" lang="en-US"/>
              <a:t>Platform</a:t>
            </a:r>
            <a:r>
              <a:rPr lang="en-US"/>
              <a:t>: Any hardware or software environment in which a program runs, is known as a platform. Since Java has a runtime environment (JRE) and API, it is called a platform.</a:t>
            </a:r>
            <a:endParaRPr/>
          </a:p>
          <a:p>
            <a:pPr indent="0" lvl="0" marL="0" rtl="0" algn="just">
              <a:lnSpc>
                <a:spcPct val="90000"/>
              </a:lnSpc>
              <a:spcBef>
                <a:spcPts val="1000"/>
              </a:spcBef>
              <a:spcAft>
                <a:spcPts val="0"/>
              </a:spcAft>
              <a:buClr>
                <a:schemeClr val="dk1"/>
              </a:buClr>
              <a:buSzPts val="2400"/>
              <a:buNone/>
            </a:pPr>
            <a:r>
              <a:rPr lang="en-US"/>
              <a:t>Was dismissed as just another OO programming language.</a:t>
            </a:r>
            <a:endParaRPr/>
          </a:p>
          <a:p>
            <a:pPr indent="0" lvl="0" marL="0" rtl="0" algn="just">
              <a:lnSpc>
                <a:spcPct val="90000"/>
              </a:lnSpc>
              <a:spcBef>
                <a:spcPts val="1000"/>
              </a:spcBef>
              <a:spcAft>
                <a:spcPts val="0"/>
              </a:spcAft>
              <a:buClr>
                <a:schemeClr val="dk1"/>
              </a:buClr>
              <a:buSzPts val="2400"/>
              <a:buNone/>
            </a:pPr>
            <a:r>
              <a:rPr lang="en-US"/>
              <a:t>Became popular with the rising popularity of ‘www’.</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Conversions regarding primitive types</a:t>
            </a:r>
            <a:br>
              <a:rPr lang="en-US"/>
            </a:br>
            <a:endParaRPr/>
          </a:p>
        </p:txBody>
      </p:sp>
      <p:sp>
        <p:nvSpPr>
          <p:cNvPr id="321" name="Google Shape;321;p31"/>
          <p:cNvSpPr txBox="1"/>
          <p:nvPr>
            <p:ph idx="1" type="body"/>
          </p:nvPr>
        </p:nvSpPr>
        <p:spPr>
          <a:xfrm>
            <a:off x="640773" y="1150216"/>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Automatic conversions(widening ) ---Automatic promotions</a:t>
            </a:r>
            <a:endParaRPr/>
          </a:p>
          <a:p>
            <a:pPr indent="0" lvl="0" marL="0" rtl="0" algn="l">
              <a:lnSpc>
                <a:spcPct val="90000"/>
              </a:lnSpc>
              <a:spcBef>
                <a:spcPts val="1000"/>
              </a:spcBef>
              <a:spcAft>
                <a:spcPts val="0"/>
              </a:spcAft>
              <a:buClr>
                <a:schemeClr val="dk1"/>
              </a:buClr>
              <a:buSzPts val="2800"/>
              <a:buNone/>
            </a:pPr>
            <a:r>
              <a:rPr lang="en-US"/>
              <a:t>byte---&gt;short---&gt;int---&gt; long---&gt;float---&gt;double</a:t>
            </a:r>
            <a:endParaRPr/>
          </a:p>
          <a:p>
            <a:pPr indent="0" lvl="0" marL="0" rtl="0" algn="l">
              <a:lnSpc>
                <a:spcPct val="90000"/>
              </a:lnSpc>
              <a:spcBef>
                <a:spcPts val="1000"/>
              </a:spcBef>
              <a:spcAft>
                <a:spcPts val="0"/>
              </a:spcAft>
              <a:buClr>
                <a:schemeClr val="dk1"/>
              </a:buClr>
              <a:buSzPts val="2800"/>
              <a:buNone/>
            </a:pPr>
            <a:r>
              <a:rPr lang="en-US"/>
              <a:t>char ---&gt; int</a:t>
            </a:r>
            <a:endParaRPr/>
          </a:p>
          <a:p>
            <a:pPr indent="0" lvl="0" marL="0" rtl="0" algn="l">
              <a:lnSpc>
                <a:spcPct val="90000"/>
              </a:lnSpc>
              <a:spcBef>
                <a:spcPts val="1000"/>
              </a:spcBef>
              <a:spcAft>
                <a:spcPts val="0"/>
              </a:spcAft>
              <a:buClr>
                <a:schemeClr val="dk1"/>
              </a:buClr>
              <a:buSzPts val="2800"/>
              <a:buNone/>
            </a:pPr>
            <a:r>
              <a:rPr lang="en-US"/>
              <a:t>eg : char ch='a';</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long ---&gt;float ---is considered automatic type of conversion(since float data type can hold larger range of values than long data type)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Rules ---</a:t>
            </a:r>
            <a:br>
              <a:rPr lang="en-US"/>
            </a:br>
            <a:endParaRPr/>
          </a:p>
        </p:txBody>
      </p:sp>
      <p:sp>
        <p:nvSpPr>
          <p:cNvPr id="327" name="Google Shape;327;p32"/>
          <p:cNvSpPr txBox="1"/>
          <p:nvPr>
            <p:ph idx="1" type="body"/>
          </p:nvPr>
        </p:nvSpPr>
        <p:spPr>
          <a:xfrm>
            <a:off x="682337" y="1222952"/>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 i=s;</a:t>
            </a:r>
            <a:endParaRPr/>
          </a:p>
          <a:p>
            <a:pPr indent="-228600" lvl="0" marL="228600" rtl="0" algn="l">
              <a:lnSpc>
                <a:spcPct val="90000"/>
              </a:lnSpc>
              <a:spcBef>
                <a:spcPts val="1000"/>
              </a:spcBef>
              <a:spcAft>
                <a:spcPts val="0"/>
              </a:spcAft>
              <a:buClr>
                <a:schemeClr val="dk1"/>
              </a:buClr>
              <a:buSzPts val="2800"/>
              <a:buChar char="•"/>
            </a:pPr>
            <a:r>
              <a:rPr lang="en-US"/>
              <a:t>src &amp; dest - must be compatible, typically dest data type must be able to store larger magnitude of values than  that of src data type.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1. Any arithmetic operation involving byte,short  --- automatically promoted to --int</a:t>
            </a:r>
            <a:endParaRPr/>
          </a:p>
          <a:p>
            <a:pPr indent="-228600" lvl="0" marL="228600" rtl="0" algn="l">
              <a:lnSpc>
                <a:spcPct val="90000"/>
              </a:lnSpc>
              <a:spcBef>
                <a:spcPts val="1000"/>
              </a:spcBef>
              <a:spcAft>
                <a:spcPts val="0"/>
              </a:spcAft>
              <a:buClr>
                <a:schemeClr val="dk1"/>
              </a:buClr>
              <a:buSzPts val="2800"/>
              <a:buChar char="•"/>
            </a:pPr>
            <a:r>
              <a:rPr lang="en-US"/>
              <a:t>2. int &amp; long ---&gt; long</a:t>
            </a:r>
            <a:endParaRPr/>
          </a:p>
          <a:p>
            <a:pPr indent="-228600" lvl="0" marL="228600" rtl="0" algn="l">
              <a:lnSpc>
                <a:spcPct val="90000"/>
              </a:lnSpc>
              <a:spcBef>
                <a:spcPts val="1000"/>
              </a:spcBef>
              <a:spcAft>
                <a:spcPts val="0"/>
              </a:spcAft>
              <a:buClr>
                <a:schemeClr val="dk1"/>
              </a:buClr>
              <a:buSzPts val="2800"/>
              <a:buChar char="•"/>
            </a:pPr>
            <a:r>
              <a:rPr lang="en-US"/>
              <a:t>3. long &amp; float ---&gt; float</a:t>
            </a:r>
            <a:endParaRPr/>
          </a:p>
          <a:p>
            <a:pPr indent="-228600" lvl="0" marL="228600" rtl="0" algn="l">
              <a:lnSpc>
                <a:spcPct val="90000"/>
              </a:lnSpc>
              <a:spcBef>
                <a:spcPts val="1000"/>
              </a:spcBef>
              <a:spcAft>
                <a:spcPts val="0"/>
              </a:spcAft>
              <a:buClr>
                <a:schemeClr val="dk1"/>
              </a:buClr>
              <a:buSzPts val="2800"/>
              <a:buChar char="•"/>
            </a:pPr>
            <a:r>
              <a:rPr lang="en-US"/>
              <a:t>4. byte,short......&amp; float &amp; double----&gt; double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Narrowing conversion --- forced conversion(type-casting)</a:t>
            </a:r>
            <a:br>
              <a:rPr lang="en-US"/>
            </a:br>
            <a:endParaRPr/>
          </a:p>
        </p:txBody>
      </p:sp>
      <p:sp>
        <p:nvSpPr>
          <p:cNvPr id="333" name="Google Shape;33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eg --- </a:t>
            </a:r>
            <a:endParaRPr/>
          </a:p>
          <a:p>
            <a:pPr indent="0" lvl="0" marL="0" rtl="0" algn="l">
              <a:lnSpc>
                <a:spcPct val="90000"/>
              </a:lnSpc>
              <a:spcBef>
                <a:spcPts val="1000"/>
              </a:spcBef>
              <a:spcAft>
                <a:spcPts val="0"/>
              </a:spcAft>
              <a:buClr>
                <a:schemeClr val="dk1"/>
              </a:buClr>
              <a:buSzPts val="2800"/>
              <a:buNone/>
            </a:pPr>
            <a:r>
              <a:rPr lang="en-US"/>
              <a:t>double ---&gt; int </a:t>
            </a:r>
            <a:endParaRPr/>
          </a:p>
          <a:p>
            <a:pPr indent="0" lvl="0" marL="0" rtl="0" algn="l">
              <a:lnSpc>
                <a:spcPct val="90000"/>
              </a:lnSpc>
              <a:spcBef>
                <a:spcPts val="1000"/>
              </a:spcBef>
              <a:spcAft>
                <a:spcPts val="0"/>
              </a:spcAft>
              <a:buClr>
                <a:schemeClr val="dk1"/>
              </a:buClr>
              <a:buSzPts val="2800"/>
              <a:buNone/>
            </a:pPr>
            <a:r>
              <a:rPr lang="en-US"/>
              <a:t>float --&gt; long</a:t>
            </a:r>
            <a:endParaRPr/>
          </a:p>
          <a:p>
            <a:pPr indent="0" lvl="0" marL="0" rtl="0" algn="l">
              <a:lnSpc>
                <a:spcPct val="90000"/>
              </a:lnSpc>
              <a:spcBef>
                <a:spcPts val="1000"/>
              </a:spcBef>
              <a:spcAft>
                <a:spcPts val="0"/>
              </a:spcAft>
              <a:buClr>
                <a:schemeClr val="dk1"/>
              </a:buClr>
              <a:buSzPts val="2800"/>
              <a:buNone/>
            </a:pPr>
            <a:r>
              <a:rPr lang="en-US"/>
              <a:t>double ---&gt; float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4"/>
          <p:cNvSpPr txBox="1"/>
          <p:nvPr>
            <p:ph type="ctrTitle"/>
          </p:nvPr>
        </p:nvSpPr>
        <p:spPr>
          <a:xfrm>
            <a:off x="2234484" y="2690947"/>
            <a:ext cx="7772400" cy="82391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800"/>
              <a:t>Basic Java Syntax</a:t>
            </a:r>
            <a:br>
              <a:rPr lang="en-US" sz="4800"/>
            </a:br>
            <a:r>
              <a:rPr lang="en-US" sz="4800"/>
              <a:t>Operators</a:t>
            </a:r>
            <a:br>
              <a:rPr lang="en-US" sz="4800"/>
            </a:br>
            <a:r>
              <a:rPr lang="en-US" sz="4800"/>
              <a:t>Control Statements</a:t>
            </a:r>
            <a:endParaRPr sz="4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Primitive Types and Variables</a:t>
            </a:r>
            <a:endParaRPr/>
          </a:p>
        </p:txBody>
      </p:sp>
      <p:sp>
        <p:nvSpPr>
          <p:cNvPr id="344" name="Google Shape;344;p35"/>
          <p:cNvSpPr txBox="1"/>
          <p:nvPr>
            <p:ph idx="1" type="body"/>
          </p:nvPr>
        </p:nvSpPr>
        <p:spPr>
          <a:xfrm>
            <a:off x="2209800" y="1981200"/>
            <a:ext cx="7772400" cy="4419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boolean, char, byte, short, int, long, float, double etc.</a:t>
            </a:r>
            <a:endParaRPr/>
          </a:p>
          <a:p>
            <a:pPr indent="-228600" lvl="0" marL="228600" rtl="0" algn="l">
              <a:lnSpc>
                <a:spcPct val="90000"/>
              </a:lnSpc>
              <a:spcBef>
                <a:spcPts val="1000"/>
              </a:spcBef>
              <a:spcAft>
                <a:spcPts val="0"/>
              </a:spcAft>
              <a:buClr>
                <a:schemeClr val="dk1"/>
              </a:buClr>
              <a:buSzPts val="2400"/>
              <a:buChar char="•"/>
            </a:pPr>
            <a:r>
              <a:rPr lang="en-US" sz="2400"/>
              <a:t>These basic (or primitive) types are the only types that are not objects (due to performance issues).</a:t>
            </a:r>
            <a:endParaRPr/>
          </a:p>
          <a:p>
            <a:pPr indent="-228600" lvl="0" marL="228600" rtl="0" algn="l">
              <a:lnSpc>
                <a:spcPct val="90000"/>
              </a:lnSpc>
              <a:spcBef>
                <a:spcPts val="1000"/>
              </a:spcBef>
              <a:spcAft>
                <a:spcPts val="0"/>
              </a:spcAft>
              <a:buClr>
                <a:schemeClr val="dk1"/>
              </a:buClr>
              <a:buSzPts val="2400"/>
              <a:buChar char="•"/>
            </a:pPr>
            <a:r>
              <a:rPr lang="en-US" sz="2400"/>
              <a:t>This means that you don’t use the new operator to create a primitive variable.</a:t>
            </a:r>
            <a:endParaRPr/>
          </a:p>
          <a:p>
            <a:pPr indent="-228600" lvl="0" marL="228600" rtl="0" algn="l">
              <a:lnSpc>
                <a:spcPct val="90000"/>
              </a:lnSpc>
              <a:spcBef>
                <a:spcPts val="1000"/>
              </a:spcBef>
              <a:spcAft>
                <a:spcPts val="0"/>
              </a:spcAft>
              <a:buClr>
                <a:schemeClr val="dk1"/>
              </a:buClr>
              <a:buSzPts val="2400"/>
              <a:buChar char="•"/>
            </a:pPr>
            <a:r>
              <a:rPr lang="en-US" sz="2400"/>
              <a:t>Declaring primitive variables:</a:t>
            </a:r>
            <a:endParaRPr/>
          </a:p>
          <a:p>
            <a:pPr indent="-228600" lvl="2" marL="1143000" rtl="0" algn="l">
              <a:lnSpc>
                <a:spcPct val="90000"/>
              </a:lnSpc>
              <a:spcBef>
                <a:spcPts val="500"/>
              </a:spcBef>
              <a:spcAft>
                <a:spcPts val="0"/>
              </a:spcAft>
              <a:buClr>
                <a:schemeClr val="dk1"/>
              </a:buClr>
              <a:buSzPts val="2000"/>
              <a:buFont typeface="Calibri"/>
              <a:buNone/>
            </a:pPr>
            <a:r>
              <a:rPr lang="en-US"/>
              <a:t>float initVal;</a:t>
            </a:r>
            <a:endParaRPr/>
          </a:p>
          <a:p>
            <a:pPr indent="-228600" lvl="2" marL="1143000" rtl="0" algn="l">
              <a:lnSpc>
                <a:spcPct val="90000"/>
              </a:lnSpc>
              <a:spcBef>
                <a:spcPts val="500"/>
              </a:spcBef>
              <a:spcAft>
                <a:spcPts val="0"/>
              </a:spcAft>
              <a:buClr>
                <a:schemeClr val="dk1"/>
              </a:buClr>
              <a:buSzPts val="2000"/>
              <a:buFont typeface="Calibri"/>
              <a:buNone/>
            </a:pPr>
            <a:r>
              <a:rPr lang="en-US"/>
              <a:t>int retVal, index = 2;</a:t>
            </a:r>
            <a:endParaRPr/>
          </a:p>
          <a:p>
            <a:pPr indent="-228600" lvl="2" marL="1143000" rtl="0" algn="l">
              <a:lnSpc>
                <a:spcPct val="90000"/>
              </a:lnSpc>
              <a:spcBef>
                <a:spcPts val="500"/>
              </a:spcBef>
              <a:spcAft>
                <a:spcPts val="0"/>
              </a:spcAft>
              <a:buClr>
                <a:schemeClr val="dk1"/>
              </a:buClr>
              <a:buSzPts val="2000"/>
              <a:buFont typeface="Calibri"/>
              <a:buNone/>
            </a:pPr>
            <a:r>
              <a:rPr lang="en-US"/>
              <a:t>double gamma = 1.2, brightness;</a:t>
            </a:r>
            <a:endParaRPr/>
          </a:p>
          <a:p>
            <a:pPr indent="-228600" lvl="2" marL="1143000" rtl="0" algn="l">
              <a:lnSpc>
                <a:spcPct val="90000"/>
              </a:lnSpc>
              <a:spcBef>
                <a:spcPts val="500"/>
              </a:spcBef>
              <a:spcAft>
                <a:spcPts val="0"/>
              </a:spcAft>
              <a:buClr>
                <a:schemeClr val="dk1"/>
              </a:buClr>
              <a:buSzPts val="2000"/>
              <a:buFont typeface="Calibri"/>
              <a:buNone/>
            </a:pPr>
            <a:r>
              <a:rPr lang="en-US"/>
              <a:t>boolean valueOk = false;</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Declarations</a:t>
            </a:r>
            <a:endParaRPr/>
          </a:p>
        </p:txBody>
      </p:sp>
      <p:sp>
        <p:nvSpPr>
          <p:cNvPr id="350" name="Google Shape;350;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dk1"/>
              </a:buClr>
              <a:buSzPts val="2000"/>
              <a:buFont typeface="Calibri"/>
              <a:buNone/>
            </a:pPr>
            <a:r>
              <a:rPr lang="en-US"/>
              <a:t>int data= 1.2; 		// compiler error</a:t>
            </a:r>
            <a:endParaRPr/>
          </a:p>
          <a:p>
            <a:pPr indent="-228600" lvl="2" marL="1143000" rtl="0" algn="l">
              <a:lnSpc>
                <a:spcPct val="90000"/>
              </a:lnSpc>
              <a:spcBef>
                <a:spcPts val="500"/>
              </a:spcBef>
              <a:spcAft>
                <a:spcPts val="0"/>
              </a:spcAft>
              <a:buClr>
                <a:schemeClr val="dk1"/>
              </a:buClr>
              <a:buSzPts val="2000"/>
              <a:buFont typeface="Calibri"/>
              <a:buNone/>
            </a:pPr>
            <a:r>
              <a:rPr lang="en-US"/>
              <a:t>boolean flag= 1;		// compiler error</a:t>
            </a:r>
            <a:endParaRPr/>
          </a:p>
          <a:p>
            <a:pPr indent="-228600" lvl="2" marL="1143000" rtl="0" algn="l">
              <a:lnSpc>
                <a:spcPct val="90000"/>
              </a:lnSpc>
              <a:spcBef>
                <a:spcPts val="500"/>
              </a:spcBef>
              <a:spcAft>
                <a:spcPts val="0"/>
              </a:spcAft>
              <a:buClr>
                <a:schemeClr val="dk1"/>
              </a:buClr>
              <a:buSzPts val="2000"/>
              <a:buFont typeface="Calibri"/>
              <a:buNone/>
            </a:pPr>
            <a:r>
              <a:rPr lang="en-US"/>
              <a:t>double fract= 5 / 4;   // no error!</a:t>
            </a:r>
            <a:endParaRPr/>
          </a:p>
          <a:p>
            <a:pPr indent="-228600" lvl="2" marL="1143000" rtl="0" algn="l">
              <a:lnSpc>
                <a:spcPct val="90000"/>
              </a:lnSpc>
              <a:spcBef>
                <a:spcPts val="500"/>
              </a:spcBef>
              <a:spcAft>
                <a:spcPts val="0"/>
              </a:spcAft>
              <a:buClr>
                <a:schemeClr val="dk1"/>
              </a:buClr>
              <a:buSzPts val="2000"/>
              <a:buFont typeface="Calibri"/>
              <a:buNone/>
            </a:pPr>
            <a:r>
              <a:rPr lang="en-US"/>
              <a:t>float ratio = 5.8f;		// correct</a:t>
            </a:r>
            <a:endParaRPr/>
          </a:p>
          <a:p>
            <a:pPr indent="-228600" lvl="2" marL="1143000" rtl="0" algn="l">
              <a:lnSpc>
                <a:spcPct val="90000"/>
              </a:lnSpc>
              <a:spcBef>
                <a:spcPts val="500"/>
              </a:spcBef>
              <a:spcAft>
                <a:spcPts val="0"/>
              </a:spcAft>
              <a:buClr>
                <a:schemeClr val="dk1"/>
              </a:buClr>
              <a:buSzPts val="2000"/>
              <a:buFont typeface="Calibri"/>
              <a:buNone/>
            </a:pPr>
            <a:r>
              <a:rPr lang="en-US"/>
              <a:t>double fracto= 5.0 / 4.0;	// correct</a:t>
            </a:r>
            <a:endParaRPr/>
          </a:p>
          <a:p>
            <a:pPr indent="-165100" lvl="1" marL="685800" rtl="0" algn="l">
              <a:lnSpc>
                <a:spcPct val="90000"/>
              </a:lnSpc>
              <a:spcBef>
                <a:spcPts val="500"/>
              </a:spcBef>
              <a:spcAft>
                <a:spcPts val="0"/>
              </a:spcAft>
              <a:buClr>
                <a:schemeClr val="dk1"/>
              </a:buClr>
              <a:buSzPts val="1000"/>
              <a:buNone/>
            </a:pPr>
            <a:r>
              <a:t/>
            </a:r>
            <a:endParaRPr sz="1000"/>
          </a:p>
          <a:p>
            <a:pPr indent="-228600" lvl="0" marL="228600" rtl="0" algn="l">
              <a:lnSpc>
                <a:spcPct val="90000"/>
              </a:lnSpc>
              <a:spcBef>
                <a:spcPts val="1000"/>
              </a:spcBef>
              <a:spcAft>
                <a:spcPts val="0"/>
              </a:spcAft>
              <a:buClr>
                <a:schemeClr val="dk1"/>
              </a:buClr>
              <a:buSzPts val="2400"/>
              <a:buChar char="•"/>
            </a:pPr>
            <a:r>
              <a:rPr lang="en-US" sz="2400"/>
              <a:t>1.2f is a float value accurate to 7 decimal places.</a:t>
            </a:r>
            <a:endParaRPr/>
          </a:p>
          <a:p>
            <a:pPr indent="-228600" lvl="0" marL="228600" rtl="0" algn="l">
              <a:lnSpc>
                <a:spcPct val="90000"/>
              </a:lnSpc>
              <a:spcBef>
                <a:spcPts val="1000"/>
              </a:spcBef>
              <a:spcAft>
                <a:spcPts val="0"/>
              </a:spcAft>
              <a:buClr>
                <a:schemeClr val="dk1"/>
              </a:buClr>
              <a:buSzPts val="2400"/>
              <a:buChar char="•"/>
            </a:pPr>
            <a:r>
              <a:rPr lang="en-US" sz="2400"/>
              <a:t>1.2 is a double value accurate to 15 decimal places.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txBox="1"/>
          <p:nvPr>
            <p:ph idx="1" type="body"/>
          </p:nvPr>
        </p:nvSpPr>
        <p:spPr>
          <a:xfrm>
            <a:off x="2819400" y="1676400"/>
            <a:ext cx="7239000" cy="3962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All Java assignments are right associative</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	int a = 1, b = 2, c = 5;</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	a = b = c;</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   System.out.print(“a= “ + a + “b= “ + b + “c= “ + c);</a:t>
            </a:r>
            <a:endParaRPr/>
          </a:p>
          <a:p>
            <a:pPr indent="-114300" lvl="0" marL="22860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2000"/>
              <a:buChar char="•"/>
            </a:pPr>
            <a:r>
              <a:rPr lang="en-US" sz="2000"/>
              <a:t>What is the value of a, b &amp; c</a:t>
            </a:r>
            <a:endParaRPr/>
          </a:p>
          <a:p>
            <a:pPr indent="-228600" lvl="0" marL="228600" rtl="0" algn="l">
              <a:lnSpc>
                <a:spcPct val="90000"/>
              </a:lnSpc>
              <a:spcBef>
                <a:spcPts val="1000"/>
              </a:spcBef>
              <a:spcAft>
                <a:spcPts val="0"/>
              </a:spcAft>
              <a:buClr>
                <a:schemeClr val="dk1"/>
              </a:buClr>
              <a:buSzPts val="2000"/>
              <a:buChar char="•"/>
            </a:pPr>
            <a:r>
              <a:rPr lang="en-US" sz="2000"/>
              <a:t>Done right to left: a = (b = c);</a:t>
            </a:r>
            <a:endParaRPr/>
          </a:p>
        </p:txBody>
      </p:sp>
      <p:sp>
        <p:nvSpPr>
          <p:cNvPr id="356" name="Google Shape;35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Assignment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Mathematical Operators</a:t>
            </a:r>
            <a:endParaRPr/>
          </a:p>
        </p:txBody>
      </p:sp>
      <p:sp>
        <p:nvSpPr>
          <p:cNvPr id="362" name="Google Shape;362;p38"/>
          <p:cNvSpPr txBox="1"/>
          <p:nvPr>
            <p:ph idx="1" type="body"/>
          </p:nvPr>
        </p:nvSpPr>
        <p:spPr>
          <a:xfrm>
            <a:off x="2743199" y="1981200"/>
            <a:ext cx="9195515"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Courier New"/>
                <a:ea typeface="Courier New"/>
                <a:cs typeface="Courier New"/>
                <a:sym typeface="Courier New"/>
              </a:rPr>
              <a:t>* / % + -</a:t>
            </a:r>
            <a:r>
              <a:rPr lang="en-US" sz="2400"/>
              <a:t> are the mathematical operators</a:t>
            </a:r>
            <a:endParaRPr/>
          </a:p>
          <a:p>
            <a:pPr indent="-228600" lvl="0" marL="228600" rtl="0" algn="l">
              <a:lnSpc>
                <a:spcPct val="90000"/>
              </a:lnSpc>
              <a:spcBef>
                <a:spcPts val="1000"/>
              </a:spcBef>
              <a:spcAft>
                <a:spcPts val="0"/>
              </a:spcAft>
              <a:buClr>
                <a:schemeClr val="dk1"/>
              </a:buClr>
              <a:buSzPts val="2400"/>
              <a:buChar char="•"/>
            </a:pPr>
            <a:r>
              <a:rPr lang="en-US" sz="2400">
                <a:latin typeface="Courier New"/>
                <a:ea typeface="Courier New"/>
                <a:cs typeface="Courier New"/>
                <a:sym typeface="Courier New"/>
              </a:rPr>
              <a:t>* / %</a:t>
            </a:r>
            <a:r>
              <a:rPr lang="en-US" sz="2400"/>
              <a:t> have a higher precedence than </a:t>
            </a:r>
            <a:r>
              <a:rPr lang="en-US" sz="2400">
                <a:latin typeface="Courier New"/>
                <a:ea typeface="Courier New"/>
                <a:cs typeface="Courier New"/>
                <a:sym typeface="Courier New"/>
              </a:rPr>
              <a:t>+</a:t>
            </a:r>
            <a:r>
              <a:rPr lang="en-US" sz="2400"/>
              <a:t> or </a:t>
            </a:r>
            <a:r>
              <a:rPr lang="en-US" sz="2400">
                <a:latin typeface="Courier New"/>
                <a:ea typeface="Courier New"/>
                <a:cs typeface="Courier New"/>
                <a:sym typeface="Courier New"/>
              </a:rPr>
              <a:t>–</a:t>
            </a:r>
            <a:endParaRPr/>
          </a:p>
          <a:p>
            <a:pPr indent="-76200" lvl="0" marL="228600" rtl="0" algn="l">
              <a:lnSpc>
                <a:spcPct val="90000"/>
              </a:lnSpc>
              <a:spcBef>
                <a:spcPts val="1000"/>
              </a:spcBef>
              <a:spcAft>
                <a:spcPts val="0"/>
              </a:spcAft>
              <a:buClr>
                <a:schemeClr val="dk1"/>
              </a:buClr>
              <a:buSzPts val="2400"/>
              <a:buNone/>
            </a:pPr>
            <a:r>
              <a:t/>
            </a:r>
            <a:endParaRPr sz="24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2000"/>
              <a:buFont typeface="Noto Sans Symbols"/>
              <a:buNone/>
            </a:pPr>
            <a:r>
              <a:rPr lang="en-US" sz="2000">
                <a:latin typeface="Courier New"/>
                <a:ea typeface="Courier New"/>
                <a:cs typeface="Courier New"/>
                <a:sym typeface="Courier New"/>
              </a:rPr>
              <a:t>double myVal = a + b % d – c * d / b;</a:t>
            </a:r>
            <a:endParaRPr/>
          </a:p>
          <a:p>
            <a:pPr indent="-228600" lvl="0" marL="228600" rtl="0" algn="l">
              <a:lnSpc>
                <a:spcPct val="90000"/>
              </a:lnSpc>
              <a:spcBef>
                <a:spcPts val="1000"/>
              </a:spcBef>
              <a:spcAft>
                <a:spcPts val="0"/>
              </a:spcAft>
              <a:buClr>
                <a:schemeClr val="dk1"/>
              </a:buClr>
              <a:buSzPts val="2400"/>
              <a:buChar char="•"/>
            </a:pPr>
            <a:r>
              <a:rPr lang="en-US" sz="2400"/>
              <a:t>Is the same as:</a:t>
            </a:r>
            <a:endParaRPr/>
          </a:p>
          <a:p>
            <a:pPr indent="-228600" lvl="0" marL="228600" rtl="0" algn="l">
              <a:lnSpc>
                <a:spcPct val="90000"/>
              </a:lnSpc>
              <a:spcBef>
                <a:spcPts val="1000"/>
              </a:spcBef>
              <a:spcAft>
                <a:spcPts val="0"/>
              </a:spcAft>
              <a:buClr>
                <a:schemeClr val="dk1"/>
              </a:buClr>
              <a:buSzPts val="2000"/>
              <a:buFont typeface="Noto Sans Symbols"/>
              <a:buNone/>
            </a:pPr>
            <a:r>
              <a:rPr lang="en-US" sz="2000">
                <a:latin typeface="Courier New"/>
                <a:ea typeface="Courier New"/>
                <a:cs typeface="Courier New"/>
                <a:sym typeface="Courier New"/>
              </a:rPr>
              <a:t>double myVal = (a + (b % d)) – ((c * d) / b);</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Relational Operators</a:t>
            </a:r>
            <a:endParaRPr/>
          </a:p>
        </p:txBody>
      </p:sp>
      <p:sp>
        <p:nvSpPr>
          <p:cNvPr id="368" name="Google Shape;368;p39"/>
          <p:cNvSpPr txBox="1"/>
          <p:nvPr>
            <p:ph idx="1" type="body"/>
          </p:nvPr>
        </p:nvSpPr>
        <p:spPr>
          <a:xfrm>
            <a:off x="2697164" y="1981200"/>
            <a:ext cx="5532437"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None/>
            </a:pPr>
            <a:r>
              <a:rPr lang="en-US" sz="2400"/>
              <a:t>==	Equal (careful)</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		Not equal</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&gt;=	Greater than or equal</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&lt;=	Less than or equal</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&gt;		Greater than</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&lt;		Less than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Statements &amp; Blocks</a:t>
            </a:r>
            <a:endParaRPr/>
          </a:p>
        </p:txBody>
      </p:sp>
      <p:sp>
        <p:nvSpPr>
          <p:cNvPr id="374" name="Google Shape;374;p40"/>
          <p:cNvSpPr txBox="1"/>
          <p:nvPr>
            <p:ph idx="1" type="body"/>
          </p:nvPr>
        </p:nvSpPr>
        <p:spPr>
          <a:xfrm>
            <a:off x="2819400" y="1905000"/>
            <a:ext cx="7162800" cy="4114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sz="2400"/>
              <a:t>A simple statement is a command terminated by a semi-colon:</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	name = “IACSD”;</a:t>
            </a:r>
            <a:endParaRPr/>
          </a:p>
          <a:p>
            <a:pPr indent="-228600" lvl="0" marL="228600" rtl="0" algn="l">
              <a:lnSpc>
                <a:spcPct val="90000"/>
              </a:lnSpc>
              <a:spcBef>
                <a:spcPts val="1000"/>
              </a:spcBef>
              <a:spcAft>
                <a:spcPts val="0"/>
              </a:spcAft>
              <a:buClr>
                <a:schemeClr val="dk1"/>
              </a:buClr>
              <a:buSzPts val="2400"/>
              <a:buFont typeface="Noto Sans Symbols"/>
              <a:buNone/>
            </a:pPr>
            <a:r>
              <a:t/>
            </a:r>
            <a:endParaRPr sz="2400"/>
          </a:p>
          <a:p>
            <a:pPr indent="-228600" lvl="0" marL="228600" rtl="0" algn="l">
              <a:lnSpc>
                <a:spcPct val="90000"/>
              </a:lnSpc>
              <a:spcBef>
                <a:spcPts val="1000"/>
              </a:spcBef>
              <a:spcAft>
                <a:spcPts val="0"/>
              </a:spcAft>
              <a:buClr>
                <a:schemeClr val="dk1"/>
              </a:buClr>
              <a:buSzPts val="2400"/>
              <a:buChar char="•"/>
            </a:pPr>
            <a:r>
              <a:rPr lang="en-US" sz="2400"/>
              <a:t>A block is a compound statement enclosed in curly brackets:</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	{</a:t>
            </a:r>
            <a:endParaRPr/>
          </a:p>
          <a:p>
            <a:pPr indent="-228600" lvl="0" marL="228600" rtl="0" algn="l">
              <a:lnSpc>
                <a:spcPct val="90000"/>
              </a:lnSpc>
              <a:spcBef>
                <a:spcPts val="1000"/>
              </a:spcBef>
              <a:spcAft>
                <a:spcPts val="0"/>
              </a:spcAft>
              <a:buClr>
                <a:schemeClr val="dk1"/>
              </a:buClr>
              <a:buSzPts val="2400"/>
              <a:buFont typeface="Noto Sans Symbols"/>
              <a:buNone/>
            </a:pPr>
            <a:r>
              <a:rPr lang="en-US" sz="2400"/>
              <a:t>		name1 = “IACSD”; name2 = “AKURDI”;</a:t>
            </a:r>
            <a:endParaRPr sz="2400"/>
          </a:p>
          <a:p>
            <a:pPr indent="-228600" lvl="0" marL="228600" rtl="0" algn="l">
              <a:lnSpc>
                <a:spcPct val="90000"/>
              </a:lnSpc>
              <a:spcBef>
                <a:spcPts val="1000"/>
              </a:spcBef>
              <a:spcAft>
                <a:spcPts val="0"/>
              </a:spcAft>
              <a:buClr>
                <a:schemeClr val="dk1"/>
              </a:buClr>
              <a:buSzPts val="2400"/>
              <a:buFont typeface="Noto Sans Symbols"/>
              <a:buNone/>
            </a:pPr>
            <a:r>
              <a:rPr lang="en-US" sz="2400"/>
              <a:t>	}</a:t>
            </a:r>
            <a:endParaRPr/>
          </a:p>
          <a:p>
            <a:pPr indent="-228600" lvl="0" marL="228600" rtl="0" algn="l">
              <a:lnSpc>
                <a:spcPct val="90000"/>
              </a:lnSpc>
              <a:spcBef>
                <a:spcPts val="1000"/>
              </a:spcBef>
              <a:spcAft>
                <a:spcPts val="0"/>
              </a:spcAft>
              <a:buClr>
                <a:schemeClr val="dk1"/>
              </a:buClr>
              <a:buSzPts val="2400"/>
              <a:buChar char="•"/>
            </a:pPr>
            <a:r>
              <a:rPr lang="en-US" sz="2400"/>
              <a:t>Blocks may contain other blocks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idx="1" type="body"/>
          </p:nvPr>
        </p:nvSpPr>
        <p:spPr>
          <a:xfrm>
            <a:off x="838200" y="393539"/>
            <a:ext cx="10515600" cy="578342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Java Features</a:t>
            </a:r>
            <a:endParaRPr/>
          </a:p>
          <a:p>
            <a:pPr indent="-228600" lvl="0" marL="228600" rtl="0" algn="l">
              <a:lnSpc>
                <a:spcPct val="90000"/>
              </a:lnSpc>
              <a:spcBef>
                <a:spcPts val="1000"/>
              </a:spcBef>
              <a:spcAft>
                <a:spcPts val="0"/>
              </a:spcAft>
              <a:buClr>
                <a:schemeClr val="dk1"/>
              </a:buClr>
              <a:buSzPts val="2800"/>
              <a:buChar char="•"/>
            </a:pPr>
            <a:r>
              <a:rPr lang="en-US"/>
              <a:t>Here are some important Java features:</a:t>
            </a:r>
            <a:endParaRPr/>
          </a:p>
          <a:p>
            <a:pPr indent="-228600" lvl="0" marL="228600" rtl="0" algn="l">
              <a:lnSpc>
                <a:spcPct val="90000"/>
              </a:lnSpc>
              <a:spcBef>
                <a:spcPts val="1000"/>
              </a:spcBef>
              <a:spcAft>
                <a:spcPts val="0"/>
              </a:spcAft>
              <a:buClr>
                <a:schemeClr val="dk1"/>
              </a:buClr>
              <a:buSzPts val="2800"/>
              <a:buChar char="•"/>
            </a:pPr>
            <a:r>
              <a:rPr lang="en-US"/>
              <a:t>It is one of the easy-to-use programming languages to learn.</a:t>
            </a:r>
            <a:endParaRPr/>
          </a:p>
          <a:p>
            <a:pPr indent="-228600" lvl="0" marL="228600" rtl="0" algn="l">
              <a:lnSpc>
                <a:spcPct val="90000"/>
              </a:lnSpc>
              <a:spcBef>
                <a:spcPts val="1000"/>
              </a:spcBef>
              <a:spcAft>
                <a:spcPts val="0"/>
              </a:spcAft>
              <a:buClr>
                <a:schemeClr val="dk1"/>
              </a:buClr>
              <a:buSzPts val="2800"/>
              <a:buChar char="•"/>
            </a:pPr>
            <a:r>
              <a:rPr lang="en-US"/>
              <a:t>Write code once and run it on almost any computing platform.</a:t>
            </a:r>
            <a:endParaRPr/>
          </a:p>
          <a:p>
            <a:pPr indent="-228600" lvl="0" marL="228600" rtl="0" algn="l">
              <a:lnSpc>
                <a:spcPct val="90000"/>
              </a:lnSpc>
              <a:spcBef>
                <a:spcPts val="1000"/>
              </a:spcBef>
              <a:spcAft>
                <a:spcPts val="0"/>
              </a:spcAft>
              <a:buClr>
                <a:schemeClr val="dk1"/>
              </a:buClr>
              <a:buSzPts val="2800"/>
              <a:buChar char="•"/>
            </a:pPr>
            <a:r>
              <a:rPr lang="en-US"/>
              <a:t>Java is platform-independent. Some programs developed in one machine can be executed in another machine.</a:t>
            </a:r>
            <a:endParaRPr/>
          </a:p>
          <a:p>
            <a:pPr indent="-228600" lvl="0" marL="228600" rtl="0" algn="l">
              <a:lnSpc>
                <a:spcPct val="90000"/>
              </a:lnSpc>
              <a:spcBef>
                <a:spcPts val="1000"/>
              </a:spcBef>
              <a:spcAft>
                <a:spcPts val="0"/>
              </a:spcAft>
              <a:buClr>
                <a:schemeClr val="dk1"/>
              </a:buClr>
              <a:buSzPts val="2800"/>
              <a:buChar char="•"/>
            </a:pPr>
            <a:r>
              <a:rPr lang="en-US"/>
              <a:t>It is designed for building object-oriented applications.</a:t>
            </a:r>
            <a:endParaRPr/>
          </a:p>
          <a:p>
            <a:pPr indent="-228600" lvl="0" marL="228600" rtl="0" algn="l">
              <a:lnSpc>
                <a:spcPct val="90000"/>
              </a:lnSpc>
              <a:spcBef>
                <a:spcPts val="1000"/>
              </a:spcBef>
              <a:spcAft>
                <a:spcPts val="0"/>
              </a:spcAft>
              <a:buClr>
                <a:schemeClr val="dk1"/>
              </a:buClr>
              <a:buSzPts val="2800"/>
              <a:buChar char="•"/>
            </a:pPr>
            <a:r>
              <a:rPr lang="en-US"/>
              <a:t>It is a multithreaded language with automatic memory management.</a:t>
            </a:r>
            <a:endParaRPr/>
          </a:p>
          <a:p>
            <a:pPr indent="-228600" lvl="0" marL="228600" rtl="0" algn="l">
              <a:lnSpc>
                <a:spcPct val="90000"/>
              </a:lnSpc>
              <a:spcBef>
                <a:spcPts val="1000"/>
              </a:spcBef>
              <a:spcAft>
                <a:spcPts val="0"/>
              </a:spcAft>
              <a:buClr>
                <a:schemeClr val="dk1"/>
              </a:buClr>
              <a:buSzPts val="2800"/>
              <a:buChar char="•"/>
            </a:pPr>
            <a:r>
              <a:rPr lang="en-US"/>
              <a:t>It is created for the distributed environment of the Internet.</a:t>
            </a:r>
            <a:endParaRPr/>
          </a:p>
          <a:p>
            <a:pPr indent="-228600" lvl="0" marL="228600" rtl="0" algn="l">
              <a:lnSpc>
                <a:spcPct val="90000"/>
              </a:lnSpc>
              <a:spcBef>
                <a:spcPts val="1000"/>
              </a:spcBef>
              <a:spcAft>
                <a:spcPts val="0"/>
              </a:spcAft>
              <a:buClr>
                <a:schemeClr val="dk1"/>
              </a:buClr>
              <a:buSzPts val="2800"/>
              <a:buChar char="•"/>
            </a:pPr>
            <a:r>
              <a:rPr lang="en-US"/>
              <a:t>Facilitates distributed computing as its network-centric.</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of Control</a:t>
            </a:r>
            <a:endParaRPr/>
          </a:p>
        </p:txBody>
      </p:sp>
      <p:sp>
        <p:nvSpPr>
          <p:cNvPr id="380" name="Google Shape;380;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Java executes one statement after the other in the order they are written</a:t>
            </a:r>
            <a:endParaRPr/>
          </a:p>
          <a:p>
            <a:pPr indent="-228600" lvl="0" marL="228600" rtl="0" algn="l">
              <a:lnSpc>
                <a:spcPct val="90000"/>
              </a:lnSpc>
              <a:spcBef>
                <a:spcPts val="1000"/>
              </a:spcBef>
              <a:spcAft>
                <a:spcPts val="0"/>
              </a:spcAft>
              <a:buClr>
                <a:schemeClr val="dk1"/>
              </a:buClr>
              <a:buSzPts val="2800"/>
              <a:buChar char="•"/>
            </a:pPr>
            <a:r>
              <a:rPr lang="en-US"/>
              <a:t>Many Java statements are flow control statements:</a:t>
            </a:r>
            <a:endParaRPr/>
          </a:p>
          <a:p>
            <a:pPr indent="-228600" lvl="0" marL="228600" rtl="0" algn="l">
              <a:lnSpc>
                <a:spcPct val="90000"/>
              </a:lnSpc>
              <a:spcBef>
                <a:spcPts val="1000"/>
              </a:spcBef>
              <a:spcAft>
                <a:spcPts val="0"/>
              </a:spcAft>
              <a:buClr>
                <a:schemeClr val="dk1"/>
              </a:buClr>
              <a:buSzPts val="2800"/>
              <a:buFont typeface="Noto Sans Symbols"/>
              <a:buNone/>
            </a:pPr>
            <a:r>
              <a:rPr lang="en-US"/>
              <a:t>Conditional Stmt: 	if, if else, switch</a:t>
            </a:r>
            <a:endParaRPr/>
          </a:p>
          <a:p>
            <a:pPr indent="-228600" lvl="0" marL="228600" rtl="0" algn="l">
              <a:lnSpc>
                <a:spcPct val="90000"/>
              </a:lnSpc>
              <a:spcBef>
                <a:spcPts val="1000"/>
              </a:spcBef>
              <a:spcAft>
                <a:spcPts val="0"/>
              </a:spcAft>
              <a:buClr>
                <a:schemeClr val="dk1"/>
              </a:buClr>
              <a:buSzPts val="2800"/>
              <a:buFont typeface="Noto Sans Symbols"/>
              <a:buNone/>
            </a:pPr>
            <a:r>
              <a:rPr lang="en-US"/>
              <a:t>Looping:		for, while, do while</a:t>
            </a:r>
            <a:endParaRPr/>
          </a:p>
          <a:p>
            <a:pPr indent="-228600" lvl="0" marL="228600" rtl="0" algn="l">
              <a:lnSpc>
                <a:spcPct val="90000"/>
              </a:lnSpc>
              <a:spcBef>
                <a:spcPts val="1000"/>
              </a:spcBef>
              <a:spcAft>
                <a:spcPts val="0"/>
              </a:spcAft>
              <a:buClr>
                <a:schemeClr val="dk1"/>
              </a:buClr>
              <a:buSzPts val="2800"/>
              <a:buFont typeface="Noto Sans Symbols"/>
              <a:buNone/>
            </a:pPr>
            <a:r>
              <a:rPr lang="en-US"/>
              <a:t>Escapes:		break, continue, return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2"/>
          <p:cNvSpPr txBox="1"/>
          <p:nvPr>
            <p:ph type="title"/>
          </p:nvPr>
        </p:nvSpPr>
        <p:spPr>
          <a:xfrm>
            <a:off x="1121536" y="10653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if Statement – different syntax options</a:t>
            </a:r>
            <a:endParaRPr/>
          </a:p>
        </p:txBody>
      </p:sp>
      <p:grpSp>
        <p:nvGrpSpPr>
          <p:cNvPr id="386" name="Google Shape;386;p42"/>
          <p:cNvGrpSpPr/>
          <p:nvPr/>
        </p:nvGrpSpPr>
        <p:grpSpPr>
          <a:xfrm>
            <a:off x="2466975" y="1246188"/>
            <a:ext cx="8001000" cy="5002212"/>
            <a:chOff x="839" y="672"/>
            <a:chExt cx="5017" cy="3448"/>
          </a:xfrm>
        </p:grpSpPr>
        <p:sp>
          <p:nvSpPr>
            <p:cNvPr id="387" name="Google Shape;387;p42"/>
            <p:cNvSpPr/>
            <p:nvPr/>
          </p:nvSpPr>
          <p:spPr>
            <a:xfrm>
              <a:off x="839" y="2132"/>
              <a:ext cx="1609" cy="714"/>
            </a:xfrm>
            <a:prstGeom prst="rect">
              <a:avLst/>
            </a:prstGeom>
            <a:no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385763" lvl="0" marL="0" marR="0" rtl="0" algn="l">
                <a:lnSpc>
                  <a:spcPct val="7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if (expression)</a:t>
              </a:r>
              <a:endParaRPr/>
            </a:p>
            <a:p>
              <a:pPr indent="385763" lvl="0" marL="0" marR="0" rtl="0" algn="l">
                <a:lnSpc>
                  <a:spcPct val="7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	statement;</a:t>
              </a:r>
              <a:endParaRPr/>
            </a:p>
            <a:p>
              <a:pPr indent="385763" lvl="0" marL="0" marR="0" rtl="0" algn="l">
                <a:lnSpc>
                  <a:spcPct val="7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else</a:t>
              </a:r>
              <a:endParaRPr/>
            </a:p>
            <a:p>
              <a:pPr indent="385763" lvl="0" marL="0" marR="0" rtl="0" algn="l">
                <a:lnSpc>
                  <a:spcPct val="7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	statement;</a:t>
              </a:r>
              <a:r>
                <a:rPr b="1" lang="en-US" sz="1600">
                  <a:solidFill>
                    <a:schemeClr val="dk1"/>
                  </a:solidFill>
                  <a:latin typeface="Courier New"/>
                  <a:ea typeface="Courier New"/>
                  <a:cs typeface="Courier New"/>
                  <a:sym typeface="Courier New"/>
                </a:rPr>
                <a:t>	</a:t>
              </a:r>
              <a:endParaRPr/>
            </a:p>
          </p:txBody>
        </p:sp>
        <p:sp>
          <p:nvSpPr>
            <p:cNvPr id="388" name="Google Shape;388;p42"/>
            <p:cNvSpPr/>
            <p:nvPr/>
          </p:nvSpPr>
          <p:spPr>
            <a:xfrm>
              <a:off x="839" y="3015"/>
              <a:ext cx="1609" cy="1105"/>
            </a:xfrm>
            <a:prstGeom prst="rect">
              <a:avLst/>
            </a:prstGeom>
            <a:no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385763" lvl="0" marL="0" marR="0" rtl="0" algn="l">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if (expression)</a:t>
              </a:r>
              <a:endParaRPr/>
            </a:p>
            <a:p>
              <a:pPr indent="385763" lvl="0" marL="0" marR="0" rtl="0" algn="l">
                <a:lnSpc>
                  <a:spcPct val="45000"/>
                </a:lnSpc>
                <a:spcBef>
                  <a:spcPts val="63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		statement;</a:t>
              </a:r>
              <a:endParaRPr/>
            </a:p>
            <a:p>
              <a:pPr indent="385763" lvl="0" marL="0" marR="0" rtl="0" algn="l">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else</a:t>
              </a:r>
              <a:endParaRPr/>
            </a:p>
            <a:p>
              <a:pPr indent="385763" lvl="0" marL="0" marR="0" rtl="0" algn="l">
                <a:lnSpc>
                  <a:spcPct val="45000"/>
                </a:lnSpc>
                <a:spcBef>
                  <a:spcPts val="45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a:t>
              </a:r>
              <a:endParaRPr/>
            </a:p>
            <a:p>
              <a:pPr indent="385763" lvl="0" marL="0" marR="0" rtl="0" algn="l">
                <a:lnSpc>
                  <a:spcPct val="4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   statements;</a:t>
              </a:r>
              <a:endParaRPr/>
            </a:p>
            <a:p>
              <a:pPr indent="385763" lvl="0" marL="0" marR="0" rtl="0" algn="l">
                <a:lnSpc>
                  <a:spcPct val="4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	</a:t>
              </a:r>
              <a:endParaRPr/>
            </a:p>
          </p:txBody>
        </p:sp>
        <p:sp>
          <p:nvSpPr>
            <p:cNvPr id="389" name="Google Shape;389;p42"/>
            <p:cNvSpPr/>
            <p:nvPr/>
          </p:nvSpPr>
          <p:spPr>
            <a:xfrm>
              <a:off x="2855" y="856"/>
              <a:ext cx="2261" cy="276"/>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A single statement.</a:t>
              </a:r>
              <a:endParaRPr/>
            </a:p>
          </p:txBody>
        </p:sp>
        <p:sp>
          <p:nvSpPr>
            <p:cNvPr id="390" name="Google Shape;390;p42"/>
            <p:cNvSpPr/>
            <p:nvPr/>
          </p:nvSpPr>
          <p:spPr>
            <a:xfrm>
              <a:off x="2865" y="1540"/>
              <a:ext cx="2212" cy="276"/>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A block of statements.</a:t>
              </a:r>
              <a:endParaRPr/>
            </a:p>
          </p:txBody>
        </p:sp>
        <p:sp>
          <p:nvSpPr>
            <p:cNvPr id="391" name="Google Shape;391;p42"/>
            <p:cNvSpPr/>
            <p:nvPr/>
          </p:nvSpPr>
          <p:spPr>
            <a:xfrm>
              <a:off x="2857" y="2269"/>
              <a:ext cx="2611" cy="48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Single statement in the if and a single statement in the else.</a:t>
              </a:r>
              <a:endParaRPr/>
            </a:p>
          </p:txBody>
        </p:sp>
        <p:sp>
          <p:nvSpPr>
            <p:cNvPr id="392" name="Google Shape;392;p42"/>
            <p:cNvSpPr/>
            <p:nvPr/>
          </p:nvSpPr>
          <p:spPr>
            <a:xfrm>
              <a:off x="2852" y="3352"/>
              <a:ext cx="3004" cy="48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A single statement in the if and a block</a:t>
              </a:r>
              <a:endParaRPr/>
            </a:p>
            <a:p>
              <a:pPr indent="0" lvl="0" marL="0" marR="0" rtl="0" algn="l">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of statements in the else.</a:t>
              </a:r>
              <a:endParaRPr/>
            </a:p>
          </p:txBody>
        </p:sp>
        <p:cxnSp>
          <p:nvCxnSpPr>
            <p:cNvPr id="393" name="Google Shape;393;p42"/>
            <p:cNvCxnSpPr/>
            <p:nvPr/>
          </p:nvCxnSpPr>
          <p:spPr>
            <a:xfrm>
              <a:off x="839" y="3114"/>
              <a:ext cx="1" cy="159"/>
            </a:xfrm>
            <a:prstGeom prst="straightConnector1">
              <a:avLst/>
            </a:prstGeom>
            <a:noFill/>
            <a:ln cap="flat" cmpd="sng" w="12700">
              <a:solidFill>
                <a:schemeClr val="dk1"/>
              </a:solidFill>
              <a:prstDash val="solid"/>
              <a:round/>
              <a:headEnd len="sm" w="sm" type="none"/>
              <a:tailEnd len="sm" w="sm" type="none"/>
            </a:ln>
          </p:spPr>
        </p:cxnSp>
        <p:cxnSp>
          <p:nvCxnSpPr>
            <p:cNvPr id="394" name="Google Shape;394;p42"/>
            <p:cNvCxnSpPr/>
            <p:nvPr/>
          </p:nvCxnSpPr>
          <p:spPr>
            <a:xfrm>
              <a:off x="839" y="2166"/>
              <a:ext cx="1" cy="159"/>
            </a:xfrm>
            <a:prstGeom prst="straightConnector1">
              <a:avLst/>
            </a:prstGeom>
            <a:noFill/>
            <a:ln cap="flat" cmpd="sng" w="12700">
              <a:solidFill>
                <a:schemeClr val="dk1"/>
              </a:solidFill>
              <a:prstDash val="solid"/>
              <a:round/>
              <a:headEnd len="sm" w="sm" type="none"/>
              <a:tailEnd len="sm" w="sm" type="none"/>
            </a:ln>
          </p:spPr>
        </p:cxnSp>
        <p:sp>
          <p:nvSpPr>
            <p:cNvPr id="395" name="Google Shape;395;p42"/>
            <p:cNvSpPr/>
            <p:nvPr/>
          </p:nvSpPr>
          <p:spPr>
            <a:xfrm>
              <a:off x="839" y="1315"/>
              <a:ext cx="1609" cy="649"/>
            </a:xfrm>
            <a:prstGeom prst="rect">
              <a:avLst/>
            </a:prstGeom>
            <a:no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385763" lvl="0" marL="0" marR="0" rtl="0" algn="l">
                <a:lnSpc>
                  <a:spcPct val="7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if (expression)</a:t>
              </a:r>
              <a:endParaRPr/>
            </a:p>
            <a:p>
              <a:pPr indent="385763" lvl="0" marL="0" marR="0" rtl="0" algn="l">
                <a:lnSpc>
                  <a:spcPct val="7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a:t>
              </a:r>
              <a:endParaRPr/>
            </a:p>
            <a:p>
              <a:pPr indent="385763" lvl="0" marL="0" marR="0" rtl="0" algn="l">
                <a:lnSpc>
                  <a:spcPct val="7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	statements;</a:t>
              </a:r>
              <a:endParaRPr/>
            </a:p>
            <a:p>
              <a:pPr indent="385763" lvl="0" marL="0" marR="0" rtl="0" algn="l">
                <a:lnSpc>
                  <a:spcPct val="7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	</a:t>
              </a:r>
              <a:endParaRPr/>
            </a:p>
          </p:txBody>
        </p:sp>
        <p:cxnSp>
          <p:nvCxnSpPr>
            <p:cNvPr id="396" name="Google Shape;396;p42"/>
            <p:cNvCxnSpPr/>
            <p:nvPr/>
          </p:nvCxnSpPr>
          <p:spPr>
            <a:xfrm>
              <a:off x="839" y="1349"/>
              <a:ext cx="1" cy="160"/>
            </a:xfrm>
            <a:prstGeom prst="straightConnector1">
              <a:avLst/>
            </a:prstGeom>
            <a:noFill/>
            <a:ln cap="flat" cmpd="sng" w="12700">
              <a:solidFill>
                <a:schemeClr val="dk1"/>
              </a:solidFill>
              <a:prstDash val="solid"/>
              <a:round/>
              <a:headEnd len="sm" w="sm" type="none"/>
              <a:tailEnd len="sm" w="sm" type="none"/>
            </a:ln>
          </p:spPr>
        </p:cxnSp>
        <p:sp>
          <p:nvSpPr>
            <p:cNvPr id="397" name="Google Shape;397;p42"/>
            <p:cNvSpPr/>
            <p:nvPr/>
          </p:nvSpPr>
          <p:spPr>
            <a:xfrm>
              <a:off x="2553" y="909"/>
              <a:ext cx="222" cy="125"/>
            </a:xfrm>
            <a:prstGeom prst="rightArrow">
              <a:avLst>
                <a:gd fmla="val 50000" name="adj1"/>
                <a:gd fmla="val 6343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
          <p:nvSpPr>
            <p:cNvPr id="398" name="Google Shape;398;p42"/>
            <p:cNvSpPr/>
            <p:nvPr/>
          </p:nvSpPr>
          <p:spPr>
            <a:xfrm>
              <a:off x="2553" y="2426"/>
              <a:ext cx="222" cy="126"/>
            </a:xfrm>
            <a:prstGeom prst="rightArrow">
              <a:avLst>
                <a:gd fmla="val 50000" name="adj1"/>
                <a:gd fmla="val 62931"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
          <p:nvSpPr>
            <p:cNvPr id="399" name="Google Shape;399;p42"/>
            <p:cNvSpPr/>
            <p:nvPr/>
          </p:nvSpPr>
          <p:spPr>
            <a:xfrm>
              <a:off x="2553" y="3505"/>
              <a:ext cx="222" cy="125"/>
            </a:xfrm>
            <a:prstGeom prst="rightArrow">
              <a:avLst>
                <a:gd fmla="val 50000" name="adj1"/>
                <a:gd fmla="val 6343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
          <p:nvSpPr>
            <p:cNvPr id="400" name="Google Shape;400;p42"/>
            <p:cNvSpPr/>
            <p:nvPr/>
          </p:nvSpPr>
          <p:spPr>
            <a:xfrm>
              <a:off x="2564" y="1600"/>
              <a:ext cx="222" cy="125"/>
            </a:xfrm>
            <a:prstGeom prst="rightArrow">
              <a:avLst>
                <a:gd fmla="val 50000" name="adj1"/>
                <a:gd fmla="val 6343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
          <p:nvSpPr>
            <p:cNvPr id="401" name="Google Shape;401;p42"/>
            <p:cNvSpPr/>
            <p:nvPr/>
          </p:nvSpPr>
          <p:spPr>
            <a:xfrm>
              <a:off x="839" y="672"/>
              <a:ext cx="1609" cy="480"/>
            </a:xfrm>
            <a:prstGeom prst="rect">
              <a:avLst/>
            </a:prstGeom>
            <a:no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385763" lvl="0" marL="0" marR="0" rtl="0" algn="l">
                <a:lnSpc>
                  <a:spcPct val="7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if (expression)</a:t>
              </a:r>
              <a:endParaRPr/>
            </a:p>
            <a:p>
              <a:pPr indent="385763" lvl="0" marL="0" marR="0" rtl="0" algn="l">
                <a:lnSpc>
                  <a:spcPct val="75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	statement;</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3"/>
          <p:cNvSpPr txBox="1"/>
          <p:nvPr>
            <p:ph type="title"/>
          </p:nvPr>
        </p:nvSpPr>
        <p:spPr>
          <a:xfrm>
            <a:off x="1005625" y="-8334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Conditional Operator</a:t>
            </a:r>
            <a:endParaRPr/>
          </a:p>
        </p:txBody>
      </p:sp>
      <p:sp>
        <p:nvSpPr>
          <p:cNvPr id="407" name="Google Shape;407;p43"/>
          <p:cNvSpPr txBox="1"/>
          <p:nvPr>
            <p:ph idx="1" type="body"/>
          </p:nvPr>
        </p:nvSpPr>
        <p:spPr>
          <a:xfrm>
            <a:off x="1845109" y="1242220"/>
            <a:ext cx="7772400" cy="2490787"/>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The operator </a:t>
            </a:r>
            <a:r>
              <a:rPr lang="en-US">
                <a:latin typeface="Times New Roman"/>
                <a:ea typeface="Times New Roman"/>
                <a:cs typeface="Times New Roman"/>
                <a:sym typeface="Times New Roman"/>
              </a:rPr>
              <a:t>“</a:t>
            </a:r>
            <a:r>
              <a:rPr lang="en-US"/>
              <a:t> ? : </a:t>
            </a:r>
            <a:r>
              <a:rPr lang="en-US">
                <a:latin typeface="Times New Roman"/>
                <a:ea typeface="Times New Roman"/>
                <a:cs typeface="Times New Roman"/>
                <a:sym typeface="Times New Roman"/>
              </a:rPr>
              <a:t>”</a:t>
            </a:r>
            <a:r>
              <a:rPr lang="en-US"/>
              <a:t> is the only operator that takes three operands, each of which is an expression.</a:t>
            </a:r>
            <a:endParaRPr/>
          </a:p>
          <a:p>
            <a:pPr indent="-228600" lvl="0" marL="228600" rtl="0" algn="l">
              <a:lnSpc>
                <a:spcPct val="90000"/>
              </a:lnSpc>
              <a:spcBef>
                <a:spcPts val="1000"/>
              </a:spcBef>
              <a:spcAft>
                <a:spcPts val="0"/>
              </a:spcAft>
              <a:buClr>
                <a:schemeClr val="dk1"/>
              </a:buClr>
              <a:buSzPct val="100000"/>
              <a:buFont typeface="Noto Sans Symbols"/>
              <a:buNone/>
            </a:pPr>
            <a:r>
              <a:t/>
            </a:r>
            <a:endParaRPr/>
          </a:p>
          <a:p>
            <a:pPr indent="-228600" lvl="0" marL="228600" rtl="0" algn="l">
              <a:lnSpc>
                <a:spcPct val="90000"/>
              </a:lnSpc>
              <a:spcBef>
                <a:spcPts val="1000"/>
              </a:spcBef>
              <a:spcAft>
                <a:spcPts val="0"/>
              </a:spcAft>
              <a:buClr>
                <a:schemeClr val="dk1"/>
              </a:buClr>
              <a:buSzPct val="100000"/>
              <a:buChar char="•"/>
            </a:pPr>
            <a:r>
              <a:rPr lang="en-US"/>
              <a:t>The value of the whole expression equals the value of expr2 if expr1 is true, or equals the value of expr3 if expr1 is false.</a:t>
            </a:r>
            <a:br>
              <a:rPr lang="en-US"/>
            </a:br>
            <a:endParaRPr/>
          </a:p>
          <a:p>
            <a:pPr indent="-228600" lvl="0" marL="228600" rtl="0" algn="l">
              <a:lnSpc>
                <a:spcPct val="90000"/>
              </a:lnSpc>
              <a:spcBef>
                <a:spcPts val="1000"/>
              </a:spcBef>
              <a:spcAft>
                <a:spcPts val="0"/>
              </a:spcAft>
              <a:buClr>
                <a:schemeClr val="dk1"/>
              </a:buClr>
              <a:buSzPct val="100000"/>
              <a:buChar char="•"/>
            </a:pPr>
            <a:r>
              <a:rPr lang="en-US"/>
              <a:t>Syntax:</a:t>
            </a:r>
            <a:endParaRPr/>
          </a:p>
        </p:txBody>
      </p:sp>
      <p:sp>
        <p:nvSpPr>
          <p:cNvPr id="408" name="Google Shape;408;p43"/>
          <p:cNvSpPr txBox="1"/>
          <p:nvPr/>
        </p:nvSpPr>
        <p:spPr>
          <a:xfrm>
            <a:off x="4114801" y="3963988"/>
            <a:ext cx="4060281" cy="463846"/>
          </a:xfrm>
          <a:prstGeom prst="rect">
            <a:avLst/>
          </a:prstGeom>
          <a:noFill/>
          <a:ln cap="flat" cmpd="sng" w="25400">
            <a:solidFill>
              <a:schemeClr val="dk1"/>
            </a:solidFill>
            <a:prstDash val="solid"/>
            <a:miter lim="800000"/>
            <a:headEnd len="sm" w="sm" type="none"/>
            <a:tailEnd len="sm" w="sm" type="none"/>
          </a:ln>
        </p:spPr>
        <p:txBody>
          <a:bodyPr anchorCtr="0" anchor="t" bIns="46800" lIns="93600" spcFirstLastPara="1" rIns="93600" wrap="square" tIns="46800">
            <a:spAutoFit/>
          </a:bodyPr>
          <a:lstStyle/>
          <a:p>
            <a:pPr indent="0" lvl="0" marL="0" marR="0" rtl="0" algn="l">
              <a:spcBef>
                <a:spcPts val="0"/>
              </a:spcBef>
              <a:spcAft>
                <a:spcPts val="0"/>
              </a:spcAft>
              <a:buClr>
                <a:schemeClr val="dk1"/>
              </a:buClr>
              <a:buSzPts val="2400"/>
              <a:buFont typeface="Noto Sans Symbols"/>
              <a:buNone/>
            </a:pPr>
            <a:r>
              <a:rPr b="1" lang="en-US" sz="2400">
                <a:solidFill>
                  <a:schemeClr val="dk1"/>
                </a:solidFill>
                <a:latin typeface="Courier New"/>
                <a:ea typeface="Courier New"/>
                <a:cs typeface="Courier New"/>
                <a:sym typeface="Courier New"/>
              </a:rPr>
              <a:t>expr1 ? expr2 : expr3</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4"/>
          <p:cNvSpPr txBox="1"/>
          <p:nvPr>
            <p:ph type="title"/>
          </p:nvPr>
        </p:nvSpPr>
        <p:spPr>
          <a:xfrm>
            <a:off x="735169" y="-63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switch Statement</a:t>
            </a:r>
            <a:endParaRPr/>
          </a:p>
        </p:txBody>
      </p:sp>
      <p:sp>
        <p:nvSpPr>
          <p:cNvPr id="415" name="Google Shape;415;p44"/>
          <p:cNvSpPr txBox="1"/>
          <p:nvPr>
            <p:ph idx="1" type="body"/>
          </p:nvPr>
        </p:nvSpPr>
        <p:spPr>
          <a:xfrm>
            <a:off x="2697163" y="927280"/>
            <a:ext cx="8553606" cy="5549722"/>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The nested if can become complicated and unreadable.</a:t>
            </a:r>
            <a:endParaRPr/>
          </a:p>
          <a:p>
            <a:pPr indent="-228600" lvl="0" marL="228600" rtl="0" algn="l">
              <a:lnSpc>
                <a:spcPct val="90000"/>
              </a:lnSpc>
              <a:spcBef>
                <a:spcPts val="1295"/>
              </a:spcBef>
              <a:spcAft>
                <a:spcPts val="0"/>
              </a:spcAft>
              <a:buClr>
                <a:schemeClr val="dk1"/>
              </a:buClr>
              <a:buSzPct val="100000"/>
              <a:buChar char="•"/>
            </a:pPr>
            <a:r>
              <a:rPr lang="en-US"/>
              <a:t>The switch statement is an alternative to the nested if.</a:t>
            </a:r>
            <a:endParaRPr/>
          </a:p>
          <a:p>
            <a:pPr indent="-228600" lvl="0" marL="228600" rtl="0" algn="l">
              <a:lnSpc>
                <a:spcPct val="90000"/>
              </a:lnSpc>
              <a:spcBef>
                <a:spcPts val="1295"/>
              </a:spcBef>
              <a:spcAft>
                <a:spcPts val="0"/>
              </a:spcAft>
              <a:buClr>
                <a:schemeClr val="dk1"/>
              </a:buClr>
              <a:buSzPct val="100000"/>
              <a:buChar char="•"/>
            </a:pPr>
            <a:r>
              <a:rPr lang="en-US"/>
              <a:t>Syntax:	</a:t>
            </a:r>
            <a:r>
              <a:rPr b="1" lang="en-US" sz="1600">
                <a:latin typeface="Courier New"/>
                <a:ea typeface="Courier New"/>
                <a:cs typeface="Courier New"/>
                <a:sym typeface="Courier New"/>
              </a:rPr>
              <a:t>switch(expression)</a:t>
            </a:r>
            <a:br>
              <a:rPr b="1" lang="en-US" sz="1600">
                <a:latin typeface="Courier New"/>
                <a:ea typeface="Courier New"/>
                <a:cs typeface="Courier New"/>
                <a:sym typeface="Courier New"/>
              </a:rPr>
            </a:br>
            <a:r>
              <a:rPr b="1" lang="en-US" sz="1600">
                <a:latin typeface="Courier New"/>
                <a:ea typeface="Courier New"/>
                <a:cs typeface="Courier New"/>
                <a:sym typeface="Courier New"/>
              </a:rPr>
              <a:t>		{</a:t>
            </a:r>
            <a:br>
              <a:rPr b="1" lang="en-US" sz="1600">
                <a:latin typeface="Courier New"/>
                <a:ea typeface="Courier New"/>
                <a:cs typeface="Courier New"/>
                <a:sym typeface="Courier New"/>
              </a:rPr>
            </a:br>
            <a:r>
              <a:rPr b="1" lang="en-US" sz="1600">
                <a:latin typeface="Courier New"/>
                <a:ea typeface="Courier New"/>
                <a:cs typeface="Courier New"/>
                <a:sym typeface="Courier New"/>
              </a:rPr>
              <a:t>			case constant expr:</a:t>
            </a:r>
            <a:br>
              <a:rPr b="1" lang="en-US" sz="1600">
                <a:latin typeface="Courier New"/>
                <a:ea typeface="Courier New"/>
                <a:cs typeface="Courier New"/>
                <a:sym typeface="Courier New"/>
              </a:rPr>
            </a:br>
            <a:r>
              <a:rPr b="1" lang="en-US" sz="1600">
                <a:latin typeface="Courier New"/>
                <a:ea typeface="Courier New"/>
                <a:cs typeface="Courier New"/>
                <a:sym typeface="Courier New"/>
              </a:rPr>
              <a:t>					statement(s);</a:t>
            </a:r>
            <a:br>
              <a:rPr b="1" lang="en-US" sz="1600">
                <a:latin typeface="Courier New"/>
                <a:ea typeface="Courier New"/>
                <a:cs typeface="Courier New"/>
                <a:sym typeface="Courier New"/>
              </a:rPr>
            </a:br>
            <a:r>
              <a:rPr b="1" lang="en-US" sz="1600">
                <a:latin typeface="Courier New"/>
                <a:ea typeface="Courier New"/>
                <a:cs typeface="Courier New"/>
                <a:sym typeface="Courier New"/>
              </a:rPr>
              <a:t>					[break;]</a:t>
            </a:r>
            <a:br>
              <a:rPr b="1" lang="en-US" sz="1600">
                <a:latin typeface="Courier New"/>
                <a:ea typeface="Courier New"/>
                <a:cs typeface="Courier New"/>
                <a:sym typeface="Courier New"/>
              </a:rPr>
            </a:br>
            <a:r>
              <a:rPr b="1" lang="en-US" sz="1600">
                <a:latin typeface="Courier New"/>
                <a:ea typeface="Courier New"/>
                <a:cs typeface="Courier New"/>
                <a:sym typeface="Courier New"/>
              </a:rPr>
              <a:t>			case constant expr:</a:t>
            </a:r>
            <a:br>
              <a:rPr b="1" lang="en-US" sz="1600">
                <a:latin typeface="Courier New"/>
                <a:ea typeface="Courier New"/>
                <a:cs typeface="Courier New"/>
                <a:sym typeface="Courier New"/>
              </a:rPr>
            </a:br>
            <a:r>
              <a:rPr b="1" lang="en-US" sz="1600">
                <a:latin typeface="Courier New"/>
                <a:ea typeface="Courier New"/>
                <a:cs typeface="Courier New"/>
                <a:sym typeface="Courier New"/>
              </a:rPr>
              <a:t>					statement(s);</a:t>
            </a:r>
            <a:br>
              <a:rPr b="1" lang="en-US" sz="1600">
                <a:latin typeface="Courier New"/>
                <a:ea typeface="Courier New"/>
                <a:cs typeface="Courier New"/>
                <a:sym typeface="Courier New"/>
              </a:rPr>
            </a:br>
            <a:r>
              <a:rPr b="1" lang="en-US" sz="1600">
                <a:latin typeface="Courier New"/>
                <a:ea typeface="Courier New"/>
                <a:cs typeface="Courier New"/>
                <a:sym typeface="Courier New"/>
              </a:rPr>
              <a:t>					[break;]</a:t>
            </a:r>
            <a:br>
              <a:rPr b="1" lang="en-US" sz="1600">
                <a:latin typeface="Courier New"/>
                <a:ea typeface="Courier New"/>
                <a:cs typeface="Courier New"/>
                <a:sym typeface="Courier New"/>
              </a:rPr>
            </a:br>
            <a:r>
              <a:rPr b="1" lang="en-US" sz="1600">
                <a:latin typeface="Courier New"/>
                <a:ea typeface="Courier New"/>
                <a:cs typeface="Courier New"/>
                <a:sym typeface="Courier New"/>
              </a:rPr>
              <a:t>			case constant expr:</a:t>
            </a:r>
            <a:br>
              <a:rPr b="1" lang="en-US" sz="1600">
                <a:latin typeface="Courier New"/>
                <a:ea typeface="Courier New"/>
                <a:cs typeface="Courier New"/>
                <a:sym typeface="Courier New"/>
              </a:rPr>
            </a:br>
            <a:r>
              <a:rPr b="1" lang="en-US" sz="1600">
                <a:latin typeface="Courier New"/>
                <a:ea typeface="Courier New"/>
                <a:cs typeface="Courier New"/>
                <a:sym typeface="Courier New"/>
              </a:rPr>
              <a:t>					statement(s);</a:t>
            </a:r>
            <a:br>
              <a:rPr b="1" lang="en-US" sz="1600">
                <a:latin typeface="Courier New"/>
                <a:ea typeface="Courier New"/>
                <a:cs typeface="Courier New"/>
                <a:sym typeface="Courier New"/>
              </a:rPr>
            </a:br>
            <a:r>
              <a:rPr b="1" lang="en-US" sz="1600">
                <a:latin typeface="Courier New"/>
                <a:ea typeface="Courier New"/>
                <a:cs typeface="Courier New"/>
                <a:sym typeface="Courier New"/>
              </a:rPr>
              <a:t>					[break;]</a:t>
            </a:r>
            <a:br>
              <a:rPr b="1" lang="en-US" sz="1600">
                <a:latin typeface="Courier New"/>
                <a:ea typeface="Courier New"/>
                <a:cs typeface="Courier New"/>
                <a:sym typeface="Courier New"/>
              </a:rPr>
            </a:br>
            <a:r>
              <a:rPr b="1" lang="en-US" sz="1600">
                <a:latin typeface="Courier New"/>
                <a:ea typeface="Courier New"/>
                <a:cs typeface="Courier New"/>
                <a:sym typeface="Courier New"/>
              </a:rPr>
              <a:t>			default :</a:t>
            </a:r>
            <a:br>
              <a:rPr b="1" lang="en-US" sz="1600">
                <a:latin typeface="Courier New"/>
                <a:ea typeface="Courier New"/>
                <a:cs typeface="Courier New"/>
                <a:sym typeface="Courier New"/>
              </a:rPr>
            </a:br>
            <a:r>
              <a:rPr b="1" lang="en-US" sz="1600">
                <a:latin typeface="Courier New"/>
                <a:ea typeface="Courier New"/>
                <a:cs typeface="Courier New"/>
                <a:sym typeface="Courier New"/>
              </a:rPr>
              <a:t>					statement(s);</a:t>
            </a:r>
            <a:br>
              <a:rPr b="1" lang="en-US" sz="1600">
                <a:latin typeface="Courier New"/>
                <a:ea typeface="Courier New"/>
                <a:cs typeface="Courier New"/>
                <a:sym typeface="Courier New"/>
              </a:rPr>
            </a:br>
            <a:r>
              <a:rPr b="1" lang="en-US" sz="1600">
                <a:latin typeface="Courier New"/>
                <a:ea typeface="Courier New"/>
                <a:cs typeface="Courier New"/>
                <a:sym typeface="Courier New"/>
              </a:rPr>
              <a:t>					[break;]</a:t>
            </a:r>
            <a:br>
              <a:rPr b="1" lang="en-US" sz="1600">
                <a:latin typeface="Courier New"/>
                <a:ea typeface="Courier New"/>
                <a:cs typeface="Courier New"/>
                <a:sym typeface="Courier New"/>
              </a:rPr>
            </a:br>
            <a:r>
              <a:rPr b="1" lang="en-US" sz="1600">
                <a:latin typeface="Courier New"/>
                <a:ea typeface="Courier New"/>
                <a:cs typeface="Courier New"/>
                <a:sym typeface="Courier New"/>
              </a:rPr>
              <a:t>		}</a:t>
            </a:r>
            <a:endParaRPr/>
          </a:p>
          <a:p>
            <a:pPr indent="-228600" lvl="0" marL="228600" rtl="0" algn="l">
              <a:lnSpc>
                <a:spcPct val="90000"/>
              </a:lnSpc>
              <a:spcBef>
                <a:spcPts val="1295"/>
              </a:spcBef>
              <a:spcAft>
                <a:spcPts val="0"/>
              </a:spcAft>
              <a:buClr>
                <a:schemeClr val="dk1"/>
              </a:buClr>
              <a:buSzPct val="100000"/>
              <a:buChar char="•"/>
            </a:pPr>
            <a:r>
              <a:rPr lang="en-US"/>
              <a:t>Usually, but not always, the last statement of a case is break.</a:t>
            </a:r>
            <a:endParaRPr/>
          </a:p>
          <a:p>
            <a:pPr indent="-228600" lvl="0" marL="228600" rtl="0" algn="l">
              <a:lnSpc>
                <a:spcPct val="85000"/>
              </a:lnSpc>
              <a:spcBef>
                <a:spcPts val="1000"/>
              </a:spcBef>
              <a:spcAft>
                <a:spcPts val="0"/>
              </a:spcAft>
              <a:buClr>
                <a:schemeClr val="dk1"/>
              </a:buClr>
              <a:buSzPct val="100000"/>
              <a:buChar char="•"/>
            </a:pPr>
            <a:r>
              <a:rPr lang="en-US"/>
              <a:t>default case is optional.</a:t>
            </a:r>
            <a:endParaRPr/>
          </a:p>
        </p:txBody>
      </p:sp>
      <p:sp>
        <p:nvSpPr>
          <p:cNvPr id="416" name="Google Shape;416;p44"/>
          <p:cNvSpPr/>
          <p:nvPr/>
        </p:nvSpPr>
        <p:spPr>
          <a:xfrm>
            <a:off x="4343400" y="2200275"/>
            <a:ext cx="4953000" cy="3131579"/>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Loops</a:t>
            </a:r>
            <a:endParaRPr/>
          </a:p>
        </p:txBody>
      </p:sp>
      <p:sp>
        <p:nvSpPr>
          <p:cNvPr id="423" name="Google Shape;423;p45"/>
          <p:cNvSpPr txBox="1"/>
          <p:nvPr>
            <p:ph idx="1" type="body"/>
          </p:nvPr>
        </p:nvSpPr>
        <p:spPr>
          <a:xfrm>
            <a:off x="838200" y="1339403"/>
            <a:ext cx="10515600" cy="483756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Loops break the serial execution of the program.</a:t>
            </a:r>
            <a:endParaRPr/>
          </a:p>
          <a:p>
            <a:pPr indent="-228600" lvl="0" marL="228600" rtl="0" algn="l">
              <a:lnSpc>
                <a:spcPct val="105000"/>
              </a:lnSpc>
              <a:spcBef>
                <a:spcPts val="1000"/>
              </a:spcBef>
              <a:spcAft>
                <a:spcPts val="0"/>
              </a:spcAft>
              <a:buClr>
                <a:schemeClr val="dk1"/>
              </a:buClr>
              <a:buSzPts val="2400"/>
              <a:buChar char="•"/>
            </a:pPr>
            <a:r>
              <a:rPr lang="en-US" sz="2400"/>
              <a:t>A group of statements is executed a number of times.</a:t>
            </a:r>
            <a:br>
              <a:rPr lang="en-US" sz="2400"/>
            </a:br>
            <a:endParaRPr sz="2400"/>
          </a:p>
          <a:p>
            <a:pPr indent="-228600" lvl="0" marL="228600" rtl="0" algn="l">
              <a:lnSpc>
                <a:spcPct val="105000"/>
              </a:lnSpc>
              <a:spcBef>
                <a:spcPts val="1000"/>
              </a:spcBef>
              <a:spcAft>
                <a:spcPts val="0"/>
              </a:spcAft>
              <a:buClr>
                <a:schemeClr val="dk1"/>
              </a:buClr>
              <a:buSzPts val="2400"/>
              <a:buFont typeface="Noto Sans Symbols"/>
              <a:buNone/>
            </a:pPr>
            <a:br>
              <a:rPr lang="en-US" sz="2400"/>
            </a:br>
            <a:br>
              <a:rPr lang="en-US"/>
            </a:br>
            <a:r>
              <a:rPr lang="en-US"/>
              <a:t>There are three kinds of loops :</a:t>
            </a:r>
            <a:br>
              <a:rPr lang="en-US"/>
            </a:br>
            <a:endParaRPr/>
          </a:p>
          <a:p>
            <a:pPr indent="-254000" lvl="1" marL="685800" rtl="0" algn="l">
              <a:lnSpc>
                <a:spcPct val="130000"/>
              </a:lnSpc>
              <a:spcBef>
                <a:spcPts val="500"/>
              </a:spcBef>
              <a:spcAft>
                <a:spcPts val="0"/>
              </a:spcAft>
              <a:buClr>
                <a:schemeClr val="dk1"/>
              </a:buClr>
              <a:buSzPts val="2200"/>
              <a:buChar char="•"/>
            </a:pPr>
            <a:r>
              <a:rPr b="1" lang="en-US" sz="2200">
                <a:latin typeface="Courier New"/>
                <a:ea typeface="Courier New"/>
                <a:cs typeface="Courier New"/>
                <a:sym typeface="Courier New"/>
              </a:rPr>
              <a:t>while</a:t>
            </a:r>
            <a:endParaRPr sz="2800"/>
          </a:p>
          <a:p>
            <a:pPr indent="-254000" lvl="1" marL="685800" rtl="0" algn="l">
              <a:lnSpc>
                <a:spcPct val="130000"/>
              </a:lnSpc>
              <a:spcBef>
                <a:spcPts val="500"/>
              </a:spcBef>
              <a:spcAft>
                <a:spcPts val="0"/>
              </a:spcAft>
              <a:buClr>
                <a:schemeClr val="dk1"/>
              </a:buClr>
              <a:buSzPts val="2200"/>
              <a:buChar char="•"/>
            </a:pPr>
            <a:r>
              <a:rPr b="1" lang="en-US" sz="2200">
                <a:latin typeface="Courier New"/>
                <a:ea typeface="Courier New"/>
                <a:cs typeface="Courier New"/>
                <a:sym typeface="Courier New"/>
              </a:rPr>
              <a:t>for</a:t>
            </a:r>
            <a:endParaRPr sz="2800"/>
          </a:p>
          <a:p>
            <a:pPr indent="-254000" lvl="1" marL="685800" rtl="0" algn="l">
              <a:lnSpc>
                <a:spcPct val="130000"/>
              </a:lnSpc>
              <a:spcBef>
                <a:spcPts val="500"/>
              </a:spcBef>
              <a:spcAft>
                <a:spcPts val="0"/>
              </a:spcAft>
              <a:buClr>
                <a:schemeClr val="dk1"/>
              </a:buClr>
              <a:buSzPts val="2200"/>
              <a:buChar char="•"/>
            </a:pPr>
            <a:r>
              <a:rPr b="1" lang="en-US" sz="2200">
                <a:latin typeface="Courier New"/>
                <a:ea typeface="Courier New"/>
                <a:cs typeface="Courier New"/>
                <a:sym typeface="Courier New"/>
              </a:rPr>
              <a:t>do … while</a:t>
            </a:r>
            <a:endParaRPr sz="2800"/>
          </a:p>
        </p:txBody>
      </p:sp>
      <p:grpSp>
        <p:nvGrpSpPr>
          <p:cNvPr id="424" name="Google Shape;424;p45"/>
          <p:cNvGrpSpPr/>
          <p:nvPr/>
        </p:nvGrpSpPr>
        <p:grpSpPr>
          <a:xfrm>
            <a:off x="4701862" y="2664966"/>
            <a:ext cx="2592388" cy="685800"/>
            <a:chOff x="1344" y="1728"/>
            <a:chExt cx="1633" cy="432"/>
          </a:xfrm>
        </p:grpSpPr>
        <p:cxnSp>
          <p:nvCxnSpPr>
            <p:cNvPr id="425" name="Google Shape;425;p45"/>
            <p:cNvCxnSpPr/>
            <p:nvPr/>
          </p:nvCxnSpPr>
          <p:spPr>
            <a:xfrm>
              <a:off x="1440" y="1728"/>
              <a:ext cx="1200" cy="0"/>
            </a:xfrm>
            <a:prstGeom prst="straightConnector1">
              <a:avLst/>
            </a:prstGeom>
            <a:noFill/>
            <a:ln cap="flat" cmpd="sng" w="12700">
              <a:solidFill>
                <a:schemeClr val="dk1"/>
              </a:solidFill>
              <a:prstDash val="solid"/>
              <a:round/>
              <a:headEnd len="sm" w="sm" type="none"/>
              <a:tailEnd len="sm" w="sm" type="none"/>
            </a:ln>
          </p:spPr>
        </p:cxnSp>
        <p:cxnSp>
          <p:nvCxnSpPr>
            <p:cNvPr id="426" name="Google Shape;426;p45"/>
            <p:cNvCxnSpPr/>
            <p:nvPr/>
          </p:nvCxnSpPr>
          <p:spPr>
            <a:xfrm>
              <a:off x="1440" y="1824"/>
              <a:ext cx="1200" cy="0"/>
            </a:xfrm>
            <a:prstGeom prst="straightConnector1">
              <a:avLst/>
            </a:prstGeom>
            <a:noFill/>
            <a:ln cap="flat" cmpd="sng" w="12700">
              <a:solidFill>
                <a:schemeClr val="dk1"/>
              </a:solidFill>
              <a:prstDash val="solid"/>
              <a:round/>
              <a:headEnd len="sm" w="sm" type="none"/>
              <a:tailEnd len="sm" w="sm" type="none"/>
            </a:ln>
          </p:spPr>
        </p:cxnSp>
        <p:cxnSp>
          <p:nvCxnSpPr>
            <p:cNvPr id="427" name="Google Shape;427;p45"/>
            <p:cNvCxnSpPr/>
            <p:nvPr/>
          </p:nvCxnSpPr>
          <p:spPr>
            <a:xfrm>
              <a:off x="1440" y="1920"/>
              <a:ext cx="1200" cy="0"/>
            </a:xfrm>
            <a:prstGeom prst="straightConnector1">
              <a:avLst/>
            </a:prstGeom>
            <a:noFill/>
            <a:ln cap="flat" cmpd="sng" w="12700">
              <a:solidFill>
                <a:schemeClr val="dk1"/>
              </a:solidFill>
              <a:prstDash val="solid"/>
              <a:round/>
              <a:headEnd len="sm" w="sm" type="none"/>
              <a:tailEnd len="sm" w="sm" type="none"/>
            </a:ln>
          </p:spPr>
        </p:cxnSp>
        <p:cxnSp>
          <p:nvCxnSpPr>
            <p:cNvPr id="428" name="Google Shape;428;p45"/>
            <p:cNvCxnSpPr/>
            <p:nvPr/>
          </p:nvCxnSpPr>
          <p:spPr>
            <a:xfrm>
              <a:off x="1440" y="2016"/>
              <a:ext cx="1200" cy="0"/>
            </a:xfrm>
            <a:prstGeom prst="straightConnector1">
              <a:avLst/>
            </a:prstGeom>
            <a:noFill/>
            <a:ln cap="flat" cmpd="sng" w="12700">
              <a:solidFill>
                <a:schemeClr val="dk1"/>
              </a:solidFill>
              <a:prstDash val="solid"/>
              <a:round/>
              <a:headEnd len="sm" w="sm" type="none"/>
              <a:tailEnd len="sm" w="sm" type="none"/>
            </a:ln>
          </p:spPr>
        </p:cxnSp>
        <p:cxnSp>
          <p:nvCxnSpPr>
            <p:cNvPr id="429" name="Google Shape;429;p45"/>
            <p:cNvCxnSpPr/>
            <p:nvPr/>
          </p:nvCxnSpPr>
          <p:spPr>
            <a:xfrm>
              <a:off x="1440" y="2112"/>
              <a:ext cx="1200" cy="0"/>
            </a:xfrm>
            <a:prstGeom prst="straightConnector1">
              <a:avLst/>
            </a:prstGeom>
            <a:noFill/>
            <a:ln cap="flat" cmpd="sng" w="12700">
              <a:solidFill>
                <a:schemeClr val="dk1"/>
              </a:solidFill>
              <a:prstDash val="solid"/>
              <a:round/>
              <a:headEnd len="sm" w="sm" type="none"/>
              <a:tailEnd len="sm" w="sm" type="none"/>
            </a:ln>
          </p:spPr>
        </p:cxnSp>
        <p:cxnSp>
          <p:nvCxnSpPr>
            <p:cNvPr id="430" name="Google Shape;430;p45"/>
            <p:cNvCxnSpPr/>
            <p:nvPr/>
          </p:nvCxnSpPr>
          <p:spPr>
            <a:xfrm>
              <a:off x="1344" y="1728"/>
              <a:ext cx="0" cy="432"/>
            </a:xfrm>
            <a:prstGeom prst="straightConnector1">
              <a:avLst/>
            </a:prstGeom>
            <a:noFill/>
            <a:ln cap="flat" cmpd="sng" w="25400">
              <a:solidFill>
                <a:schemeClr val="dk1"/>
              </a:solidFill>
              <a:prstDash val="solid"/>
              <a:round/>
              <a:headEnd len="sm" w="sm" type="none"/>
              <a:tailEnd len="med" w="med" type="stealth"/>
            </a:ln>
          </p:spPr>
        </p:cxnSp>
        <p:sp>
          <p:nvSpPr>
            <p:cNvPr id="431" name="Google Shape;431;p45"/>
            <p:cNvSpPr/>
            <p:nvPr/>
          </p:nvSpPr>
          <p:spPr>
            <a:xfrm>
              <a:off x="2688" y="1728"/>
              <a:ext cx="289" cy="385"/>
            </a:xfrm>
            <a:custGeom>
              <a:rect b="b" l="l" r="r" t="t"/>
              <a:pathLst>
                <a:path extrusionOk="0" h="385" w="289">
                  <a:moveTo>
                    <a:pt x="0" y="384"/>
                  </a:moveTo>
                  <a:lnTo>
                    <a:pt x="288" y="384"/>
                  </a:lnTo>
                  <a:lnTo>
                    <a:pt x="288" y="0"/>
                  </a:lnTo>
                  <a:lnTo>
                    <a:pt x="0" y="0"/>
                  </a:lnTo>
                </a:path>
              </a:pathLst>
            </a:custGeom>
            <a:noFill/>
            <a:ln cap="rnd" cmpd="sng" w="25400">
              <a:solidFill>
                <a:schemeClr val="dk1"/>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6"/>
          <p:cNvSpPr txBox="1"/>
          <p:nvPr>
            <p:ph type="title"/>
          </p:nvPr>
        </p:nvSpPr>
        <p:spPr>
          <a:xfrm>
            <a:off x="762000" y="15906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While – Loop</a:t>
            </a:r>
            <a:endParaRPr/>
          </a:p>
        </p:txBody>
      </p:sp>
      <p:sp>
        <p:nvSpPr>
          <p:cNvPr id="437" name="Google Shape;437;p46"/>
          <p:cNvSpPr txBox="1"/>
          <p:nvPr>
            <p:ph idx="1" type="body"/>
          </p:nvPr>
        </p:nvSpPr>
        <p:spPr>
          <a:xfrm>
            <a:off x="1676400" y="1030000"/>
            <a:ext cx="10515600" cy="5697600"/>
          </a:xfrm>
          <a:prstGeom prst="rect">
            <a:avLst/>
          </a:prstGeom>
          <a:noFill/>
          <a:ln>
            <a:noFill/>
          </a:ln>
        </p:spPr>
        <p:txBody>
          <a:bodyPr anchorCtr="0" anchor="t" bIns="45700" lIns="91425" spcFirstLastPara="1" rIns="91425" wrap="square" tIns="45700">
            <a:normAutofit/>
          </a:bodyPr>
          <a:lstStyle/>
          <a:p>
            <a:pPr indent="-255270" lvl="0" marL="228600" rtl="0" algn="l">
              <a:lnSpc>
                <a:spcPct val="90000"/>
              </a:lnSpc>
              <a:spcBef>
                <a:spcPts val="0"/>
              </a:spcBef>
              <a:spcAft>
                <a:spcPts val="0"/>
              </a:spcAft>
              <a:buClr>
                <a:schemeClr val="dk1"/>
              </a:buClr>
              <a:buSzPts val="2800"/>
              <a:buChar char="•"/>
            </a:pPr>
            <a:r>
              <a:rPr lang="en-US"/>
              <a:t>Syntax:</a:t>
            </a:r>
            <a:br>
              <a:rPr lang="en-US"/>
            </a:br>
            <a:br>
              <a:rPr lang="en-US"/>
            </a:br>
            <a:r>
              <a:rPr lang="en-US"/>
              <a:t>		</a:t>
            </a:r>
            <a:r>
              <a:rPr b="1" lang="en-US" sz="2400">
                <a:latin typeface="Courier New"/>
                <a:ea typeface="Courier New"/>
                <a:cs typeface="Courier New"/>
                <a:sym typeface="Courier New"/>
              </a:rPr>
              <a:t>while (expression)      </a:t>
            </a:r>
            <a:r>
              <a:rPr lang="en-US" sz="2400"/>
              <a:t>or     	    </a:t>
            </a:r>
            <a:r>
              <a:rPr b="1" lang="en-US" sz="2400">
                <a:latin typeface="Courier New"/>
                <a:ea typeface="Courier New"/>
                <a:cs typeface="Courier New"/>
                <a:sym typeface="Courier New"/>
              </a:rPr>
              <a:t>while (expression)</a:t>
            </a:r>
            <a:br>
              <a:rPr b="1" lang="en-US" sz="2400">
                <a:latin typeface="Courier New"/>
                <a:ea typeface="Courier New"/>
                <a:cs typeface="Courier New"/>
                <a:sym typeface="Courier New"/>
              </a:rPr>
            </a:br>
            <a:r>
              <a:rPr b="1" lang="en-US" sz="2400">
                <a:latin typeface="Courier New"/>
                <a:ea typeface="Courier New"/>
                <a:cs typeface="Courier New"/>
                <a:sym typeface="Courier New"/>
              </a:rPr>
              <a:t>	   	Statement;               	 {Statements;}</a:t>
            </a:r>
            <a:br>
              <a:rPr b="1" lang="en-US" sz="2400">
                <a:latin typeface="Courier New"/>
                <a:ea typeface="Courier New"/>
                <a:cs typeface="Courier New"/>
                <a:sym typeface="Courier New"/>
              </a:rPr>
            </a:br>
            <a:br>
              <a:rPr b="1" lang="en-US">
                <a:latin typeface="Courier New"/>
                <a:ea typeface="Courier New"/>
                <a:cs typeface="Courier New"/>
                <a:sym typeface="Courier New"/>
              </a:rPr>
            </a:br>
            <a:endParaRPr b="1">
              <a:latin typeface="Courier New"/>
              <a:ea typeface="Courier New"/>
              <a:cs typeface="Courier New"/>
              <a:sym typeface="Courier New"/>
            </a:endParaRPr>
          </a:p>
          <a:p>
            <a:pPr indent="-255270" lvl="0" marL="228600" rtl="0" algn="l">
              <a:lnSpc>
                <a:spcPct val="90000"/>
              </a:lnSpc>
              <a:spcBef>
                <a:spcPts val="1000"/>
              </a:spcBef>
              <a:spcAft>
                <a:spcPts val="0"/>
              </a:spcAft>
              <a:buClr>
                <a:schemeClr val="dk1"/>
              </a:buClr>
              <a:buSzPts val="2800"/>
              <a:buChar char="•"/>
            </a:pPr>
            <a:r>
              <a:rPr lang="en-US"/>
              <a:t>The loop continues to iterate as long as the value of expression is true (expression differs from zero).</a:t>
            </a:r>
            <a:endParaRPr/>
          </a:p>
          <a:p>
            <a:pPr indent="-255270" lvl="0" marL="228600" rtl="0" algn="l">
              <a:lnSpc>
                <a:spcPct val="90000"/>
              </a:lnSpc>
              <a:spcBef>
                <a:spcPts val="1000"/>
              </a:spcBef>
              <a:spcAft>
                <a:spcPts val="0"/>
              </a:spcAft>
              <a:buClr>
                <a:schemeClr val="dk1"/>
              </a:buClr>
              <a:buSzPts val="2800"/>
              <a:buChar char="•"/>
            </a:pPr>
            <a:r>
              <a:rPr lang="en-US"/>
              <a:t>Expression is evaluated each time before the loop body is executed.</a:t>
            </a:r>
            <a:endParaRPr/>
          </a:p>
          <a:p>
            <a:pPr indent="-255270" lvl="0" marL="228600" rtl="0" algn="l">
              <a:lnSpc>
                <a:spcPct val="90000"/>
              </a:lnSpc>
              <a:spcBef>
                <a:spcPts val="1000"/>
              </a:spcBef>
              <a:spcAft>
                <a:spcPts val="0"/>
              </a:spcAft>
              <a:buClr>
                <a:schemeClr val="dk1"/>
              </a:buClr>
              <a:buSzPts val="2800"/>
              <a:buChar char="•"/>
            </a:pPr>
            <a:r>
              <a:rPr lang="en-US"/>
              <a:t>The braces { } are used to group declarations and statements together into a compound statement  or block, so they are syntactically equivalent to a single statement.</a:t>
            </a:r>
            <a:r>
              <a:rPr b="1" lang="en-US">
                <a:latin typeface="Courier New"/>
                <a:ea typeface="Courier New"/>
                <a:cs typeface="Courier New"/>
                <a:sym typeface="Courier New"/>
              </a:rPr>
              <a:t>	</a:t>
            </a:r>
            <a:endParaRPr/>
          </a:p>
        </p:txBody>
      </p:sp>
      <p:sp>
        <p:nvSpPr>
          <p:cNvPr id="438" name="Google Shape;438;p46"/>
          <p:cNvSpPr/>
          <p:nvPr/>
        </p:nvSpPr>
        <p:spPr>
          <a:xfrm>
            <a:off x="2112148" y="1765475"/>
            <a:ext cx="4263300" cy="1066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
        <p:nvSpPr>
          <p:cNvPr id="439" name="Google Shape;439;p46"/>
          <p:cNvSpPr/>
          <p:nvPr/>
        </p:nvSpPr>
        <p:spPr>
          <a:xfrm>
            <a:off x="6811447" y="1764400"/>
            <a:ext cx="4263300" cy="1066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7"/>
          <p:cNvSpPr txBox="1"/>
          <p:nvPr>
            <p:ph type="title"/>
          </p:nvPr>
        </p:nvSpPr>
        <p:spPr>
          <a:xfrm>
            <a:off x="979868" y="841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 - Loop</a:t>
            </a:r>
            <a:endParaRPr/>
          </a:p>
        </p:txBody>
      </p:sp>
      <p:sp>
        <p:nvSpPr>
          <p:cNvPr id="445" name="Google Shape;445;p47"/>
          <p:cNvSpPr txBox="1"/>
          <p:nvPr>
            <p:ph idx="1" type="body"/>
          </p:nvPr>
        </p:nvSpPr>
        <p:spPr>
          <a:xfrm>
            <a:off x="2903225" y="1226344"/>
            <a:ext cx="7772400" cy="355758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Syntax:</a:t>
            </a:r>
            <a:br>
              <a:rPr lang="en-US"/>
            </a:br>
            <a:br>
              <a:rPr lang="en-US" sz="1600"/>
            </a:br>
            <a:endParaRPr b="1">
              <a:latin typeface="Courier New"/>
              <a:ea typeface="Courier New"/>
              <a:cs typeface="Courier New"/>
              <a:sym typeface="Courier New"/>
            </a:endParaRPr>
          </a:p>
          <a:p>
            <a:pPr indent="-122872" lvl="0" marL="228600" rtl="0" algn="l">
              <a:lnSpc>
                <a:spcPct val="90000"/>
              </a:lnSpc>
              <a:spcBef>
                <a:spcPts val="1000"/>
              </a:spcBef>
              <a:spcAft>
                <a:spcPts val="0"/>
              </a:spcAft>
              <a:buClr>
                <a:schemeClr val="dk1"/>
              </a:buClr>
              <a:buSzPct val="100000"/>
              <a:buNone/>
            </a:pPr>
            <a:r>
              <a:t/>
            </a:r>
            <a:endParaRPr b="1" sz="1800">
              <a:latin typeface="Courier New"/>
              <a:ea typeface="Courier New"/>
              <a:cs typeface="Courier New"/>
              <a:sym typeface="Courier New"/>
            </a:endParaRPr>
          </a:p>
          <a:p>
            <a:pPr indent="-181610" lvl="0" marL="228600" rtl="0" algn="l">
              <a:lnSpc>
                <a:spcPct val="90000"/>
              </a:lnSpc>
              <a:spcBef>
                <a:spcPts val="1000"/>
              </a:spcBef>
              <a:spcAft>
                <a:spcPts val="0"/>
              </a:spcAft>
              <a:buClr>
                <a:schemeClr val="dk1"/>
              </a:buClr>
              <a:buSzPct val="100000"/>
              <a:buNone/>
            </a:pPr>
            <a:r>
              <a:t/>
            </a:r>
            <a:endParaRPr b="1" sz="800">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ct val="100000"/>
              <a:buFont typeface="Noto Sans Symbols"/>
              <a:buNone/>
            </a:pPr>
            <a:r>
              <a:rPr b="1" lang="en-US" sz="1800">
                <a:latin typeface="Courier New"/>
                <a:ea typeface="Courier New"/>
                <a:cs typeface="Courier New"/>
                <a:sym typeface="Courier New"/>
              </a:rPr>
              <a:t>		</a:t>
            </a:r>
            <a:r>
              <a:rPr b="1" lang="en-US"/>
              <a:t>or</a:t>
            </a:r>
            <a:br>
              <a:rPr b="1" lang="en-US" sz="1800"/>
            </a:br>
            <a:br>
              <a:rPr b="1" lang="en-US" sz="1800"/>
            </a:br>
            <a:r>
              <a:rPr b="1" lang="en-US" sz="1800"/>
              <a:t> </a:t>
            </a:r>
            <a:endParaRPr/>
          </a:p>
          <a:p>
            <a:pPr indent="-64135" lvl="0" marL="228600" rtl="0" algn="l">
              <a:lnSpc>
                <a:spcPct val="90000"/>
              </a:lnSpc>
              <a:spcBef>
                <a:spcPts val="1000"/>
              </a:spcBef>
              <a:spcAft>
                <a:spcPts val="0"/>
              </a:spcAft>
              <a:buClr>
                <a:schemeClr val="dk1"/>
              </a:buClr>
              <a:buSzPct val="100000"/>
              <a:buNone/>
            </a:pPr>
            <a:r>
              <a:t/>
            </a:r>
            <a:endParaRPr b="1">
              <a:latin typeface="Courier New"/>
              <a:ea typeface="Courier New"/>
              <a:cs typeface="Courier New"/>
              <a:sym typeface="Courier New"/>
            </a:endParaRPr>
          </a:p>
          <a:p>
            <a:pPr indent="-64135" lvl="0" marL="228600" rtl="0" algn="l">
              <a:lnSpc>
                <a:spcPct val="90000"/>
              </a:lnSpc>
              <a:spcBef>
                <a:spcPts val="1000"/>
              </a:spcBef>
              <a:spcAft>
                <a:spcPts val="0"/>
              </a:spcAft>
              <a:buClr>
                <a:schemeClr val="dk1"/>
              </a:buClr>
              <a:buSzPct val="100000"/>
              <a:buNone/>
            </a:pPr>
            <a:r>
              <a:t/>
            </a:r>
            <a:endParaRPr b="1">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ct val="100000"/>
              <a:buChar char="•"/>
            </a:pPr>
            <a:r>
              <a:rPr lang="en-US"/>
              <a:t>Is equivalent to:</a:t>
            </a:r>
            <a:r>
              <a:rPr lang="en-US">
                <a:latin typeface="Times New Roman"/>
                <a:ea typeface="Times New Roman"/>
                <a:cs typeface="Times New Roman"/>
                <a:sym typeface="Times New Roman"/>
              </a:rPr>
              <a:t>	</a:t>
            </a:r>
            <a:endParaRPr b="1">
              <a:latin typeface="Courier New"/>
              <a:ea typeface="Courier New"/>
              <a:cs typeface="Courier New"/>
              <a:sym typeface="Courier New"/>
            </a:endParaRPr>
          </a:p>
        </p:txBody>
      </p:sp>
      <p:sp>
        <p:nvSpPr>
          <p:cNvPr id="446" name="Google Shape;446;p47"/>
          <p:cNvSpPr/>
          <p:nvPr/>
        </p:nvSpPr>
        <p:spPr>
          <a:xfrm>
            <a:off x="3581400" y="1676400"/>
            <a:ext cx="4419600" cy="685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for (expr1 ; expr2 ; expr3)</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     statement;</a:t>
            </a:r>
            <a:endParaRPr/>
          </a:p>
        </p:txBody>
      </p:sp>
      <p:sp>
        <p:nvSpPr>
          <p:cNvPr id="447" name="Google Shape;447;p47"/>
          <p:cNvSpPr/>
          <p:nvPr/>
        </p:nvSpPr>
        <p:spPr>
          <a:xfrm>
            <a:off x="3581400" y="2957513"/>
            <a:ext cx="44196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for (expr1 ; expr2 ; expr3)</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	statements;</a:t>
            </a:r>
            <a:br>
              <a:rPr b="1" lang="en-US" sz="1800">
                <a:solidFill>
                  <a:schemeClr val="dk1"/>
                </a:solidFill>
                <a:latin typeface="Courier New"/>
                <a:ea typeface="Courier New"/>
                <a:cs typeface="Courier New"/>
                <a:sym typeface="Courier New"/>
              </a:rPr>
            </a:br>
            <a:r>
              <a:rPr b="1" lang="en-US" sz="1800">
                <a:solidFill>
                  <a:schemeClr val="dk1"/>
                </a:solidFill>
                <a:latin typeface="Courier New"/>
                <a:ea typeface="Courier New"/>
                <a:cs typeface="Courier New"/>
                <a:sym typeface="Courier New"/>
              </a:rPr>
              <a:t>}</a:t>
            </a:r>
            <a:endParaRPr/>
          </a:p>
        </p:txBody>
      </p:sp>
      <p:sp>
        <p:nvSpPr>
          <p:cNvPr id="448" name="Google Shape;448;p47"/>
          <p:cNvSpPr/>
          <p:nvPr/>
        </p:nvSpPr>
        <p:spPr>
          <a:xfrm>
            <a:off x="3581400" y="4600576"/>
            <a:ext cx="4419600" cy="164147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expr1;</a:t>
            </a:r>
            <a:endParaRPr/>
          </a:p>
          <a:p>
            <a:pPr indent="0" lvl="0" marL="0" marR="0" rtl="0" algn="l">
              <a:lnSpc>
                <a:spcPct val="90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while (expr2)</a:t>
            </a:r>
            <a:endParaRPr/>
          </a:p>
          <a:p>
            <a:pPr indent="0" lvl="0" marL="0" marR="0" rtl="0" algn="l">
              <a:lnSpc>
                <a:spcPct val="90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a:t>
            </a:r>
            <a:endParaRPr/>
          </a:p>
          <a:p>
            <a:pPr indent="0" lvl="0" marL="0" marR="0" rtl="0" algn="l">
              <a:lnSpc>
                <a:spcPct val="90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   {statements;}</a:t>
            </a:r>
            <a:endParaRPr/>
          </a:p>
          <a:p>
            <a:pPr indent="0" lvl="0" marL="0" marR="0" rtl="0" algn="l">
              <a:lnSpc>
                <a:spcPct val="90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   expr3;</a:t>
            </a:r>
            <a:endParaRPr/>
          </a:p>
          <a:p>
            <a:pPr indent="0" lvl="0" marL="0" marR="0" rtl="0" algn="l">
              <a:lnSpc>
                <a:spcPct val="90000"/>
              </a:lnSpc>
              <a:spcBef>
                <a:spcPts val="0"/>
              </a:spcBef>
              <a:spcAft>
                <a:spcPts val="0"/>
              </a:spcAft>
              <a:buClr>
                <a:schemeClr val="dk1"/>
              </a:buClr>
              <a:buSzPts val="1800"/>
              <a:buFont typeface="Noto Sans Symbols"/>
              <a:buNone/>
            </a:pPr>
            <a:r>
              <a:rPr b="1" lang="en-US" sz="1800">
                <a:solidFill>
                  <a:schemeClr val="dk1"/>
                </a:solidFill>
                <a:latin typeface="Courier New"/>
                <a:ea typeface="Courier New"/>
                <a:cs typeface="Courier New"/>
                <a:sym typeface="Courier New"/>
              </a:rPr>
              <a:t>}</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 while Loop</a:t>
            </a:r>
            <a:endParaRPr/>
          </a:p>
        </p:txBody>
      </p:sp>
      <p:sp>
        <p:nvSpPr>
          <p:cNvPr id="454" name="Google Shape;454;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5270" lvl="0" marL="228600" rtl="0" algn="l">
              <a:lnSpc>
                <a:spcPct val="90000"/>
              </a:lnSpc>
              <a:spcBef>
                <a:spcPts val="0"/>
              </a:spcBef>
              <a:spcAft>
                <a:spcPts val="0"/>
              </a:spcAft>
              <a:buClr>
                <a:schemeClr val="dk1"/>
              </a:buClr>
              <a:buSzPts val="2800"/>
              <a:buChar char="•"/>
            </a:pPr>
            <a:r>
              <a:rPr lang="en-US"/>
              <a:t>Syntax:</a:t>
            </a:r>
            <a:br>
              <a:rPr lang="en-US"/>
            </a:br>
            <a:br>
              <a:rPr lang="en-US"/>
            </a:br>
            <a:r>
              <a:rPr lang="en-US"/>
              <a:t>	</a:t>
            </a:r>
            <a:endParaRPr b="1">
              <a:latin typeface="Courier New"/>
              <a:ea typeface="Courier New"/>
              <a:cs typeface="Courier New"/>
              <a:sym typeface="Courier New"/>
            </a:endParaRPr>
          </a:p>
          <a:p>
            <a:pPr indent="-77470" lvl="0" marL="228600" rtl="0" algn="l">
              <a:lnSpc>
                <a:spcPct val="90000"/>
              </a:lnSpc>
              <a:spcBef>
                <a:spcPts val="1000"/>
              </a:spcBef>
              <a:spcAft>
                <a:spcPts val="0"/>
              </a:spcAft>
              <a:buClr>
                <a:schemeClr val="dk1"/>
              </a:buClr>
              <a:buSzPts val="2800"/>
              <a:buNone/>
            </a:pPr>
            <a:r>
              <a:t/>
            </a:r>
            <a:endParaRPr/>
          </a:p>
          <a:p>
            <a:pPr indent="-77470" lvl="0" marL="228600" rtl="0" algn="l">
              <a:lnSpc>
                <a:spcPct val="90000"/>
              </a:lnSpc>
              <a:spcBef>
                <a:spcPts val="1000"/>
              </a:spcBef>
              <a:spcAft>
                <a:spcPts val="0"/>
              </a:spcAft>
              <a:buClr>
                <a:schemeClr val="dk1"/>
              </a:buClr>
              <a:buSzPts val="2800"/>
              <a:buNone/>
            </a:pPr>
            <a:r>
              <a:t/>
            </a:r>
            <a:endParaRPr/>
          </a:p>
          <a:p>
            <a:pPr indent="-255270" lvl="0" marL="228600" rtl="0" algn="l">
              <a:lnSpc>
                <a:spcPct val="90000"/>
              </a:lnSpc>
              <a:spcBef>
                <a:spcPts val="1000"/>
              </a:spcBef>
              <a:spcAft>
                <a:spcPts val="0"/>
              </a:spcAft>
              <a:buClr>
                <a:schemeClr val="dk1"/>
              </a:buClr>
              <a:buSzPts val="2800"/>
              <a:buChar char="•"/>
            </a:pPr>
            <a:r>
              <a:rPr lang="en-US"/>
              <a:t>Th</a:t>
            </a:r>
            <a:r>
              <a:rPr lang="en-US"/>
              <a:t>e condition expression for looping is evaluated only after the loop body had executed.</a:t>
            </a:r>
            <a:endParaRPr/>
          </a:p>
        </p:txBody>
      </p:sp>
      <p:sp>
        <p:nvSpPr>
          <p:cNvPr id="455" name="Google Shape;455;p48"/>
          <p:cNvSpPr/>
          <p:nvPr/>
        </p:nvSpPr>
        <p:spPr>
          <a:xfrm>
            <a:off x="3200400" y="2057400"/>
            <a:ext cx="3505200" cy="1676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000"/>
              <a:buFont typeface="Noto Sans Symbols"/>
              <a:buNone/>
            </a:pPr>
            <a:r>
              <a:rPr b="1" lang="en-US" sz="2000">
                <a:solidFill>
                  <a:schemeClr val="dk1"/>
                </a:solidFill>
                <a:latin typeface="Courier New"/>
                <a:ea typeface="Courier New"/>
                <a:cs typeface="Courier New"/>
                <a:sym typeface="Courier New"/>
              </a:rPr>
              <a:t>do</a:t>
            </a:r>
            <a:br>
              <a:rPr b="1" lang="en-US" sz="2000">
                <a:solidFill>
                  <a:schemeClr val="dk1"/>
                </a:solidFill>
                <a:latin typeface="Courier New"/>
                <a:ea typeface="Courier New"/>
                <a:cs typeface="Courier New"/>
                <a:sym typeface="Courier New"/>
              </a:rPr>
            </a:br>
            <a:r>
              <a:rPr b="1" lang="en-US" sz="2000">
                <a:solidFill>
                  <a:schemeClr val="dk1"/>
                </a:solidFill>
                <a:latin typeface="Courier New"/>
                <a:ea typeface="Courier New"/>
                <a:cs typeface="Courier New"/>
                <a:sym typeface="Courier New"/>
              </a:rPr>
              <a:t>{</a:t>
            </a:r>
            <a:br>
              <a:rPr b="1" lang="en-US" sz="2000">
                <a:solidFill>
                  <a:schemeClr val="dk1"/>
                </a:solidFill>
                <a:latin typeface="Courier New"/>
                <a:ea typeface="Courier New"/>
                <a:cs typeface="Courier New"/>
                <a:sym typeface="Courier New"/>
              </a:rPr>
            </a:br>
            <a:r>
              <a:rPr b="1" lang="en-US" sz="2000">
                <a:solidFill>
                  <a:schemeClr val="dk1"/>
                </a:solidFill>
                <a:latin typeface="Courier New"/>
                <a:ea typeface="Courier New"/>
                <a:cs typeface="Courier New"/>
                <a:sym typeface="Courier New"/>
              </a:rPr>
              <a:t>	Statements;</a:t>
            </a:r>
            <a:br>
              <a:rPr b="1" lang="en-US" sz="2000">
                <a:solidFill>
                  <a:schemeClr val="dk1"/>
                </a:solidFill>
                <a:latin typeface="Courier New"/>
                <a:ea typeface="Courier New"/>
                <a:cs typeface="Courier New"/>
                <a:sym typeface="Courier New"/>
              </a:rPr>
            </a:br>
            <a:r>
              <a:rPr b="1" lang="en-US" sz="2000">
                <a:solidFill>
                  <a:schemeClr val="dk1"/>
                </a:solidFill>
                <a:latin typeface="Courier New"/>
                <a:ea typeface="Courier New"/>
                <a:cs typeface="Courier New"/>
                <a:sym typeface="Courier New"/>
              </a:rPr>
              <a:t>}while (expression);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break Statement</a:t>
            </a:r>
            <a:endParaRPr/>
          </a:p>
        </p:txBody>
      </p:sp>
      <p:sp>
        <p:nvSpPr>
          <p:cNvPr id="461" name="Google Shape;46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have seen how to use the break statement within the switch statement.</a:t>
            </a:r>
            <a:endParaRPr/>
          </a:p>
          <a:p>
            <a:pPr indent="-50800" lvl="0" marL="228600" rtl="0" algn="l">
              <a:lnSpc>
                <a:spcPct val="110000"/>
              </a:lnSpc>
              <a:spcBef>
                <a:spcPts val="84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break statement causes an  exit from the innermost containing while, do, for or switch statement.</a:t>
            </a:r>
            <a:endParaRPr>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continue Statement</a:t>
            </a:r>
            <a:endParaRPr/>
          </a:p>
        </p:txBody>
      </p:sp>
      <p:sp>
        <p:nvSpPr>
          <p:cNvPr id="467" name="Google Shape;467;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some situations, you might want to skip to the next iteration of a loop without finishing the current iteration.</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380"/>
              <a:buChar char="•"/>
            </a:pPr>
            <a:r>
              <a:rPr lang="en-US"/>
              <a:t>The </a:t>
            </a:r>
            <a:r>
              <a:rPr b="1" lang="en-US">
                <a:latin typeface="Courier New"/>
                <a:ea typeface="Courier New"/>
                <a:cs typeface="Courier New"/>
                <a:sym typeface="Courier New"/>
              </a:rPr>
              <a:t>continue</a:t>
            </a:r>
            <a:r>
              <a:rPr lang="en-US"/>
              <a:t> statement allows you to do that.</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380"/>
              <a:buChar char="•"/>
            </a:pPr>
            <a:r>
              <a:rPr lang="en-US"/>
              <a:t>When encountered, </a:t>
            </a:r>
            <a:r>
              <a:rPr b="1" lang="en-US">
                <a:latin typeface="Courier New"/>
                <a:ea typeface="Courier New"/>
                <a:cs typeface="Courier New"/>
                <a:sym typeface="Courier New"/>
              </a:rPr>
              <a:t>continue</a:t>
            </a:r>
            <a:r>
              <a:rPr lang="en-US">
                <a:latin typeface="Arial"/>
                <a:ea typeface="Arial"/>
                <a:cs typeface="Arial"/>
                <a:sym typeface="Arial"/>
              </a:rPr>
              <a:t> </a:t>
            </a:r>
            <a:r>
              <a:rPr lang="en-US"/>
              <a:t> skips over the remaining statements of the loop, but</a:t>
            </a:r>
            <a:r>
              <a:rPr lang="en-US">
                <a:latin typeface="Arial"/>
                <a:ea typeface="Arial"/>
                <a:cs typeface="Arial"/>
                <a:sym typeface="Arial"/>
              </a:rPr>
              <a:t> </a:t>
            </a:r>
            <a:r>
              <a:rPr b="1" lang="en-US">
                <a:latin typeface="Courier New"/>
                <a:ea typeface="Courier New"/>
                <a:cs typeface="Courier New"/>
                <a:sym typeface="Courier New"/>
              </a:rPr>
              <a:t>continues</a:t>
            </a:r>
            <a:r>
              <a:rPr lang="en-US">
                <a:latin typeface="Arial"/>
                <a:ea typeface="Arial"/>
                <a:cs typeface="Arial"/>
                <a:sym typeface="Arial"/>
              </a:rPr>
              <a:t> to </a:t>
            </a:r>
            <a:r>
              <a:rPr lang="en-US"/>
              <a:t>the next iteration of the loop.</a:t>
            </a:r>
            <a:br>
              <a:rPr lang="en-US"/>
            </a:br>
            <a:br>
              <a:rPr lang="en-US" sz="1800"/>
            </a:br>
            <a:r>
              <a:rPr b="1" lang="en-US" sz="1400">
                <a:latin typeface="Courier New"/>
                <a:ea typeface="Courier New"/>
                <a:cs typeface="Courier New"/>
                <a:sym typeface="Courier New"/>
              </a:rPr>
              <a:t>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JAVA</a:t>
            </a:r>
            <a:endParaRPr/>
          </a:p>
        </p:txBody>
      </p:sp>
      <p:sp>
        <p:nvSpPr>
          <p:cNvPr id="115" name="Google Shape;11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Features of Java</a:t>
            </a:r>
            <a:endParaRPr/>
          </a:p>
          <a:p>
            <a:pPr indent="-228600" lvl="1" marL="685800" rtl="0" algn="l">
              <a:lnSpc>
                <a:spcPct val="90000"/>
              </a:lnSpc>
              <a:spcBef>
                <a:spcPts val="500"/>
              </a:spcBef>
              <a:spcAft>
                <a:spcPts val="0"/>
              </a:spcAft>
              <a:buClr>
                <a:schemeClr val="dk1"/>
              </a:buClr>
              <a:buSzPts val="2400"/>
              <a:buChar char="•"/>
            </a:pPr>
            <a:r>
              <a:rPr lang="en-US"/>
              <a:t>Object-Oriented</a:t>
            </a:r>
            <a:endParaRPr/>
          </a:p>
          <a:p>
            <a:pPr indent="-228600" lvl="1" marL="685800" rtl="0" algn="l">
              <a:lnSpc>
                <a:spcPct val="90000"/>
              </a:lnSpc>
              <a:spcBef>
                <a:spcPts val="500"/>
              </a:spcBef>
              <a:spcAft>
                <a:spcPts val="0"/>
              </a:spcAft>
              <a:buClr>
                <a:schemeClr val="dk1"/>
              </a:buClr>
              <a:buSzPts val="2400"/>
              <a:buChar char="•"/>
            </a:pPr>
            <a:r>
              <a:rPr lang="en-US"/>
              <a:t>Simple</a:t>
            </a:r>
            <a:endParaRPr/>
          </a:p>
          <a:p>
            <a:pPr indent="-228600" lvl="1" marL="685800" rtl="0" algn="l">
              <a:lnSpc>
                <a:spcPct val="90000"/>
              </a:lnSpc>
              <a:spcBef>
                <a:spcPts val="500"/>
              </a:spcBef>
              <a:spcAft>
                <a:spcPts val="0"/>
              </a:spcAft>
              <a:buClr>
                <a:schemeClr val="dk1"/>
              </a:buClr>
              <a:buSzPts val="2400"/>
              <a:buChar char="•"/>
            </a:pPr>
            <a:r>
              <a:rPr lang="en-US"/>
              <a:t>Robust</a:t>
            </a:r>
            <a:endParaRPr/>
          </a:p>
          <a:p>
            <a:pPr indent="-228600" lvl="1" marL="685800" rtl="0" algn="l">
              <a:lnSpc>
                <a:spcPct val="90000"/>
              </a:lnSpc>
              <a:spcBef>
                <a:spcPts val="500"/>
              </a:spcBef>
              <a:spcAft>
                <a:spcPts val="0"/>
              </a:spcAft>
              <a:buClr>
                <a:schemeClr val="dk1"/>
              </a:buClr>
              <a:buSzPts val="2400"/>
              <a:buChar char="•"/>
            </a:pPr>
            <a:r>
              <a:rPr lang="en-US"/>
              <a:t>Distributed</a:t>
            </a:r>
            <a:endParaRPr/>
          </a:p>
          <a:p>
            <a:pPr indent="-228600" lvl="1" marL="685800" rtl="0" algn="l">
              <a:lnSpc>
                <a:spcPct val="90000"/>
              </a:lnSpc>
              <a:spcBef>
                <a:spcPts val="500"/>
              </a:spcBef>
              <a:spcAft>
                <a:spcPts val="0"/>
              </a:spcAft>
              <a:buClr>
                <a:schemeClr val="dk1"/>
              </a:buClr>
              <a:buSzPts val="2400"/>
              <a:buChar char="•"/>
            </a:pPr>
            <a:r>
              <a:rPr lang="en-US"/>
              <a:t>Secure</a:t>
            </a:r>
            <a:endParaRPr/>
          </a:p>
          <a:p>
            <a:pPr indent="-228600" lvl="1" marL="685800" rtl="0" algn="l">
              <a:lnSpc>
                <a:spcPct val="90000"/>
              </a:lnSpc>
              <a:spcBef>
                <a:spcPts val="500"/>
              </a:spcBef>
              <a:spcAft>
                <a:spcPts val="0"/>
              </a:spcAft>
              <a:buClr>
                <a:schemeClr val="dk1"/>
              </a:buClr>
              <a:buSzPts val="2400"/>
              <a:buChar char="•"/>
            </a:pPr>
            <a:r>
              <a:rPr lang="en-US"/>
              <a:t>Architecture neutral</a:t>
            </a:r>
            <a:endParaRPr/>
          </a:p>
          <a:p>
            <a:pPr indent="-228600" lvl="1" marL="685800" rtl="0" algn="l">
              <a:lnSpc>
                <a:spcPct val="90000"/>
              </a:lnSpc>
              <a:spcBef>
                <a:spcPts val="500"/>
              </a:spcBef>
              <a:spcAft>
                <a:spcPts val="0"/>
              </a:spcAft>
              <a:buClr>
                <a:schemeClr val="dk1"/>
              </a:buClr>
              <a:buSzPts val="2400"/>
              <a:buChar char="•"/>
            </a:pPr>
            <a:r>
              <a:rPr lang="en-US"/>
              <a:t>Portable</a:t>
            </a:r>
            <a:endParaRPr/>
          </a:p>
          <a:p>
            <a:pPr indent="-228600" lvl="1" marL="685800" rtl="0" algn="l">
              <a:lnSpc>
                <a:spcPct val="90000"/>
              </a:lnSpc>
              <a:spcBef>
                <a:spcPts val="500"/>
              </a:spcBef>
              <a:spcAft>
                <a:spcPts val="0"/>
              </a:spcAft>
              <a:buClr>
                <a:schemeClr val="dk1"/>
              </a:buClr>
              <a:buSzPts val="2400"/>
              <a:buChar char="•"/>
            </a:pPr>
            <a:r>
              <a:rPr lang="en-US"/>
              <a:t>Interpreted</a:t>
            </a:r>
            <a:endParaRPr/>
          </a:p>
          <a:p>
            <a:pPr indent="-228600" lvl="1" marL="685800" rtl="0" algn="l">
              <a:lnSpc>
                <a:spcPct val="90000"/>
              </a:lnSpc>
              <a:spcBef>
                <a:spcPts val="500"/>
              </a:spcBef>
              <a:spcAft>
                <a:spcPts val="0"/>
              </a:spcAft>
              <a:buClr>
                <a:schemeClr val="dk1"/>
              </a:buClr>
              <a:buSzPts val="2400"/>
              <a:buChar char="•"/>
            </a:pPr>
            <a:r>
              <a:rPr lang="en-US"/>
              <a:t>Multi threaded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Scanner ?</a:t>
            </a:r>
            <a:br>
              <a:rPr lang="en-US"/>
            </a:br>
            <a:endParaRPr/>
          </a:p>
        </p:txBody>
      </p:sp>
      <p:sp>
        <p:nvSpPr>
          <p:cNvPr id="473" name="Google Shape;47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class (java.util.Scanner)  that represents text based parser(has inherent small ~ 1K buffer)</a:t>
            </a:r>
            <a:endParaRPr/>
          </a:p>
          <a:p>
            <a:pPr indent="-228600" lvl="0" marL="228600" rtl="0" algn="l">
              <a:lnSpc>
                <a:spcPct val="90000"/>
              </a:lnSpc>
              <a:spcBef>
                <a:spcPts val="1000"/>
              </a:spcBef>
              <a:spcAft>
                <a:spcPts val="0"/>
              </a:spcAft>
              <a:buClr>
                <a:schemeClr val="dk1"/>
              </a:buClr>
              <a:buSzPts val="2800"/>
              <a:buChar char="•"/>
            </a:pPr>
            <a:r>
              <a:rPr lang="en-US"/>
              <a:t>It can parse text data from any source --Console input,Text file , socket, string</a:t>
            </a:r>
            <a:endParaRPr/>
          </a:p>
          <a:p>
            <a:pPr indent="0" lvl="0" marL="0" rtl="0" algn="l">
              <a:lnSpc>
                <a:spcPct val="90000"/>
              </a:lnSpc>
              <a:spcBef>
                <a:spcPts val="1000"/>
              </a:spcBef>
              <a:spcAft>
                <a:spcPts val="0"/>
              </a:spcAft>
              <a:buClr>
                <a:schemeClr val="dk1"/>
              </a:buClr>
              <a:buSzPts val="2800"/>
              <a:buNone/>
            </a:pPr>
            <a:r>
              <a:rPr lang="en-US"/>
              <a:t>e.g. 	Scanner input = new Scanner(System.in);</a:t>
            </a:r>
            <a:endParaRPr/>
          </a:p>
          <a:p>
            <a:pPr indent="0" lvl="0" marL="0" rtl="0" algn="l">
              <a:lnSpc>
                <a:spcPct val="90000"/>
              </a:lnSpc>
              <a:spcBef>
                <a:spcPts val="1000"/>
              </a:spcBef>
              <a:spcAft>
                <a:spcPts val="0"/>
              </a:spcAft>
              <a:buClr>
                <a:schemeClr val="dk1"/>
              </a:buClr>
              <a:buSzPts val="2800"/>
              <a:buNone/>
            </a:pPr>
            <a:r>
              <a:rPr lang="en-US"/>
              <a:t>	System.out.print("Enter your name: ");</a:t>
            </a:r>
            <a:endParaRPr/>
          </a:p>
          <a:p>
            <a:pPr indent="0" lvl="0" marL="0" rtl="0" algn="l">
              <a:lnSpc>
                <a:spcPct val="90000"/>
              </a:lnSpc>
              <a:spcBef>
                <a:spcPts val="1000"/>
              </a:spcBef>
              <a:spcAft>
                <a:spcPts val="0"/>
              </a:spcAft>
              <a:buClr>
                <a:schemeClr val="dk1"/>
              </a:buClr>
              <a:buSzPts val="2800"/>
              <a:buNone/>
            </a:pPr>
            <a:r>
              <a:rPr lang="en-US"/>
              <a:t>	String name = input.next ();</a:t>
            </a:r>
            <a:endParaRPr/>
          </a:p>
          <a:p>
            <a:pPr indent="0" lvl="0" marL="0" rtl="0" algn="l">
              <a:lnSpc>
                <a:spcPct val="90000"/>
              </a:lnSpc>
              <a:spcBef>
                <a:spcPts val="1000"/>
              </a:spcBef>
              <a:spcAft>
                <a:spcPts val="0"/>
              </a:spcAft>
              <a:buClr>
                <a:schemeClr val="dk1"/>
              </a:buClr>
              <a:buSzPts val="2800"/>
              <a:buNone/>
            </a:pPr>
            <a:r>
              <a:rPr lang="en-US"/>
              <a:t>	System.out.println(“Your name is " + name);</a:t>
            </a:r>
            <a:endParaRPr/>
          </a:p>
          <a:p>
            <a:pPr indent="0" lvl="0" marL="0" rtl="0" algn="l">
              <a:lnSpc>
                <a:spcPct val="90000"/>
              </a:lnSpc>
              <a:spcBef>
                <a:spcPts val="1000"/>
              </a:spcBef>
              <a:spcAft>
                <a:spcPts val="0"/>
              </a:spcAft>
              <a:buClr>
                <a:schemeClr val="dk1"/>
              </a:buClr>
              <a:buSzPts val="2800"/>
              <a:buNone/>
            </a:pPr>
            <a:r>
              <a:rPr lang="en-US"/>
              <a:t>	input.close();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Simple</a:t>
            </a:r>
            <a:br>
              <a:rPr lang="en-US"/>
            </a:br>
            <a:endParaRPr/>
          </a:p>
        </p:txBody>
      </p:sp>
      <p:sp>
        <p:nvSpPr>
          <p:cNvPr id="121" name="Google Shape;121;p6"/>
          <p:cNvSpPr txBox="1"/>
          <p:nvPr>
            <p:ph idx="1" type="body"/>
          </p:nvPr>
        </p:nvSpPr>
        <p:spPr>
          <a:xfrm>
            <a:off x="1261241" y="1990233"/>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Java is very easy to learn, and its syntax is simple, clean and easy to understand. According to Sun, Java language is a simple programming language because:</a:t>
            </a:r>
            <a:endParaRPr/>
          </a:p>
          <a:p>
            <a:pPr indent="-228600" lvl="0" marL="228600" rtl="0" algn="l">
              <a:lnSpc>
                <a:spcPct val="90000"/>
              </a:lnSpc>
              <a:spcBef>
                <a:spcPts val="1000"/>
              </a:spcBef>
              <a:spcAft>
                <a:spcPts val="0"/>
              </a:spcAft>
              <a:buClr>
                <a:schemeClr val="dk1"/>
              </a:buClr>
              <a:buSzPct val="100000"/>
              <a:buChar char="•"/>
            </a:pPr>
            <a:r>
              <a:rPr lang="en-US"/>
              <a:t>Java syntax is based on C++ (so easier for programmers to learn it after C++).</a:t>
            </a:r>
            <a:endParaRPr/>
          </a:p>
          <a:p>
            <a:pPr indent="-228600" lvl="0" marL="228600" rtl="0" algn="l">
              <a:lnSpc>
                <a:spcPct val="90000"/>
              </a:lnSpc>
              <a:spcBef>
                <a:spcPts val="1000"/>
              </a:spcBef>
              <a:spcAft>
                <a:spcPts val="0"/>
              </a:spcAft>
              <a:buClr>
                <a:schemeClr val="dk1"/>
              </a:buClr>
              <a:buSzPct val="100000"/>
              <a:buChar char="•"/>
            </a:pPr>
            <a:r>
              <a:rPr lang="en-US"/>
              <a:t>Java has removed many complicated and rarely-used features, for example, explicit pointers, operator overloading, etc.</a:t>
            </a:r>
            <a:endParaRPr/>
          </a:p>
          <a:p>
            <a:pPr indent="-228600" lvl="0" marL="228600" rtl="0" algn="l">
              <a:lnSpc>
                <a:spcPct val="90000"/>
              </a:lnSpc>
              <a:spcBef>
                <a:spcPts val="1000"/>
              </a:spcBef>
              <a:spcAft>
                <a:spcPts val="0"/>
              </a:spcAft>
              <a:buClr>
                <a:schemeClr val="dk1"/>
              </a:buClr>
              <a:buSzPct val="100000"/>
              <a:buChar char="•"/>
            </a:pPr>
            <a:r>
              <a:rPr lang="en-US"/>
              <a:t>There is no need to remove unreferenced objects because there is an Automatic Garbage Collection in Java.</a:t>
            </a:r>
            <a:endParaRPr/>
          </a:p>
          <a:p>
            <a:pPr indent="-228600" lvl="0" marL="228600" rtl="0" algn="l">
              <a:lnSpc>
                <a:spcPct val="90000"/>
              </a:lnSpc>
              <a:spcBef>
                <a:spcPts val="1000"/>
              </a:spcBef>
              <a:spcAft>
                <a:spcPts val="0"/>
              </a:spcAft>
              <a:buClr>
                <a:schemeClr val="dk1"/>
              </a:buClr>
              <a:buSzPct val="100000"/>
              <a:buChar char="•"/>
            </a:pPr>
            <a:r>
              <a:rPr lang="en-US"/>
              <a:t>GC</a:t>
            </a: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Object-oriented</a:t>
            </a:r>
            <a:br>
              <a:rPr lang="en-US"/>
            </a:br>
            <a:endParaRPr/>
          </a:p>
        </p:txBody>
      </p:sp>
      <p:sp>
        <p:nvSpPr>
          <p:cNvPr id="127" name="Google Shape;12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Java is an </a:t>
            </a:r>
            <a:r>
              <a:rPr lang="en-US" u="sng">
                <a:solidFill>
                  <a:schemeClr val="hlink"/>
                </a:solidFill>
                <a:hlinkClick r:id="rId3"/>
              </a:rPr>
              <a:t>object-oriented</a:t>
            </a:r>
            <a:r>
              <a:rPr lang="en-US"/>
              <a:t> programming language. Everything in Java is an object. Object-oriented means we organize our software as a combination of different types of objects that incorporates both data and behavior.</a:t>
            </a:r>
            <a:endParaRPr/>
          </a:p>
          <a:p>
            <a:pPr indent="-228600" lvl="0" marL="228600" rtl="0" algn="l">
              <a:lnSpc>
                <a:spcPct val="90000"/>
              </a:lnSpc>
              <a:spcBef>
                <a:spcPts val="1000"/>
              </a:spcBef>
              <a:spcAft>
                <a:spcPts val="0"/>
              </a:spcAft>
              <a:buClr>
                <a:schemeClr val="dk1"/>
              </a:buClr>
              <a:buSzPct val="100000"/>
              <a:buChar char="•"/>
            </a:pPr>
            <a:r>
              <a:rPr lang="en-US"/>
              <a:t>Object-oriented programming (OOPs) is a methodology that simplifies software development and maintenance by providing some rules.</a:t>
            </a:r>
            <a:endParaRPr/>
          </a:p>
          <a:p>
            <a:pPr indent="-228600" lvl="0" marL="228600" rtl="0" algn="l">
              <a:lnSpc>
                <a:spcPct val="90000"/>
              </a:lnSpc>
              <a:spcBef>
                <a:spcPts val="1000"/>
              </a:spcBef>
              <a:spcAft>
                <a:spcPts val="0"/>
              </a:spcAft>
              <a:buClr>
                <a:schemeClr val="dk1"/>
              </a:buClr>
              <a:buSzPct val="100000"/>
              <a:buChar char="•"/>
            </a:pPr>
            <a:r>
              <a:rPr lang="en-US"/>
              <a:t>Basic concepts of OOPs are:</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4"/>
              </a:rPr>
              <a:t>Object</a:t>
            </a:r>
            <a:endParaRPr/>
          </a:p>
          <a:p>
            <a:pPr indent="-228600" lvl="0" marL="228600" rtl="0" algn="l">
              <a:lnSpc>
                <a:spcPct val="90000"/>
              </a:lnSpc>
              <a:spcBef>
                <a:spcPts val="1000"/>
              </a:spcBef>
              <a:spcAft>
                <a:spcPts val="0"/>
              </a:spcAft>
              <a:buClr>
                <a:schemeClr val="dk1"/>
              </a:buClr>
              <a:buSzPct val="100000"/>
              <a:buChar char="•"/>
            </a:pPr>
            <a:r>
              <a:rPr lang="en-US"/>
              <a:t>Class</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5"/>
              </a:rPr>
              <a:t>Inheritance</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6"/>
              </a:rPr>
              <a:t>Polymorphism</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7"/>
              </a:rPr>
              <a:t>Abstraction</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8"/>
              </a:rPr>
              <a:t>Encapsulation</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Robust</a:t>
            </a:r>
            <a:br>
              <a:rPr lang="en-US"/>
            </a:br>
            <a:endParaRPr/>
          </a:p>
        </p:txBody>
      </p:sp>
      <p:sp>
        <p:nvSpPr>
          <p:cNvPr id="133" name="Google Shape;13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Java Programs are Reliable </a:t>
            </a:r>
            <a:endParaRPr/>
          </a:p>
          <a:p>
            <a:pPr indent="-228600" lvl="0" marL="228600" rtl="0" algn="l">
              <a:lnSpc>
                <a:spcPct val="90000"/>
              </a:lnSpc>
              <a:spcBef>
                <a:spcPts val="1000"/>
              </a:spcBef>
              <a:spcAft>
                <a:spcPts val="0"/>
              </a:spcAft>
              <a:buClr>
                <a:schemeClr val="dk1"/>
              </a:buClr>
              <a:buSzPts val="2800"/>
              <a:buChar char="•"/>
            </a:pPr>
            <a:r>
              <a:rPr lang="en-US"/>
              <a:t>Early checking for potential problems</a:t>
            </a:r>
            <a:endParaRPr/>
          </a:p>
          <a:p>
            <a:pPr indent="-228600" lvl="0" marL="228600" rtl="0" algn="l">
              <a:lnSpc>
                <a:spcPct val="90000"/>
              </a:lnSpc>
              <a:spcBef>
                <a:spcPts val="1000"/>
              </a:spcBef>
              <a:spcAft>
                <a:spcPts val="0"/>
              </a:spcAft>
              <a:buClr>
                <a:schemeClr val="dk1"/>
              </a:buClr>
              <a:buSzPts val="2800"/>
              <a:buChar char="•"/>
            </a:pPr>
            <a:r>
              <a:rPr lang="en-US"/>
              <a:t>Dynamic checking to eliminate error-prone situations.</a:t>
            </a:r>
            <a:endParaRPr/>
          </a:p>
          <a:p>
            <a:pPr indent="-228600" lvl="0" marL="228600" rtl="0" algn="l">
              <a:lnSpc>
                <a:spcPct val="90000"/>
              </a:lnSpc>
              <a:spcBef>
                <a:spcPts val="1000"/>
              </a:spcBef>
              <a:spcAft>
                <a:spcPts val="0"/>
              </a:spcAft>
              <a:buClr>
                <a:schemeClr val="dk1"/>
              </a:buClr>
              <a:buSzPts val="2800"/>
              <a:buChar char="•"/>
            </a:pPr>
            <a:r>
              <a:rPr lang="en-US"/>
              <a:t>Developer doesn’t have to worry about</a:t>
            </a:r>
            <a:endParaRPr/>
          </a:p>
          <a:p>
            <a:pPr indent="-228600" lvl="1" marL="685800" rtl="0" algn="l">
              <a:lnSpc>
                <a:spcPct val="90000"/>
              </a:lnSpc>
              <a:spcBef>
                <a:spcPts val="500"/>
              </a:spcBef>
              <a:spcAft>
                <a:spcPts val="0"/>
              </a:spcAft>
              <a:buClr>
                <a:schemeClr val="dk1"/>
              </a:buClr>
              <a:buSzPts val="2400"/>
              <a:buChar char="•"/>
            </a:pPr>
            <a:r>
              <a:rPr lang="en-US"/>
              <a:t>Bad Pointers</a:t>
            </a:r>
            <a:endParaRPr/>
          </a:p>
          <a:p>
            <a:pPr indent="-228600" lvl="1" marL="685800" rtl="0" algn="l">
              <a:lnSpc>
                <a:spcPct val="90000"/>
              </a:lnSpc>
              <a:spcBef>
                <a:spcPts val="500"/>
              </a:spcBef>
              <a:spcAft>
                <a:spcPts val="0"/>
              </a:spcAft>
              <a:buClr>
                <a:schemeClr val="dk1"/>
              </a:buClr>
              <a:buSzPts val="2400"/>
              <a:buChar char="•"/>
            </a:pPr>
            <a:r>
              <a:rPr lang="en-US"/>
              <a:t>Memory Allocation Errors</a:t>
            </a:r>
            <a:endParaRPr/>
          </a:p>
          <a:p>
            <a:pPr indent="-228600" lvl="1" marL="685800" rtl="0" algn="l">
              <a:lnSpc>
                <a:spcPct val="90000"/>
              </a:lnSpc>
              <a:spcBef>
                <a:spcPts val="500"/>
              </a:spcBef>
              <a:spcAft>
                <a:spcPts val="0"/>
              </a:spcAft>
              <a:buClr>
                <a:schemeClr val="dk1"/>
              </a:buClr>
              <a:buSzPts val="2400"/>
              <a:buChar char="•"/>
            </a:pPr>
            <a:r>
              <a:rPr lang="en-US"/>
              <a:t>Memory Leakage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Distributed</a:t>
            </a:r>
            <a:endParaRPr/>
          </a:p>
        </p:txBody>
      </p:sp>
      <p:sp>
        <p:nvSpPr>
          <p:cNvPr id="139" name="Google Shape;13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Java is distributed because it facilitates users to create distributed applications in Java. RMI and EJB are used for creating distributed applications. This feature of Java makes us able to access files by calling the methods from any machine on the internet.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2021-04-22T07:08:58Z</dcterms:created>
  <dc:creator>HP</dc:creator>
</cp:coreProperties>
</file>