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KpEyw3vjN8I+01Hw+nc1wSia7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49CA8B-BEE9-4E54-9209-3FFED5C04619}">
  <a:tblStyle styleId="{FE49CA8B-BEE9-4E54-9209-3FFED5C0461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11</a:t>
            </a:fld>
            <a:endParaRPr sz="1200" b="0" i="0" u="none" strike="noStrike" cap="none">
              <a:solidFill>
                <a:schemeClr val="dk1"/>
              </a:solidFill>
              <a:latin typeface="Times New Roman"/>
              <a:ea typeface="Times New Roman"/>
              <a:cs typeface="Times New Roman"/>
              <a:sym typeface="Times New Roman"/>
            </a:endParaRPr>
          </a:p>
        </p:txBody>
      </p:sp>
      <p:sp>
        <p:nvSpPr>
          <p:cNvPr id="149" name="Google Shape;14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0" name="Google Shape;15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5" name="Google Shape;16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It is the opposite side of the design coin.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The main purpose of a sealed class to take away the inheritance feature from the user so they cannot derive a class from a sealed class. One of the best usage of sealed classes is when you have a class with static members. For example, the </a:t>
            </a:r>
            <a:r>
              <a:rPr lang="en-US" b="1"/>
              <a:t>Pens</a:t>
            </a:r>
            <a:r>
              <a:rPr lang="en-US"/>
              <a:t> and </a:t>
            </a:r>
            <a:r>
              <a:rPr lang="en-US" b="1"/>
              <a:t>Brushes</a:t>
            </a:r>
            <a:r>
              <a:rPr lang="en-US"/>
              <a:t> classes of the </a:t>
            </a:r>
            <a:r>
              <a:rPr lang="en-US" b="1"/>
              <a:t>System.Drawing</a:t>
            </a:r>
            <a:r>
              <a:rPr lang="en-US"/>
              <a:t> namespace. </a:t>
            </a:r>
            <a:br>
              <a:rPr lang="en-US"/>
            </a:br>
            <a:r>
              <a:rPr lang="en-US"/>
              <a:t>The Pens class represent the pens for standard colors. This class has only static members. For example, Pens.Blue represents a pen with blue color. Similarly, the Brushes class represents standard brushes. The Brushes.Blue represents a brush with blue color. </a:t>
            </a:r>
            <a:br>
              <a:rPr lang="en-US"/>
            </a:br>
            <a:r>
              <a:rPr lang="en-US"/>
              <a:t>So when you're designing your application, you may keep in mind that you have sealed classes to seal user's boundaries. </a:t>
            </a:r>
            <a:br>
              <a:rPr lang="en-US"/>
            </a:br>
            <a:r>
              <a:rPr lang="en-US"/>
              <a:t>IMP.</a:t>
            </a:r>
            <a:endParaRPr/>
          </a:p>
          <a:p>
            <a:pPr marL="0" lvl="0" indent="0" algn="l" rtl="0">
              <a:lnSpc>
                <a:spcPct val="100000"/>
              </a:lnSpc>
              <a:spcBef>
                <a:spcPts val="0"/>
              </a:spcBef>
              <a:spcAft>
                <a:spcPts val="0"/>
              </a:spcAft>
              <a:buSzPts val="1400"/>
              <a:buNone/>
            </a:pPr>
            <a:r>
              <a:rPr lang="en-US"/>
              <a:t>Genreally in real world enviornment the third party rendors can use .Net dll files and inherit the classes by creating a new software.so in this case to protect the classes declare as sealed and protected access modifiers.Sealed class is also useful to restrict the hierarchy of inheritance. </a:t>
            </a:r>
            <a:br>
              <a:rPr lang="en-US"/>
            </a:br>
            <a:r>
              <a:rPr lang="en-US"/>
              <a:t/>
            </a:r>
            <a:br>
              <a:rPr lang="en-US"/>
            </a:br>
            <a:endParaRPr/>
          </a:p>
        </p:txBody>
      </p:sp>
      <p:sp>
        <p:nvSpPr>
          <p:cNvPr id="166" name="Google Shape;16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4" name="Google Shape;20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It is the opposite side of the design coin.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The main purpose of a sealed class to take away the inheritance feature from the user so they cannot derive a class from a sealed class. One of the best usage of sealed classes is when you have a class with static members. For example, the </a:t>
            </a:r>
            <a:r>
              <a:rPr lang="en-US" b="1"/>
              <a:t>Pens</a:t>
            </a:r>
            <a:r>
              <a:rPr lang="en-US"/>
              <a:t> and </a:t>
            </a:r>
            <a:r>
              <a:rPr lang="en-US" b="1"/>
              <a:t>Brushes</a:t>
            </a:r>
            <a:r>
              <a:rPr lang="en-US"/>
              <a:t> classes of the </a:t>
            </a:r>
            <a:r>
              <a:rPr lang="en-US" b="1"/>
              <a:t>System.Drawing</a:t>
            </a:r>
            <a:r>
              <a:rPr lang="en-US"/>
              <a:t> namespace. </a:t>
            </a:r>
            <a:br>
              <a:rPr lang="en-US"/>
            </a:br>
            <a:r>
              <a:rPr lang="en-US"/>
              <a:t>The Pens class represent the pens for standard colors. This class has only static members. For example, Pens.Blue represents a pen with blue color. Similarly, the Brushes class represents standard brushes. The Brushes.Blue represents a brush with blue color. </a:t>
            </a:r>
            <a:br>
              <a:rPr lang="en-US"/>
            </a:br>
            <a:r>
              <a:rPr lang="en-US"/>
              <a:t>So when you're designing your application, you may keep in mind that you have sealed classes to seal user's boundaries. </a:t>
            </a:r>
            <a:br>
              <a:rPr lang="en-US"/>
            </a:br>
            <a:r>
              <a:rPr lang="en-US"/>
              <a:t>IMP.</a:t>
            </a:r>
            <a:endParaRPr/>
          </a:p>
          <a:p>
            <a:pPr marL="0" lvl="0" indent="0" algn="l" rtl="0">
              <a:lnSpc>
                <a:spcPct val="100000"/>
              </a:lnSpc>
              <a:spcBef>
                <a:spcPts val="0"/>
              </a:spcBef>
              <a:spcAft>
                <a:spcPts val="0"/>
              </a:spcAft>
              <a:buSzPts val="1400"/>
              <a:buNone/>
            </a:pPr>
            <a:r>
              <a:rPr lang="en-US"/>
              <a:t>Genreally in real world enviornment the third party rendors can use .Net dll files and inherit the classes by creating a new software.so in this case to protect the classes declare as sealed and protected access modifiers.Sealed class is also useful to restrict the hierarchy of inheritance. </a:t>
            </a:r>
            <a:br>
              <a:rPr lang="en-US"/>
            </a:br>
            <a:r>
              <a:rPr lang="en-US"/>
              <a:t/>
            </a:r>
            <a:br>
              <a:rPr lang="en-US"/>
            </a:br>
            <a:endParaRPr/>
          </a:p>
        </p:txBody>
      </p:sp>
      <p:sp>
        <p:nvSpPr>
          <p:cNvPr id="205" name="Google Shape;20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4c23bf35c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4c23bf35c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24c23bf35c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 name="Google Shape;24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4c23bf35c3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4c23bf35c3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24c23bf35c3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4c23bf35c3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4c23bf35c3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24c23bf35c3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4c23bf35c3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4c23bf35c3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24c23bf35c3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4c23bf35c3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4c23bf35c3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24c23bf35c3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4c23bf35c3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4c23bf35c3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24c23bf35c3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4c23bf35c3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4c23bf35c3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24c23bf35c3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887374161a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887374161a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887374161a_0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887374161a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887374161a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2887374161a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5</a:t>
            </a:fld>
            <a:endParaRPr sz="1200" b="0" i="0" u="none" strike="noStrike" cap="none">
              <a:solidFill>
                <a:schemeClr val="dk1"/>
              </a:solidFill>
              <a:latin typeface="Times New Roman"/>
              <a:ea typeface="Times New Roman"/>
              <a:cs typeface="Times New Roman"/>
              <a:sym typeface="Times New Roman"/>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5" name="Google Shape;13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Binding is the process of associating a function call to the function definition. There are two types of binding namely compile time binding and late binding.</a:t>
            </a:r>
            <a:endParaRPr/>
          </a:p>
          <a:p>
            <a:pPr marL="0" lvl="0" indent="0" algn="l" rtl="0">
              <a:lnSpc>
                <a:spcPct val="100000"/>
              </a:lnSpc>
              <a:spcBef>
                <a:spcPts val="0"/>
              </a:spcBef>
              <a:spcAft>
                <a:spcPts val="0"/>
              </a:spcAft>
              <a:buSzPts val="1400"/>
              <a:buNone/>
            </a:pPr>
            <a:r>
              <a:rPr lang="en-US" b="1"/>
              <a:t>Early Binding </a:t>
            </a:r>
            <a:endParaRPr/>
          </a:p>
          <a:p>
            <a:pPr marL="0" lvl="0" indent="0" algn="l" rtl="0">
              <a:lnSpc>
                <a:spcPct val="100000"/>
              </a:lnSpc>
              <a:spcBef>
                <a:spcPts val="0"/>
              </a:spcBef>
              <a:spcAft>
                <a:spcPts val="0"/>
              </a:spcAft>
              <a:buSzPts val="1400"/>
              <a:buNone/>
            </a:pPr>
            <a:r>
              <a:rPr lang="en-US"/>
              <a:t>When the binding occurs at compile time, it is known as compile time binding or early binding. All the methods called on object or class name are examples of compile time binding.</a:t>
            </a:r>
            <a:endParaRPr/>
          </a:p>
          <a:p>
            <a:pPr marL="0" lvl="0" indent="0" algn="l" rtl="0">
              <a:lnSpc>
                <a:spcPct val="100000"/>
              </a:lnSpc>
              <a:spcBef>
                <a:spcPts val="0"/>
              </a:spcBef>
              <a:spcAft>
                <a:spcPts val="0"/>
              </a:spcAft>
              <a:buSzPts val="1400"/>
              <a:buNone/>
            </a:pPr>
            <a:r>
              <a:rPr lang="en-US" b="1"/>
              <a:t>Late Binding </a:t>
            </a:r>
            <a:endParaRPr/>
          </a:p>
          <a:p>
            <a:pPr marL="0" lvl="0" indent="0" algn="l" rtl="0">
              <a:lnSpc>
                <a:spcPct val="100000"/>
              </a:lnSpc>
              <a:spcBef>
                <a:spcPts val="0"/>
              </a:spcBef>
              <a:spcAft>
                <a:spcPts val="0"/>
              </a:spcAft>
              <a:buSzPts val="1400"/>
              <a:buNone/>
            </a:pPr>
            <a:r>
              <a:rPr lang="en-US"/>
              <a:t>When the binding process occurs at run time, it is called late binding. The arguments passed to the method written in client code causes the appropriate method to be invoked at run time. These arguments are the instance (an object) on which to invoke the method, the name of the invoked method (a string), and the arguments passed to the invoked method (an array of objects).</a:t>
            </a:r>
            <a:endParaRPr/>
          </a:p>
          <a:p>
            <a:pPr marL="0" lvl="0" indent="0" algn="l" rtl="0">
              <a:lnSpc>
                <a:spcPct val="100000"/>
              </a:lnSpc>
              <a:spcBef>
                <a:spcPts val="0"/>
              </a:spcBef>
              <a:spcAft>
                <a:spcPts val="0"/>
              </a:spcAft>
              <a:buSzPts val="1400"/>
              <a:buNone/>
            </a:pPr>
            <a:endParaRPr/>
          </a:p>
        </p:txBody>
      </p:sp>
      <p:sp>
        <p:nvSpPr>
          <p:cNvPr id="136" name="Google Shape;13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 name="Google Shape;3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a:spLocks noGrp="1"/>
          </p:cNvSpPr>
          <p:nvPr>
            <p:ph type="pic" idx="2"/>
          </p:nvPr>
        </p:nvSpPr>
        <p:spPr>
          <a:xfrm>
            <a:off x="5183188" y="987425"/>
            <a:ext cx="6172200" cy="4873625"/>
          </a:xfrm>
          <a:prstGeom prst="rect">
            <a:avLst/>
          </a:prstGeom>
          <a:noFill/>
          <a:ln>
            <a:noFill/>
          </a:ln>
        </p:spPr>
      </p:sp>
      <p:sp>
        <p:nvSpPr>
          <p:cNvPr id="68" name="Google Shape;68;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oops-concept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javatpoint.com/runtime-polymorphism-in-java" TargetMode="External"/><Relationship Id="rId5" Type="http://schemas.openxmlformats.org/officeDocument/2006/relationships/hyperlink" Target="https://www.javatpoint.com/method-overriding-in-java" TargetMode="External"/><Relationship Id="rId4" Type="http://schemas.openxmlformats.org/officeDocument/2006/relationships/hyperlink" Target="https://www.javatpoint.com/object-and-class-in-java"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java-constructor"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1752600" y="0"/>
            <a:ext cx="8229600" cy="99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Inheritance</a:t>
            </a:r>
            <a:endParaRPr/>
          </a:p>
        </p:txBody>
      </p:sp>
      <p:sp>
        <p:nvSpPr>
          <p:cNvPr id="89" name="Google Shape;89;p1"/>
          <p:cNvSpPr txBox="1">
            <a:spLocks noGrp="1"/>
          </p:cNvSpPr>
          <p:nvPr>
            <p:ph type="body" idx="1"/>
          </p:nvPr>
        </p:nvSpPr>
        <p:spPr>
          <a:xfrm>
            <a:off x="1798638" y="1173163"/>
            <a:ext cx="8526462" cy="5334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110000"/>
              </a:lnSpc>
              <a:spcBef>
                <a:spcPts val="0"/>
              </a:spcBef>
              <a:spcAft>
                <a:spcPts val="0"/>
              </a:spcAft>
              <a:buClr>
                <a:schemeClr val="dk1"/>
              </a:buClr>
              <a:buSzPts val="2800"/>
              <a:buChar char="•"/>
            </a:pPr>
            <a:r>
              <a:rPr lang="en-US"/>
              <a:t>Inheritance is one of the major pillar of Object-oriented approach.</a:t>
            </a:r>
            <a:endParaRPr/>
          </a:p>
          <a:p>
            <a:pPr marL="228600" lvl="0" indent="-228600" algn="l" rtl="0">
              <a:lnSpc>
                <a:spcPct val="110000"/>
              </a:lnSpc>
              <a:spcBef>
                <a:spcPts val="1000"/>
              </a:spcBef>
              <a:spcAft>
                <a:spcPts val="0"/>
              </a:spcAft>
              <a:buClr>
                <a:schemeClr val="dk1"/>
              </a:buClr>
              <a:buSzPts val="2800"/>
              <a:buChar char="•"/>
            </a:pPr>
            <a:r>
              <a:rPr lang="en-US"/>
              <a:t>Inheritance allows creation of hierarchical classification.</a:t>
            </a:r>
            <a:endParaRPr/>
          </a:p>
          <a:p>
            <a:pPr marL="228600" lvl="0" indent="-228600" algn="just" rtl="0">
              <a:lnSpc>
                <a:spcPct val="110000"/>
              </a:lnSpc>
              <a:spcBef>
                <a:spcPts val="1000"/>
              </a:spcBef>
              <a:spcAft>
                <a:spcPts val="0"/>
              </a:spcAft>
              <a:buClr>
                <a:schemeClr val="dk1"/>
              </a:buClr>
              <a:buSzPts val="2800"/>
              <a:buChar char="•"/>
            </a:pPr>
            <a:r>
              <a:rPr lang="en-US"/>
              <a:t>Why Inheritance?</a:t>
            </a:r>
            <a:endParaRPr/>
          </a:p>
          <a:p>
            <a:pPr marL="685800" lvl="1" indent="-228600" algn="just" rtl="0">
              <a:lnSpc>
                <a:spcPct val="110000"/>
              </a:lnSpc>
              <a:spcBef>
                <a:spcPts val="500"/>
              </a:spcBef>
              <a:spcAft>
                <a:spcPts val="0"/>
              </a:spcAft>
              <a:buClr>
                <a:schemeClr val="dk1"/>
              </a:buClr>
              <a:buSzPts val="2400"/>
              <a:buChar char="•"/>
            </a:pPr>
            <a:r>
              <a:rPr lang="en-US"/>
              <a:t>Reusability</a:t>
            </a:r>
            <a:endParaRPr/>
          </a:p>
          <a:p>
            <a:pPr marL="685800" lvl="1" indent="-228600" algn="just" rtl="0">
              <a:lnSpc>
                <a:spcPct val="110000"/>
              </a:lnSpc>
              <a:spcBef>
                <a:spcPts val="500"/>
              </a:spcBef>
              <a:spcAft>
                <a:spcPts val="0"/>
              </a:spcAft>
              <a:buClr>
                <a:schemeClr val="dk1"/>
              </a:buClr>
              <a:buSzPts val="2400"/>
              <a:buChar char="•"/>
            </a:pPr>
            <a:r>
              <a:rPr lang="en-US"/>
              <a:t>Extensibility</a:t>
            </a:r>
            <a:endParaRPr/>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animEffect transition="in" filter="fade">
                                      <p:cBhvr>
                                        <p:cTn id="7" dur="500"/>
                                        <p:tgtEl>
                                          <p:spTgt spid="8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9">
                                            <p:txEl>
                                              <p:pRg st="1" end="1"/>
                                            </p:txEl>
                                          </p:spTgt>
                                        </p:tgtEl>
                                        <p:attrNameLst>
                                          <p:attrName>style.visibility</p:attrName>
                                        </p:attrNameLst>
                                      </p:cBhvr>
                                      <p:to>
                                        <p:strVal val="visible"/>
                                      </p:to>
                                    </p:set>
                                    <p:animEffect transition="in" filter="fade">
                                      <p:cBhvr>
                                        <p:cTn id="10" dur="500"/>
                                        <p:tgtEl>
                                          <p:spTgt spid="8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9">
                                            <p:txEl>
                                              <p:pRg st="2" end="2"/>
                                            </p:txEl>
                                          </p:spTgt>
                                        </p:tgtEl>
                                        <p:attrNameLst>
                                          <p:attrName>style.visibility</p:attrName>
                                        </p:attrNameLst>
                                      </p:cBhvr>
                                      <p:to>
                                        <p:strVal val="visible"/>
                                      </p:to>
                                    </p:set>
                                    <p:animEffect transition="in" filter="fade">
                                      <p:cBhvr>
                                        <p:cTn id="13" dur="500"/>
                                        <p:tgtEl>
                                          <p:spTgt spid="8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xEl>
                                              <p:pRg st="3" end="3"/>
                                            </p:txEl>
                                          </p:spTgt>
                                        </p:tgtEl>
                                        <p:attrNameLst>
                                          <p:attrName>style.visibility</p:attrName>
                                        </p:attrNameLst>
                                      </p:cBhvr>
                                      <p:to>
                                        <p:strVal val="visible"/>
                                      </p:to>
                                    </p:set>
                                    <p:animEffect transition="in" filter="fade">
                                      <p:cBhvr>
                                        <p:cTn id="16" dur="500"/>
                                        <p:tgtEl>
                                          <p:spTgt spid="8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9">
                                            <p:txEl>
                                              <p:pRg st="4" end="4"/>
                                            </p:txEl>
                                          </p:spTgt>
                                        </p:tgtEl>
                                        <p:attrNameLst>
                                          <p:attrName>style.visibility</p:attrName>
                                        </p:attrNameLst>
                                      </p:cBhvr>
                                      <p:to>
                                        <p:strVal val="visible"/>
                                      </p:to>
                                    </p:set>
                                    <p:animEffect transition="in" filter="fade">
                                      <p:cBhvr>
                                        <p:cTn id="19" dur="500"/>
                                        <p:tgtEl>
                                          <p:spTgt spid="8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xEl>
                                              <p:pRg st="5" end="5"/>
                                            </p:txEl>
                                          </p:spTgt>
                                        </p:tgtEl>
                                        <p:attrNameLst>
                                          <p:attrName>style.visibility</p:attrName>
                                        </p:attrNameLst>
                                      </p:cBhvr>
                                      <p:to>
                                        <p:strVal val="visible"/>
                                      </p:to>
                                    </p:set>
                                    <p:animEffect transition="in" filter="fade">
                                      <p:cBhvr>
                                        <p:cTn id="22" dur="500"/>
                                        <p:tgtEl>
                                          <p:spTgt spid="8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 Overloading vs Overriding</a:t>
            </a:r>
            <a:endParaRPr/>
          </a:p>
        </p:txBody>
      </p:sp>
      <p:graphicFrame>
        <p:nvGraphicFramePr>
          <p:cNvPr id="146" name="Google Shape;146;p10"/>
          <p:cNvGraphicFramePr/>
          <p:nvPr/>
        </p:nvGraphicFramePr>
        <p:xfrm>
          <a:off x="1828800" y="1295401"/>
          <a:ext cx="3000000" cy="3000000"/>
        </p:xfrm>
        <a:graphic>
          <a:graphicData uri="http://schemas.openxmlformats.org/drawingml/2006/table">
            <a:tbl>
              <a:tblPr>
                <a:noFill/>
                <a:tableStyleId>{FE49CA8B-BEE9-4E54-9209-3FFED5C04619}</a:tableStyleId>
              </a:tblPr>
              <a:tblGrid>
                <a:gridCol w="2307375">
                  <a:extLst>
                    <a:ext uri="{9D8B030D-6E8A-4147-A177-3AD203B41FA5}">
                      <a16:colId xmlns:a16="http://schemas.microsoft.com/office/drawing/2014/main" val="20000"/>
                    </a:ext>
                  </a:extLst>
                </a:gridCol>
                <a:gridCol w="2981225">
                  <a:extLst>
                    <a:ext uri="{9D8B030D-6E8A-4147-A177-3AD203B41FA5}">
                      <a16:colId xmlns:a16="http://schemas.microsoft.com/office/drawing/2014/main" val="20001"/>
                    </a:ext>
                  </a:extLst>
                </a:gridCol>
                <a:gridCol w="3017200">
                  <a:extLst>
                    <a:ext uri="{9D8B030D-6E8A-4147-A177-3AD203B41FA5}">
                      <a16:colId xmlns:a16="http://schemas.microsoft.com/office/drawing/2014/main" val="20002"/>
                    </a:ext>
                  </a:extLst>
                </a:gridCol>
              </a:tblGrid>
              <a:tr h="673950">
                <a:tc>
                  <a:txBody>
                    <a:bodyPr/>
                    <a:lstStyle/>
                    <a:p>
                      <a:pPr marL="0" marR="0" lvl="0" indent="0" algn="ctr" rtl="0">
                        <a:lnSpc>
                          <a:spcPct val="100000"/>
                        </a:lnSpc>
                        <a:spcBef>
                          <a:spcPts val="0"/>
                        </a:spcBef>
                        <a:spcAft>
                          <a:spcPts val="0"/>
                        </a:spcAft>
                        <a:buClr>
                          <a:schemeClr val="dk1"/>
                        </a:buClr>
                        <a:buSzPts val="2100"/>
                        <a:buFont typeface="Noto Sans Symbols"/>
                        <a:buNone/>
                      </a:pPr>
                      <a:endParaRPr sz="2100" b="0" i="0" u="none" strike="noStrike" cap="none">
                        <a:solidFill>
                          <a:schemeClr val="dk1"/>
                        </a:solidFill>
                        <a:latin typeface="Verdana"/>
                        <a:ea typeface="Verdana"/>
                        <a:cs typeface="Verdana"/>
                        <a:sym typeface="Verdana"/>
                      </a:endParaRPr>
                    </a:p>
                  </a:txBody>
                  <a:tcPr marL="88725" marR="88725" marT="44375" marB="443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DDDD"/>
                    </a:solidFill>
                  </a:tcPr>
                </a:tc>
                <a:tc>
                  <a:txBody>
                    <a:bodyPr/>
                    <a:lstStyle/>
                    <a:p>
                      <a:pPr marL="0" marR="0" lvl="0" indent="0" algn="ctr" rtl="0">
                        <a:lnSpc>
                          <a:spcPct val="100000"/>
                        </a:lnSpc>
                        <a:spcBef>
                          <a:spcPts val="0"/>
                        </a:spcBef>
                        <a:spcAft>
                          <a:spcPts val="0"/>
                        </a:spcAft>
                        <a:buClr>
                          <a:schemeClr val="dk1"/>
                        </a:buClr>
                        <a:buSzPts val="2100"/>
                        <a:buFont typeface="Noto Sans Symbols"/>
                        <a:buNone/>
                      </a:pPr>
                      <a:r>
                        <a:rPr lang="en-US" sz="2100" b="1" i="0" u="none" strike="noStrike" cap="none">
                          <a:solidFill>
                            <a:schemeClr val="dk1"/>
                          </a:solidFill>
                          <a:latin typeface="Verdana"/>
                          <a:ea typeface="Verdana"/>
                          <a:cs typeface="Verdana"/>
                          <a:sym typeface="Verdana"/>
                        </a:rPr>
                        <a:t>Overloading</a:t>
                      </a:r>
                      <a:endParaRPr sz="1400" u="none" strike="noStrike" cap="none"/>
                    </a:p>
                  </a:txBody>
                  <a:tcPr marL="88725" marR="88725" marT="44375" marB="443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DDDD"/>
                    </a:solidFill>
                  </a:tcPr>
                </a:tc>
                <a:tc>
                  <a:txBody>
                    <a:bodyPr/>
                    <a:lstStyle/>
                    <a:p>
                      <a:pPr marL="0" marR="0" lvl="0" indent="0" algn="ctr" rtl="0">
                        <a:lnSpc>
                          <a:spcPct val="100000"/>
                        </a:lnSpc>
                        <a:spcBef>
                          <a:spcPts val="0"/>
                        </a:spcBef>
                        <a:spcAft>
                          <a:spcPts val="0"/>
                        </a:spcAft>
                        <a:buClr>
                          <a:schemeClr val="dk1"/>
                        </a:buClr>
                        <a:buSzPts val="2100"/>
                        <a:buFont typeface="Noto Sans Symbols"/>
                        <a:buNone/>
                      </a:pPr>
                      <a:r>
                        <a:rPr lang="en-US" sz="2100" b="1" i="0" u="none" strike="noStrike" cap="none">
                          <a:solidFill>
                            <a:schemeClr val="dk1"/>
                          </a:solidFill>
                          <a:latin typeface="Verdana"/>
                          <a:ea typeface="Verdana"/>
                          <a:cs typeface="Verdana"/>
                          <a:sym typeface="Verdana"/>
                        </a:rPr>
                        <a:t>Overriding</a:t>
                      </a:r>
                      <a:endParaRPr sz="1400" u="none" strike="noStrike" cap="none"/>
                    </a:p>
                  </a:txBody>
                  <a:tcPr marL="88725" marR="88725" marT="44375" marB="4437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DDDDD"/>
                    </a:solidFill>
                  </a:tcPr>
                </a:tc>
                <a:extLst>
                  <a:ext uri="{0D108BD9-81ED-4DB2-BD59-A6C34878D82A}">
                    <a16:rowId xmlns:a16="http://schemas.microsoft.com/office/drawing/2014/main" val="10000"/>
                  </a:ext>
                </a:extLst>
              </a:tr>
              <a:tr h="913850">
                <a:tc>
                  <a:txBody>
                    <a:bodyPr/>
                    <a:lstStyle/>
                    <a:p>
                      <a:pPr marL="0" marR="0" lvl="0" indent="0" algn="l" rtl="0">
                        <a:lnSpc>
                          <a:spcPct val="100000"/>
                        </a:lnSpc>
                        <a:spcBef>
                          <a:spcPts val="0"/>
                        </a:spcBef>
                        <a:spcAft>
                          <a:spcPts val="0"/>
                        </a:spcAft>
                        <a:buClr>
                          <a:schemeClr val="dk1"/>
                        </a:buClr>
                        <a:buSzPts val="2100"/>
                        <a:buFont typeface="Noto Sans Symbols"/>
                        <a:buNone/>
                      </a:pPr>
                      <a:r>
                        <a:rPr lang="en-US" sz="2100" b="1" i="0" u="none" strike="noStrike" cap="none">
                          <a:solidFill>
                            <a:schemeClr val="dk1"/>
                          </a:solidFill>
                          <a:latin typeface="Verdana"/>
                          <a:ea typeface="Verdana"/>
                          <a:cs typeface="Verdana"/>
                          <a:sym typeface="Verdana"/>
                        </a:rPr>
                        <a:t>Scope</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900"/>
                        <a:buFont typeface="Noto Sans Symbols"/>
                        <a:buNone/>
                      </a:pPr>
                      <a:r>
                        <a:rPr lang="en-US" sz="1900" b="0" i="0" u="none" strike="noStrike" cap="none">
                          <a:solidFill>
                            <a:schemeClr val="dk1"/>
                          </a:solidFill>
                          <a:latin typeface="Verdana"/>
                          <a:ea typeface="Verdana"/>
                          <a:cs typeface="Verdana"/>
                          <a:sym typeface="Verdana"/>
                        </a:rPr>
                        <a:t>Generally done in same class</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900"/>
                        <a:buFont typeface="Noto Sans Symbols"/>
                        <a:buNone/>
                      </a:pPr>
                      <a:r>
                        <a:rPr lang="en-US" sz="1900" b="0" i="0" u="none" strike="noStrike" cap="none">
                          <a:solidFill>
                            <a:schemeClr val="dk1"/>
                          </a:solidFill>
                          <a:latin typeface="Verdana"/>
                          <a:ea typeface="Verdana"/>
                          <a:cs typeface="Verdana"/>
                          <a:sym typeface="Verdana"/>
                        </a:rPr>
                        <a:t>In the inherited classes</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420875">
                <a:tc>
                  <a:txBody>
                    <a:bodyPr/>
                    <a:lstStyle/>
                    <a:p>
                      <a:pPr marL="0" marR="0" lvl="0" indent="0" algn="l" rtl="0">
                        <a:lnSpc>
                          <a:spcPct val="100000"/>
                        </a:lnSpc>
                        <a:spcBef>
                          <a:spcPts val="0"/>
                        </a:spcBef>
                        <a:spcAft>
                          <a:spcPts val="0"/>
                        </a:spcAft>
                        <a:buClr>
                          <a:schemeClr val="dk1"/>
                        </a:buClr>
                        <a:buSzPts val="2100"/>
                        <a:buFont typeface="Noto Sans Symbols"/>
                        <a:buNone/>
                      </a:pPr>
                      <a:r>
                        <a:rPr lang="en-US" sz="2100" b="1" i="0" u="none" strike="noStrike" cap="none">
                          <a:solidFill>
                            <a:schemeClr val="dk1"/>
                          </a:solidFill>
                          <a:latin typeface="Verdana"/>
                          <a:ea typeface="Verdana"/>
                          <a:cs typeface="Verdana"/>
                          <a:sym typeface="Verdana"/>
                        </a:rPr>
                        <a:t>Purpose</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900"/>
                        <a:buFont typeface="Noto Sans Symbols"/>
                        <a:buNone/>
                      </a:pPr>
                      <a:r>
                        <a:rPr lang="en-US" sz="1900" b="0" i="0" u="none" strike="noStrike" cap="none">
                          <a:solidFill>
                            <a:schemeClr val="dk1"/>
                          </a:solidFill>
                          <a:latin typeface="Verdana"/>
                          <a:ea typeface="Verdana"/>
                          <a:cs typeface="Verdana"/>
                          <a:sym typeface="Verdana"/>
                        </a:rPr>
                        <a:t>Handy for program design as different method names need not be remembered</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900"/>
                        <a:buFont typeface="Noto Sans Symbols"/>
                        <a:buNone/>
                      </a:pPr>
                      <a:r>
                        <a:rPr lang="en-US" sz="1900" b="0" i="0" u="none" strike="noStrike" cap="none">
                          <a:solidFill>
                            <a:schemeClr val="dk1"/>
                          </a:solidFill>
                          <a:latin typeface="Verdana"/>
                          <a:ea typeface="Verdana"/>
                          <a:cs typeface="Verdana"/>
                          <a:sym typeface="Verdana"/>
                        </a:rPr>
                        <a:t>Message is same but its implementation needs to be specific to the derived class</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976125">
                <a:tc>
                  <a:txBody>
                    <a:bodyPr/>
                    <a:lstStyle/>
                    <a:p>
                      <a:pPr marL="0" marR="0" lvl="0" indent="0" algn="l" rtl="0">
                        <a:lnSpc>
                          <a:spcPct val="100000"/>
                        </a:lnSpc>
                        <a:spcBef>
                          <a:spcPts val="0"/>
                        </a:spcBef>
                        <a:spcAft>
                          <a:spcPts val="0"/>
                        </a:spcAft>
                        <a:buClr>
                          <a:schemeClr val="dk1"/>
                        </a:buClr>
                        <a:buSzPts val="2100"/>
                        <a:buFont typeface="Noto Sans Symbols"/>
                        <a:buNone/>
                      </a:pPr>
                      <a:r>
                        <a:rPr lang="en-US" sz="2100" b="1" i="0" u="none" strike="noStrike" cap="none">
                          <a:solidFill>
                            <a:schemeClr val="dk1"/>
                          </a:solidFill>
                          <a:latin typeface="Verdana"/>
                          <a:ea typeface="Verdana"/>
                          <a:cs typeface="Verdana"/>
                          <a:sym typeface="Verdana"/>
                        </a:rPr>
                        <a:t>Signature of methods</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900"/>
                        <a:buFont typeface="Noto Sans Symbols"/>
                        <a:buNone/>
                      </a:pPr>
                      <a:r>
                        <a:rPr lang="en-US" sz="1900" b="0" i="0" u="none" strike="noStrike" cap="none">
                          <a:solidFill>
                            <a:schemeClr val="dk1"/>
                          </a:solidFill>
                          <a:latin typeface="Verdana"/>
                          <a:ea typeface="Verdana"/>
                          <a:cs typeface="Verdana"/>
                          <a:sym typeface="Verdana"/>
                        </a:rPr>
                        <a:t>Different for each method overloaded</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900"/>
                        <a:buFont typeface="Noto Sans Symbols"/>
                        <a:buNone/>
                      </a:pPr>
                      <a:r>
                        <a:rPr lang="en-US" sz="1900" b="0" i="0" u="none" strike="noStrike" cap="none">
                          <a:solidFill>
                            <a:schemeClr val="dk1"/>
                          </a:solidFill>
                          <a:latin typeface="Verdana"/>
                          <a:ea typeface="Verdana"/>
                          <a:cs typeface="Verdana"/>
                          <a:sym typeface="Verdana"/>
                        </a:rPr>
                        <a:t>Has to be same in derived class as in base class </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976125">
                <a:tc>
                  <a:txBody>
                    <a:bodyPr/>
                    <a:lstStyle/>
                    <a:p>
                      <a:pPr marL="0" marR="0" lvl="0" indent="0" algn="l" rtl="0">
                        <a:lnSpc>
                          <a:spcPct val="100000"/>
                        </a:lnSpc>
                        <a:spcBef>
                          <a:spcPts val="0"/>
                        </a:spcBef>
                        <a:spcAft>
                          <a:spcPts val="0"/>
                        </a:spcAft>
                        <a:buClr>
                          <a:schemeClr val="dk1"/>
                        </a:buClr>
                        <a:buSzPts val="2100"/>
                        <a:buFont typeface="Noto Sans Symbols"/>
                        <a:buNone/>
                      </a:pPr>
                      <a:r>
                        <a:rPr lang="en-US" sz="2100" b="1" i="0" u="none" strike="noStrike" cap="none">
                          <a:solidFill>
                            <a:schemeClr val="dk1"/>
                          </a:solidFill>
                          <a:latin typeface="Verdana"/>
                          <a:ea typeface="Verdana"/>
                          <a:cs typeface="Verdana"/>
                          <a:sym typeface="Verdana"/>
                        </a:rPr>
                        <a:t>Return Type</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900"/>
                        <a:buFont typeface="Noto Sans Symbols"/>
                        <a:buNone/>
                      </a:pPr>
                      <a:r>
                        <a:rPr lang="en-US" sz="1900" b="0" i="0" u="none" strike="noStrike" cap="none">
                          <a:solidFill>
                            <a:schemeClr val="dk1"/>
                          </a:solidFill>
                          <a:latin typeface="Verdana"/>
                          <a:ea typeface="Verdana"/>
                          <a:cs typeface="Verdana"/>
                          <a:sym typeface="Verdana"/>
                        </a:rPr>
                        <a:t>Can be same or different as it is not considered</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900"/>
                        <a:buFont typeface="Noto Sans Symbols"/>
                        <a:buNone/>
                      </a:pPr>
                      <a:r>
                        <a:rPr lang="en-US" sz="1900" b="0" i="0" u="none" strike="noStrike" cap="none">
                          <a:solidFill>
                            <a:schemeClr val="dk1"/>
                          </a:solidFill>
                          <a:latin typeface="Verdana"/>
                          <a:ea typeface="Verdana"/>
                          <a:cs typeface="Verdana"/>
                          <a:sym typeface="Verdana"/>
                        </a:rPr>
                        <a:t>Return type also needs to be same</a:t>
                      </a:r>
                      <a:endParaRPr sz="1400" u="none" strike="noStrike" cap="none"/>
                    </a:p>
                  </a:txBody>
                  <a:tcPr marL="88725" marR="88725" marT="44375" marB="443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1"/>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 Overriding</a:t>
            </a:r>
            <a:endParaRPr/>
          </a:p>
        </p:txBody>
      </p:sp>
      <p:sp>
        <p:nvSpPr>
          <p:cNvPr id="153" name="Google Shape;153;p11"/>
          <p:cNvSpPr txBox="1">
            <a:spLocks noGrp="1"/>
          </p:cNvSpPr>
          <p:nvPr>
            <p:ph type="body" idx="1"/>
          </p:nvPr>
        </p:nvSpPr>
        <p:spPr>
          <a:xfrm>
            <a:off x="1981200" y="1143000"/>
            <a:ext cx="8229600" cy="5257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Polymorphism is achieved using overriding functions using  inheritance.</a:t>
            </a:r>
            <a:endParaRPr/>
          </a:p>
          <a:p>
            <a:pPr marL="228600" lvl="0" indent="-228600" algn="l" rtl="0">
              <a:lnSpc>
                <a:spcPct val="90000"/>
              </a:lnSpc>
              <a:spcBef>
                <a:spcPts val="1000"/>
              </a:spcBef>
              <a:spcAft>
                <a:spcPts val="0"/>
              </a:spcAft>
              <a:buClr>
                <a:schemeClr val="dk1"/>
              </a:buClr>
              <a:buSzPts val="2800"/>
              <a:buChar char="•"/>
            </a:pPr>
            <a:r>
              <a:rPr lang="en-US"/>
              <a:t>It gives ability to define a behavior that's specific to the sub class type based on its requirement.</a:t>
            </a:r>
            <a:endParaRPr/>
          </a:p>
          <a:p>
            <a:pPr marL="228600" lvl="0" indent="-228600" algn="l" rtl="0">
              <a:lnSpc>
                <a:spcPct val="90000"/>
              </a:lnSpc>
              <a:spcBef>
                <a:spcPts val="1000"/>
              </a:spcBef>
              <a:spcAft>
                <a:spcPts val="0"/>
              </a:spcAft>
              <a:buClr>
                <a:schemeClr val="dk1"/>
              </a:buClr>
              <a:buSzPts val="2800"/>
              <a:buChar char="•"/>
            </a:pPr>
            <a:r>
              <a:rPr lang="en-US"/>
              <a:t>The version of a method that is executed will be determined by the object that is used to invoke a method.</a:t>
            </a:r>
            <a:endParaRPr/>
          </a:p>
          <a:p>
            <a:pPr marL="685800" lvl="1" indent="-228600" algn="l" rtl="0">
              <a:lnSpc>
                <a:spcPct val="90000"/>
              </a:lnSpc>
              <a:spcBef>
                <a:spcPts val="500"/>
              </a:spcBef>
              <a:spcAft>
                <a:spcPts val="0"/>
              </a:spcAft>
              <a:buClr>
                <a:schemeClr val="dk1"/>
              </a:buClr>
              <a:buSzPts val="2400"/>
              <a:buFont typeface="Noto Sans Symbols"/>
              <a:buNone/>
            </a:pPr>
            <a:r>
              <a:rPr lang="en-US"/>
              <a:t>	Parent object            parent method</a:t>
            </a:r>
            <a:endParaRPr/>
          </a:p>
          <a:p>
            <a:pPr marL="685800" lvl="1" indent="-228600" algn="l" rtl="0">
              <a:lnSpc>
                <a:spcPct val="90000"/>
              </a:lnSpc>
              <a:spcBef>
                <a:spcPts val="500"/>
              </a:spcBef>
              <a:spcAft>
                <a:spcPts val="0"/>
              </a:spcAft>
              <a:buClr>
                <a:schemeClr val="dk1"/>
              </a:buClr>
              <a:buSzPts val="2400"/>
              <a:buFont typeface="Noto Sans Symbols"/>
              <a:buNone/>
            </a:pPr>
            <a:r>
              <a:rPr lang="en-US"/>
              <a:t>	Child object               child method</a:t>
            </a:r>
            <a:endParaRPr/>
          </a:p>
          <a:p>
            <a:pPr marL="228600" lvl="0" indent="-228600" algn="l" rtl="0">
              <a:lnSpc>
                <a:spcPct val="90000"/>
              </a:lnSpc>
              <a:spcBef>
                <a:spcPts val="1000"/>
              </a:spcBef>
              <a:spcAft>
                <a:spcPts val="0"/>
              </a:spcAft>
              <a:buClr>
                <a:schemeClr val="dk1"/>
              </a:buClr>
              <a:buSzPts val="2200"/>
              <a:buFont typeface="Noto Sans Symbols"/>
              <a:buNone/>
            </a:pPr>
            <a:endParaRPr sz="2200"/>
          </a:p>
        </p:txBody>
      </p:sp>
      <p:cxnSp>
        <p:nvCxnSpPr>
          <p:cNvPr id="154" name="Google Shape;154;p11"/>
          <p:cNvCxnSpPr/>
          <p:nvPr/>
        </p:nvCxnSpPr>
        <p:spPr>
          <a:xfrm>
            <a:off x="4724400" y="4343400"/>
            <a:ext cx="685800" cy="0"/>
          </a:xfrm>
          <a:prstGeom prst="straightConnector1">
            <a:avLst/>
          </a:prstGeom>
          <a:noFill/>
          <a:ln w="12700" cap="flat" cmpd="sng">
            <a:solidFill>
              <a:schemeClr val="dk1"/>
            </a:solidFill>
            <a:prstDash val="solid"/>
            <a:miter lim="800000"/>
            <a:headEnd type="none" w="sm" len="sm"/>
            <a:tailEnd type="stealth" w="med" len="med"/>
          </a:ln>
        </p:spPr>
      </p:cxnSp>
      <p:cxnSp>
        <p:nvCxnSpPr>
          <p:cNvPr id="155" name="Google Shape;155;p11"/>
          <p:cNvCxnSpPr/>
          <p:nvPr/>
        </p:nvCxnSpPr>
        <p:spPr>
          <a:xfrm>
            <a:off x="4495800" y="4724400"/>
            <a:ext cx="914400" cy="0"/>
          </a:xfrm>
          <a:prstGeom prst="straightConnector1">
            <a:avLst/>
          </a:prstGeom>
          <a:noFill/>
          <a:ln w="12700" cap="flat" cmpd="sng">
            <a:solidFill>
              <a:schemeClr val="dk1"/>
            </a:solidFill>
            <a:prstDash val="solid"/>
            <a:miter lim="800000"/>
            <a:headEnd type="none" w="sm" len="sm"/>
            <a:tailEnd type="stealth"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 Overriding</a:t>
            </a:r>
            <a:endParaRPr/>
          </a:p>
        </p:txBody>
      </p:sp>
      <p:sp>
        <p:nvSpPr>
          <p:cNvPr id="161" name="Google Shape;161;p12"/>
          <p:cNvSpPr/>
          <p:nvPr/>
        </p:nvSpPr>
        <p:spPr>
          <a:xfrm>
            <a:off x="1905000" y="1143000"/>
            <a:ext cx="6019800" cy="4267200"/>
          </a:xfrm>
          <a:prstGeom prst="roundRect">
            <a:avLst>
              <a:gd name="adj" fmla="val 0"/>
            </a:avLst>
          </a:prstGeom>
          <a:solidFill>
            <a:srgbClr val="EBECC6"/>
          </a:solidFill>
          <a:ln w="127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class Employee</a:t>
            </a: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a:t>
            </a: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public double</a:t>
            </a: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calculateSalary</a:t>
            </a:r>
            <a:r>
              <a:rPr lang="en-US" sz="18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return basicsal + hra + da;</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class Manager extends Employee</a:t>
            </a: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r>
              <a:rPr lang="en-US" sz="1800" b="1" i="0" u="none" strike="noStrike" cap="none">
                <a:solidFill>
                  <a:schemeClr val="dk1"/>
                </a:solidFill>
                <a:latin typeface="Courier New"/>
                <a:ea typeface="Courier New"/>
                <a:cs typeface="Courier New"/>
                <a:sym typeface="Courier New"/>
              </a:rPr>
              <a:t>public  double </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urier New"/>
                <a:ea typeface="Courier New"/>
                <a:cs typeface="Courier New"/>
                <a:sym typeface="Courier New"/>
              </a:rPr>
              <a:t>   calculateSalary</a:t>
            </a:r>
            <a:r>
              <a:rPr lang="en-US" sz="1800" b="0" i="0" u="none" strike="noStrike" cap="none">
                <a:solidFill>
                  <a:schemeClr val="dk1"/>
                </a:solidFill>
                <a:latin typeface="Courier New"/>
                <a:ea typeface="Courier New"/>
                <a:cs typeface="Courier New"/>
                <a:sym typeface="Courier New"/>
              </a:rPr>
              <a:t>()</a:t>
            </a: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return (basicsal + </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hra+da+allowances);</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   } </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p:txBody>
      </p:sp>
      <p:sp>
        <p:nvSpPr>
          <p:cNvPr id="162" name="Google Shape;162;p12"/>
          <p:cNvSpPr/>
          <p:nvPr/>
        </p:nvSpPr>
        <p:spPr>
          <a:xfrm>
            <a:off x="5562600" y="3429000"/>
            <a:ext cx="4800600" cy="2819400"/>
          </a:xfrm>
          <a:prstGeom prst="roundRect">
            <a:avLst>
              <a:gd name="adj" fmla="val 0"/>
            </a:avLst>
          </a:prstGeom>
          <a:solidFill>
            <a:srgbClr val="FAFAB4"/>
          </a:solidFill>
          <a:ln w="127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 public static void main(string[]   args)</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519113"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Manager mngr = new Manager();  </a:t>
            </a:r>
            <a:endParaRPr sz="1400" b="0" i="0" u="none" strike="noStrike" cap="none">
              <a:solidFill>
                <a:srgbClr val="000000"/>
              </a:solidFill>
              <a:latin typeface="Arial"/>
              <a:ea typeface="Arial"/>
              <a:cs typeface="Arial"/>
              <a:sym typeface="Arial"/>
            </a:endParaRPr>
          </a:p>
          <a:p>
            <a:pPr marL="519113"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System.out.println(</a:t>
            </a:r>
            <a:r>
              <a:rPr lang="en-US" sz="1600" b="1" i="0" u="none" strike="noStrike" cap="none">
                <a:solidFill>
                  <a:schemeClr val="dk1"/>
                </a:solidFill>
                <a:latin typeface="Courier New"/>
                <a:ea typeface="Courier New"/>
                <a:cs typeface="Courier New"/>
                <a:sym typeface="Courier New"/>
              </a:rPr>
              <a:t>mngr.calculateSalary()</a:t>
            </a:r>
            <a:r>
              <a:rPr lang="en-US" sz="16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519113"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Employee empl = new Employee();  </a:t>
            </a:r>
            <a:endParaRPr sz="1400" b="0" i="0" u="none" strike="noStrike" cap="none">
              <a:solidFill>
                <a:srgbClr val="000000"/>
              </a:solidFill>
              <a:latin typeface="Arial"/>
              <a:ea typeface="Arial"/>
              <a:cs typeface="Arial"/>
              <a:sym typeface="Arial"/>
            </a:endParaRPr>
          </a:p>
          <a:p>
            <a:pPr marL="519113" marR="0" lvl="1"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System.out.println(</a:t>
            </a:r>
            <a:r>
              <a:rPr lang="en-US" sz="1600" b="1" i="0" u="none" strike="noStrike" cap="none">
                <a:solidFill>
                  <a:schemeClr val="dk1"/>
                </a:solidFill>
                <a:latin typeface="Courier New"/>
                <a:ea typeface="Courier New"/>
                <a:cs typeface="Courier New"/>
                <a:sym typeface="Courier New"/>
              </a:rPr>
              <a:t>empl.calculateSalary()</a:t>
            </a:r>
            <a:r>
              <a:rPr lang="en-US" sz="16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Dynamic Data Type Governs Method selection</a:t>
            </a:r>
            <a:endParaRPr/>
          </a:p>
        </p:txBody>
      </p:sp>
      <p:sp>
        <p:nvSpPr>
          <p:cNvPr id="169" name="Google Shape;169;p13"/>
          <p:cNvSpPr txBox="1">
            <a:spLocks noGrp="1"/>
          </p:cNvSpPr>
          <p:nvPr>
            <p:ph type="body" idx="1"/>
          </p:nvPr>
        </p:nvSpPr>
        <p:spPr>
          <a:xfrm>
            <a:off x="1981200" y="1600200"/>
            <a:ext cx="8229600" cy="48768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Every reference variable has two types static and dynamic.</a:t>
            </a:r>
            <a:endParaRPr/>
          </a:p>
          <a:p>
            <a:pPr marL="228600" lvl="0" indent="-228600" algn="just" rtl="0">
              <a:lnSpc>
                <a:spcPct val="90000"/>
              </a:lnSpc>
              <a:spcBef>
                <a:spcPts val="1000"/>
              </a:spcBef>
              <a:spcAft>
                <a:spcPts val="0"/>
              </a:spcAft>
              <a:buClr>
                <a:schemeClr val="dk1"/>
              </a:buClr>
              <a:buSzPts val="2800"/>
              <a:buFont typeface="Noto Sans Symbols"/>
              <a:buNone/>
            </a:pPr>
            <a:r>
              <a:rPr lang="en-US"/>
              <a:t>    for e.g. </a:t>
            </a:r>
            <a:endParaRPr/>
          </a:p>
          <a:p>
            <a:pPr marL="228600" lvl="0" indent="-228600" algn="just" rtl="0">
              <a:lnSpc>
                <a:spcPct val="90000"/>
              </a:lnSpc>
              <a:spcBef>
                <a:spcPts val="1000"/>
              </a:spcBef>
              <a:spcAft>
                <a:spcPts val="0"/>
              </a:spcAft>
              <a:buClr>
                <a:schemeClr val="dk1"/>
              </a:buClr>
              <a:buSzPts val="2800"/>
              <a:buChar char="•"/>
            </a:pPr>
            <a:r>
              <a:rPr lang="en-US"/>
              <a:t>Employee ref=new Manager();</a:t>
            </a:r>
            <a:endParaRPr/>
          </a:p>
          <a:p>
            <a:pPr marL="228600" lvl="0" indent="-228600" algn="just" rtl="0">
              <a:lnSpc>
                <a:spcPct val="90000"/>
              </a:lnSpc>
              <a:spcBef>
                <a:spcPts val="1000"/>
              </a:spcBef>
              <a:spcAft>
                <a:spcPts val="0"/>
              </a:spcAft>
              <a:buClr>
                <a:schemeClr val="dk1"/>
              </a:buClr>
              <a:buSzPts val="2800"/>
              <a:buChar char="•"/>
            </a:pPr>
            <a:r>
              <a:rPr lang="en-US"/>
              <a:t>Here ‘ref’ has static data type Employee and ref has dynamic data type Manager.</a:t>
            </a:r>
            <a:endParaRPr/>
          </a:p>
        </p:txBody>
      </p:sp>
      <p:sp>
        <p:nvSpPr>
          <p:cNvPr id="170" name="Google Shape;170;p13"/>
          <p:cNvSpPr/>
          <p:nvPr/>
        </p:nvSpPr>
        <p:spPr>
          <a:xfrm>
            <a:off x="2514600" y="4572000"/>
            <a:ext cx="6781800" cy="1828800"/>
          </a:xfrm>
          <a:prstGeom prst="roundRect">
            <a:avLst>
              <a:gd name="adj" fmla="val 7521"/>
            </a:avLst>
          </a:prstGeom>
          <a:solidFill>
            <a:srgbClr val="FAFAB4"/>
          </a:solidFill>
          <a:ln w="127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Lets Create an array of Emp’s:</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Emp e[]=new Emp[3];</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e[0]=new Emp();</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e[1]=new WageEmp();</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ourier New"/>
                <a:ea typeface="Courier New"/>
                <a:cs typeface="Courier New"/>
                <a:sym typeface="Courier New"/>
              </a:rPr>
              <a:t>e[2]=new SalesPerson();</a:t>
            </a:r>
            <a:endParaRPr sz="1400" b="0" i="0" u="none" strike="noStrike" cap="none">
              <a:solidFill>
                <a:srgbClr val="000000"/>
              </a:solidFill>
              <a:latin typeface="Arial"/>
              <a:ea typeface="Arial"/>
              <a:cs typeface="Arial"/>
              <a:sym typeface="Arial"/>
            </a:endParaRPr>
          </a:p>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urier New"/>
              <a:ea typeface="Courier New"/>
              <a:cs typeface="Courier New"/>
              <a:sym typeface="Courier New"/>
            </a:endParaRPr>
          </a:p>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ourier New"/>
              <a:buNone/>
            </a:pPr>
            <a:r>
              <a:rPr lang="en-US">
                <a:latin typeface="Courier New"/>
                <a:ea typeface="Courier New"/>
                <a:cs typeface="Courier New"/>
                <a:sym typeface="Courier New"/>
              </a:rPr>
              <a:t>instanceof</a:t>
            </a:r>
            <a:r>
              <a:rPr lang="en-US"/>
              <a:t> operator</a:t>
            </a:r>
            <a:endParaRPr/>
          </a:p>
        </p:txBody>
      </p:sp>
      <p:sp>
        <p:nvSpPr>
          <p:cNvPr id="176" name="Google Shape;176;p14"/>
          <p:cNvSpPr txBox="1">
            <a:spLocks noGrp="1"/>
          </p:cNvSpPr>
          <p:nvPr>
            <p:ph type="body" idx="1"/>
          </p:nvPr>
        </p:nvSpPr>
        <p:spPr>
          <a:xfrm>
            <a:off x="1981200" y="1295400"/>
            <a:ext cx="8229600" cy="52578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Why </a:t>
            </a:r>
            <a:r>
              <a:rPr lang="en-US" sz="2600">
                <a:latin typeface="Courier New"/>
                <a:ea typeface="Courier New"/>
                <a:cs typeface="Courier New"/>
                <a:sym typeface="Courier New"/>
              </a:rPr>
              <a:t>instanceof</a:t>
            </a:r>
            <a:r>
              <a:rPr lang="en-US"/>
              <a:t> operator?</a:t>
            </a:r>
            <a:endParaRPr/>
          </a:p>
          <a:p>
            <a:pPr marL="685800" lvl="1" indent="-228600" algn="just" rtl="0">
              <a:lnSpc>
                <a:spcPct val="90000"/>
              </a:lnSpc>
              <a:spcBef>
                <a:spcPts val="500"/>
              </a:spcBef>
              <a:spcAft>
                <a:spcPts val="0"/>
              </a:spcAft>
              <a:buClr>
                <a:schemeClr val="dk1"/>
              </a:buClr>
              <a:buSzPts val="2400"/>
              <a:buChar char="•"/>
            </a:pPr>
            <a:r>
              <a:rPr lang="en-US"/>
              <a:t>Identifying dynamic data type of an Object.</a:t>
            </a:r>
            <a:endParaRPr/>
          </a:p>
          <a:p>
            <a:pPr marL="685800" lvl="1" indent="-228600" algn="just" rtl="0">
              <a:lnSpc>
                <a:spcPct val="90000"/>
              </a:lnSpc>
              <a:spcBef>
                <a:spcPts val="500"/>
              </a:spcBef>
              <a:spcAft>
                <a:spcPts val="0"/>
              </a:spcAft>
              <a:buClr>
                <a:schemeClr val="dk1"/>
              </a:buClr>
              <a:buSzPts val="2400"/>
              <a:buChar char="•"/>
            </a:pPr>
            <a:r>
              <a:rPr lang="en-US"/>
              <a:t>To access objects polymorphically.</a:t>
            </a:r>
            <a:endParaRPr/>
          </a:p>
          <a:p>
            <a:pPr marL="228600" lvl="0" indent="-228600" algn="just" rtl="0">
              <a:lnSpc>
                <a:spcPct val="90000"/>
              </a:lnSpc>
              <a:spcBef>
                <a:spcPts val="1000"/>
              </a:spcBef>
              <a:spcAft>
                <a:spcPts val="0"/>
              </a:spcAft>
              <a:buClr>
                <a:schemeClr val="dk1"/>
              </a:buClr>
              <a:buSzPts val="2800"/>
              <a:buChar char="•"/>
            </a:pPr>
            <a:r>
              <a:rPr lang="en-US"/>
              <a:t>Java runtime keeps track of the class to which each object belongs.</a:t>
            </a:r>
            <a:endParaRPr/>
          </a:p>
          <a:p>
            <a:pPr marL="228600" lvl="0" indent="-228600" algn="just" rtl="0">
              <a:lnSpc>
                <a:spcPct val="90000"/>
              </a:lnSpc>
              <a:spcBef>
                <a:spcPts val="1000"/>
              </a:spcBef>
              <a:spcAft>
                <a:spcPts val="0"/>
              </a:spcAft>
              <a:buClr>
                <a:schemeClr val="dk1"/>
              </a:buClr>
              <a:buSzPts val="2800"/>
              <a:buChar char="•"/>
            </a:pPr>
            <a:r>
              <a:rPr lang="en-US"/>
              <a:t>This information is used by java to select the correct methods to execute at run time.</a:t>
            </a:r>
            <a:endParaRPr/>
          </a:p>
          <a:p>
            <a:pPr marL="228600" lvl="0" indent="-228600" algn="just" rtl="0">
              <a:lnSpc>
                <a:spcPct val="90000"/>
              </a:lnSpc>
              <a:spcBef>
                <a:spcPts val="1000"/>
              </a:spcBef>
              <a:spcAft>
                <a:spcPts val="0"/>
              </a:spcAft>
              <a:buClr>
                <a:schemeClr val="dk1"/>
              </a:buClr>
              <a:buSzPts val="2800"/>
              <a:buFont typeface="Noto Sans Symbols"/>
              <a:buNone/>
            </a:pPr>
            <a:endParaRPr/>
          </a:p>
        </p:txBody>
      </p:sp>
      <p:sp>
        <p:nvSpPr>
          <p:cNvPr id="177" name="Google Shape;177;p14"/>
          <p:cNvSpPr/>
          <p:nvPr/>
        </p:nvSpPr>
        <p:spPr>
          <a:xfrm>
            <a:off x="2438400" y="4724400"/>
            <a:ext cx="6477000" cy="1828800"/>
          </a:xfrm>
          <a:prstGeom prst="roundRect">
            <a:avLst>
              <a:gd name="adj" fmla="val 0"/>
            </a:avLst>
          </a:prstGeom>
          <a:solidFill>
            <a:srgbClr val="EBECC6"/>
          </a:solidFill>
          <a:ln w="127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914400" marR="0" lvl="2"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Employee emp = new Manager();</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ourier New"/>
                <a:ea typeface="Courier New"/>
                <a:cs typeface="Courier New"/>
                <a:sym typeface="Courier New"/>
              </a:rPr>
              <a:t>if(emp instanceof Manager)</a:t>
            </a:r>
            <a:endParaRPr sz="2000" b="0" i="0" u="none" strike="noStrike" cap="none">
              <a:solidFill>
                <a:schemeClr val="dk1"/>
              </a:solidFill>
              <a:latin typeface="Courier New"/>
              <a:ea typeface="Courier New"/>
              <a:cs typeface="Courier New"/>
              <a:sym typeface="Courier New"/>
            </a:endParaRPr>
          </a:p>
          <a:p>
            <a:pPr marL="914400" marR="0" lvl="2"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 call to a method</a:t>
            </a:r>
            <a:endParaRPr sz="1400" b="0" i="0" u="none" strike="noStrike" cap="none">
              <a:solidFill>
                <a:srgbClr val="000000"/>
              </a:solidFill>
              <a:latin typeface="Arial"/>
              <a:ea typeface="Arial"/>
              <a:cs typeface="Arial"/>
              <a:sym typeface="Arial"/>
            </a:endParaRPr>
          </a:p>
          <a:p>
            <a:pPr marL="914400" marR="0" lvl="2"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5" descr="Final Keyword in Java"/>
          <p:cNvPicPr preferRelativeResize="0">
            <a:picLocks noGrp="1"/>
          </p:cNvPicPr>
          <p:nvPr>
            <p:ph type="body" idx="1"/>
          </p:nvPr>
        </p:nvPicPr>
        <p:blipFill rotWithShape="1">
          <a:blip r:embed="rId3">
            <a:alphaModFix/>
          </a:blip>
          <a:srcRect/>
          <a:stretch/>
        </p:blipFill>
        <p:spPr>
          <a:xfrm>
            <a:off x="1376795" y="578644"/>
            <a:ext cx="7962900" cy="4102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6"/>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Final method and classes</a:t>
            </a:r>
            <a:endParaRPr/>
          </a:p>
        </p:txBody>
      </p:sp>
      <p:sp>
        <p:nvSpPr>
          <p:cNvPr id="188" name="Google Shape;188;p16"/>
          <p:cNvSpPr txBox="1">
            <a:spLocks noGrp="1"/>
          </p:cNvSpPr>
          <p:nvPr>
            <p:ph type="body" idx="1"/>
          </p:nvPr>
        </p:nvSpPr>
        <p:spPr>
          <a:xfrm>
            <a:off x="1981200" y="1371601"/>
            <a:ext cx="8229600" cy="4759325"/>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a:t>
            </a:r>
            <a:r>
              <a:rPr lang="en-US" sz="2500">
                <a:latin typeface="Courier New"/>
                <a:ea typeface="Courier New"/>
                <a:cs typeface="Courier New"/>
                <a:sym typeface="Courier New"/>
              </a:rPr>
              <a:t>final</a:t>
            </a:r>
            <a:r>
              <a:rPr lang="en-US"/>
              <a:t> method can not be overridden in a sub class.</a:t>
            </a:r>
            <a:endParaRPr/>
          </a:p>
          <a:p>
            <a:pPr marL="228600" lvl="0" indent="-228600" algn="just" rtl="0">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private</a:t>
            </a:r>
            <a:r>
              <a:rPr lang="en-US"/>
              <a:t> methods are implicitly final.</a:t>
            </a:r>
            <a:endParaRPr/>
          </a:p>
          <a:p>
            <a:pPr marL="228600" lvl="0" indent="-228600" algn="just" rtl="0">
              <a:lnSpc>
                <a:spcPct val="90000"/>
              </a:lnSpc>
              <a:spcBef>
                <a:spcPts val="1000"/>
              </a:spcBef>
              <a:spcAft>
                <a:spcPts val="0"/>
              </a:spcAft>
              <a:buClr>
                <a:schemeClr val="dk1"/>
              </a:buClr>
              <a:buSzPts val="2800"/>
              <a:buChar char="•"/>
            </a:pPr>
            <a:r>
              <a:rPr lang="en-US"/>
              <a:t>A class declared as a </a:t>
            </a:r>
            <a:r>
              <a:rPr lang="en-US" sz="2500">
                <a:latin typeface="Courier New"/>
                <a:ea typeface="Courier New"/>
                <a:cs typeface="Courier New"/>
                <a:sym typeface="Courier New"/>
              </a:rPr>
              <a:t>final</a:t>
            </a:r>
            <a:r>
              <a:rPr lang="en-US"/>
              <a:t> cannot be subclassed.</a:t>
            </a:r>
            <a:endParaRPr/>
          </a:p>
          <a:p>
            <a:pPr marL="228600" lvl="0" indent="-228600" algn="just" rtl="0">
              <a:lnSpc>
                <a:spcPct val="90000"/>
              </a:lnSpc>
              <a:spcBef>
                <a:spcPts val="1000"/>
              </a:spcBef>
              <a:spcAft>
                <a:spcPts val="0"/>
              </a:spcAft>
              <a:buClr>
                <a:schemeClr val="dk1"/>
              </a:buClr>
              <a:buSzPts val="2800"/>
              <a:buChar char="•"/>
            </a:pPr>
            <a:r>
              <a:rPr lang="en-US"/>
              <a:t>Every method of a </a:t>
            </a:r>
            <a:r>
              <a:rPr lang="en-US" sz="2500">
                <a:latin typeface="Courier New"/>
                <a:ea typeface="Courier New"/>
                <a:cs typeface="Courier New"/>
                <a:sym typeface="Courier New"/>
              </a:rPr>
              <a:t>final </a:t>
            </a:r>
            <a:r>
              <a:rPr lang="en-US"/>
              <a:t>class is by default </a:t>
            </a:r>
            <a:r>
              <a:rPr lang="en-US" sz="2500">
                <a:latin typeface="Courier New"/>
                <a:ea typeface="Courier New"/>
                <a:cs typeface="Courier New"/>
                <a:sym typeface="Courier New"/>
              </a:rPr>
              <a:t>final</a:t>
            </a:r>
            <a:r>
              <a:rPr lang="en-US"/>
              <a:t>.</a:t>
            </a:r>
            <a:endParaRPr/>
          </a:p>
          <a:p>
            <a:pPr marL="228600" lvl="0" indent="-228600" algn="l" rtl="0">
              <a:lnSpc>
                <a:spcPct val="90000"/>
              </a:lnSpc>
              <a:spcBef>
                <a:spcPts val="1000"/>
              </a:spcBef>
              <a:spcAft>
                <a:spcPts val="0"/>
              </a:spcAft>
              <a:buClr>
                <a:schemeClr val="dk1"/>
              </a:buClr>
              <a:buSzPts val="2800"/>
              <a:buFont typeface="Noto Sans Symbols"/>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Final class and method</a:t>
            </a:r>
            <a:endParaRPr/>
          </a:p>
        </p:txBody>
      </p:sp>
      <p:sp>
        <p:nvSpPr>
          <p:cNvPr id="194" name="Google Shape;194;p17"/>
          <p:cNvSpPr/>
          <p:nvPr/>
        </p:nvSpPr>
        <p:spPr>
          <a:xfrm>
            <a:off x="1905000" y="1066800"/>
            <a:ext cx="8001000" cy="2971800"/>
          </a:xfrm>
          <a:prstGeom prst="roundRect">
            <a:avLst>
              <a:gd name="adj" fmla="val 0"/>
            </a:avLst>
          </a:prstGeom>
          <a:solidFill>
            <a:srgbClr val="EBECC6"/>
          </a:solidFill>
          <a:ln w="127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class Parent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public </a:t>
            </a:r>
            <a:r>
              <a:rPr lang="en-US" sz="1500" b="1" i="0" u="none" strike="noStrike" cap="none">
                <a:solidFill>
                  <a:schemeClr val="dk1"/>
                </a:solidFill>
                <a:latin typeface="Courier New"/>
                <a:ea typeface="Courier New"/>
                <a:cs typeface="Courier New"/>
                <a:sym typeface="Courier New"/>
              </a:rPr>
              <a:t>final</a:t>
            </a:r>
            <a:r>
              <a:rPr lang="en-US" sz="1500" b="0" i="0" u="none" strike="noStrike" cap="none">
                <a:solidFill>
                  <a:schemeClr val="dk1"/>
                </a:solidFill>
                <a:latin typeface="Courier New"/>
                <a:ea typeface="Courier New"/>
                <a:cs typeface="Courier New"/>
                <a:sym typeface="Courier New"/>
              </a:rPr>
              <a:t> void aMethod()</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System.out.println(“in side Parent method”);</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class Child extends Parent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public void aMethod()</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System.out.println(“in side Child method”);</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Calibri"/>
              <a:ea typeface="Calibri"/>
              <a:cs typeface="Calibri"/>
              <a:sym typeface="Calibri"/>
            </a:endParaRPr>
          </a:p>
        </p:txBody>
      </p:sp>
      <p:cxnSp>
        <p:nvCxnSpPr>
          <p:cNvPr id="195" name="Google Shape;195;p17"/>
          <p:cNvCxnSpPr/>
          <p:nvPr/>
        </p:nvCxnSpPr>
        <p:spPr>
          <a:xfrm>
            <a:off x="4114800" y="2743200"/>
            <a:ext cx="901700" cy="501650"/>
          </a:xfrm>
          <a:prstGeom prst="straightConnector1">
            <a:avLst/>
          </a:prstGeom>
          <a:noFill/>
          <a:ln w="19050" cap="flat" cmpd="sng">
            <a:solidFill>
              <a:srgbClr val="FF0000"/>
            </a:solidFill>
            <a:prstDash val="solid"/>
            <a:miter lim="800000"/>
            <a:headEnd type="none" w="sm" len="sm"/>
            <a:tailEnd type="none" w="sm" len="sm"/>
          </a:ln>
        </p:spPr>
      </p:cxnSp>
      <p:cxnSp>
        <p:nvCxnSpPr>
          <p:cNvPr id="196" name="Google Shape;196;p17"/>
          <p:cNvCxnSpPr/>
          <p:nvPr/>
        </p:nvCxnSpPr>
        <p:spPr>
          <a:xfrm flipH="1">
            <a:off x="4267201" y="2667000"/>
            <a:ext cx="644525" cy="514350"/>
          </a:xfrm>
          <a:prstGeom prst="straightConnector1">
            <a:avLst/>
          </a:prstGeom>
          <a:noFill/>
          <a:ln w="19050" cap="flat" cmpd="sng">
            <a:solidFill>
              <a:srgbClr val="FF0000"/>
            </a:solidFill>
            <a:prstDash val="solid"/>
            <a:miter lim="800000"/>
            <a:headEnd type="none" w="sm" len="sm"/>
            <a:tailEnd type="none" w="sm" len="sm"/>
          </a:ln>
        </p:spPr>
      </p:cxnSp>
      <p:sp>
        <p:nvSpPr>
          <p:cNvPr id="197" name="Google Shape;197;p17"/>
          <p:cNvSpPr txBox="1"/>
          <p:nvPr/>
        </p:nvSpPr>
        <p:spPr>
          <a:xfrm>
            <a:off x="6019800" y="2667000"/>
            <a:ext cx="3352800" cy="5540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100" b="1" i="0" u="none" strike="noStrike" cap="none">
                <a:solidFill>
                  <a:schemeClr val="dk1"/>
                </a:solidFill>
                <a:latin typeface="Courier New"/>
                <a:ea typeface="Courier New"/>
                <a:cs typeface="Courier New"/>
                <a:sym typeface="Courier New"/>
              </a:rPr>
              <a:t>//</a:t>
            </a:r>
            <a:r>
              <a:rPr lang="en-US" sz="1500" b="1" i="0" u="none" strike="noStrike" cap="none">
                <a:solidFill>
                  <a:schemeClr val="dk1"/>
                </a:solidFill>
                <a:latin typeface="Courier New"/>
                <a:ea typeface="Courier New"/>
                <a:cs typeface="Courier New"/>
                <a:sym typeface="Courier New"/>
              </a:rPr>
              <a:t>can not be overridden in a sub class</a:t>
            </a:r>
            <a:endParaRPr sz="1400" b="0" i="0" u="none" strike="noStrike" cap="none">
              <a:solidFill>
                <a:srgbClr val="000000"/>
              </a:solidFill>
              <a:latin typeface="Arial"/>
              <a:ea typeface="Arial"/>
              <a:cs typeface="Arial"/>
              <a:sym typeface="Arial"/>
            </a:endParaRPr>
          </a:p>
        </p:txBody>
      </p:sp>
      <p:sp>
        <p:nvSpPr>
          <p:cNvPr id="198" name="Google Shape;198;p17"/>
          <p:cNvSpPr/>
          <p:nvPr/>
        </p:nvSpPr>
        <p:spPr>
          <a:xfrm>
            <a:off x="2667000" y="3505200"/>
            <a:ext cx="7239000" cy="2971800"/>
          </a:xfrm>
          <a:prstGeom prst="roundRect">
            <a:avLst>
              <a:gd name="adj" fmla="val 0"/>
            </a:avLst>
          </a:prstGeom>
          <a:solidFill>
            <a:srgbClr val="FAFAB4"/>
          </a:solidFill>
          <a:ln w="127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61913"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ourier New"/>
              <a:ea typeface="Courier New"/>
              <a:cs typeface="Courier New"/>
              <a:sym typeface="Courier New"/>
            </a:endParaRPr>
          </a:p>
          <a:p>
            <a:pPr marL="0" marR="0" lvl="0" indent="0" algn="l" rtl="0">
              <a:lnSpc>
                <a:spcPct val="80000"/>
              </a:lnSpc>
              <a:spcBef>
                <a:spcPts val="0"/>
              </a:spcBef>
              <a:spcAft>
                <a:spcPts val="0"/>
              </a:spcAft>
              <a:buClr>
                <a:srgbClr val="000000"/>
              </a:buClr>
              <a:buSzPts val="1500"/>
              <a:buFont typeface="Arial"/>
              <a:buNone/>
            </a:pPr>
            <a:r>
              <a:rPr lang="en-US" sz="1500" b="1" i="0" u="none" strike="noStrike" cap="none">
                <a:solidFill>
                  <a:schemeClr val="dk1"/>
                </a:solidFill>
                <a:latin typeface="Courier New"/>
                <a:ea typeface="Courier New"/>
                <a:cs typeface="Courier New"/>
                <a:sym typeface="Courier New"/>
              </a:rPr>
              <a:t>final </a:t>
            </a:r>
            <a:r>
              <a:rPr lang="en-US" sz="1500" b="0" i="0" u="none" strike="noStrike" cap="none">
                <a:solidFill>
                  <a:schemeClr val="dk1"/>
                </a:solidFill>
                <a:latin typeface="Courier New"/>
                <a:ea typeface="Courier New"/>
                <a:cs typeface="Courier New"/>
                <a:sym typeface="Courier New"/>
              </a:rPr>
              <a:t>class Parent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public void aMethod()</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System.out.println(“in side Parent method”);</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class Child extends Parent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public void aMethod()</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System.out.println(“in side Child method”);</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     }</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1500"/>
              <a:buFont typeface="Arial"/>
              <a:buNone/>
            </a:pPr>
            <a:r>
              <a:rPr lang="en-US" sz="1500" b="0" i="0" u="none" strike="noStrike" cap="none">
                <a:solidFill>
                  <a:schemeClr val="dk1"/>
                </a:solidFill>
                <a:latin typeface="Courier New"/>
                <a:ea typeface="Courier New"/>
                <a:cs typeface="Courier New"/>
                <a:sym typeface="Courier New"/>
              </a:rPr>
              <a:t>}</a:t>
            </a:r>
            <a:endParaRPr sz="1500" b="0"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17"/>
          <p:cNvSpPr txBox="1"/>
          <p:nvPr/>
        </p:nvSpPr>
        <p:spPr>
          <a:xfrm>
            <a:off x="7239001" y="4572000"/>
            <a:ext cx="2741613" cy="5540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500"/>
              <a:buFont typeface="Arial"/>
              <a:buNone/>
            </a:pPr>
            <a:r>
              <a:rPr lang="en-US" sz="1500" b="1" i="0" u="none" strike="noStrike" cap="none">
                <a:solidFill>
                  <a:schemeClr val="dk1"/>
                </a:solidFill>
                <a:latin typeface="Courier New"/>
                <a:ea typeface="Courier New"/>
                <a:cs typeface="Courier New"/>
                <a:sym typeface="Courier New"/>
              </a:rPr>
              <a:t>//A final class cannot be subclassed</a:t>
            </a:r>
            <a:endParaRPr sz="1400" b="0" i="0" u="none" strike="noStrike" cap="none">
              <a:solidFill>
                <a:srgbClr val="000000"/>
              </a:solidFill>
              <a:latin typeface="Arial"/>
              <a:ea typeface="Arial"/>
              <a:cs typeface="Arial"/>
              <a:sym typeface="Arial"/>
            </a:endParaRPr>
          </a:p>
        </p:txBody>
      </p:sp>
      <p:cxnSp>
        <p:nvCxnSpPr>
          <p:cNvPr id="200" name="Google Shape;200;p17"/>
          <p:cNvCxnSpPr/>
          <p:nvPr/>
        </p:nvCxnSpPr>
        <p:spPr>
          <a:xfrm>
            <a:off x="5257800" y="4800601"/>
            <a:ext cx="623888" cy="517525"/>
          </a:xfrm>
          <a:prstGeom prst="straightConnector1">
            <a:avLst/>
          </a:prstGeom>
          <a:noFill/>
          <a:ln w="19050" cap="flat" cmpd="sng">
            <a:solidFill>
              <a:srgbClr val="FF0000"/>
            </a:solidFill>
            <a:prstDash val="solid"/>
            <a:miter lim="800000"/>
            <a:headEnd type="none" w="sm" len="sm"/>
            <a:tailEnd type="none" w="sm" len="sm"/>
          </a:ln>
        </p:spPr>
      </p:cxnSp>
      <p:cxnSp>
        <p:nvCxnSpPr>
          <p:cNvPr id="201" name="Google Shape;201;p17"/>
          <p:cNvCxnSpPr/>
          <p:nvPr/>
        </p:nvCxnSpPr>
        <p:spPr>
          <a:xfrm rot="5400000">
            <a:off x="5197476" y="4860926"/>
            <a:ext cx="517525" cy="396875"/>
          </a:xfrm>
          <a:prstGeom prst="straightConnector1">
            <a:avLst/>
          </a:prstGeom>
          <a:noFill/>
          <a:ln w="19050" cap="flat" cmpd="sng">
            <a:solidFill>
              <a:srgbClr val="FF0000"/>
            </a:solidFill>
            <a:prstDash val="solid"/>
            <a:miter lim="800000"/>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Object</a:t>
            </a:r>
            <a:r>
              <a:rPr lang="en-US"/>
              <a:t> class</a:t>
            </a:r>
            <a:endParaRPr/>
          </a:p>
        </p:txBody>
      </p:sp>
      <p:sp>
        <p:nvSpPr>
          <p:cNvPr id="208" name="Google Shape;208;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500"/>
              <a:buChar char="•"/>
            </a:pPr>
            <a:r>
              <a:rPr lang="en-US" sz="2500">
                <a:latin typeface="Courier New"/>
                <a:ea typeface="Courier New"/>
                <a:cs typeface="Courier New"/>
                <a:sym typeface="Courier New"/>
              </a:rPr>
              <a:t>Object</a:t>
            </a:r>
            <a:r>
              <a:rPr lang="en-US"/>
              <a:t> class is cosmic super class.</a:t>
            </a:r>
            <a:endParaRPr/>
          </a:p>
          <a:p>
            <a:pPr marL="228600" lvl="0" indent="-228600" algn="just" rtl="0">
              <a:lnSpc>
                <a:spcPct val="90000"/>
              </a:lnSpc>
              <a:spcBef>
                <a:spcPts val="1000"/>
              </a:spcBef>
              <a:spcAft>
                <a:spcPts val="0"/>
              </a:spcAft>
              <a:buClr>
                <a:schemeClr val="dk1"/>
              </a:buClr>
              <a:buSzPts val="2800"/>
              <a:buChar char="•"/>
            </a:pPr>
            <a:r>
              <a:rPr lang="en-US"/>
              <a:t>Every class in Java implicitly extends Object.</a:t>
            </a:r>
            <a:endParaRPr/>
          </a:p>
          <a:p>
            <a:pPr marL="228600" lvl="0" indent="-228600" algn="just" rtl="0">
              <a:lnSpc>
                <a:spcPct val="90000"/>
              </a:lnSpc>
              <a:spcBef>
                <a:spcPts val="1000"/>
              </a:spcBef>
              <a:spcAft>
                <a:spcPts val="0"/>
              </a:spcAft>
              <a:buClr>
                <a:schemeClr val="dk1"/>
              </a:buClr>
              <a:buSzPts val="2800"/>
              <a:buChar char="•"/>
            </a:pPr>
            <a:r>
              <a:rPr lang="en-US"/>
              <a:t>A variable of type Object can be used to refer to objects of any type.</a:t>
            </a:r>
            <a:endParaRPr/>
          </a:p>
          <a:p>
            <a:pPr marL="685800" lvl="1" indent="-228600" algn="just" rtl="0">
              <a:lnSpc>
                <a:spcPct val="90000"/>
              </a:lnSpc>
              <a:spcBef>
                <a:spcPts val="500"/>
              </a:spcBef>
              <a:spcAft>
                <a:spcPts val="0"/>
              </a:spcAft>
              <a:buClr>
                <a:schemeClr val="dk1"/>
              </a:buClr>
              <a:buSzPts val="2400"/>
              <a:buChar char="•"/>
            </a:pPr>
            <a:r>
              <a:rPr lang="en-US"/>
              <a:t>e.g</a:t>
            </a:r>
            <a:endParaRPr b="1"/>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Available in </a:t>
            </a:r>
            <a:r>
              <a:rPr lang="en-US" sz="2600">
                <a:latin typeface="Courier New"/>
                <a:ea typeface="Courier New"/>
                <a:cs typeface="Courier New"/>
                <a:sym typeface="Courier New"/>
              </a:rPr>
              <a:t>java.lang</a:t>
            </a:r>
            <a:r>
              <a:rPr lang="en-US"/>
              <a:t> package</a:t>
            </a:r>
            <a:endParaRPr/>
          </a:p>
          <a:p>
            <a:pPr marL="228600" lvl="0" indent="-228600" algn="just" rtl="0">
              <a:lnSpc>
                <a:spcPct val="90000"/>
              </a:lnSpc>
              <a:spcBef>
                <a:spcPts val="1000"/>
              </a:spcBef>
              <a:spcAft>
                <a:spcPts val="0"/>
              </a:spcAft>
              <a:buClr>
                <a:schemeClr val="dk1"/>
              </a:buClr>
              <a:buSzPts val="2400"/>
              <a:buFont typeface="Noto Sans Symbols"/>
              <a:buNone/>
            </a:pPr>
            <a:endParaRPr sz="2400"/>
          </a:p>
          <a:p>
            <a:pPr marL="228600" lvl="0" indent="-228600" algn="just" rtl="0">
              <a:lnSpc>
                <a:spcPct val="90000"/>
              </a:lnSpc>
              <a:spcBef>
                <a:spcPts val="1000"/>
              </a:spcBef>
              <a:spcAft>
                <a:spcPts val="0"/>
              </a:spcAft>
              <a:buClr>
                <a:schemeClr val="dk1"/>
              </a:buClr>
              <a:buSzPts val="2400"/>
              <a:buFont typeface="Noto Sans Symbols"/>
              <a:buNone/>
            </a:pPr>
            <a:r>
              <a:rPr lang="en-US" sz="2400"/>
              <a:t> </a:t>
            </a:r>
            <a:endParaRPr/>
          </a:p>
        </p:txBody>
      </p:sp>
      <p:sp>
        <p:nvSpPr>
          <p:cNvPr id="209" name="Google Shape;209;p18"/>
          <p:cNvSpPr/>
          <p:nvPr/>
        </p:nvSpPr>
        <p:spPr>
          <a:xfrm>
            <a:off x="2635827" y="3280064"/>
            <a:ext cx="4114800" cy="914400"/>
          </a:xfrm>
          <a:prstGeom prst="roundRect">
            <a:avLst>
              <a:gd name="adj" fmla="val 0"/>
            </a:avLst>
          </a:prstGeom>
          <a:solidFill>
            <a:srgbClr val="FAFAB4"/>
          </a:solidFill>
          <a:ln w="12700" cap="flat" cmpd="sng">
            <a:solidFill>
              <a:srgbClr val="D0CECE"/>
            </a:solidFill>
            <a:prstDash val="solid"/>
            <a:miter lim="800000"/>
            <a:headEnd type="none" w="sm" len="sm"/>
            <a:tailEnd type="none" w="sm" len="sm"/>
          </a:ln>
        </p:spPr>
        <p:txBody>
          <a:bodyPr spcFirstLastPara="1" wrap="square" lIns="91425" tIns="45700" rIns="91425" bIns="45700" anchor="ctr" anchorCtr="0">
            <a:noAutofit/>
          </a:bodyPr>
          <a:lstStyle/>
          <a:p>
            <a:pPr marL="61913"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ourier New"/>
                <a:ea typeface="Courier New"/>
                <a:cs typeface="Courier New"/>
                <a:sym typeface="Courier New"/>
              </a:rPr>
              <a:t>Object obj=new Employee();</a:t>
            </a:r>
            <a:r>
              <a:rPr lang="en-US" sz="1600" b="1" i="0" u="none" strike="noStrike" cap="none">
                <a:solidFill>
                  <a:schemeClr val="dk1"/>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Methods of </a:t>
            </a:r>
            <a:r>
              <a:rPr lang="en-US" sz="2800">
                <a:latin typeface="Courier New"/>
                <a:ea typeface="Courier New"/>
                <a:cs typeface="Courier New"/>
                <a:sym typeface="Courier New"/>
              </a:rPr>
              <a:t>Object</a:t>
            </a:r>
            <a:r>
              <a:rPr lang="en-US"/>
              <a:t>  super class</a:t>
            </a:r>
            <a:endParaRPr/>
          </a:p>
        </p:txBody>
      </p:sp>
      <p:graphicFrame>
        <p:nvGraphicFramePr>
          <p:cNvPr id="215" name="Google Shape;215;p19"/>
          <p:cNvGraphicFramePr/>
          <p:nvPr/>
        </p:nvGraphicFramePr>
        <p:xfrm>
          <a:off x="1828800" y="1066801"/>
          <a:ext cx="3000000" cy="3000000"/>
        </p:xfrm>
        <a:graphic>
          <a:graphicData uri="http://schemas.openxmlformats.org/drawingml/2006/table">
            <a:tbl>
              <a:tblPr firstRow="1" bandRow="1">
                <a:noFill/>
                <a:tableStyleId>{FE49CA8B-BEE9-4E54-9209-3FFED5C04619}</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65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Method </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Use of method</a:t>
                      </a:r>
                      <a:endParaRPr sz="1800" u="none" strike="noStrike" cap="none"/>
                    </a:p>
                  </a:txBody>
                  <a:tcPr marL="91450" marR="91450" marT="45725" marB="45725"/>
                </a:tc>
                <a:extLst>
                  <a:ext uri="{0D108BD9-81ED-4DB2-BD59-A6C34878D82A}">
                    <a16:rowId xmlns:a16="http://schemas.microsoft.com/office/drawing/2014/main" val="10000"/>
                  </a:ext>
                </a:extLst>
              </a:tr>
              <a:tr h="579175">
                <a:tc>
                  <a:txBody>
                    <a:bodyPr/>
                    <a:lstStyle/>
                    <a:p>
                      <a:pPr marL="0" marR="0" lvl="0" indent="0" algn="l" rtl="0">
                        <a:lnSpc>
                          <a:spcPct val="100000"/>
                        </a:lnSpc>
                        <a:spcBef>
                          <a:spcPts val="0"/>
                        </a:spcBef>
                        <a:spcAft>
                          <a:spcPts val="0"/>
                        </a:spcAft>
                        <a:buClr>
                          <a:schemeClr val="dk1"/>
                        </a:buClr>
                        <a:buSzPts val="1600"/>
                        <a:buFont typeface="Calibri"/>
                        <a:buNone/>
                      </a:pPr>
                      <a:r>
                        <a:rPr lang="en-US" sz="1600" u="none" strike="noStrike" cap="none"/>
                        <a:t>public String </a:t>
                      </a:r>
                      <a:r>
                        <a:rPr lang="en-US" sz="1600" b="1" u="none" strike="noStrike" cap="none"/>
                        <a:t>toString</a:t>
                      </a:r>
                      <a:r>
                        <a:rPr lang="en-US" sz="1600" u="none" strike="noStrike" cap="none"/>
                        <a:t>()</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Returns a String that represents the value of an object on which it is invoked.</a:t>
                      </a:r>
                      <a:endParaRPr sz="1600" u="none" strike="noStrike" cap="none"/>
                    </a:p>
                  </a:txBody>
                  <a:tcPr marL="91450" marR="91450" marT="45725" marB="45725"/>
                </a:tc>
                <a:extLst>
                  <a:ext uri="{0D108BD9-81ED-4DB2-BD59-A6C34878D82A}">
                    <a16:rowId xmlns:a16="http://schemas.microsoft.com/office/drawing/2014/main" val="10001"/>
                  </a:ext>
                </a:extLst>
              </a:tr>
              <a:tr h="8230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public boolean </a:t>
                      </a:r>
                      <a:r>
                        <a:rPr lang="en-US" sz="1600" b="1" u="none" strike="noStrike" cap="none"/>
                        <a:t>equals</a:t>
                      </a:r>
                      <a:r>
                        <a:rPr lang="en-US" sz="1600" u="none" strike="noStrike" cap="none"/>
                        <a:t>(Object obj)</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Checks whether one object is equal to another. (whether two references point to same memory area)</a:t>
                      </a:r>
                      <a:endParaRPr sz="1600" u="none" strike="noStrike" cap="none"/>
                    </a:p>
                  </a:txBody>
                  <a:tcPr marL="91450" marR="91450" marT="45725" marB="45725"/>
                </a:tc>
                <a:extLst>
                  <a:ext uri="{0D108BD9-81ED-4DB2-BD59-A6C34878D82A}">
                    <a16:rowId xmlns:a16="http://schemas.microsoft.com/office/drawing/2014/main" val="10002"/>
                  </a:ext>
                </a:extLst>
              </a:tr>
              <a:tr h="5791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public int </a:t>
                      </a:r>
                      <a:r>
                        <a:rPr lang="en-US" sz="1600" b="1" u="none" strike="noStrike" cap="none"/>
                        <a:t>hashCode</a:t>
                      </a:r>
                      <a:r>
                        <a:rPr lang="en-US" sz="1600" u="none" strike="noStrike" cap="none"/>
                        <a:t>()</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Method will return memory location of an object i.e. distinct integers for distinct objects.</a:t>
                      </a:r>
                      <a:endParaRPr sz="1600" u="none" strike="noStrike" cap="none"/>
                    </a:p>
                  </a:txBody>
                  <a:tcPr marL="91450" marR="91450" marT="45725" marB="45725"/>
                </a:tc>
                <a:extLst>
                  <a:ext uri="{0D108BD9-81ED-4DB2-BD59-A6C34878D82A}">
                    <a16:rowId xmlns:a16="http://schemas.microsoft.com/office/drawing/2014/main" val="10003"/>
                  </a:ext>
                </a:extLst>
              </a:tr>
              <a:tr h="3353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public final Class </a:t>
                      </a:r>
                      <a:r>
                        <a:rPr lang="en-US" sz="1600" b="1" u="none" strike="noStrike" cap="none"/>
                        <a:t>getClass</a:t>
                      </a:r>
                      <a:r>
                        <a:rPr lang="en-US" sz="1600" u="none" strike="noStrike" cap="none"/>
                        <a:t>()</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Returns the runtime class of an object.</a:t>
                      </a:r>
                      <a:endParaRPr sz="1600" u="none" strike="noStrike" cap="none"/>
                    </a:p>
                  </a:txBody>
                  <a:tcPr marL="91450" marR="91450" marT="45725" marB="45725"/>
                </a:tc>
                <a:extLst>
                  <a:ext uri="{0D108BD9-81ED-4DB2-BD59-A6C34878D82A}">
                    <a16:rowId xmlns:a16="http://schemas.microsoft.com/office/drawing/2014/main" val="10004"/>
                  </a:ext>
                </a:extLst>
              </a:tr>
              <a:tr h="8230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protected void </a:t>
                      </a:r>
                      <a:r>
                        <a:rPr lang="en-US" sz="1600" b="1" u="none" strike="noStrike" cap="none"/>
                        <a:t>finalize</a:t>
                      </a:r>
                      <a:r>
                        <a:rPr lang="en-US" sz="1600" u="none" strike="noStrike" cap="none"/>
                        <a:t>() </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Performs termination housekeeping on the object just before java garbage collects the object.</a:t>
                      </a:r>
                      <a:endParaRPr sz="1600" u="none" strike="noStrike" cap="none"/>
                    </a:p>
                  </a:txBody>
                  <a:tcPr marL="91450" marR="91450" marT="45725" marB="45725"/>
                </a:tc>
                <a:extLst>
                  <a:ext uri="{0D108BD9-81ED-4DB2-BD59-A6C34878D82A}">
                    <a16:rowId xmlns:a16="http://schemas.microsoft.com/office/drawing/2014/main" val="10005"/>
                  </a:ext>
                </a:extLst>
              </a:tr>
              <a:tr h="33532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protected Object </a:t>
                      </a:r>
                      <a:r>
                        <a:rPr lang="en-US" sz="1600" b="1" u="none" strike="noStrike" cap="none"/>
                        <a:t>clone</a:t>
                      </a:r>
                      <a:r>
                        <a:rPr lang="en-US" sz="1600" u="none" strike="noStrike" cap="none"/>
                        <a:t>() </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Creates and returns a copy of the object.</a:t>
                      </a:r>
                      <a:endParaRPr sz="1600" u="none" strike="noStrike" cap="none"/>
                    </a:p>
                  </a:txBody>
                  <a:tcPr marL="91450" marR="91450" marT="45725" marB="45725"/>
                </a:tc>
                <a:extLst>
                  <a:ext uri="{0D108BD9-81ED-4DB2-BD59-A6C34878D82A}">
                    <a16:rowId xmlns:a16="http://schemas.microsoft.com/office/drawing/2014/main" val="10006"/>
                  </a:ext>
                </a:extLst>
              </a:tr>
              <a:tr h="5791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public final void </a:t>
                      </a:r>
                      <a:r>
                        <a:rPr lang="en-US" sz="1600" b="1" u="none" strike="noStrike" cap="none"/>
                        <a:t>wait</a:t>
                      </a:r>
                      <a:r>
                        <a:rPr lang="en-US" sz="1600" u="none" strike="noStrike" cap="none"/>
                        <a:t>(long timeout) </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Causes current thread to wait until it receives notification.</a:t>
                      </a:r>
                      <a:endParaRPr sz="1600" u="none" strike="noStrike" cap="none"/>
                    </a:p>
                  </a:txBody>
                  <a:tcPr marL="91450" marR="91450" marT="45725" marB="45725"/>
                </a:tc>
                <a:extLst>
                  <a:ext uri="{0D108BD9-81ED-4DB2-BD59-A6C34878D82A}">
                    <a16:rowId xmlns:a16="http://schemas.microsoft.com/office/drawing/2014/main" val="10007"/>
                  </a:ext>
                </a:extLst>
              </a:tr>
              <a:tr h="5791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public final void </a:t>
                      </a:r>
                      <a:r>
                        <a:rPr lang="en-US" sz="1600" b="1" u="none" strike="noStrike" cap="none"/>
                        <a:t>notify</a:t>
                      </a:r>
                      <a:r>
                        <a:rPr lang="en-US" sz="1600" u="none" strike="noStrike" cap="none"/>
                        <a:t>()</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Wakes up a single thread that is waiting on object's monitor.</a:t>
                      </a:r>
                      <a:endParaRPr sz="1600" u="none" strike="noStrike" cap="none"/>
                    </a:p>
                  </a:txBody>
                  <a:tcPr marL="91450" marR="91450" marT="45725" marB="45725"/>
                </a:tc>
                <a:extLst>
                  <a:ext uri="{0D108BD9-81ED-4DB2-BD59-A6C34878D82A}">
                    <a16:rowId xmlns:a16="http://schemas.microsoft.com/office/drawing/2014/main" val="10008"/>
                  </a:ext>
                </a:extLst>
              </a:tr>
              <a:tr h="579175">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public final void </a:t>
                      </a:r>
                      <a:r>
                        <a:rPr lang="en-US" sz="1600" b="1" u="none" strike="noStrike" cap="none"/>
                        <a:t>notifyAll</a:t>
                      </a:r>
                      <a:r>
                        <a:rPr lang="en-US" sz="1600" u="none" strike="noStrike" cap="none"/>
                        <a:t>()</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t>Wakes up all threads that are waiting on object's monitor.</a:t>
                      </a:r>
                      <a:endParaRPr sz="1600" u="none" strike="noStrike" cap="none"/>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body" idx="1"/>
          </p:nvPr>
        </p:nvSpPr>
        <p:spPr>
          <a:xfrm>
            <a:off x="838200" y="298174"/>
            <a:ext cx="10515600" cy="599805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a:t>Inheritance in Java</a:t>
            </a:r>
            <a:r>
              <a:rPr lang="en-US"/>
              <a:t> is a mechanism in which one object acquires all the properties and behaviors of a parent object. It is an important part of </a:t>
            </a:r>
            <a:r>
              <a:rPr lang="en-US" u="sng">
                <a:solidFill>
                  <a:schemeClr val="hlink"/>
                </a:solidFill>
                <a:hlinkClick r:id="rId3"/>
              </a:rPr>
              <a:t>OOPs</a:t>
            </a:r>
            <a:r>
              <a:rPr lang="en-US"/>
              <a:t> (Object Oriented programming system).</a:t>
            </a:r>
            <a:endParaRPr/>
          </a:p>
          <a:p>
            <a:pPr marL="228600" lvl="0" indent="-228600" algn="l" rtl="0">
              <a:lnSpc>
                <a:spcPct val="90000"/>
              </a:lnSpc>
              <a:spcBef>
                <a:spcPts val="1000"/>
              </a:spcBef>
              <a:spcAft>
                <a:spcPts val="0"/>
              </a:spcAft>
              <a:buClr>
                <a:schemeClr val="dk1"/>
              </a:buClr>
              <a:buSzPts val="2800"/>
              <a:buChar char="•"/>
            </a:pPr>
            <a:r>
              <a:rPr lang="en-US"/>
              <a:t>The idea behind inheritance in Java is that you can create new </a:t>
            </a:r>
            <a:r>
              <a:rPr lang="en-US" u="sng">
                <a:solidFill>
                  <a:schemeClr val="hlink"/>
                </a:solidFill>
                <a:hlinkClick r:id="rId4"/>
              </a:rPr>
              <a:t>classes</a:t>
            </a:r>
            <a:r>
              <a:rPr lang="en-US"/>
              <a:t> that are built upon existing classes. When you inherit from an existing class, you can reuse methods and fields of the parent class. Moreover, you can add new methods and fields in your current class also.</a:t>
            </a:r>
            <a:endParaRPr/>
          </a:p>
          <a:p>
            <a:pPr marL="228600" lvl="0" indent="-228600" algn="l" rtl="0">
              <a:lnSpc>
                <a:spcPct val="90000"/>
              </a:lnSpc>
              <a:spcBef>
                <a:spcPts val="1000"/>
              </a:spcBef>
              <a:spcAft>
                <a:spcPts val="0"/>
              </a:spcAft>
              <a:buClr>
                <a:schemeClr val="dk1"/>
              </a:buClr>
              <a:buSzPts val="2800"/>
              <a:buChar char="•"/>
            </a:pPr>
            <a:r>
              <a:rPr lang="en-US"/>
              <a:t>Inheritance represents the </a:t>
            </a:r>
            <a:r>
              <a:rPr lang="en-US" b="1"/>
              <a:t>IS-A relationship</a:t>
            </a:r>
            <a:r>
              <a:rPr lang="en-US"/>
              <a:t> which is also known as a </a:t>
            </a:r>
            <a:r>
              <a:rPr lang="en-US" i="1"/>
              <a:t>parent-child</a:t>
            </a:r>
            <a:r>
              <a:rPr lang="en-US"/>
              <a:t> relationship.</a:t>
            </a:r>
            <a:endParaRPr/>
          </a:p>
          <a:p>
            <a:pPr marL="228600" lvl="0" indent="-228600" algn="l" rtl="0">
              <a:lnSpc>
                <a:spcPct val="90000"/>
              </a:lnSpc>
              <a:spcBef>
                <a:spcPts val="1000"/>
              </a:spcBef>
              <a:spcAft>
                <a:spcPts val="0"/>
              </a:spcAft>
              <a:buClr>
                <a:schemeClr val="dk1"/>
              </a:buClr>
              <a:buSzPts val="2800"/>
              <a:buChar char="•"/>
            </a:pPr>
            <a:r>
              <a:rPr lang="en-US"/>
              <a:t>Why use inheritance in java</a:t>
            </a:r>
            <a:endParaRPr/>
          </a:p>
          <a:p>
            <a:pPr marL="228600" lvl="0" indent="-228600" algn="l" rtl="0">
              <a:lnSpc>
                <a:spcPct val="90000"/>
              </a:lnSpc>
              <a:spcBef>
                <a:spcPts val="1000"/>
              </a:spcBef>
              <a:spcAft>
                <a:spcPts val="0"/>
              </a:spcAft>
              <a:buClr>
                <a:schemeClr val="dk1"/>
              </a:buClr>
              <a:buSzPts val="2800"/>
              <a:buChar char="•"/>
            </a:pPr>
            <a:r>
              <a:rPr lang="en-US"/>
              <a:t>For </a:t>
            </a:r>
            <a:r>
              <a:rPr lang="en-US" u="sng">
                <a:solidFill>
                  <a:schemeClr val="hlink"/>
                </a:solidFill>
                <a:hlinkClick r:id="rId5"/>
              </a:rPr>
              <a:t>Method Overriding</a:t>
            </a:r>
            <a:r>
              <a:rPr lang="en-US"/>
              <a:t> (so </a:t>
            </a:r>
            <a:r>
              <a:rPr lang="en-US" u="sng">
                <a:solidFill>
                  <a:schemeClr val="hlink"/>
                </a:solidFill>
                <a:hlinkClick r:id="rId6"/>
              </a:rPr>
              <a:t>runtime polymorphism</a:t>
            </a:r>
            <a:r>
              <a:rPr lang="en-US"/>
              <a:t> can be achieved).</a:t>
            </a:r>
            <a:endParaRPr/>
          </a:p>
          <a:p>
            <a:pPr marL="228600" lvl="0" indent="-228600" algn="l" rtl="0">
              <a:lnSpc>
                <a:spcPct val="90000"/>
              </a:lnSpc>
              <a:spcBef>
                <a:spcPts val="1000"/>
              </a:spcBef>
              <a:spcAft>
                <a:spcPts val="0"/>
              </a:spcAft>
              <a:buClr>
                <a:schemeClr val="dk1"/>
              </a:buClr>
              <a:buSzPts val="2800"/>
              <a:buChar char="•"/>
            </a:pPr>
            <a:r>
              <a:rPr lang="en-US"/>
              <a:t>For Code Reusability.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body" idx="1"/>
          </p:nvPr>
        </p:nvSpPr>
        <p:spPr>
          <a:xfrm>
            <a:off x="838200" y="602673"/>
            <a:ext cx="10515600" cy="5574290"/>
          </a:xfrm>
          <a:prstGeom prst="rect">
            <a:avLst/>
          </a:prstGeom>
          <a:noFill/>
          <a:ln>
            <a:noFill/>
          </a:ln>
        </p:spPr>
        <p:txBody>
          <a:bodyPr spcFirstLastPara="1" wrap="square" lIns="91425" tIns="45700" rIns="91425" bIns="45700" anchor="t" anchorCtr="0">
            <a:normAutofit/>
          </a:bodyPr>
          <a:lstStyle/>
          <a:p>
            <a:pPr marL="228600" lvl="0" indent="-298450" algn="l" rtl="0">
              <a:lnSpc>
                <a:spcPct val="90000"/>
              </a:lnSpc>
              <a:spcBef>
                <a:spcPts val="0"/>
              </a:spcBef>
              <a:spcAft>
                <a:spcPts val="0"/>
              </a:spcAft>
              <a:buClr>
                <a:schemeClr val="dk1"/>
              </a:buClr>
              <a:buSzPts val="3900"/>
              <a:buChar char="•"/>
            </a:pPr>
            <a:r>
              <a:rPr lang="en-US" sz="3900"/>
              <a:t>Abstract class in Java</a:t>
            </a:r>
            <a:endParaRPr sz="3900"/>
          </a:p>
          <a:p>
            <a:pPr marL="228600" lvl="0" indent="-228600" algn="l" rtl="0">
              <a:lnSpc>
                <a:spcPct val="90000"/>
              </a:lnSpc>
              <a:spcBef>
                <a:spcPts val="1000"/>
              </a:spcBef>
              <a:spcAft>
                <a:spcPts val="0"/>
              </a:spcAft>
              <a:buClr>
                <a:schemeClr val="dk1"/>
              </a:buClr>
              <a:buSzPts val="2800"/>
              <a:buChar char="•"/>
            </a:pPr>
            <a:r>
              <a:rPr lang="en-US"/>
              <a:t>A class which is declared as abstract is known as an </a:t>
            </a:r>
            <a:r>
              <a:rPr lang="en-US" b="1"/>
              <a:t>abstract class</a:t>
            </a:r>
            <a:r>
              <a:rPr lang="en-US"/>
              <a:t>. It can have abstract and non-abstract methods. It needs to be extended and its method implemented. It cannot be instantiated.</a:t>
            </a:r>
            <a:endParaRPr/>
          </a:p>
          <a:p>
            <a:pPr marL="228600" lvl="0" indent="-228600" algn="l" rtl="0">
              <a:lnSpc>
                <a:spcPct val="90000"/>
              </a:lnSpc>
              <a:spcBef>
                <a:spcPts val="1000"/>
              </a:spcBef>
              <a:spcAft>
                <a:spcPts val="0"/>
              </a:spcAft>
              <a:buClr>
                <a:schemeClr val="dk1"/>
              </a:buClr>
              <a:buSzPts val="2800"/>
              <a:buChar char="•"/>
            </a:pPr>
            <a:r>
              <a:rPr lang="en-US"/>
              <a:t>Points to Remember</a:t>
            </a:r>
            <a:endParaRPr/>
          </a:p>
          <a:p>
            <a:pPr marL="228600" lvl="0" indent="-228600" algn="l" rtl="0">
              <a:lnSpc>
                <a:spcPct val="90000"/>
              </a:lnSpc>
              <a:spcBef>
                <a:spcPts val="1000"/>
              </a:spcBef>
              <a:spcAft>
                <a:spcPts val="0"/>
              </a:spcAft>
              <a:buClr>
                <a:schemeClr val="dk1"/>
              </a:buClr>
              <a:buSzPts val="2800"/>
              <a:buChar char="•"/>
            </a:pPr>
            <a:r>
              <a:rPr lang="en-US"/>
              <a:t>An abstract class must be declared with an abstract keyword.</a:t>
            </a:r>
            <a:endParaRPr/>
          </a:p>
          <a:p>
            <a:pPr marL="228600" lvl="0" indent="-228600" algn="l" rtl="0">
              <a:lnSpc>
                <a:spcPct val="90000"/>
              </a:lnSpc>
              <a:spcBef>
                <a:spcPts val="1000"/>
              </a:spcBef>
              <a:spcAft>
                <a:spcPts val="0"/>
              </a:spcAft>
              <a:buClr>
                <a:schemeClr val="dk1"/>
              </a:buClr>
              <a:buSzPts val="2800"/>
              <a:buChar char="•"/>
            </a:pPr>
            <a:r>
              <a:rPr lang="en-US"/>
              <a:t>It can have abstract and non-abstract methods.</a:t>
            </a:r>
            <a:endParaRPr/>
          </a:p>
          <a:p>
            <a:pPr marL="228600" lvl="0" indent="-228600" algn="l" rtl="0">
              <a:lnSpc>
                <a:spcPct val="90000"/>
              </a:lnSpc>
              <a:spcBef>
                <a:spcPts val="1000"/>
              </a:spcBef>
              <a:spcAft>
                <a:spcPts val="0"/>
              </a:spcAft>
              <a:buClr>
                <a:schemeClr val="dk1"/>
              </a:buClr>
              <a:buSzPts val="2800"/>
              <a:buChar char="•"/>
            </a:pPr>
            <a:r>
              <a:rPr lang="en-US"/>
              <a:t>It cannot be instantiated.</a:t>
            </a:r>
            <a:endParaRPr/>
          </a:p>
          <a:p>
            <a:pPr marL="228600" lvl="0" indent="-228600" algn="l" rtl="0">
              <a:lnSpc>
                <a:spcPct val="90000"/>
              </a:lnSpc>
              <a:spcBef>
                <a:spcPts val="1000"/>
              </a:spcBef>
              <a:spcAft>
                <a:spcPts val="0"/>
              </a:spcAft>
              <a:buClr>
                <a:schemeClr val="dk1"/>
              </a:buClr>
              <a:buSzPts val="2800"/>
              <a:buChar char="•"/>
            </a:pPr>
            <a:r>
              <a:rPr lang="en-US"/>
              <a:t>It can have </a:t>
            </a:r>
            <a:r>
              <a:rPr lang="en-US" u="sng">
                <a:solidFill>
                  <a:schemeClr val="hlink"/>
                </a:solidFill>
                <a:hlinkClick r:id="rId3"/>
              </a:rPr>
              <a:t>constructors</a:t>
            </a:r>
            <a:r>
              <a:rPr lang="en-US"/>
              <a:t> and static methods also.</a:t>
            </a:r>
            <a:endParaRPr/>
          </a:p>
          <a:p>
            <a:pPr marL="228600" lvl="0" indent="-228600" algn="l" rtl="0">
              <a:lnSpc>
                <a:spcPct val="90000"/>
              </a:lnSpc>
              <a:spcBef>
                <a:spcPts val="1000"/>
              </a:spcBef>
              <a:spcAft>
                <a:spcPts val="0"/>
              </a:spcAft>
              <a:buClr>
                <a:schemeClr val="dk1"/>
              </a:buClr>
              <a:buSzPts val="2800"/>
              <a:buChar char="•"/>
            </a:pPr>
            <a:r>
              <a:rPr lang="en-US"/>
              <a:t>It can have final methods which will force the subclass not to change the body of the method.</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Interface</a:t>
            </a:r>
            <a:endParaRPr/>
          </a:p>
        </p:txBody>
      </p:sp>
      <p:sp>
        <p:nvSpPr>
          <p:cNvPr id="226" name="Google Shape;226;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73050" algn="l" rtl="0">
              <a:lnSpc>
                <a:spcPct val="90000"/>
              </a:lnSpc>
              <a:spcBef>
                <a:spcPts val="0"/>
              </a:spcBef>
              <a:spcAft>
                <a:spcPts val="0"/>
              </a:spcAft>
              <a:buClr>
                <a:schemeClr val="dk1"/>
              </a:buClr>
              <a:buSzPts val="3300"/>
              <a:buChar char="•"/>
            </a:pPr>
            <a:r>
              <a:rPr lang="en-US" sz="3300"/>
              <a:t>An interface defines a contract between a provider and a consumer.</a:t>
            </a:r>
            <a:endParaRPr sz="3500"/>
          </a:p>
          <a:p>
            <a:pPr marL="685800" lvl="1" indent="-273050" algn="l" rtl="0">
              <a:lnSpc>
                <a:spcPct val="90000"/>
              </a:lnSpc>
              <a:spcBef>
                <a:spcPts val="500"/>
              </a:spcBef>
              <a:spcAft>
                <a:spcPts val="0"/>
              </a:spcAft>
              <a:buClr>
                <a:schemeClr val="dk1"/>
              </a:buClr>
              <a:buSzPts val="3100"/>
              <a:buChar char="•"/>
            </a:pPr>
            <a:r>
              <a:rPr lang="en-US" sz="3100" u="sng"/>
              <a:t>Enables common design even across those classes not in hierarchy.</a:t>
            </a:r>
            <a:endParaRPr sz="3100" u="sng"/>
          </a:p>
          <a:p>
            <a:pPr marL="228600" lvl="0" indent="-273050" algn="l" rtl="0">
              <a:lnSpc>
                <a:spcPct val="90000"/>
              </a:lnSpc>
              <a:spcBef>
                <a:spcPts val="1000"/>
              </a:spcBef>
              <a:spcAft>
                <a:spcPts val="0"/>
              </a:spcAft>
              <a:buClr>
                <a:schemeClr val="dk1"/>
              </a:buClr>
              <a:buSzPts val="3300"/>
              <a:buChar char="•"/>
            </a:pPr>
            <a:r>
              <a:rPr lang="en-US" sz="3300"/>
              <a:t>Defines a standard set of properties, methods, and events.</a:t>
            </a:r>
            <a:endParaRPr sz="3500"/>
          </a:p>
          <a:p>
            <a:pPr marL="685800" lvl="1" indent="-273050" algn="l" rtl="0">
              <a:lnSpc>
                <a:spcPct val="90000"/>
              </a:lnSpc>
              <a:spcBef>
                <a:spcPts val="500"/>
              </a:spcBef>
              <a:spcAft>
                <a:spcPts val="0"/>
              </a:spcAft>
              <a:buClr>
                <a:schemeClr val="dk1"/>
              </a:buClr>
              <a:buSzPts val="3100"/>
              <a:buChar char="•"/>
            </a:pPr>
            <a:r>
              <a:rPr lang="en-US" sz="3100"/>
              <a:t>Any class implementing an interface has to provide the functionality.</a:t>
            </a:r>
            <a:endParaRPr sz="3100"/>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4c23bf35c3_0_0"/>
          <p:cNvSpPr txBox="1">
            <a:spLocks noGrp="1"/>
          </p:cNvSpPr>
          <p:nvPr>
            <p:ph type="body" idx="1"/>
          </p:nvPr>
        </p:nvSpPr>
        <p:spPr>
          <a:xfrm>
            <a:off x="838200" y="365075"/>
            <a:ext cx="10515600" cy="5811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3500"/>
              <a:t>In Java, an interface is a type that defines a contract of methods that a class must implement.</a:t>
            </a:r>
            <a:endParaRPr sz="3500"/>
          </a:p>
          <a:p>
            <a:pPr marL="0" lvl="0" indent="0" algn="l" rtl="0">
              <a:spcBef>
                <a:spcPts val="1000"/>
              </a:spcBef>
              <a:spcAft>
                <a:spcPts val="0"/>
              </a:spcAft>
              <a:buNone/>
            </a:pPr>
            <a:endParaRPr sz="3300"/>
          </a:p>
          <a:p>
            <a:pPr marL="0" lvl="0" indent="0" algn="l" rtl="0">
              <a:spcBef>
                <a:spcPts val="1000"/>
              </a:spcBef>
              <a:spcAft>
                <a:spcPts val="0"/>
              </a:spcAft>
              <a:buNone/>
            </a:pPr>
            <a:r>
              <a:rPr lang="en-US" sz="3300"/>
              <a:t> </a:t>
            </a:r>
            <a:r>
              <a:rPr lang="en-US" sz="3500"/>
              <a:t>It serves as a blueprint for classes that want to adhere to a specific set of rules or provide a certain set of functionalities. </a:t>
            </a:r>
            <a:endParaRPr sz="3500"/>
          </a:p>
          <a:p>
            <a:pPr marL="0" lvl="0" indent="0" algn="l" rtl="0">
              <a:spcBef>
                <a:spcPts val="1000"/>
              </a:spcBef>
              <a:spcAft>
                <a:spcPts val="0"/>
              </a:spcAft>
              <a:buNone/>
            </a:pPr>
            <a:endParaRPr sz="3300"/>
          </a:p>
          <a:p>
            <a:pPr marL="0" lvl="0" indent="0" algn="l" rtl="0">
              <a:spcBef>
                <a:spcPts val="1000"/>
              </a:spcBef>
              <a:spcAft>
                <a:spcPts val="0"/>
              </a:spcAft>
              <a:buNone/>
            </a:pPr>
            <a:r>
              <a:rPr lang="en-US" sz="3500"/>
              <a:t>An interface contains only method declarations (with no method bodies) and constant fields (variables that are implicitly public, static, and final).</a:t>
            </a:r>
            <a:endParaRPr sz="3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Why use Java interface?</a:t>
            </a:r>
            <a:br>
              <a:rPr lang="en-US"/>
            </a:br>
            <a:endParaRPr/>
          </a:p>
        </p:txBody>
      </p:sp>
      <p:sp>
        <p:nvSpPr>
          <p:cNvPr id="238" name="Google Shape;238;p22"/>
          <p:cNvSpPr txBox="1">
            <a:spLocks noGrp="1"/>
          </p:cNvSpPr>
          <p:nvPr>
            <p:ph type="body" idx="1"/>
          </p:nvPr>
        </p:nvSpPr>
        <p:spPr>
          <a:xfrm>
            <a:off x="838200" y="1030002"/>
            <a:ext cx="10515600" cy="5147100"/>
          </a:xfrm>
          <a:prstGeom prst="rect">
            <a:avLst/>
          </a:prstGeom>
          <a:noFill/>
          <a:ln>
            <a:noFill/>
          </a:ln>
        </p:spPr>
        <p:txBody>
          <a:bodyPr spcFirstLastPara="1" wrap="square" lIns="91425" tIns="45700" rIns="91425" bIns="45700" anchor="t" anchorCtr="0">
            <a:normAutofit fontScale="62500" lnSpcReduction="20000"/>
          </a:bodyPr>
          <a:lstStyle/>
          <a:p>
            <a:pPr marL="457200" lvl="0" indent="0" algn="l" rtl="0">
              <a:lnSpc>
                <a:spcPct val="90000"/>
              </a:lnSpc>
              <a:spcBef>
                <a:spcPts val="1000"/>
              </a:spcBef>
              <a:spcAft>
                <a:spcPts val="0"/>
              </a:spcAft>
              <a:buNone/>
            </a:pPr>
            <a:endParaRPr sz="3400"/>
          </a:p>
          <a:p>
            <a:pPr marL="228600" lvl="0" indent="-235630" algn="l" rtl="0">
              <a:lnSpc>
                <a:spcPct val="90000"/>
              </a:lnSpc>
              <a:spcBef>
                <a:spcPts val="1000"/>
              </a:spcBef>
              <a:spcAft>
                <a:spcPts val="0"/>
              </a:spcAft>
              <a:buSzPct val="100000"/>
              <a:buChar char="•"/>
            </a:pPr>
            <a:r>
              <a:rPr lang="en-US" sz="5292"/>
              <a:t>It is used to achieve total abstraction.</a:t>
            </a:r>
            <a:endParaRPr sz="5292"/>
          </a:p>
          <a:p>
            <a:pPr marL="457200" lvl="0" indent="0" algn="l" rtl="0">
              <a:lnSpc>
                <a:spcPct val="90000"/>
              </a:lnSpc>
              <a:spcBef>
                <a:spcPts val="1000"/>
              </a:spcBef>
              <a:spcAft>
                <a:spcPts val="0"/>
              </a:spcAft>
              <a:buNone/>
            </a:pPr>
            <a:endParaRPr sz="5292"/>
          </a:p>
          <a:p>
            <a:pPr marL="228600" lvl="0" indent="-235630" algn="l" rtl="0">
              <a:lnSpc>
                <a:spcPct val="90000"/>
              </a:lnSpc>
              <a:spcBef>
                <a:spcPts val="1000"/>
              </a:spcBef>
              <a:spcAft>
                <a:spcPts val="0"/>
              </a:spcAft>
              <a:buSzPct val="100000"/>
              <a:buChar char="•"/>
            </a:pPr>
            <a:r>
              <a:rPr lang="en-US" sz="5292"/>
              <a:t>Since java does not support multiple inheritances in the case of class, by using an interface it can achieve multiple inheritances.</a:t>
            </a:r>
            <a:endParaRPr sz="5292"/>
          </a:p>
          <a:p>
            <a:pPr marL="457200" lvl="0" indent="0" algn="l" rtl="0">
              <a:lnSpc>
                <a:spcPct val="90000"/>
              </a:lnSpc>
              <a:spcBef>
                <a:spcPts val="1000"/>
              </a:spcBef>
              <a:spcAft>
                <a:spcPts val="0"/>
              </a:spcAft>
              <a:buNone/>
            </a:pPr>
            <a:endParaRPr sz="5292"/>
          </a:p>
          <a:p>
            <a:pPr marL="228600" lvl="0" indent="-235630" algn="l" rtl="0">
              <a:lnSpc>
                <a:spcPct val="90000"/>
              </a:lnSpc>
              <a:spcBef>
                <a:spcPts val="1000"/>
              </a:spcBef>
              <a:spcAft>
                <a:spcPts val="0"/>
              </a:spcAft>
              <a:buSzPct val="100000"/>
              <a:buChar char="•"/>
            </a:pPr>
            <a:r>
              <a:rPr lang="en-US" sz="5292"/>
              <a:t>Any class can extend only 1 class but can any class implement an infinite number of interface.</a:t>
            </a:r>
            <a:endParaRPr sz="5292"/>
          </a:p>
          <a:p>
            <a:pPr marL="457200" lvl="0" indent="0" algn="l" rtl="0">
              <a:lnSpc>
                <a:spcPct val="90000"/>
              </a:lnSpc>
              <a:spcBef>
                <a:spcPts val="1000"/>
              </a:spcBef>
              <a:spcAft>
                <a:spcPts val="0"/>
              </a:spcAft>
              <a:buNone/>
            </a:pPr>
            <a:endParaRPr sz="5292"/>
          </a:p>
          <a:p>
            <a:pPr marL="228600" lvl="0" indent="-235630" algn="l" rtl="0">
              <a:lnSpc>
                <a:spcPct val="90000"/>
              </a:lnSpc>
              <a:spcBef>
                <a:spcPts val="1000"/>
              </a:spcBef>
              <a:spcAft>
                <a:spcPts val="0"/>
              </a:spcAft>
              <a:buSzPct val="100000"/>
              <a:buChar char="•"/>
            </a:pPr>
            <a:r>
              <a:rPr lang="en-US" sz="5292"/>
              <a:t>It is also used to achieve loose coupling.</a:t>
            </a:r>
            <a:endParaRPr sz="5292"/>
          </a:p>
          <a:p>
            <a:pPr marL="457200" lvl="0" indent="0" algn="l" rtl="0">
              <a:lnSpc>
                <a:spcPct val="90000"/>
              </a:lnSpc>
              <a:spcBef>
                <a:spcPts val="1000"/>
              </a:spcBef>
              <a:spcAft>
                <a:spcPts val="0"/>
              </a:spcAft>
              <a:buNone/>
            </a:pPr>
            <a:endParaRPr sz="5292"/>
          </a:p>
          <a:p>
            <a:pPr marL="228600" lvl="0" indent="-113665" algn="l" rtl="0">
              <a:lnSpc>
                <a:spcPct val="90000"/>
              </a:lnSpc>
              <a:spcBef>
                <a:spcPts val="1000"/>
              </a:spcBef>
              <a:spcAft>
                <a:spcPts val="0"/>
              </a:spcAft>
              <a:buSzPct val="64285"/>
              <a:buChar char="•"/>
            </a:pPr>
            <a:endParaRPr/>
          </a:p>
          <a:p>
            <a:pPr marL="228600" lvl="0" indent="-5080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p:nvPr/>
        </p:nvSpPr>
        <p:spPr>
          <a:xfrm>
            <a:off x="1981200" y="76200"/>
            <a:ext cx="8229600" cy="990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Calibri"/>
                <a:ea typeface="Calibri"/>
                <a:cs typeface="Calibri"/>
                <a:sym typeface="Calibri"/>
              </a:rPr>
              <a:t>Features of an Interface</a:t>
            </a:r>
            <a:endParaRPr sz="1400" b="0" i="0" u="none" strike="noStrike" cap="none">
              <a:solidFill>
                <a:srgbClr val="000000"/>
              </a:solidFill>
              <a:latin typeface="Arial"/>
              <a:ea typeface="Arial"/>
              <a:cs typeface="Arial"/>
              <a:sym typeface="Arial"/>
            </a:endParaRPr>
          </a:p>
        </p:txBody>
      </p:sp>
      <p:sp>
        <p:nvSpPr>
          <p:cNvPr id="244" name="Google Shape;244;p23"/>
          <p:cNvSpPr txBox="1">
            <a:spLocks noGrp="1"/>
          </p:cNvSpPr>
          <p:nvPr>
            <p:ph type="body" idx="1"/>
          </p:nvPr>
        </p:nvSpPr>
        <p:spPr>
          <a:xfrm>
            <a:off x="1981200" y="1371601"/>
            <a:ext cx="8229600" cy="475456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Interface is essentially a collection of constants and abstract methods.</a:t>
            </a:r>
            <a:endParaRPr/>
          </a:p>
          <a:p>
            <a:pPr marL="228600" lvl="0" indent="-228600" algn="just" rtl="0">
              <a:lnSpc>
                <a:spcPct val="90000"/>
              </a:lnSpc>
              <a:spcBef>
                <a:spcPts val="1000"/>
              </a:spcBef>
              <a:spcAft>
                <a:spcPts val="0"/>
              </a:spcAft>
              <a:buClr>
                <a:schemeClr val="dk1"/>
              </a:buClr>
              <a:buSzPts val="2800"/>
              <a:buChar char="•"/>
            </a:pPr>
            <a:r>
              <a:rPr lang="en-US"/>
              <a:t>The interface approach is sometimes known as “programming by contract”.</a:t>
            </a:r>
            <a:endParaRPr/>
          </a:p>
          <a:p>
            <a:pPr marL="228600" lvl="0" indent="-228600" algn="just" rtl="0">
              <a:lnSpc>
                <a:spcPct val="90000"/>
              </a:lnSpc>
              <a:spcBef>
                <a:spcPts val="1000"/>
              </a:spcBef>
              <a:spcAft>
                <a:spcPts val="0"/>
              </a:spcAft>
              <a:buClr>
                <a:schemeClr val="dk1"/>
              </a:buClr>
              <a:buSzPts val="2800"/>
              <a:buChar char="•"/>
            </a:pPr>
            <a:r>
              <a:rPr lang="en-US"/>
              <a:t>Data members in an interface are always </a:t>
            </a:r>
            <a:r>
              <a:rPr lang="en-US" sz="2500">
                <a:latin typeface="Courier New"/>
                <a:ea typeface="Courier New"/>
                <a:cs typeface="Courier New"/>
                <a:sym typeface="Courier New"/>
              </a:rPr>
              <a:t>public</a:t>
            </a:r>
            <a:r>
              <a:rPr lang="en-US"/>
              <a:t>, </a:t>
            </a:r>
            <a:r>
              <a:rPr lang="en-US" sz="2500">
                <a:latin typeface="Courier New"/>
                <a:ea typeface="Courier New"/>
                <a:cs typeface="Courier New"/>
                <a:sym typeface="Courier New"/>
              </a:rPr>
              <a:t>static</a:t>
            </a:r>
            <a:r>
              <a:rPr lang="en-US"/>
              <a:t> and </a:t>
            </a:r>
            <a:r>
              <a:rPr lang="en-US" sz="2500">
                <a:latin typeface="Courier New"/>
                <a:ea typeface="Courier New"/>
                <a:cs typeface="Courier New"/>
                <a:sym typeface="Courier New"/>
              </a:rPr>
              <a:t>final</a:t>
            </a:r>
            <a:r>
              <a:rPr lang="en-US"/>
              <a:t>.</a:t>
            </a:r>
            <a:endParaRPr/>
          </a:p>
          <a:p>
            <a:pPr marL="228600" lvl="0" indent="-228600" algn="just" rtl="0">
              <a:lnSpc>
                <a:spcPct val="90000"/>
              </a:lnSpc>
              <a:spcBef>
                <a:spcPts val="1000"/>
              </a:spcBef>
              <a:spcAft>
                <a:spcPts val="0"/>
              </a:spcAft>
              <a:buClr>
                <a:schemeClr val="dk1"/>
              </a:buClr>
              <a:buSzPts val="2800"/>
              <a:buChar char="•"/>
            </a:pPr>
            <a:r>
              <a:rPr lang="en-US"/>
              <a:t>A sub class can only have a single superclass in java but a class can implement any number of interfaces.</a:t>
            </a:r>
            <a:endParaRPr/>
          </a:p>
          <a:p>
            <a:pPr marL="228600" lvl="0" indent="-228600" algn="l" rtl="0">
              <a:lnSpc>
                <a:spcPct val="90000"/>
              </a:lnSpc>
              <a:spcBef>
                <a:spcPts val="1000"/>
              </a:spcBef>
              <a:spcAft>
                <a:spcPts val="0"/>
              </a:spcAft>
              <a:buClr>
                <a:schemeClr val="dk1"/>
              </a:buClr>
              <a:buSzPts val="2800"/>
              <a:buChar char="•"/>
            </a:pPr>
            <a:r>
              <a:rPr lang="en-US"/>
              <a:t>If  a class implements an interface then have to implement all the methods of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24c23bf35c3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Relationship Between Class and Interface</a:t>
            </a:r>
            <a:endParaRPr/>
          </a:p>
        </p:txBody>
      </p:sp>
      <p:sp>
        <p:nvSpPr>
          <p:cNvPr id="251" name="Google Shape;251;g24c23bf35c3_0_8"/>
          <p:cNvSpPr txBox="1">
            <a:spLocks noGrp="1"/>
          </p:cNvSpPr>
          <p:nvPr>
            <p:ph type="body" idx="1"/>
          </p:nvPr>
        </p:nvSpPr>
        <p:spPr>
          <a:xfrm>
            <a:off x="838200" y="1512400"/>
            <a:ext cx="10515600" cy="4664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A class can extend another class similar to this an interface can extend another interface. </a:t>
            </a:r>
            <a:endParaRPr/>
          </a:p>
          <a:p>
            <a:pPr marL="0" lvl="0" indent="0" algn="l" rtl="0">
              <a:spcBef>
                <a:spcPts val="1000"/>
              </a:spcBef>
              <a:spcAft>
                <a:spcPts val="0"/>
              </a:spcAft>
              <a:buNone/>
            </a:pPr>
            <a:r>
              <a:rPr lang="en-US"/>
              <a:t>But only a class can extend to another interface, and vice-versa is not allowed.</a:t>
            </a:r>
            <a:endParaRPr/>
          </a:p>
          <a:p>
            <a:pPr marL="0" lvl="0" indent="0" algn="l" rtl="0">
              <a:spcBef>
                <a:spcPts val="1000"/>
              </a:spcBef>
              <a:spcAft>
                <a:spcPts val="0"/>
              </a:spcAft>
              <a:buNone/>
            </a:pPr>
            <a:endParaRPr/>
          </a:p>
        </p:txBody>
      </p:sp>
      <p:pic>
        <p:nvPicPr>
          <p:cNvPr id="252" name="Google Shape;252;g24c23bf35c3_0_8"/>
          <p:cNvPicPr preferRelativeResize="0"/>
          <p:nvPr/>
        </p:nvPicPr>
        <p:blipFill>
          <a:blip r:embed="rId3">
            <a:alphaModFix/>
          </a:blip>
          <a:stretch>
            <a:fillRect/>
          </a:stretch>
        </p:blipFill>
        <p:spPr>
          <a:xfrm>
            <a:off x="939025" y="3246475"/>
            <a:ext cx="10938626" cy="3099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4c23bf35c3_0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Difference Between Class and Interface</a:t>
            </a:r>
            <a:endParaRPr/>
          </a:p>
        </p:txBody>
      </p:sp>
      <p:sp>
        <p:nvSpPr>
          <p:cNvPr id="259" name="Google Shape;259;g24c23bf35c3_0_18"/>
          <p:cNvSpPr txBox="1">
            <a:spLocks noGrp="1"/>
          </p:cNvSpPr>
          <p:nvPr>
            <p:ph type="body" idx="1"/>
          </p:nvPr>
        </p:nvSpPr>
        <p:spPr>
          <a:xfrm>
            <a:off x="838200" y="1525450"/>
            <a:ext cx="10515600" cy="46515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Although Class and Interface seem the same there have certain differences between Classes and Interface.</a:t>
            </a:r>
            <a:endParaRPr/>
          </a:p>
        </p:txBody>
      </p:sp>
      <p:pic>
        <p:nvPicPr>
          <p:cNvPr id="260" name="Google Shape;260;g24c23bf35c3_0_18"/>
          <p:cNvPicPr preferRelativeResize="0"/>
          <p:nvPr/>
        </p:nvPicPr>
        <p:blipFill>
          <a:blip r:embed="rId3">
            <a:alphaModFix/>
          </a:blip>
          <a:stretch>
            <a:fillRect/>
          </a:stretch>
        </p:blipFill>
        <p:spPr>
          <a:xfrm>
            <a:off x="838200" y="2522625"/>
            <a:ext cx="10830826" cy="4231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4c23bf35c3_0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New Feature Added in java 8</a:t>
            </a:r>
            <a:endParaRPr/>
          </a:p>
        </p:txBody>
      </p:sp>
      <p:sp>
        <p:nvSpPr>
          <p:cNvPr id="267" name="Google Shape;267;g24c23bf35c3_0_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93700" algn="l" rtl="0">
              <a:spcBef>
                <a:spcPts val="1000"/>
              </a:spcBef>
              <a:spcAft>
                <a:spcPts val="0"/>
              </a:spcAft>
              <a:buSzPts val="2600"/>
              <a:buChar char="•"/>
            </a:pPr>
            <a:r>
              <a:rPr lang="en-US" sz="3600" u="sng"/>
              <a:t>default methods:</a:t>
            </a:r>
            <a:endParaRPr sz="3600" u="sng"/>
          </a:p>
          <a:p>
            <a:pPr marL="457200" lvl="0" indent="-342900" algn="l" rtl="0">
              <a:spcBef>
                <a:spcPts val="0"/>
              </a:spcBef>
              <a:spcAft>
                <a:spcPts val="0"/>
              </a:spcAft>
              <a:buSzPts val="1800"/>
              <a:buChar char="•"/>
            </a:pPr>
            <a:r>
              <a:rPr lang="en-US"/>
              <a:t>We can now add default implementation for interface methods. This default implementation has a special use and does not affect the intention behind interfaces.</a:t>
            </a:r>
            <a:endParaRPr/>
          </a:p>
          <a:p>
            <a:pPr marL="0" lvl="0" indent="0" algn="l" rtl="0">
              <a:spcBef>
                <a:spcPts val="1000"/>
              </a:spcBef>
              <a:spcAft>
                <a:spcPts val="0"/>
              </a:spcAft>
              <a:buNone/>
            </a:pPr>
            <a:endParaRPr/>
          </a:p>
          <a:p>
            <a:pPr marL="457200" lvl="0" indent="-387350" algn="l" rtl="0">
              <a:spcBef>
                <a:spcPts val="1000"/>
              </a:spcBef>
              <a:spcAft>
                <a:spcPts val="0"/>
              </a:spcAft>
              <a:buSzPts val="2500"/>
              <a:buChar char="•"/>
            </a:pPr>
            <a:r>
              <a:rPr lang="en-US" sz="3500" u="sng"/>
              <a:t>Static Methods: </a:t>
            </a:r>
            <a:r>
              <a:rPr lang="en-US"/>
              <a:t>we can now define static methods in interfaces that can be called independently without an object.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4c23bf35c3_0_3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Types of Interfaces</a:t>
            </a:r>
            <a:endParaRPr/>
          </a:p>
        </p:txBody>
      </p:sp>
      <p:sp>
        <p:nvSpPr>
          <p:cNvPr id="274" name="Google Shape;274;g24c23bf35c3_0_36"/>
          <p:cNvSpPr txBox="1">
            <a:spLocks noGrp="1"/>
          </p:cNvSpPr>
          <p:nvPr>
            <p:ph type="body" idx="1"/>
          </p:nvPr>
        </p:nvSpPr>
        <p:spPr>
          <a:xfrm>
            <a:off x="838200" y="1408100"/>
            <a:ext cx="10515600" cy="4768800"/>
          </a:xfrm>
          <a:prstGeom prst="rect">
            <a:avLst/>
          </a:prstGeom>
        </p:spPr>
        <p:txBody>
          <a:bodyPr spcFirstLastPara="1" wrap="square" lIns="91425" tIns="45700" rIns="91425" bIns="45700" anchor="t" anchorCtr="0">
            <a:normAutofit fontScale="92500" lnSpcReduction="10000"/>
          </a:bodyPr>
          <a:lstStyle/>
          <a:p>
            <a:pPr marL="0" lvl="0" indent="0" algn="l" rtl="0">
              <a:spcBef>
                <a:spcPts val="1000"/>
              </a:spcBef>
              <a:spcAft>
                <a:spcPts val="0"/>
              </a:spcAft>
              <a:buClr>
                <a:schemeClr val="dk1"/>
              </a:buClr>
              <a:buSzPct val="27427"/>
              <a:buFont typeface="Arial"/>
              <a:buNone/>
            </a:pPr>
            <a:r>
              <a:rPr lang="en-US"/>
              <a:t> </a:t>
            </a:r>
            <a:r>
              <a:rPr lang="en-US" sz="4010"/>
              <a:t>1. Functional Interface:</a:t>
            </a:r>
            <a:endParaRPr sz="4010"/>
          </a:p>
          <a:p>
            <a:pPr marL="0" lvl="0" indent="0" algn="l" rtl="0">
              <a:spcBef>
                <a:spcPts val="1000"/>
              </a:spcBef>
              <a:spcAft>
                <a:spcPts val="0"/>
              </a:spcAft>
              <a:buClr>
                <a:schemeClr val="dk1"/>
              </a:buClr>
              <a:buSzPct val="39285"/>
              <a:buFont typeface="Arial"/>
              <a:buNone/>
            </a:pPr>
            <a:r>
              <a:rPr lang="en-US"/>
              <a:t>Functional Interface is an interface that has only pure one abstract method.</a:t>
            </a:r>
            <a:endParaRPr/>
          </a:p>
          <a:p>
            <a:pPr marL="0" lvl="0" indent="0" algn="l" rtl="0">
              <a:spcBef>
                <a:spcPts val="1000"/>
              </a:spcBef>
              <a:spcAft>
                <a:spcPts val="0"/>
              </a:spcAft>
              <a:buNone/>
            </a:pPr>
            <a:r>
              <a:rPr lang="en-US"/>
              <a:t>It can have any number of static and default methods</a:t>
            </a:r>
            <a:endParaRPr/>
          </a:p>
          <a:p>
            <a:pPr marL="0" lvl="0" indent="0" algn="l" rtl="0">
              <a:spcBef>
                <a:spcPts val="1000"/>
              </a:spcBef>
              <a:spcAft>
                <a:spcPts val="0"/>
              </a:spcAft>
              <a:buClr>
                <a:schemeClr val="dk1"/>
              </a:buClr>
              <a:buSzPct val="39285"/>
              <a:buFont typeface="Arial"/>
              <a:buNone/>
            </a:pPr>
            <a:r>
              <a:rPr lang="en-US"/>
              <a:t>When an interface contains only one </a:t>
            </a:r>
            <a:r>
              <a:rPr lang="en-US" u="sng"/>
              <a:t>single  abstract method</a:t>
            </a:r>
            <a:r>
              <a:rPr lang="en-US"/>
              <a:t>, then it is known as a Functional Interface.</a:t>
            </a:r>
            <a:endParaRPr/>
          </a:p>
          <a:p>
            <a:pPr marL="0" lvl="0" indent="0" algn="l" rtl="0">
              <a:spcBef>
                <a:spcPts val="1000"/>
              </a:spcBef>
              <a:spcAft>
                <a:spcPts val="0"/>
              </a:spcAft>
              <a:buClr>
                <a:schemeClr val="dk1"/>
              </a:buClr>
              <a:buSzPct val="39285"/>
              <a:buFont typeface="Arial"/>
              <a:buNone/>
            </a:pPr>
            <a:endParaRPr/>
          </a:p>
          <a:p>
            <a:pPr marL="0" lvl="0" indent="0" algn="l" rtl="0">
              <a:spcBef>
                <a:spcPts val="1000"/>
              </a:spcBef>
              <a:spcAft>
                <a:spcPts val="0"/>
              </a:spcAft>
              <a:buClr>
                <a:schemeClr val="dk1"/>
              </a:buClr>
              <a:buSzPct val="39285"/>
              <a:buFont typeface="Arial"/>
              <a:buNone/>
            </a:pPr>
            <a:r>
              <a:rPr lang="en-US"/>
              <a:t>Examples of Functional Interfaces:</a:t>
            </a:r>
            <a:endParaRPr/>
          </a:p>
          <a:p>
            <a:pPr marL="0" lvl="0" indent="0" algn="l" rtl="0">
              <a:spcBef>
                <a:spcPts val="1000"/>
              </a:spcBef>
              <a:spcAft>
                <a:spcPts val="0"/>
              </a:spcAft>
              <a:buClr>
                <a:schemeClr val="dk1"/>
              </a:buClr>
              <a:buSzPct val="39285"/>
              <a:buFont typeface="Arial"/>
              <a:buNone/>
            </a:pPr>
            <a:r>
              <a:rPr lang="en-US"/>
              <a:t>Runnable : It contains only  run()  method</a:t>
            </a:r>
            <a:endParaRPr/>
          </a:p>
          <a:p>
            <a:pPr marL="0" lvl="0" indent="0" algn="l" rtl="0">
              <a:spcBef>
                <a:spcPts val="1000"/>
              </a:spcBef>
              <a:spcAft>
                <a:spcPts val="0"/>
              </a:spcAft>
              <a:buClr>
                <a:schemeClr val="dk1"/>
              </a:buClr>
              <a:buSzPct val="39285"/>
              <a:buFont typeface="Arial"/>
              <a:buNone/>
            </a:pPr>
            <a:r>
              <a:rPr lang="en-US"/>
              <a:t>ActionListener : It contains only  actionPerformed()</a:t>
            </a:r>
            <a:endParaRPr/>
          </a:p>
          <a:p>
            <a:pPr marL="0" lvl="0" indent="0" algn="l" rtl="0">
              <a:spcBef>
                <a:spcPts val="1000"/>
              </a:spcBef>
              <a:spcAft>
                <a:spcPts val="0"/>
              </a:spcAft>
              <a:buClr>
                <a:schemeClr val="dk1"/>
              </a:buClr>
              <a:buSzPct val="39285"/>
              <a:buFont typeface="Arial"/>
              <a:buNone/>
            </a:pPr>
            <a:r>
              <a:rPr lang="en-US"/>
              <a:t>ItemListener : It contains only  itemStateChanged() method</a:t>
            </a:r>
            <a:endParaRPr/>
          </a:p>
          <a:p>
            <a:pPr marL="0" lvl="0" indent="0" algn="l" rtl="0">
              <a:spcBef>
                <a:spcPts val="10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4c23bf35c3_0_44"/>
          <p:cNvSpPr txBox="1">
            <a:spLocks noGrp="1"/>
          </p:cNvSpPr>
          <p:nvPr>
            <p:ph type="body" idx="1"/>
          </p:nvPr>
        </p:nvSpPr>
        <p:spPr>
          <a:xfrm>
            <a:off x="838200" y="299875"/>
            <a:ext cx="10515600" cy="5877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4100"/>
              <a:t>2. Marker Interface:</a:t>
            </a:r>
            <a:endParaRPr sz="4100"/>
          </a:p>
          <a:p>
            <a:pPr marL="0" lvl="0" indent="0" algn="l" rtl="0">
              <a:spcBef>
                <a:spcPts val="1000"/>
              </a:spcBef>
              <a:spcAft>
                <a:spcPts val="0"/>
              </a:spcAft>
              <a:buNone/>
            </a:pPr>
            <a:r>
              <a:rPr lang="en-US"/>
              <a:t>An interface that does </a:t>
            </a:r>
            <a:r>
              <a:rPr lang="en-US" u="sng"/>
              <a:t>not contain any methods</a:t>
            </a:r>
            <a:r>
              <a:rPr lang="en-US"/>
              <a:t>, fields, Abstract Methods, and any Constants is Called a Marker interface.</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r>
              <a:rPr lang="en-US"/>
              <a:t>Also, if an interface is empty, then it is known as Marker Interface.</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The Serializable and the Cloneable interfaces are examples of Marker interfaces.</a:t>
            </a:r>
            <a:endParaRPr/>
          </a:p>
          <a:p>
            <a:pPr marL="0" lvl="0" indent="0" algn="l" rtl="0">
              <a:spcBef>
                <a:spcPts val="10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Terms used in Inheritance</a:t>
            </a:r>
            <a:br>
              <a:rPr lang="en-US"/>
            </a:br>
            <a:endParaRPr/>
          </a:p>
        </p:txBody>
      </p:sp>
      <p:sp>
        <p:nvSpPr>
          <p:cNvPr id="100" name="Google Shape;100;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Class:</a:t>
            </a:r>
            <a:r>
              <a:rPr lang="en-US"/>
              <a:t> A class is a group of objects which have common properties. It is a template or blueprint from which objects are created.</a:t>
            </a:r>
            <a:endParaRPr/>
          </a:p>
          <a:p>
            <a:pPr marL="228600" lvl="0" indent="-228600" algn="l" rtl="0">
              <a:lnSpc>
                <a:spcPct val="90000"/>
              </a:lnSpc>
              <a:spcBef>
                <a:spcPts val="1000"/>
              </a:spcBef>
              <a:spcAft>
                <a:spcPts val="0"/>
              </a:spcAft>
              <a:buClr>
                <a:schemeClr val="dk1"/>
              </a:buClr>
              <a:buSzPts val="2800"/>
              <a:buChar char="•"/>
            </a:pPr>
            <a:r>
              <a:rPr lang="en-US" b="1"/>
              <a:t>Sub Class/Child Class:</a:t>
            </a:r>
            <a:r>
              <a:rPr lang="en-US"/>
              <a:t> Subclass is a class which inherits the other class. It is also called a derived class, extended class, or child class.</a:t>
            </a:r>
            <a:endParaRPr/>
          </a:p>
          <a:p>
            <a:pPr marL="228600" lvl="0" indent="-228600" algn="l" rtl="0">
              <a:lnSpc>
                <a:spcPct val="90000"/>
              </a:lnSpc>
              <a:spcBef>
                <a:spcPts val="1000"/>
              </a:spcBef>
              <a:spcAft>
                <a:spcPts val="0"/>
              </a:spcAft>
              <a:buClr>
                <a:schemeClr val="dk1"/>
              </a:buClr>
              <a:buSzPts val="2800"/>
              <a:buChar char="•"/>
            </a:pPr>
            <a:r>
              <a:rPr lang="en-US" b="1"/>
              <a:t>Super Class/Parent Class:</a:t>
            </a:r>
            <a:r>
              <a:rPr lang="en-US"/>
              <a:t> Superclass is the class from where a subclass inherits the features. It is also called a base class or a parent class.</a:t>
            </a:r>
            <a:endParaRPr/>
          </a:p>
          <a:p>
            <a:pPr marL="228600" lvl="0" indent="-228600" algn="l" rtl="0">
              <a:lnSpc>
                <a:spcPct val="90000"/>
              </a:lnSpc>
              <a:spcBef>
                <a:spcPts val="1000"/>
              </a:spcBef>
              <a:spcAft>
                <a:spcPts val="0"/>
              </a:spcAft>
              <a:buClr>
                <a:schemeClr val="dk1"/>
              </a:buClr>
              <a:buSzPts val="2800"/>
              <a:buChar char="•"/>
            </a:pPr>
            <a:r>
              <a:rPr lang="en-US" b="1"/>
              <a:t>Reusability:</a:t>
            </a:r>
            <a:r>
              <a:rPr lang="en-US"/>
              <a:t> As the name specifies, reusability is a mechanism which facilitates you to reuse the fields and methods of the existing class when you create a new class. You can use the same fields and methods already defined in the previous class.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24c23bf35c3_0_5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Lambda Expression</a:t>
            </a:r>
            <a:endParaRPr/>
          </a:p>
        </p:txBody>
      </p:sp>
      <p:sp>
        <p:nvSpPr>
          <p:cNvPr id="287" name="Google Shape;287;g24c23bf35c3_0_51"/>
          <p:cNvSpPr txBox="1">
            <a:spLocks noGrp="1"/>
          </p:cNvSpPr>
          <p:nvPr>
            <p:ph type="body" idx="1"/>
          </p:nvPr>
        </p:nvSpPr>
        <p:spPr>
          <a:xfrm>
            <a:off x="773000" y="1499675"/>
            <a:ext cx="10515600" cy="4351200"/>
          </a:xfrm>
          <a:prstGeom prst="rect">
            <a:avLst/>
          </a:prstGeom>
        </p:spPr>
        <p:txBody>
          <a:bodyPr spcFirstLastPara="1" wrap="square" lIns="91425" tIns="45700" rIns="91425" bIns="45700" anchor="t" anchorCtr="0">
            <a:normAutofit lnSpcReduction="10000"/>
          </a:bodyPr>
          <a:lstStyle/>
          <a:p>
            <a:pPr marL="457200" lvl="0" indent="-387350" algn="l" rtl="0">
              <a:spcBef>
                <a:spcPts val="1000"/>
              </a:spcBef>
              <a:spcAft>
                <a:spcPts val="0"/>
              </a:spcAft>
              <a:buSzPts val="2500"/>
              <a:buChar char="•"/>
            </a:pPr>
            <a:r>
              <a:rPr lang="en-US" sz="3500"/>
              <a:t>Lambda expression is a new and important feature of Java which was included in Java SE 8. </a:t>
            </a:r>
            <a:endParaRPr sz="3500"/>
          </a:p>
          <a:p>
            <a:pPr marL="457200" lvl="0" indent="0" algn="l" rtl="0">
              <a:spcBef>
                <a:spcPts val="1000"/>
              </a:spcBef>
              <a:spcAft>
                <a:spcPts val="0"/>
              </a:spcAft>
              <a:buNone/>
            </a:pPr>
            <a:endParaRPr sz="3500"/>
          </a:p>
          <a:p>
            <a:pPr marL="457200" lvl="0" indent="-431800" algn="l" rtl="0">
              <a:spcBef>
                <a:spcPts val="1000"/>
              </a:spcBef>
              <a:spcAft>
                <a:spcPts val="0"/>
              </a:spcAft>
              <a:buSzPts val="3200"/>
              <a:buChar char="•"/>
            </a:pPr>
            <a:r>
              <a:rPr lang="en-US" sz="3200"/>
              <a:t>It provides a clear and concise way to represent one method interface using an expression. </a:t>
            </a:r>
            <a:endParaRPr sz="3200"/>
          </a:p>
          <a:p>
            <a:pPr marL="457200" lvl="0" indent="0" algn="l" rtl="0">
              <a:spcBef>
                <a:spcPts val="1000"/>
              </a:spcBef>
              <a:spcAft>
                <a:spcPts val="0"/>
              </a:spcAft>
              <a:buNone/>
            </a:pPr>
            <a:endParaRPr sz="3200"/>
          </a:p>
          <a:p>
            <a:pPr marL="457200" lvl="0" indent="-431800" algn="l" rtl="0">
              <a:spcBef>
                <a:spcPts val="1000"/>
              </a:spcBef>
              <a:spcAft>
                <a:spcPts val="0"/>
              </a:spcAft>
              <a:buSzPts val="3200"/>
              <a:buChar char="•"/>
            </a:pPr>
            <a:r>
              <a:rPr lang="en-US" sz="3200"/>
              <a:t>It is very useful in collection library. It helps to iterate, filter and extract data from collection.</a:t>
            </a:r>
            <a:endParaRPr sz="3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887374161a_0_2"/>
          <p:cNvSpPr txBox="1">
            <a:spLocks noGrp="1"/>
          </p:cNvSpPr>
          <p:nvPr>
            <p:ph type="body" idx="1"/>
          </p:nvPr>
        </p:nvSpPr>
        <p:spPr>
          <a:xfrm>
            <a:off x="838200" y="91275"/>
            <a:ext cx="10515600" cy="6085500"/>
          </a:xfrm>
          <a:prstGeom prst="rect">
            <a:avLst/>
          </a:prstGeom>
        </p:spPr>
        <p:txBody>
          <a:bodyPr spcFirstLastPara="1" wrap="square" lIns="91425" tIns="45700" rIns="91425" bIns="45700" anchor="t" anchorCtr="0">
            <a:normAutofit/>
          </a:bodyPr>
          <a:lstStyle/>
          <a:p>
            <a:pPr marL="457200" lvl="0" indent="-374650" algn="l" rtl="0">
              <a:spcBef>
                <a:spcPts val="1000"/>
              </a:spcBef>
              <a:spcAft>
                <a:spcPts val="0"/>
              </a:spcAft>
              <a:buSzPts val="2300"/>
              <a:buChar char="•"/>
            </a:pPr>
            <a:r>
              <a:rPr lang="en-US" sz="3300"/>
              <a:t>The Lambda expression is used to provide the implementation of an interface which has functional interface. </a:t>
            </a:r>
            <a:endParaRPr sz="3300"/>
          </a:p>
          <a:p>
            <a:pPr marL="457200" lvl="0" indent="0" algn="l" rtl="0">
              <a:spcBef>
                <a:spcPts val="1000"/>
              </a:spcBef>
              <a:spcAft>
                <a:spcPts val="0"/>
              </a:spcAft>
              <a:buNone/>
            </a:pPr>
            <a:endParaRPr sz="3300"/>
          </a:p>
          <a:p>
            <a:pPr marL="457200" lvl="0" indent="-374650" algn="l" rtl="0">
              <a:spcBef>
                <a:spcPts val="1000"/>
              </a:spcBef>
              <a:spcAft>
                <a:spcPts val="0"/>
              </a:spcAft>
              <a:buSzPts val="2300"/>
              <a:buChar char="•"/>
            </a:pPr>
            <a:r>
              <a:rPr lang="en-US" sz="3300"/>
              <a:t>It saves a lot of code. </a:t>
            </a:r>
            <a:endParaRPr sz="3300"/>
          </a:p>
          <a:p>
            <a:pPr marL="457200" lvl="0" indent="-374650" algn="l" rtl="0">
              <a:spcBef>
                <a:spcPts val="0"/>
              </a:spcBef>
              <a:spcAft>
                <a:spcPts val="0"/>
              </a:spcAft>
              <a:buSzPts val="2300"/>
              <a:buChar char="•"/>
            </a:pPr>
            <a:r>
              <a:rPr lang="en-US" sz="3300"/>
              <a:t>In case of lambda expression, we don't need to define the method again for providing the implementation.</a:t>
            </a:r>
            <a:endParaRPr sz="3300"/>
          </a:p>
          <a:p>
            <a:pPr marL="457200" lvl="0" indent="-374650" algn="l" rtl="0">
              <a:spcBef>
                <a:spcPts val="0"/>
              </a:spcBef>
              <a:spcAft>
                <a:spcPts val="0"/>
              </a:spcAft>
              <a:buSzPts val="2300"/>
              <a:buChar char="•"/>
            </a:pPr>
            <a:r>
              <a:rPr lang="en-US" sz="3300"/>
              <a:t>Here, we just write the implementation code.</a:t>
            </a:r>
            <a:endParaRPr sz="3300"/>
          </a:p>
          <a:p>
            <a:pPr marL="457200" lvl="0" indent="0" algn="l" rtl="0">
              <a:spcBef>
                <a:spcPts val="1000"/>
              </a:spcBef>
              <a:spcAft>
                <a:spcPts val="0"/>
              </a:spcAft>
              <a:buNone/>
            </a:pPr>
            <a:endParaRPr sz="3300"/>
          </a:p>
          <a:p>
            <a:pPr marL="457200" lvl="0" indent="-374650" algn="l" rtl="0">
              <a:spcBef>
                <a:spcPts val="1000"/>
              </a:spcBef>
              <a:spcAft>
                <a:spcPts val="0"/>
              </a:spcAft>
              <a:buSzPts val="2300"/>
              <a:buChar char="•"/>
            </a:pPr>
            <a:r>
              <a:rPr lang="en-US" sz="3300"/>
              <a:t>Java lambda expression is treated as a function, so compiler does not create .class file.</a:t>
            </a:r>
            <a:endParaRPr sz="3300"/>
          </a:p>
          <a:p>
            <a:pPr marL="0" lvl="0" indent="0" algn="l" rtl="0">
              <a:spcBef>
                <a:spcPts val="100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887374161a_0_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Syntax of Lambda Expression</a:t>
            </a:r>
            <a:endParaRPr/>
          </a:p>
        </p:txBody>
      </p:sp>
      <p:sp>
        <p:nvSpPr>
          <p:cNvPr id="300" name="Google Shape;300;g2887374161a_0_9"/>
          <p:cNvSpPr txBox="1">
            <a:spLocks noGrp="1"/>
          </p:cNvSpPr>
          <p:nvPr>
            <p:ph type="body" idx="1"/>
          </p:nvPr>
        </p:nvSpPr>
        <p:spPr>
          <a:xfrm>
            <a:off x="838200" y="1434175"/>
            <a:ext cx="10515600" cy="51240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Clr>
                <a:schemeClr val="dk1"/>
              </a:buClr>
              <a:buSzPts val="1100"/>
              <a:buFont typeface="Arial"/>
              <a:buNone/>
            </a:pPr>
            <a:r>
              <a:rPr lang="en-US" b="1"/>
              <a:t>(argument-list) -&gt; {body}  </a:t>
            </a:r>
            <a:endParaRPr b="1"/>
          </a:p>
          <a:p>
            <a:pPr marL="0" lvl="0" indent="0" algn="l" rtl="0">
              <a:spcBef>
                <a:spcPts val="1000"/>
              </a:spcBef>
              <a:spcAft>
                <a:spcPts val="0"/>
              </a:spcAft>
              <a:buClr>
                <a:schemeClr val="dk1"/>
              </a:buClr>
              <a:buSzPts val="1100"/>
              <a:buFont typeface="Arial"/>
              <a:buNone/>
            </a:pPr>
            <a:r>
              <a:rPr lang="en-US"/>
              <a:t>Java lambda expression is consisted of three components.</a:t>
            </a:r>
            <a:endParaRPr/>
          </a:p>
          <a:p>
            <a:pPr marL="0" lvl="0" indent="0" algn="l" rtl="0">
              <a:spcBef>
                <a:spcPts val="1000"/>
              </a:spcBef>
              <a:spcAft>
                <a:spcPts val="0"/>
              </a:spcAft>
              <a:buClr>
                <a:schemeClr val="dk1"/>
              </a:buClr>
              <a:buSzPts val="1100"/>
              <a:buFont typeface="Arial"/>
              <a:buNone/>
            </a:pPr>
            <a:r>
              <a:rPr lang="en-US"/>
              <a:t>1) </a:t>
            </a:r>
            <a:r>
              <a:rPr lang="en-US" b="1"/>
              <a:t>Argument-list</a:t>
            </a:r>
            <a:r>
              <a:rPr lang="en-US"/>
              <a:t>: It can be empty or non-empty as well.</a:t>
            </a:r>
            <a:endParaRPr/>
          </a:p>
          <a:p>
            <a:pPr marL="0" lvl="0" indent="0" algn="l" rtl="0">
              <a:spcBef>
                <a:spcPts val="1000"/>
              </a:spcBef>
              <a:spcAft>
                <a:spcPts val="0"/>
              </a:spcAft>
              <a:buClr>
                <a:schemeClr val="dk1"/>
              </a:buClr>
              <a:buSzPts val="1100"/>
              <a:buFont typeface="Arial"/>
              <a:buNone/>
            </a:pPr>
            <a:r>
              <a:rPr lang="en-US"/>
              <a:t>2) </a:t>
            </a:r>
            <a:r>
              <a:rPr lang="en-US" b="1"/>
              <a:t>Arrow-token</a:t>
            </a:r>
            <a:r>
              <a:rPr lang="en-US"/>
              <a:t>: It is used to link arguments-list and body of expression.</a:t>
            </a:r>
            <a:endParaRPr/>
          </a:p>
          <a:p>
            <a:pPr marL="0" lvl="0" indent="0" algn="l" rtl="0">
              <a:spcBef>
                <a:spcPts val="1000"/>
              </a:spcBef>
              <a:spcAft>
                <a:spcPts val="0"/>
              </a:spcAft>
              <a:buNone/>
            </a:pPr>
            <a:r>
              <a:rPr lang="en-US"/>
              <a:t>3) </a:t>
            </a:r>
            <a:r>
              <a:rPr lang="en-US" b="1"/>
              <a:t>Body</a:t>
            </a:r>
            <a:r>
              <a:rPr lang="en-US"/>
              <a:t>: It contains expressions and statements for lambda expression.</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No Parameter Syntax</a:t>
            </a:r>
            <a:endParaRPr/>
          </a:p>
          <a:p>
            <a:pPr marL="0" lvl="0" indent="0" algn="l" rtl="0">
              <a:spcBef>
                <a:spcPts val="1000"/>
              </a:spcBef>
              <a:spcAft>
                <a:spcPts val="0"/>
              </a:spcAft>
              <a:buClr>
                <a:schemeClr val="dk1"/>
              </a:buClr>
              <a:buSzPts val="1100"/>
              <a:buFont typeface="Arial"/>
              <a:buNone/>
            </a:pPr>
            <a:r>
              <a:rPr lang="en-US"/>
              <a:t>() -&gt; {  </a:t>
            </a:r>
            <a:endParaRPr/>
          </a:p>
          <a:p>
            <a:pPr marL="0" lvl="0" indent="0" algn="l" rtl="0">
              <a:spcBef>
                <a:spcPts val="1000"/>
              </a:spcBef>
              <a:spcAft>
                <a:spcPts val="0"/>
              </a:spcAft>
              <a:buClr>
                <a:schemeClr val="dk1"/>
              </a:buClr>
              <a:buSzPts val="1100"/>
              <a:buFont typeface="Arial"/>
              <a:buNone/>
            </a:pPr>
            <a:r>
              <a:rPr lang="en-US"/>
              <a:t>//Body of no parameter lambda  </a:t>
            </a:r>
            <a:endParaRPr/>
          </a:p>
          <a:p>
            <a:pPr marL="0" lvl="0" indent="0" algn="l" rtl="0">
              <a:spcBef>
                <a:spcPts val="1000"/>
              </a:spcBef>
              <a:spcAft>
                <a:spcPts val="0"/>
              </a:spcAft>
              <a:buNone/>
            </a:pPr>
            <a:r>
              <a:rPr lang="en-US"/>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syntax of Java Inheritance</a:t>
            </a:r>
            <a:br>
              <a:rPr lang="en-US"/>
            </a:br>
            <a:endParaRPr/>
          </a:p>
        </p:txBody>
      </p:sp>
      <p:sp>
        <p:nvSpPr>
          <p:cNvPr id="106" name="Google Shape;106;p4"/>
          <p:cNvSpPr txBox="1">
            <a:spLocks noGrp="1"/>
          </p:cNvSpPr>
          <p:nvPr>
            <p:ph type="body" idx="1"/>
          </p:nvPr>
        </p:nvSpPr>
        <p:spPr>
          <a:xfrm>
            <a:off x="838200" y="21304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class </a:t>
            </a:r>
            <a:r>
              <a:rPr lang="en-US">
                <a:solidFill>
                  <a:srgbClr val="FF0000"/>
                </a:solidFill>
              </a:rPr>
              <a:t>Subclass-name</a:t>
            </a:r>
            <a:r>
              <a:rPr lang="en-US"/>
              <a:t> extends Superclass-name  </a:t>
            </a:r>
            <a:endParaRPr/>
          </a:p>
          <a:p>
            <a:pPr marL="228600" lvl="0" indent="-228600" algn="l" rtl="0">
              <a:lnSpc>
                <a:spcPct val="90000"/>
              </a:lnSpc>
              <a:spcBef>
                <a:spcPts val="1000"/>
              </a:spcBef>
              <a:spcAft>
                <a:spcPts val="0"/>
              </a:spcAft>
              <a:buClr>
                <a:schemeClr val="dk1"/>
              </a:buClr>
              <a:buSzPts val="2800"/>
              <a:buChar char="•"/>
            </a:pPr>
            <a:r>
              <a:rPr lang="en-US"/>
              <a:t>{  </a:t>
            </a:r>
            <a:endParaRPr/>
          </a:p>
          <a:p>
            <a:pPr marL="228600" lvl="0" indent="-228600" algn="l" rtl="0">
              <a:lnSpc>
                <a:spcPct val="90000"/>
              </a:lnSpc>
              <a:spcBef>
                <a:spcPts val="1000"/>
              </a:spcBef>
              <a:spcAft>
                <a:spcPts val="0"/>
              </a:spcAft>
              <a:buClr>
                <a:schemeClr val="dk1"/>
              </a:buClr>
              <a:buSzPts val="2800"/>
              <a:buChar char="•"/>
            </a:pPr>
            <a:r>
              <a:rPr lang="en-US"/>
              <a:t>   //methods and fields  </a:t>
            </a:r>
            <a:endParaRPr/>
          </a:p>
          <a:p>
            <a:pPr marL="228600" lvl="0" indent="-228600" algn="l" rtl="0">
              <a:lnSpc>
                <a:spcPct val="90000"/>
              </a:lnSpc>
              <a:spcBef>
                <a:spcPts val="1000"/>
              </a:spcBef>
              <a:spcAft>
                <a:spcPts val="0"/>
              </a:spcAft>
              <a:buClr>
                <a:schemeClr val="dk1"/>
              </a:buClr>
              <a:buSzPts val="2800"/>
              <a:buChar char="•"/>
            </a:pPr>
            <a:r>
              <a:rPr lang="en-US"/>
              <a:t>} </a:t>
            </a:r>
            <a:endParaRPr/>
          </a:p>
          <a:p>
            <a:pPr marL="228600" lvl="0" indent="-228600" algn="l" rtl="0">
              <a:lnSpc>
                <a:spcPct val="90000"/>
              </a:lnSpc>
              <a:spcBef>
                <a:spcPts val="1000"/>
              </a:spcBef>
              <a:spcAft>
                <a:spcPts val="0"/>
              </a:spcAft>
              <a:buClr>
                <a:schemeClr val="dk1"/>
              </a:buClr>
              <a:buSzPts val="2800"/>
              <a:buChar char="•"/>
            </a:pPr>
            <a:r>
              <a:rPr lang="en-US"/>
              <a:t>The </a:t>
            </a:r>
            <a:r>
              <a:rPr lang="en-US" b="1"/>
              <a:t>extends keyword</a:t>
            </a:r>
            <a:r>
              <a:rPr lang="en-US"/>
              <a:t> indicates that you are making a new class that derives from an existing class. The meaning of "extends" is to increase the functionality.</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Derived class Constructor</a:t>
            </a:r>
            <a:endParaRPr/>
          </a:p>
        </p:txBody>
      </p:sp>
      <p:sp>
        <p:nvSpPr>
          <p:cNvPr id="113" name="Google Shape;113;p5"/>
          <p:cNvSpPr txBox="1">
            <a:spLocks noGrp="1"/>
          </p:cNvSpPr>
          <p:nvPr>
            <p:ph type="body" idx="1"/>
          </p:nvPr>
        </p:nvSpPr>
        <p:spPr>
          <a:xfrm>
            <a:off x="1981200" y="1295401"/>
            <a:ext cx="8229600" cy="452596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t>Constructors are called in the sequence of </a:t>
            </a:r>
            <a:endParaRPr dirty="0"/>
          </a:p>
          <a:p>
            <a:pPr marL="228600" lvl="0" indent="-228600" algn="just" rtl="0">
              <a:lnSpc>
                <a:spcPct val="90000"/>
              </a:lnSpc>
              <a:spcBef>
                <a:spcPts val="1000"/>
              </a:spcBef>
              <a:spcAft>
                <a:spcPts val="0"/>
              </a:spcAft>
              <a:buClr>
                <a:schemeClr val="dk1"/>
              </a:buClr>
              <a:buSzPts val="2800"/>
              <a:buFont typeface="Noto Sans Symbols"/>
              <a:buNone/>
            </a:pPr>
            <a:r>
              <a:rPr lang="en-US" dirty="0"/>
              <a:t>    </a:t>
            </a:r>
            <a:r>
              <a:rPr lang="en-US" dirty="0" err="1" smtClean="0"/>
              <a:t>supe</a:t>
            </a:r>
            <a:r>
              <a:rPr lang="en-US" dirty="0" err="1" smtClean="0">
                <a:sym typeface="Wingdings" panose="05000000000000000000" pitchFamily="2" charset="2"/>
              </a:rPr>
              <a:t></a:t>
            </a:r>
            <a:r>
              <a:rPr lang="en-US" dirty="0" err="1" smtClean="0"/>
              <a:t>sub</a:t>
            </a:r>
            <a:endParaRPr dirty="0"/>
          </a:p>
          <a:p>
            <a:pPr marL="228600" lvl="0" indent="-228600" algn="just" rtl="0">
              <a:lnSpc>
                <a:spcPct val="90000"/>
              </a:lnSpc>
              <a:spcBef>
                <a:spcPts val="1000"/>
              </a:spcBef>
              <a:spcAft>
                <a:spcPts val="0"/>
              </a:spcAft>
              <a:buClr>
                <a:schemeClr val="dk1"/>
              </a:buClr>
              <a:buSzPts val="2800"/>
              <a:buChar char="•"/>
            </a:pPr>
            <a:r>
              <a:rPr lang="en-US" dirty="0"/>
              <a:t>When Manager is created the sequence in which constructors get invoked is </a:t>
            </a:r>
            <a:endParaRPr dirty="0"/>
          </a:p>
          <a:p>
            <a:pPr marL="685800" lvl="1" indent="-228600" algn="just" rtl="0">
              <a:lnSpc>
                <a:spcPct val="90000"/>
              </a:lnSpc>
              <a:spcBef>
                <a:spcPts val="500"/>
              </a:spcBef>
              <a:spcAft>
                <a:spcPts val="0"/>
              </a:spcAft>
              <a:buClr>
                <a:schemeClr val="dk1"/>
              </a:buClr>
              <a:buSzPts val="2400"/>
              <a:buChar char="•"/>
            </a:pPr>
            <a:r>
              <a:rPr lang="en-US" dirty="0" err="1" smtClean="0"/>
              <a:t>Employee</a:t>
            </a:r>
            <a:r>
              <a:rPr lang="en-US" dirty="0" err="1" smtClean="0">
                <a:sym typeface="Wingdings" panose="05000000000000000000" pitchFamily="2" charset="2"/>
              </a:rPr>
              <a:t></a:t>
            </a:r>
            <a:r>
              <a:rPr lang="en-US" dirty="0" err="1" smtClean="0"/>
              <a:t>Manager</a:t>
            </a:r>
            <a:endParaRPr dirty="0"/>
          </a:p>
        </p:txBody>
      </p:sp>
      <p:sp>
        <p:nvSpPr>
          <p:cNvPr id="114" name="Google Shape;114;p5"/>
          <p:cNvSpPr txBox="1"/>
          <p:nvPr/>
        </p:nvSpPr>
        <p:spPr>
          <a:xfrm>
            <a:off x="2398714" y="5364163"/>
            <a:ext cx="1812925" cy="36671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super</a:t>
            </a:r>
            <a:r>
              <a:rPr lang="en-US"/>
              <a:t> Keyword</a:t>
            </a:r>
            <a:endParaRPr/>
          </a:p>
        </p:txBody>
      </p:sp>
      <p:sp>
        <p:nvSpPr>
          <p:cNvPr id="120" name="Google Shape;120;p6"/>
          <p:cNvSpPr txBox="1">
            <a:spLocks noGrp="1"/>
          </p:cNvSpPr>
          <p:nvPr>
            <p:ph type="body" idx="1"/>
          </p:nvPr>
        </p:nvSpPr>
        <p:spPr>
          <a:xfrm>
            <a:off x="1981200" y="1295401"/>
            <a:ext cx="8229600" cy="483076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500"/>
              <a:buChar char="•"/>
            </a:pPr>
            <a:r>
              <a:rPr lang="en-US" sz="2500">
                <a:latin typeface="Courier New"/>
                <a:ea typeface="Courier New"/>
                <a:cs typeface="Courier New"/>
                <a:sym typeface="Courier New"/>
              </a:rPr>
              <a:t>super</a:t>
            </a:r>
            <a:r>
              <a:rPr lang="en-US"/>
              <a:t> keyword refers to super class.</a:t>
            </a:r>
            <a:endParaRPr/>
          </a:p>
          <a:p>
            <a:pPr marL="228600" lvl="0" indent="-228600" algn="just" rtl="0">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super</a:t>
            </a:r>
            <a:r>
              <a:rPr lang="en-US"/>
              <a:t> allows to pass control to a constructor in the super class.</a:t>
            </a:r>
            <a:endParaRPr/>
          </a:p>
          <a:p>
            <a:pPr marL="228600" lvl="0" indent="-228600" algn="just" rtl="0">
              <a:lnSpc>
                <a:spcPct val="90000"/>
              </a:lnSpc>
              <a:spcBef>
                <a:spcPts val="1000"/>
              </a:spcBef>
              <a:spcAft>
                <a:spcPts val="0"/>
              </a:spcAft>
              <a:buClr>
                <a:schemeClr val="dk1"/>
              </a:buClr>
              <a:buSzPts val="2800"/>
              <a:buChar char="•"/>
            </a:pPr>
            <a:r>
              <a:rPr lang="en-US"/>
              <a:t>Every constructor must invoke the constructor of super class.</a:t>
            </a:r>
            <a:endParaRPr/>
          </a:p>
          <a:p>
            <a:pPr marL="685800" lvl="1" indent="-228600" algn="just" rtl="0">
              <a:lnSpc>
                <a:spcPct val="90000"/>
              </a:lnSpc>
              <a:spcBef>
                <a:spcPts val="500"/>
              </a:spcBef>
              <a:spcAft>
                <a:spcPts val="0"/>
              </a:spcAft>
              <a:buClr>
                <a:schemeClr val="dk1"/>
              </a:buClr>
              <a:buSzPts val="2400"/>
              <a:buChar char="•"/>
            </a:pPr>
            <a:r>
              <a:rPr lang="en-US"/>
              <a:t>If constructor is not invoked explicitly, </a:t>
            </a:r>
            <a:r>
              <a:rPr lang="en-US" sz="2500">
                <a:latin typeface="Courier New"/>
                <a:ea typeface="Courier New"/>
                <a:cs typeface="Courier New"/>
                <a:sym typeface="Courier New"/>
              </a:rPr>
              <a:t>super</a:t>
            </a:r>
            <a:r>
              <a:rPr lang="en-US"/>
              <a:t> class uses its default constructor.</a:t>
            </a:r>
            <a:endParaRPr/>
          </a:p>
          <a:p>
            <a:pPr marL="685800" lvl="1" indent="-228600" algn="just" rtl="0">
              <a:lnSpc>
                <a:spcPct val="90000"/>
              </a:lnSpc>
              <a:spcBef>
                <a:spcPts val="500"/>
              </a:spcBef>
              <a:spcAft>
                <a:spcPts val="0"/>
              </a:spcAft>
              <a:buClr>
                <a:schemeClr val="dk1"/>
              </a:buClr>
              <a:buSzPts val="2400"/>
              <a:buChar char="•"/>
            </a:pPr>
            <a:r>
              <a:rPr lang="en-US"/>
              <a:t>If there’s no default constructor in </a:t>
            </a:r>
            <a:r>
              <a:rPr lang="en-US" sz="2500">
                <a:latin typeface="Courier New"/>
                <a:ea typeface="Courier New"/>
                <a:cs typeface="Courier New"/>
                <a:sym typeface="Courier New"/>
              </a:rPr>
              <a:t>super</a:t>
            </a:r>
            <a:r>
              <a:rPr lang="en-US"/>
              <a:t> class, compiler complains.</a:t>
            </a:r>
            <a:endParaRPr/>
          </a:p>
          <a:p>
            <a:pPr marL="228600" lvl="0" indent="-228600" algn="just" rtl="0">
              <a:lnSpc>
                <a:spcPct val="90000"/>
              </a:lnSpc>
              <a:spcBef>
                <a:spcPts val="1000"/>
              </a:spcBef>
              <a:spcAft>
                <a:spcPts val="0"/>
              </a:spcAft>
              <a:buClr>
                <a:schemeClr val="dk1"/>
              </a:buClr>
              <a:buSzPts val="2500"/>
              <a:buChar char="•"/>
            </a:pPr>
            <a:r>
              <a:rPr lang="en-US" sz="2500">
                <a:latin typeface="Courier New"/>
                <a:ea typeface="Courier New"/>
                <a:cs typeface="Courier New"/>
                <a:sym typeface="Courier New"/>
              </a:rPr>
              <a:t>super</a:t>
            </a:r>
            <a:r>
              <a:rPr lang="en-US"/>
              <a:t> must be the first statement in the sub class’s constructor.</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ourier New"/>
              <a:buNone/>
            </a:pPr>
            <a:r>
              <a:rPr lang="en-US" sz="2800">
                <a:latin typeface="Courier New"/>
                <a:ea typeface="Courier New"/>
                <a:cs typeface="Courier New"/>
                <a:sym typeface="Courier New"/>
              </a:rPr>
              <a:t>protected</a:t>
            </a:r>
            <a:r>
              <a:rPr lang="en-US"/>
              <a:t> keyword</a:t>
            </a:r>
            <a:endParaRPr/>
          </a:p>
        </p:txBody>
      </p:sp>
      <p:sp>
        <p:nvSpPr>
          <p:cNvPr id="126" name="Google Shape;126;p7"/>
          <p:cNvSpPr txBox="1">
            <a:spLocks noGrp="1"/>
          </p:cNvSpPr>
          <p:nvPr>
            <p:ph type="body" idx="1"/>
          </p:nvPr>
        </p:nvSpPr>
        <p:spPr>
          <a:xfrm>
            <a:off x="1981200" y="1295401"/>
            <a:ext cx="8229600" cy="4830763"/>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600"/>
              <a:buChar char="•"/>
            </a:pPr>
            <a:r>
              <a:rPr lang="en-US" sz="2600">
                <a:latin typeface="Courier New"/>
                <a:ea typeface="Courier New"/>
                <a:cs typeface="Courier New"/>
                <a:sym typeface="Courier New"/>
              </a:rPr>
              <a:t>protected</a:t>
            </a:r>
            <a:r>
              <a:rPr lang="en-US"/>
              <a:t> keyword is used in inheritance.</a:t>
            </a:r>
            <a:endParaRPr/>
          </a:p>
          <a:p>
            <a:pPr marL="228600" lvl="0" indent="-228600" algn="just" rtl="0">
              <a:lnSpc>
                <a:spcPct val="90000"/>
              </a:lnSpc>
              <a:spcBef>
                <a:spcPts val="1000"/>
              </a:spcBef>
              <a:spcAft>
                <a:spcPts val="0"/>
              </a:spcAft>
              <a:buClr>
                <a:schemeClr val="dk1"/>
              </a:buClr>
              <a:buSzPts val="2800"/>
              <a:buChar char="•"/>
            </a:pPr>
            <a:r>
              <a:rPr lang="en-US"/>
              <a:t>Accessibility of protected keyword is within a package anywhere and out side the package only with inherited class</a:t>
            </a:r>
            <a:r>
              <a:rPr lang="en-US" sz="2400"/>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Polymorphism</a:t>
            </a:r>
            <a:endParaRPr/>
          </a:p>
        </p:txBody>
      </p:sp>
      <p:sp>
        <p:nvSpPr>
          <p:cNvPr id="132" name="Google Shape;1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Polymorphism support resolves the method call to suitable implementation.</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Why Polymorphism?</a:t>
            </a:r>
            <a:endParaRPr/>
          </a:p>
          <a:p>
            <a:pPr marL="685800" lvl="1" indent="-228600" algn="just" rtl="0">
              <a:lnSpc>
                <a:spcPct val="90000"/>
              </a:lnSpc>
              <a:spcBef>
                <a:spcPts val="500"/>
              </a:spcBef>
              <a:spcAft>
                <a:spcPts val="0"/>
              </a:spcAft>
              <a:buClr>
                <a:schemeClr val="dk1"/>
              </a:buClr>
              <a:buSzPts val="2400"/>
              <a:buChar char="•"/>
            </a:pPr>
            <a:r>
              <a:rPr lang="en-US"/>
              <a:t>Polymorphism allows to design and implement system that are more easily extensible and maintainable.</a:t>
            </a:r>
            <a:endParaRPr/>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1981200" y="152401"/>
            <a:ext cx="8229600" cy="7159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Early Binding and Late Binding</a:t>
            </a:r>
            <a:endParaRPr/>
          </a:p>
        </p:txBody>
      </p:sp>
      <p:sp>
        <p:nvSpPr>
          <p:cNvPr id="139" name="Google Shape;139;p9"/>
          <p:cNvSpPr txBox="1">
            <a:spLocks noGrp="1"/>
          </p:cNvSpPr>
          <p:nvPr>
            <p:ph type="body" idx="1"/>
          </p:nvPr>
        </p:nvSpPr>
        <p:spPr>
          <a:xfrm>
            <a:off x="2089150" y="1189038"/>
            <a:ext cx="8135938" cy="4754562"/>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binding of a member function call with an object is called compile time or static type or early binding.</a:t>
            </a:r>
            <a:endParaRPr/>
          </a:p>
          <a:p>
            <a:pPr marL="228600" lvl="0" indent="-228600" algn="l" rtl="0">
              <a:lnSpc>
                <a:spcPct val="90000"/>
              </a:lnSpc>
              <a:spcBef>
                <a:spcPts val="1000"/>
              </a:spcBef>
              <a:spcAft>
                <a:spcPts val="0"/>
              </a:spcAft>
              <a:buClr>
                <a:schemeClr val="dk1"/>
              </a:buClr>
              <a:buSzPts val="2800"/>
              <a:buChar char="•"/>
            </a:pPr>
            <a:r>
              <a:rPr lang="en-US"/>
              <a:t>Static  polymorphism is achieved by method overloading in java.</a:t>
            </a:r>
            <a:endParaRPr/>
          </a:p>
          <a:p>
            <a:pPr marL="228600" lvl="0" indent="-228600" algn="just" rtl="0">
              <a:lnSpc>
                <a:spcPct val="90000"/>
              </a:lnSpc>
              <a:spcBef>
                <a:spcPts val="1000"/>
              </a:spcBef>
              <a:spcAft>
                <a:spcPts val="0"/>
              </a:spcAft>
              <a:buClr>
                <a:schemeClr val="dk1"/>
              </a:buClr>
              <a:buSzPts val="2800"/>
              <a:buChar char="•"/>
            </a:pPr>
            <a:r>
              <a:rPr lang="en-US"/>
              <a:t>The binding of the function call to an object at run time is called run time or dynamic binding or late binding.</a:t>
            </a:r>
            <a:endParaRPr/>
          </a:p>
          <a:p>
            <a:pPr marL="228600" lvl="0" indent="-228600" algn="l" rtl="0">
              <a:lnSpc>
                <a:spcPct val="90000"/>
              </a:lnSpc>
              <a:spcBef>
                <a:spcPts val="1000"/>
              </a:spcBef>
              <a:spcAft>
                <a:spcPts val="0"/>
              </a:spcAft>
              <a:buClr>
                <a:schemeClr val="dk1"/>
              </a:buClr>
              <a:buSzPts val="2800"/>
              <a:buChar char="•"/>
            </a:pPr>
            <a:r>
              <a:rPr lang="en-US"/>
              <a:t>Dynamic  polymorphism is achieved by method overriding in an inheritance.</a:t>
            </a:r>
            <a:endParaRPr/>
          </a:p>
          <a:p>
            <a:pPr marL="228600" lvl="0" indent="-228600" algn="l" rtl="0">
              <a:lnSpc>
                <a:spcPct val="90000"/>
              </a:lnSpc>
              <a:spcBef>
                <a:spcPts val="1000"/>
              </a:spcBef>
              <a:spcAft>
                <a:spcPts val="0"/>
              </a:spcAft>
              <a:buClr>
                <a:schemeClr val="dk1"/>
              </a:buClr>
              <a:buSzPts val="2800"/>
              <a:buFont typeface="Noto Sans Symbols"/>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Effect transition="in" filter="fade">
                                      <p:cBhvr>
                                        <p:cTn id="7" dur="500"/>
                                        <p:tgtEl>
                                          <p:spTgt spid="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xEl>
                                              <p:pRg st="1" end="1"/>
                                            </p:txEl>
                                          </p:spTgt>
                                        </p:tgtEl>
                                        <p:attrNameLst>
                                          <p:attrName>style.visibility</p:attrName>
                                        </p:attrNameLst>
                                      </p:cBhvr>
                                      <p:to>
                                        <p:strVal val="visible"/>
                                      </p:to>
                                    </p:set>
                                    <p:animEffect transition="in" filter="fade">
                                      <p:cBhvr>
                                        <p:cTn id="12" dur="500"/>
                                        <p:tgtEl>
                                          <p:spTgt spid="1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
                                            <p:txEl>
                                              <p:pRg st="2" end="2"/>
                                            </p:txEl>
                                          </p:spTgt>
                                        </p:tgtEl>
                                        <p:attrNameLst>
                                          <p:attrName>style.visibility</p:attrName>
                                        </p:attrNameLst>
                                      </p:cBhvr>
                                      <p:to>
                                        <p:strVal val="visible"/>
                                      </p:to>
                                    </p:set>
                                    <p:animEffect transition="in" filter="fade">
                                      <p:cBhvr>
                                        <p:cTn id="17" dur="500"/>
                                        <p:tgtEl>
                                          <p:spTgt spid="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9">
                                            <p:txEl>
                                              <p:pRg st="3" end="3"/>
                                            </p:txEl>
                                          </p:spTgt>
                                        </p:tgtEl>
                                        <p:attrNameLst>
                                          <p:attrName>style.visibility</p:attrName>
                                        </p:attrNameLst>
                                      </p:cBhvr>
                                      <p:to>
                                        <p:strVal val="visible"/>
                                      </p:to>
                                    </p:set>
                                    <p:animEffect transition="in" filter="fade">
                                      <p:cBhvr>
                                        <p:cTn id="22" dur="500"/>
                                        <p:tgtEl>
                                          <p:spTgt spid="1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
                                            <p:txEl>
                                              <p:pRg st="4" end="4"/>
                                            </p:txEl>
                                          </p:spTgt>
                                        </p:tgtEl>
                                        <p:attrNameLst>
                                          <p:attrName>style.visibility</p:attrName>
                                        </p:attrNameLst>
                                      </p:cBhvr>
                                      <p:to>
                                        <p:strVal val="visible"/>
                                      </p:to>
                                    </p:set>
                                    <p:animEffect transition="in" filter="fade">
                                      <p:cBhvr>
                                        <p:cTn id="27" dur="500"/>
                                        <p:tgtEl>
                                          <p:spTgt spid="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1986</Words>
  <Application>Microsoft Office PowerPoint</Application>
  <PresentationFormat>Widescreen</PresentationFormat>
  <Paragraphs>314</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Courier New</vt:lpstr>
      <vt:lpstr>Noto Sans Symbols</vt:lpstr>
      <vt:lpstr>Times New Roman</vt:lpstr>
      <vt:lpstr>Verdana</vt:lpstr>
      <vt:lpstr>Wingdings</vt:lpstr>
      <vt:lpstr>Office Theme</vt:lpstr>
      <vt:lpstr>Inheritance</vt:lpstr>
      <vt:lpstr>PowerPoint Presentation</vt:lpstr>
      <vt:lpstr>Terms used in Inheritance </vt:lpstr>
      <vt:lpstr>The syntax of Java Inheritance </vt:lpstr>
      <vt:lpstr>Derived class Constructor</vt:lpstr>
      <vt:lpstr>super Keyword</vt:lpstr>
      <vt:lpstr>protected keyword</vt:lpstr>
      <vt:lpstr>Polymorphism</vt:lpstr>
      <vt:lpstr>Early Binding and Late Binding</vt:lpstr>
      <vt:lpstr>Method Overloading vs Overriding</vt:lpstr>
      <vt:lpstr>Method Overriding</vt:lpstr>
      <vt:lpstr>Method Overriding</vt:lpstr>
      <vt:lpstr>Dynamic Data Type Governs Method selection</vt:lpstr>
      <vt:lpstr>instanceof operator</vt:lpstr>
      <vt:lpstr>PowerPoint Presentation</vt:lpstr>
      <vt:lpstr>Final method and classes</vt:lpstr>
      <vt:lpstr>Final class and method</vt:lpstr>
      <vt:lpstr>Object class</vt:lpstr>
      <vt:lpstr>Methods of Object  super class</vt:lpstr>
      <vt:lpstr>PowerPoint Presentation</vt:lpstr>
      <vt:lpstr>Interface</vt:lpstr>
      <vt:lpstr>PowerPoint Presentation</vt:lpstr>
      <vt:lpstr>Why use Java interface? </vt:lpstr>
      <vt:lpstr>PowerPoint Presentation</vt:lpstr>
      <vt:lpstr>Relationship Between Class and Interface</vt:lpstr>
      <vt:lpstr>Difference Between Class and Interface</vt:lpstr>
      <vt:lpstr>New Feature Added in java 8</vt:lpstr>
      <vt:lpstr>Types of Interfaces</vt:lpstr>
      <vt:lpstr>PowerPoint Presentation</vt:lpstr>
      <vt:lpstr>Lambda Expression</vt:lpstr>
      <vt:lpstr>PowerPoint Presentation</vt:lpstr>
      <vt:lpstr>Syntax of Lambda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Shravani Rahul Chikhalkar (Student)</dc:creator>
  <cp:lastModifiedBy>dac</cp:lastModifiedBy>
  <cp:revision>3</cp:revision>
  <dcterms:created xsi:type="dcterms:W3CDTF">2021-10-26T17:25:26Z</dcterms:created>
  <dcterms:modified xsi:type="dcterms:W3CDTF">2023-10-19T08:15:07Z</dcterms:modified>
</cp:coreProperties>
</file>