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9cb5bb3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9cb5bb3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9cb5bb3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9cb5bb3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9cb5bb32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9cb5bb3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ffeccff6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ffeccff6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8c474dd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8c474dd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8c474dd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8c474dd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8c474dd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8c474dd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8c474dd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8c474dd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8f1c425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8f1c425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911e916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911e916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911e916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911e916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9cb5bb32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9cb5bb3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12925"/>
            <a:ext cx="8520600" cy="331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Wrapper Classes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Buffer</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StringBuffer is a peer class of String that provides much of the functionality of strings. </a:t>
            </a:r>
            <a:endParaRPr/>
          </a:p>
          <a:p>
            <a:pPr indent="0" lvl="0" marL="0" rtl="0" algn="l">
              <a:spcBef>
                <a:spcPts val="1200"/>
              </a:spcBef>
              <a:spcAft>
                <a:spcPts val="0"/>
              </a:spcAft>
              <a:buNone/>
            </a:pPr>
            <a:r>
              <a:rPr lang="en"/>
              <a:t>The string represents fixed-length, immutable character sequences while StringBuffer represents growable and writable character sequences. </a:t>
            </a:r>
            <a:endParaRPr/>
          </a:p>
          <a:p>
            <a:pPr indent="0" lvl="0" marL="0" rtl="0" algn="l">
              <a:spcBef>
                <a:spcPts val="1200"/>
              </a:spcBef>
              <a:spcAft>
                <a:spcPts val="0"/>
              </a:spcAft>
              <a:buNone/>
            </a:pPr>
            <a:r>
              <a:rPr lang="en"/>
              <a:t>StringBuffer may have characters and substrings inserted in the middle or appended to the end.</a:t>
            </a:r>
            <a:endParaRPr/>
          </a:p>
          <a:p>
            <a:pPr indent="0" lvl="0" marL="0" rtl="0" algn="l">
              <a:spcBef>
                <a:spcPts val="1200"/>
              </a:spcBef>
              <a:spcAft>
                <a:spcPts val="0"/>
              </a:spcAft>
              <a:buNone/>
            </a:pPr>
            <a:r>
              <a:rPr lang="en"/>
              <a:t>StringBuffer str = new StringBuffer("Hello"); </a:t>
            </a:r>
            <a:endParaRPr/>
          </a:p>
          <a:p>
            <a:pPr indent="0" lvl="0" marL="0" rtl="0" algn="l">
              <a:spcBef>
                <a:spcPts val="1200"/>
              </a:spcBef>
              <a:spcAft>
                <a:spcPts val="1200"/>
              </a:spcAft>
              <a:buNone/>
            </a:pPr>
            <a:r>
              <a:rPr lang="en"/>
              <a:t>StringBuffer is </a:t>
            </a:r>
            <a:r>
              <a:rPr b="1" lang="en"/>
              <a:t>synchronized i.e. thread safe</a:t>
            </a:r>
            <a:r>
              <a:rPr lang="en"/>
              <a:t>. It means two threads can't call the methods of StringBuffer simultaneously.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StringBuilder </a:t>
            </a:r>
            <a:endParaRPr/>
          </a:p>
        </p:txBody>
      </p:sp>
      <p:sp>
        <p:nvSpPr>
          <p:cNvPr id="112" name="Google Shape;112;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to StringBuffer, the StringBuilder in Java represents a mutable sequence of characters.  </a:t>
            </a:r>
            <a:endParaRPr/>
          </a:p>
          <a:p>
            <a:pPr indent="0" lvl="0" marL="0" rtl="0" algn="l">
              <a:spcBef>
                <a:spcPts val="1200"/>
              </a:spcBef>
              <a:spcAft>
                <a:spcPts val="0"/>
              </a:spcAft>
              <a:buClr>
                <a:schemeClr val="dk1"/>
              </a:buClr>
              <a:buSzPts val="1100"/>
              <a:buFont typeface="Arial"/>
              <a:buNone/>
            </a:pPr>
            <a:r>
              <a:rPr lang="en"/>
              <a:t>The function of StringBuilder is very much similar to the StringBuffer class, as both of them provide an alternative to String Class by making a mutable sequence of characters.</a:t>
            </a:r>
            <a:endParaRPr/>
          </a:p>
          <a:p>
            <a:pPr indent="0" lvl="0" marL="0" rtl="0" algn="l">
              <a:spcBef>
                <a:spcPts val="1200"/>
              </a:spcBef>
              <a:spcAft>
                <a:spcPts val="0"/>
              </a:spcAft>
              <a:buNone/>
            </a:pPr>
            <a:r>
              <a:rPr lang="en"/>
              <a:t>StringBuilder str = new StringBuilder(); </a:t>
            </a:r>
            <a:endParaRPr/>
          </a:p>
          <a:p>
            <a:pPr indent="0" lvl="0" marL="0" rtl="0" algn="l">
              <a:spcBef>
                <a:spcPts val="1200"/>
              </a:spcBef>
              <a:spcAft>
                <a:spcPts val="0"/>
              </a:spcAft>
              <a:buClr>
                <a:schemeClr val="dk1"/>
              </a:buClr>
              <a:buSzPts val="1100"/>
              <a:buFont typeface="Arial"/>
              <a:buNone/>
            </a:pPr>
            <a:r>
              <a:rPr lang="en"/>
              <a:t>StringBuilder is </a:t>
            </a:r>
            <a:r>
              <a:rPr b="1" lang="en"/>
              <a:t>non-synchronized i.e. not thread safe</a:t>
            </a:r>
            <a:r>
              <a:rPr lang="en"/>
              <a:t>. It means two threads can call the methods of StringBuilder simultaneously.</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Enum</a:t>
            </a:r>
            <a:endParaRPr/>
          </a:p>
        </p:txBody>
      </p:sp>
      <p:sp>
        <p:nvSpPr>
          <p:cNvPr id="118" name="Google Shape;118;p24"/>
          <p:cNvSpPr txBox="1"/>
          <p:nvPr>
            <p:ph idx="1" type="body"/>
          </p:nvPr>
        </p:nvSpPr>
        <p:spPr>
          <a:xfrm>
            <a:off x="311700" y="1152475"/>
            <a:ext cx="8520600" cy="377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enum is a special "class" that represents a group of constants (unchangeable variables, like final variables).</a:t>
            </a:r>
            <a:endParaRPr/>
          </a:p>
          <a:p>
            <a:pPr indent="0" lvl="0" marL="0" rtl="0" algn="l">
              <a:spcBef>
                <a:spcPts val="1200"/>
              </a:spcBef>
              <a:spcAft>
                <a:spcPts val="0"/>
              </a:spcAft>
              <a:buNone/>
            </a:pPr>
            <a:r>
              <a:rPr lang="en"/>
              <a:t>To create an enum, use the enum keyword (instead of class or interface), and separate the constants with a comma. Note that they should be in uppercase letters:</a:t>
            </a:r>
            <a:endParaRPr/>
          </a:p>
          <a:p>
            <a:pPr indent="0" lvl="0" marL="0" rtl="0" algn="l">
              <a:spcBef>
                <a:spcPts val="1200"/>
              </a:spcBef>
              <a:spcAft>
                <a:spcPts val="0"/>
              </a:spcAft>
              <a:buNone/>
            </a:pPr>
            <a:r>
              <a:rPr lang="en"/>
              <a:t>Why And When To Use Enums?</a:t>
            </a:r>
            <a:endParaRPr/>
          </a:p>
          <a:p>
            <a:pPr indent="0" lvl="0" marL="0" rtl="0" algn="l">
              <a:spcBef>
                <a:spcPts val="1200"/>
              </a:spcBef>
              <a:spcAft>
                <a:spcPts val="0"/>
              </a:spcAft>
              <a:buClr>
                <a:schemeClr val="dk1"/>
              </a:buClr>
              <a:buSzPts val="1100"/>
              <a:buFont typeface="Arial"/>
              <a:buNone/>
            </a:pPr>
            <a:r>
              <a:rPr lang="en"/>
              <a:t>U</a:t>
            </a:r>
            <a:r>
              <a:rPr lang="en"/>
              <a:t>se enums when you have values that you know aren't going to change, like month days, days, colors, deck of cards, etc.</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7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a:t>
            </a:r>
            <a:endParaRPr/>
          </a:p>
        </p:txBody>
      </p:sp>
      <p:sp>
        <p:nvSpPr>
          <p:cNvPr id="124" name="Google Shape;124;p25"/>
          <p:cNvSpPr txBox="1"/>
          <p:nvPr>
            <p:ph idx="1" type="body"/>
          </p:nvPr>
        </p:nvSpPr>
        <p:spPr>
          <a:xfrm>
            <a:off x="311700" y="646150"/>
            <a:ext cx="8674800" cy="440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enum Level {</a:t>
            </a:r>
            <a:endParaRPr/>
          </a:p>
          <a:p>
            <a:pPr indent="0" lvl="0" marL="0" rtl="0" algn="l">
              <a:spcBef>
                <a:spcPts val="1200"/>
              </a:spcBef>
              <a:spcAft>
                <a:spcPts val="0"/>
              </a:spcAft>
              <a:buClr>
                <a:schemeClr val="dk1"/>
              </a:buClr>
              <a:buSzPct val="61111"/>
              <a:buFont typeface="Arial"/>
              <a:buNone/>
            </a:pPr>
            <a:r>
              <a:rPr lang="en"/>
              <a:t>  LOW,</a:t>
            </a:r>
            <a:endParaRPr/>
          </a:p>
          <a:p>
            <a:pPr indent="0" lvl="0" marL="0" rtl="0" algn="l">
              <a:spcBef>
                <a:spcPts val="1200"/>
              </a:spcBef>
              <a:spcAft>
                <a:spcPts val="0"/>
              </a:spcAft>
              <a:buClr>
                <a:schemeClr val="dk1"/>
              </a:buClr>
              <a:buSzPct val="61111"/>
              <a:buFont typeface="Arial"/>
              <a:buNone/>
            </a:pPr>
            <a:r>
              <a:rPr lang="en"/>
              <a:t>  MEDIUM,</a:t>
            </a:r>
            <a:endParaRPr/>
          </a:p>
          <a:p>
            <a:pPr indent="0" lvl="0" marL="0" rtl="0" algn="l">
              <a:spcBef>
                <a:spcPts val="1200"/>
              </a:spcBef>
              <a:spcAft>
                <a:spcPts val="0"/>
              </a:spcAft>
              <a:buClr>
                <a:schemeClr val="dk1"/>
              </a:buClr>
              <a:buSzPct val="61111"/>
              <a:buFont typeface="Arial"/>
              <a:buNone/>
            </a:pPr>
            <a:r>
              <a:rPr lang="en"/>
              <a:t>  HIGH</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rPr lang="en"/>
              <a:t>You can access enum constants with the dot syntax:</a:t>
            </a:r>
            <a:endParaRPr/>
          </a:p>
          <a:p>
            <a:pPr indent="0" lvl="0" marL="0" rtl="0" algn="l">
              <a:spcBef>
                <a:spcPts val="1200"/>
              </a:spcBef>
              <a:spcAft>
                <a:spcPts val="0"/>
              </a:spcAft>
              <a:buNone/>
            </a:pPr>
            <a:r>
              <a:rPr lang="en"/>
              <a:t>Level myVar = Level.MEDIUM;</a:t>
            </a:r>
            <a:endParaRPr/>
          </a:p>
          <a:p>
            <a:pPr indent="0" lvl="0" marL="0" rtl="0" algn="l">
              <a:spcBef>
                <a:spcPts val="1200"/>
              </a:spcBef>
              <a:spcAft>
                <a:spcPts val="0"/>
              </a:spcAft>
              <a:buNone/>
            </a:pPr>
            <a:r>
              <a:rPr lang="en"/>
              <a:t>An enum cannot be used to create objects, and it cannot extend other classes (but it can implement interfaces).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215125"/>
            <a:ext cx="8832300" cy="435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t>In Java, wrapper classes are used to convert primitive data types into objects (also known as reference types) and provide utility methods to work with them. Wrapper classes are part of the Java standard library and are used to represent and manipulate primitive data types in an object-oriented way.</a:t>
            </a:r>
            <a:endParaRPr sz="2200"/>
          </a:p>
          <a:p>
            <a:pPr indent="0" lvl="0" marL="0" rtl="0" algn="l">
              <a:spcBef>
                <a:spcPts val="1200"/>
              </a:spcBef>
              <a:spcAft>
                <a:spcPts val="0"/>
              </a:spcAft>
              <a:buNone/>
            </a:pPr>
            <a:r>
              <a:rPr lang="en" sz="2200"/>
              <a:t>Why Wrapper Classes?</a:t>
            </a:r>
            <a:endParaRPr sz="2200"/>
          </a:p>
          <a:p>
            <a:pPr indent="0" lvl="0" marL="0" rtl="0" algn="l">
              <a:spcBef>
                <a:spcPts val="1200"/>
              </a:spcBef>
              <a:spcAft>
                <a:spcPts val="0"/>
              </a:spcAft>
              <a:buNone/>
            </a:pPr>
            <a:r>
              <a:rPr lang="en" sz="2200"/>
              <a:t>Basically, </a:t>
            </a:r>
            <a:r>
              <a:rPr b="1" lang="en" sz="2200"/>
              <a:t>generic classes</a:t>
            </a:r>
            <a:r>
              <a:rPr lang="en" sz="2200"/>
              <a:t> only work with </a:t>
            </a:r>
            <a:r>
              <a:rPr b="1" lang="en" sz="2200"/>
              <a:t>objects</a:t>
            </a:r>
            <a:r>
              <a:rPr lang="en" sz="2200"/>
              <a:t> and don’t support primitives. </a:t>
            </a:r>
            <a:endParaRPr sz="2200"/>
          </a:p>
          <a:p>
            <a:pPr indent="0" lvl="0" marL="0" rtl="0" algn="l">
              <a:spcBef>
                <a:spcPts val="1200"/>
              </a:spcBef>
              <a:spcAft>
                <a:spcPts val="1200"/>
              </a:spcAft>
              <a:buNone/>
            </a:pPr>
            <a:r>
              <a:rPr lang="en" sz="2200"/>
              <a:t>As a result, if we want to work with them, we have to convert primitive values into wrapper objects.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007175" y="273800"/>
            <a:ext cx="7236124" cy="434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272575" y="4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Autoboxing and Unboxing</a:t>
            </a:r>
            <a:endParaRPr/>
          </a:p>
        </p:txBody>
      </p:sp>
      <p:sp>
        <p:nvSpPr>
          <p:cNvPr id="70" name="Google Shape;70;p16"/>
          <p:cNvSpPr txBox="1"/>
          <p:nvPr>
            <p:ph idx="1" type="body"/>
          </p:nvPr>
        </p:nvSpPr>
        <p:spPr>
          <a:xfrm>
            <a:off x="311700" y="616825"/>
            <a:ext cx="8520600" cy="444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510"/>
              <a:t>“</a:t>
            </a:r>
            <a:r>
              <a:rPr b="1" lang="en" sz="7510"/>
              <a:t>Boxing</a:t>
            </a:r>
            <a:r>
              <a:rPr lang="en" sz="7510"/>
              <a:t>” refers to converting a primitive value into a corresponding wrapper object. Because this can happen automatically, it’s known as </a:t>
            </a:r>
            <a:r>
              <a:rPr b="1" lang="en" sz="7510"/>
              <a:t>autoboxing</a:t>
            </a:r>
            <a:r>
              <a:rPr lang="en" sz="7510"/>
              <a:t>.</a:t>
            </a:r>
            <a:endParaRPr sz="7510"/>
          </a:p>
          <a:p>
            <a:pPr indent="0" lvl="0" marL="0" rtl="0" algn="l">
              <a:spcBef>
                <a:spcPts val="1200"/>
              </a:spcBef>
              <a:spcAft>
                <a:spcPts val="0"/>
              </a:spcAft>
              <a:buNone/>
            </a:pPr>
            <a:r>
              <a:rPr lang="en" sz="7510"/>
              <a:t>//Converting int into Integer  </a:t>
            </a:r>
            <a:endParaRPr sz="7510"/>
          </a:p>
          <a:p>
            <a:pPr indent="0" lvl="0" marL="0" rtl="0" algn="l">
              <a:spcBef>
                <a:spcPts val="1200"/>
              </a:spcBef>
              <a:spcAft>
                <a:spcPts val="0"/>
              </a:spcAft>
              <a:buClr>
                <a:schemeClr val="dk1"/>
              </a:buClr>
              <a:buSzPts val="275"/>
              <a:buFont typeface="Arial"/>
              <a:buNone/>
            </a:pPr>
            <a:r>
              <a:rPr lang="en" sz="7510"/>
              <a:t>int a=20;  </a:t>
            </a:r>
            <a:endParaRPr sz="7510"/>
          </a:p>
          <a:p>
            <a:pPr indent="0" lvl="0" marL="0" rtl="0" algn="l">
              <a:spcBef>
                <a:spcPts val="1200"/>
              </a:spcBef>
              <a:spcAft>
                <a:spcPts val="0"/>
              </a:spcAft>
              <a:buClr>
                <a:schemeClr val="dk1"/>
              </a:buClr>
              <a:buSzPts val="275"/>
              <a:buFont typeface="Arial"/>
              <a:buNone/>
            </a:pPr>
            <a:r>
              <a:rPr lang="en" sz="7510"/>
              <a:t>Integer i=Integer.valueOf(a);//Boxing: converting int into Integer explicitly  </a:t>
            </a:r>
            <a:endParaRPr sz="7510"/>
          </a:p>
          <a:p>
            <a:pPr indent="0" lvl="0" marL="0" rtl="0" algn="l">
              <a:spcBef>
                <a:spcPts val="1200"/>
              </a:spcBef>
              <a:spcAft>
                <a:spcPts val="0"/>
              </a:spcAft>
              <a:buClr>
                <a:schemeClr val="dk1"/>
              </a:buClr>
              <a:buSzPts val="275"/>
              <a:buFont typeface="Arial"/>
              <a:buNone/>
            </a:pPr>
            <a:r>
              <a:rPr lang="en" sz="7510"/>
              <a:t>Integer j=a;//autoboxing, now compiler will write Integer.valueOf(a) internally  </a:t>
            </a:r>
            <a:endParaRPr sz="7510"/>
          </a:p>
          <a:p>
            <a:pPr indent="0" lvl="0" marL="0" rtl="0" algn="l">
              <a:spcBef>
                <a:spcPts val="1200"/>
              </a:spcBef>
              <a:spcAft>
                <a:spcPts val="0"/>
              </a:spcAft>
              <a:buNone/>
            </a:pPr>
            <a:r>
              <a:rPr lang="en" sz="7510"/>
              <a:t>The automatic conversion of primitive data type into its corresponding wrapper class is known as autoboxing, for example, byte to Byte, char to Character, int to Integer, long to Long, float to Float, boolean to Boolean, double to Double, and short to Short.</a:t>
            </a:r>
            <a:endParaRPr sz="7510"/>
          </a:p>
          <a:p>
            <a:pPr indent="0" lvl="0" marL="0" rtl="0" algn="l">
              <a:spcBef>
                <a:spcPts val="1200"/>
              </a:spcBef>
              <a:spcAft>
                <a:spcPts val="0"/>
              </a:spcAft>
              <a:buClr>
                <a:schemeClr val="dk1"/>
              </a:buClr>
              <a:buSzPts val="275"/>
              <a:buFont typeface="Arial"/>
              <a:buNone/>
            </a:pPr>
            <a:r>
              <a:rPr b="1" lang="en" sz="7510"/>
              <a:t>Since Java 5, we do not need to use the valueOf() method of wrapper classes to convert the primitive into objects.</a:t>
            </a:r>
            <a:endParaRPr b="1" sz="751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2041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AutoUnBoxing</a:t>
            </a:r>
            <a:endParaRPr/>
          </a:p>
        </p:txBody>
      </p:sp>
      <p:sp>
        <p:nvSpPr>
          <p:cNvPr id="76" name="Google Shape;76;p17"/>
          <p:cNvSpPr txBox="1"/>
          <p:nvPr>
            <p:ph idx="1" type="body"/>
          </p:nvPr>
        </p:nvSpPr>
        <p:spPr>
          <a:xfrm>
            <a:off x="311700" y="625825"/>
            <a:ext cx="8520600" cy="45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automatic conversion of primitive data type into its corresponding wrapper class is known as autoboxing, for example, byte to Byte, char to Character, int to Integer, long to Long, float to Float, boolean to Boolean, double to Double, and short to Short.</a:t>
            </a:r>
            <a:endParaRPr/>
          </a:p>
          <a:p>
            <a:pPr indent="0" lvl="0" marL="0" rtl="0" algn="l">
              <a:spcBef>
                <a:spcPts val="1200"/>
              </a:spcBef>
              <a:spcAft>
                <a:spcPts val="0"/>
              </a:spcAft>
              <a:buNone/>
            </a:pPr>
            <a:r>
              <a:rPr lang="en"/>
              <a:t>Integer a=new Integer(3);    </a:t>
            </a:r>
            <a:endParaRPr/>
          </a:p>
          <a:p>
            <a:pPr indent="0" lvl="0" marL="0" rtl="0" algn="l">
              <a:spcBef>
                <a:spcPts val="1200"/>
              </a:spcBef>
              <a:spcAft>
                <a:spcPts val="0"/>
              </a:spcAft>
              <a:buNone/>
            </a:pPr>
            <a:r>
              <a:rPr lang="en"/>
              <a:t>int i=a.intValue();//unboxing,converting Integer to int explicitly  </a:t>
            </a:r>
            <a:endParaRPr/>
          </a:p>
          <a:p>
            <a:pPr indent="0" lvl="0" marL="0" rtl="0" algn="l">
              <a:spcBef>
                <a:spcPts val="1200"/>
              </a:spcBef>
              <a:spcAft>
                <a:spcPts val="0"/>
              </a:spcAft>
              <a:buNone/>
            </a:pPr>
            <a:r>
              <a:rPr lang="en"/>
              <a:t>int j=a;//autounboxing, now compiler will write a.intValue() internally      </a:t>
            </a:r>
            <a:endParaRPr/>
          </a:p>
          <a:p>
            <a:pPr indent="0" lvl="0" marL="0" rtl="0" algn="l">
              <a:spcBef>
                <a:spcPts val="1200"/>
              </a:spcBef>
              <a:spcAft>
                <a:spcPts val="0"/>
              </a:spcAft>
              <a:buNone/>
            </a:pPr>
            <a:r>
              <a:rPr lang="en"/>
              <a:t>It is the reverse process of autoboxing. </a:t>
            </a:r>
            <a:endParaRPr/>
          </a:p>
          <a:p>
            <a:pPr indent="0" lvl="0" marL="0" rtl="0" algn="l">
              <a:spcBef>
                <a:spcPts val="1200"/>
              </a:spcBef>
              <a:spcAft>
                <a:spcPts val="0"/>
              </a:spcAft>
              <a:buClr>
                <a:schemeClr val="dk1"/>
              </a:buClr>
              <a:buSzPts val="1100"/>
              <a:buFont typeface="Arial"/>
              <a:buNone/>
            </a:pPr>
            <a:r>
              <a:rPr b="1" lang="en"/>
              <a:t>Since Java 5, we do not need to use the intValue() method of wrapper classes to convert the wrapper type into primitives.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a:t>
            </a:r>
            <a:endParaRPr/>
          </a:p>
        </p:txBody>
      </p:sp>
      <p:sp>
        <p:nvSpPr>
          <p:cNvPr id="82" name="Google Shape;82;p18"/>
          <p:cNvSpPr txBox="1"/>
          <p:nvPr>
            <p:ph idx="1" type="body"/>
          </p:nvPr>
        </p:nvSpPr>
        <p:spPr>
          <a:xfrm>
            <a:off x="311700" y="977850"/>
            <a:ext cx="8520600" cy="403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String class is a fundamental class that represents a sequence of characters. It is part of the Java Standard Library</a:t>
            </a:r>
            <a:endParaRPr/>
          </a:p>
          <a:p>
            <a:pPr indent="0" lvl="0" marL="0" rtl="0" algn="l">
              <a:spcBef>
                <a:spcPts val="1200"/>
              </a:spcBef>
              <a:spcAft>
                <a:spcPts val="0"/>
              </a:spcAft>
              <a:buNone/>
            </a:pPr>
            <a:r>
              <a:rPr lang="en"/>
              <a:t>String is a sequence of characters. But in Java, string is an object that represents a sequence of characters. The java.lang.String class is used to create a string object.Strings are </a:t>
            </a:r>
            <a:r>
              <a:rPr b="1" lang="en" u="sng"/>
              <a:t>immutable </a:t>
            </a:r>
            <a:r>
              <a:rPr lang="en"/>
              <a:t>in nature</a:t>
            </a:r>
            <a:endParaRPr/>
          </a:p>
          <a:p>
            <a:pPr indent="0" lvl="0" marL="0" rtl="0" algn="l">
              <a:spcBef>
                <a:spcPts val="1200"/>
              </a:spcBef>
              <a:spcAft>
                <a:spcPts val="0"/>
              </a:spcAft>
              <a:buClr>
                <a:schemeClr val="dk1"/>
              </a:buClr>
              <a:buSzPts val="1100"/>
              <a:buFont typeface="Arial"/>
              <a:buNone/>
            </a:pPr>
            <a:r>
              <a:rPr lang="en"/>
              <a:t>There are two ways to create String object:</a:t>
            </a:r>
            <a:endParaRPr/>
          </a:p>
          <a:p>
            <a:pPr indent="0" lvl="0" marL="0" rtl="0" algn="l">
              <a:spcBef>
                <a:spcPts val="1200"/>
              </a:spcBef>
              <a:spcAft>
                <a:spcPts val="0"/>
              </a:spcAft>
              <a:buNone/>
            </a:pPr>
            <a:r>
              <a:rPr lang="en"/>
              <a:t>By string literal</a:t>
            </a:r>
            <a:endParaRPr/>
          </a:p>
          <a:p>
            <a:pPr indent="0" lvl="0" marL="0" rtl="0" algn="l">
              <a:spcBef>
                <a:spcPts val="1200"/>
              </a:spcBef>
              <a:spcAft>
                <a:spcPts val="0"/>
              </a:spcAft>
              <a:buClr>
                <a:schemeClr val="dk1"/>
              </a:buClr>
              <a:buSzPts val="1100"/>
              <a:buFont typeface="Arial"/>
              <a:buNone/>
            </a:pPr>
            <a:r>
              <a:rPr lang="en"/>
              <a:t>String s="welcome";  </a:t>
            </a:r>
            <a:endParaRPr/>
          </a:p>
          <a:p>
            <a:pPr indent="0" lvl="0" marL="0" rtl="0" algn="l">
              <a:spcBef>
                <a:spcPts val="1200"/>
              </a:spcBef>
              <a:spcAft>
                <a:spcPts val="0"/>
              </a:spcAft>
              <a:buNone/>
            </a:pPr>
            <a:r>
              <a:rPr lang="en"/>
              <a:t>By new keyword</a:t>
            </a:r>
            <a:endParaRPr/>
          </a:p>
          <a:p>
            <a:pPr indent="0" lvl="0" marL="0" rtl="0" algn="l">
              <a:spcBef>
                <a:spcPts val="1200"/>
              </a:spcBef>
              <a:spcAft>
                <a:spcPts val="1200"/>
              </a:spcAft>
              <a:buNone/>
            </a:pPr>
            <a:r>
              <a:rPr lang="en"/>
              <a:t>String s1=new String(“Testing”);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3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Pool</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String Pool in Java is a special storage space in Java Heap memory where string literals are stored.</a:t>
            </a:r>
            <a:endParaRPr>
              <a:solidFill>
                <a:srgbClr val="434343"/>
              </a:solidFill>
            </a:endParaRPr>
          </a:p>
          <a:p>
            <a:pPr indent="0" lvl="0" marL="0" rtl="0" algn="l">
              <a:spcBef>
                <a:spcPts val="1200"/>
              </a:spcBef>
              <a:spcAft>
                <a:spcPts val="0"/>
              </a:spcAft>
              <a:buNone/>
            </a:pPr>
            <a:r>
              <a:rPr lang="en">
                <a:solidFill>
                  <a:srgbClr val="434343"/>
                </a:solidFill>
              </a:rPr>
              <a:t> It is also known by the names - </a:t>
            </a:r>
            <a:r>
              <a:rPr b="1" lang="en">
                <a:solidFill>
                  <a:srgbClr val="434343"/>
                </a:solidFill>
              </a:rPr>
              <a:t>String Constant Pool or String Intern Pool. </a:t>
            </a:r>
            <a:endParaRPr b="1">
              <a:solidFill>
                <a:srgbClr val="434343"/>
              </a:solidFill>
            </a:endParaRPr>
          </a:p>
          <a:p>
            <a:pPr indent="0" lvl="0" marL="0" rtl="0" algn="l">
              <a:spcBef>
                <a:spcPts val="1200"/>
              </a:spcBef>
              <a:spcAft>
                <a:spcPts val="1200"/>
              </a:spcAft>
              <a:buNone/>
            </a:pPr>
            <a:r>
              <a:rPr lang="en">
                <a:solidFill>
                  <a:srgbClr val="434343"/>
                </a:solidFill>
              </a:rPr>
              <a:t>Whenever a string literal is created, the JVM first checks the String Constant Pool before creating a new String object corresponding to it.</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Pool</a:t>
            </a:r>
            <a:endParaRPr/>
          </a:p>
        </p:txBody>
      </p:sp>
      <p:pic>
        <p:nvPicPr>
          <p:cNvPr id="94" name="Google Shape;94;p20"/>
          <p:cNvPicPr preferRelativeResize="0"/>
          <p:nvPr/>
        </p:nvPicPr>
        <p:blipFill>
          <a:blip r:embed="rId3">
            <a:alphaModFix/>
          </a:blip>
          <a:stretch>
            <a:fillRect/>
          </a:stretch>
        </p:blipFill>
        <p:spPr>
          <a:xfrm>
            <a:off x="1298525" y="948500"/>
            <a:ext cx="7360450" cy="391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String.intern() method</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Creating strings using the new keyword allocates memory to the string object in the heap but outside the string constant pool. </a:t>
            </a:r>
            <a:endParaRPr/>
          </a:p>
          <a:p>
            <a:pPr indent="0" lvl="0" marL="0" rtl="0" algn="l">
              <a:spcBef>
                <a:spcPts val="1200"/>
              </a:spcBef>
              <a:spcAft>
                <a:spcPts val="0"/>
              </a:spcAft>
              <a:buNone/>
            </a:pPr>
            <a:r>
              <a:rPr lang="en"/>
              <a:t>When we use the String.intern() method, JVM puts the string literal in the String Pool (if not already present), and its reference is stored in the variable. </a:t>
            </a:r>
            <a:endParaRPr/>
          </a:p>
          <a:p>
            <a:pPr indent="0" lvl="0" marL="0" rtl="0" algn="l">
              <a:spcBef>
                <a:spcPts val="1200"/>
              </a:spcBef>
              <a:spcAft>
                <a:spcPts val="0"/>
              </a:spcAft>
              <a:buNone/>
            </a:pPr>
            <a:r>
              <a:rPr lang="en"/>
              <a:t>However, if the String Constant Pool already contains a string equal to the String object to be created, its reference is returned.</a:t>
            </a:r>
            <a:endParaRPr/>
          </a:p>
          <a:p>
            <a:pPr indent="0" lvl="0" marL="0" rtl="0" algn="l">
              <a:spcBef>
                <a:spcPts val="1200"/>
              </a:spcBef>
              <a:spcAft>
                <a:spcPts val="0"/>
              </a:spcAft>
              <a:buClr>
                <a:schemeClr val="dk1"/>
              </a:buClr>
              <a:buSzPts val="1100"/>
              <a:buFont typeface="Arial"/>
              <a:buNone/>
            </a:pPr>
            <a:r>
              <a:rPr lang="en"/>
              <a:t>String str = "Java";</a:t>
            </a:r>
            <a:endParaRPr/>
          </a:p>
          <a:p>
            <a:pPr indent="0" lvl="0" marL="0" rtl="0" algn="l">
              <a:spcBef>
                <a:spcPts val="1200"/>
              </a:spcBef>
              <a:spcAft>
                <a:spcPts val="0"/>
              </a:spcAft>
              <a:buClr>
                <a:schemeClr val="dk1"/>
              </a:buClr>
              <a:buSzPts val="1100"/>
              <a:buFont typeface="Arial"/>
              <a:buNone/>
            </a:pPr>
            <a:r>
              <a:rPr lang="en"/>
              <a:t>String str1 = new String("Java").intern();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