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3"/>
  </p:sldMasterIdLst>
  <p:notesMasterIdLst>
    <p:notesMasterId r:id="rId7"/>
  </p:notesMasterIdLst>
  <p:handoutMasterIdLst>
    <p:handoutMasterId r:id="rId8"/>
  </p:handoutMasterIdLst>
  <p:sldIdLst>
    <p:sldId id="273" r:id="rId4"/>
    <p:sldId id="274" r:id="rId5"/>
    <p:sldId id="275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Tietoevry Sans 1 Light" pitchFamily="50" charset="0"/>
      <p:regular r:id="rId13"/>
      <p:italic r:id="rId14"/>
    </p:embeddedFont>
    <p:embeddedFont>
      <p:font typeface="Tietoevry Sans 1 Medium" pitchFamily="50" charset="0"/>
      <p:regular r:id="rId15"/>
      <p:italic r:id="rId16"/>
    </p:embeddedFont>
    <p:embeddedFont>
      <p:font typeface="Tietoevry Sans 1 Thin" pitchFamily="50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14" y="23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837147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719350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837147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719350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851819"/>
            <a:ext cx="3924300" cy="14398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851819"/>
            <a:ext cx="3924300" cy="14398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 and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 and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and patter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and pattern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and subtitle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                                                                                                                                                                    Press ENTER then TAB to view next text style                                                                                                                                                  Press SHIFT+TAB to view previous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and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                                                                                                                                                                     Press ENTER then TAB to view next text style                                                                                                                                                  Press SHIFT+TAB to view previous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3">
    <p:bg>
      <p:bgPr>
        <a:solidFill>
          <a:srgbClr val="F7EAE4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3EF67-4CB8-6ACA-E9C0-4ED3461B4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92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7A6ED88-96D7-B453-0B64-372EA8B11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1384300"/>
            <a:ext cx="3600450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3250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98A738B-3132-AF5D-B3C8-6323565056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3600450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8893B5-0DDF-3FD8-AEE6-42AEC510A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1638" y="1384300"/>
            <a:ext cx="3600450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7AD86B0-EC67-2D9D-34BD-B677E83DD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3600450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F5CADC-9CD3-BB95-1E88-6D4D356699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1638" y="1384300"/>
            <a:ext cx="3600450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       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AAA3DA6-FFAB-8598-D550-E7E6D414AF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27368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141992D-F9B8-8465-EE76-A49338D2E9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3576" y="1384300"/>
            <a:ext cx="27368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Press ENTER then TAB to view next text style   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8C94BC-5374-DA61-F85E-B5C8019430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13" y="1384300"/>
            <a:ext cx="27368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Press ENTER then TAB to view next text style  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A0780A1-5D49-BF8E-2FB7-EF05CA892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1998662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50284C4-9CDF-C39D-9F2C-F7EBC8DA53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76500" y="1384300"/>
            <a:ext cx="20034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6F74C48-04DA-7A70-ABFC-8D5D74391E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8838" y="1384300"/>
            <a:ext cx="20034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09EDCF-4254-9864-5184-8692993E0E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61176" y="1384300"/>
            <a:ext cx="1995487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3EA9506-A233-2FA2-C4CC-3CFB7E4E33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1566862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7AE9B0B-75B2-3627-3C39-4AADAB64F6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3588" y="1384300"/>
            <a:ext cx="1566862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62651CC-6103-D6B0-3621-E03B22D107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79838" y="1384300"/>
            <a:ext cx="15843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85A872B-FDFE-A910-808E-37AAC332D2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43551" y="1384300"/>
            <a:ext cx="1566862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569B7A-D49B-F095-2912-BE29FADAAF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5039" y="1384300"/>
            <a:ext cx="1571624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94FAE30-3AFD-2623-76CF-E27D660125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384300"/>
            <a:ext cx="1279525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967F4A1-A236-ADEC-7A71-20F3A1D76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41488" y="1384300"/>
            <a:ext cx="1284287" cy="3240088"/>
          </a:xfrm>
        </p:spPr>
        <p:txBody>
          <a:bodyPr/>
          <a:lstStyle/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9188F5-18BE-39D6-3055-ED075D7B8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03575" y="1384300"/>
            <a:ext cx="1281113" cy="3240088"/>
          </a:xfrm>
        </p:spPr>
        <p:txBody>
          <a:bodyPr/>
          <a:lstStyle/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D571FD4-41B0-AEA6-7CD6-8EA941A86E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59314" y="1384300"/>
            <a:ext cx="1281112" cy="3240088"/>
          </a:xfrm>
        </p:spPr>
        <p:txBody>
          <a:bodyPr/>
          <a:lstStyle/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89A2A0-A6E2-E02F-AF8B-CCEE6CE4FF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813" y="1384300"/>
            <a:ext cx="1277937" cy="3240088"/>
          </a:xfrm>
        </p:spPr>
        <p:txBody>
          <a:bodyPr/>
          <a:lstStyle/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3B55F-A105-1D9B-0649-2149395757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72375" y="1384300"/>
            <a:ext cx="1284288" cy="3240088"/>
          </a:xfrm>
        </p:spPr>
        <p:txBody>
          <a:bodyPr/>
          <a:lstStyle/>
          <a:p>
            <a:pPr lvl="0"/>
            <a:r>
              <a:rPr lang="en-US" dirty="0"/>
              <a:t>Click to add text Press ENTER then TAB to view next text style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8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0"/>
            <a:ext cx="4572000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4032248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2A6F489-9E7E-06F8-A257-C4E8A191B6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40322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                                         Press ENTER then TAB to view next text style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15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 userDrawn="1">
          <p15:clr>
            <a:srgbClr val="FBAE40"/>
          </p15:clr>
        </p15:guide>
        <p15:guide id="4" pos="2721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3900FFE-3876-DD64-F500-799DA81E7D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64F4DFE-FB0A-B5A1-E66B-F67EF5EF49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8FF44A2-CE83-8C47-172B-8563FB396F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97181" y="1384300"/>
            <a:ext cx="26638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t graph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5DA41E-7697-64A3-65DF-F82F4718B606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4032248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3DC322E-3850-001F-D386-2DABC30A7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5498" y="939247"/>
            <a:ext cx="3265004" cy="3265004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88E7A2-312F-0A45-FB99-BD1D0E6D14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40322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                                            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198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DE8A679-0759-713E-0CE2-3E0787163A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7338" y="1384300"/>
            <a:ext cx="26638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6CDCEF1-939E-8BA0-6055-2F9766971A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1384300"/>
            <a:ext cx="26638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851819"/>
            <a:ext cx="3273091" cy="14398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title for example Agenda</a:t>
            </a:r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082958F-84AD-AD32-01DA-E027398C9C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40088"/>
          </a:xfrm>
        </p:spPr>
        <p:txBody>
          <a:bodyPr/>
          <a:lstStyle/>
          <a:p>
            <a:pPr lvl="0"/>
            <a:r>
              <a:rPr lang="en-US" dirty="0"/>
              <a:t>Click to add text                                             Press ENTER then TAB to view next text style                                                                    Press SHIFT+TAB to view previous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your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61063" y="1120388"/>
            <a:ext cx="2079000" cy="36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button to view Templafy pane on right side of the screen, if it is not already there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baseline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Insert picture from other location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to browse for picture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sz="1200" b="1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675" b="0" i="0" dirty="0">
                <a:solidFill>
                  <a:srgbClr val="000000"/>
                </a:solidFill>
                <a:effectLst/>
                <a:latin typeface="+mn-lt"/>
              </a:rPr>
              <a:t>⌘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+ option + ctrl + G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0863" y="1456513"/>
            <a:ext cx="229340" cy="274388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2185" y="30202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93942" y="1120388"/>
            <a:ext cx="2079000" cy="38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number from or to)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to selected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When presentation is done, open an empty presentation (press Ctrl+N). Copy all slides from presentation, paste them into empty one. This will ensure that there are no extra layouts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GB" altLang="da-DK" sz="675" b="1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287338" y="240670"/>
            <a:ext cx="8569325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2942" y="1587362"/>
            <a:ext cx="283720" cy="407525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D27C8A6-3124-4A11-900D-2C649BB3C7C9}" type="datetime4">
              <a:rPr lang="en-GB" smtClean="0"/>
              <a:t>27 September 2024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5537581" y="2482382"/>
            <a:ext cx="255903" cy="241280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7338" y="1120388"/>
            <a:ext cx="2079000" cy="348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200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US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-key to jump though bullet-point levels. 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SHIFT+TAB</a:t>
            </a:r>
            <a:endParaRPr lang="en-GB" sz="675" b="1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sz="675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675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675" b="1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675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675" baseline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sz="675" baseline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eaLnBrk="1" hangingPunct="1">
              <a:spcAft>
                <a:spcPts val="450"/>
              </a:spcAft>
              <a:defRPr/>
            </a:pP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675" b="0" noProof="1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450"/>
              </a:spcAft>
              <a:buFont typeface="+mj-lt"/>
              <a:buNone/>
            </a:pPr>
            <a:r>
              <a:rPr lang="en-GB" sz="675" noProof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675" b="1" noProof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 </a:t>
            </a:r>
            <a:r>
              <a:rPr lang="en-GB" sz="675" noProof="1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675" noProof="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GB" sz="675" noProof="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tab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GB" altLang="da-DK" sz="675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their default settings</a:t>
            </a:r>
            <a:endParaRPr lang="en-GB" sz="675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30238" y="3644419"/>
            <a:ext cx="356571" cy="13257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30238" y="3003681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32261" y="4318893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30238" y="1874737"/>
            <a:ext cx="342857" cy="19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5501467" y="2020948"/>
            <a:ext cx="328131" cy="2743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8078513" y="4518475"/>
            <a:ext cx="743810" cy="288491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330238" y="2407138"/>
            <a:ext cx="192857" cy="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851819"/>
            <a:ext cx="3273091" cy="14398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for example Agenda</a:t>
            </a:r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851819"/>
            <a:ext cx="3273091" cy="14398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for example Agenda</a:t>
            </a:r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1 and pattern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837147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0545" y="2719350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accent1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2 and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837147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719350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1, </a:t>
            </a:r>
            <a:r>
              <a:rPr lang="en-US" dirty="0" err="1"/>
              <a:t>Tietoevry</a:t>
            </a:r>
            <a:r>
              <a:rPr lang="en-US" dirty="0"/>
              <a:t> sans light 11</a:t>
            </a:r>
          </a:p>
          <a:p>
            <a:pPr lvl="1"/>
            <a:r>
              <a:rPr lang="en-US" dirty="0"/>
              <a:t>Level 2, </a:t>
            </a:r>
            <a:r>
              <a:rPr lang="en-US" dirty="0" err="1"/>
              <a:t>Tietoevry</a:t>
            </a:r>
            <a:r>
              <a:rPr lang="en-US" dirty="0"/>
              <a:t> sans light 11</a:t>
            </a:r>
          </a:p>
          <a:p>
            <a:pPr lvl="2"/>
            <a:r>
              <a:rPr lang="en-US" dirty="0"/>
              <a:t>Level 3, </a:t>
            </a:r>
            <a:r>
              <a:rPr lang="en-US" dirty="0" err="1"/>
              <a:t>Tietoevry</a:t>
            </a:r>
            <a:r>
              <a:rPr lang="en-US" dirty="0"/>
              <a:t> sans light 11</a:t>
            </a:r>
          </a:p>
          <a:p>
            <a:pPr lvl="3"/>
            <a:r>
              <a:rPr lang="en-US" dirty="0"/>
              <a:t>Level 4, </a:t>
            </a:r>
            <a:r>
              <a:rPr lang="en-US" dirty="0" err="1"/>
              <a:t>Tietoevry</a:t>
            </a:r>
            <a:r>
              <a:rPr lang="en-US" dirty="0"/>
              <a:t> sans medium 11</a:t>
            </a:r>
          </a:p>
          <a:p>
            <a:pPr lvl="4"/>
            <a:r>
              <a:rPr lang="en-GB" dirty="0"/>
              <a:t>Level 5, </a:t>
            </a:r>
            <a:r>
              <a:rPr lang="en-GB" dirty="0" err="1"/>
              <a:t>Tietoevry</a:t>
            </a:r>
            <a:r>
              <a:rPr lang="en-GB" dirty="0"/>
              <a:t> sans medium 11 (Maroon colour)</a:t>
            </a:r>
          </a:p>
          <a:p>
            <a:pPr lvl="5"/>
            <a:r>
              <a:rPr lang="en-US" dirty="0"/>
              <a:t>Level 6, </a:t>
            </a:r>
            <a:r>
              <a:rPr lang="en-US" dirty="0" err="1"/>
              <a:t>Tietoevry</a:t>
            </a:r>
            <a:r>
              <a:rPr lang="en-US" dirty="0"/>
              <a:t> sans light 16 (Boardroom)</a:t>
            </a:r>
          </a:p>
          <a:p>
            <a:pPr lvl="6"/>
            <a:r>
              <a:rPr lang="en-US" dirty="0"/>
              <a:t>Level 7, </a:t>
            </a:r>
            <a:r>
              <a:rPr lang="en-US" dirty="0" err="1"/>
              <a:t>Tietoevry</a:t>
            </a:r>
            <a:r>
              <a:rPr lang="en-US" dirty="0"/>
              <a:t> sans light 20 (Classroom)</a:t>
            </a:r>
          </a:p>
          <a:p>
            <a:pPr lvl="7"/>
            <a:r>
              <a:rPr lang="en-US" dirty="0"/>
              <a:t>Level 8, </a:t>
            </a:r>
            <a:r>
              <a:rPr lang="en-US" dirty="0" err="1"/>
              <a:t>Tietoevry</a:t>
            </a:r>
            <a:r>
              <a:rPr lang="en-US" dirty="0"/>
              <a:t> sans light 24 (Ballroom)</a:t>
            </a:r>
          </a:p>
          <a:p>
            <a:pPr lvl="8"/>
            <a:r>
              <a:rPr lang="en-US" dirty="0"/>
              <a:t>Level 9,Tietoevry sans thin 36 (Infographics)</a:t>
            </a:r>
          </a:p>
          <a:p>
            <a:pPr lvl="8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724" r:id="rId10"/>
    <p:sldLayoutId id="2147483725" r:id="rId11"/>
    <p:sldLayoutId id="2147483683" r:id="rId12"/>
    <p:sldLayoutId id="2147483684" r:id="rId13"/>
    <p:sldLayoutId id="2147483686" r:id="rId14"/>
    <p:sldLayoutId id="2147483685" r:id="rId15"/>
    <p:sldLayoutId id="2147483687" r:id="rId16"/>
    <p:sldLayoutId id="2147483688" r:id="rId17"/>
    <p:sldLayoutId id="2147483727" r:id="rId18"/>
    <p:sldLayoutId id="2147483691" r:id="rId19"/>
    <p:sldLayoutId id="2147483730" r:id="rId20"/>
    <p:sldLayoutId id="2147483721" r:id="rId21"/>
    <p:sldLayoutId id="2147483692" r:id="rId22"/>
    <p:sldLayoutId id="2147483731" r:id="rId23"/>
    <p:sldLayoutId id="2147483732" r:id="rId24"/>
    <p:sldLayoutId id="2147483717" r:id="rId25"/>
    <p:sldLayoutId id="2147483733" r:id="rId26"/>
    <p:sldLayoutId id="2147483723" r:id="rId27"/>
    <p:sldLayoutId id="2147483722" r:id="rId28"/>
    <p:sldLayoutId id="2147483734" r:id="rId29"/>
    <p:sldLayoutId id="2147483735" r:id="rId30"/>
    <p:sldLayoutId id="2147483737" r:id="rId31"/>
    <p:sldLayoutId id="2147483738" r:id="rId32"/>
    <p:sldLayoutId id="2147483708" r:id="rId33"/>
    <p:sldLayoutId id="2147483719" r:id="rId34"/>
    <p:sldLayoutId id="2147483673" r:id="rId35"/>
    <p:sldLayoutId id="2147483674" r:id="rId36"/>
    <p:sldLayoutId id="2147483675" r:id="rId37"/>
    <p:sldLayoutId id="2147483676" r:id="rId38"/>
    <p:sldLayoutId id="2147483711" r:id="rId39"/>
    <p:sldLayoutId id="2147483710" r:id="rId40"/>
    <p:sldLayoutId id="2147483712" r:id="rId41"/>
    <p:sldLayoutId id="2147483713" r:id="rId42"/>
    <p:sldLayoutId id="2147483714" r:id="rId43"/>
    <p:sldLayoutId id="2147483739" r:id="rId44"/>
    <p:sldLayoutId id="2147483697" r:id="rId45"/>
    <p:sldLayoutId id="2147483694" r:id="rId46"/>
    <p:sldLayoutId id="2147483740" r:id="rId47"/>
    <p:sldLayoutId id="2147483709" r:id="rId48"/>
    <p:sldLayoutId id="2147483698" r:id="rId49"/>
    <p:sldLayoutId id="2147483699" r:id="rId50"/>
    <p:sldLayoutId id="2147483706" r:id="rId51"/>
    <p:sldLayoutId id="2147483703" r:id="rId52"/>
    <p:sldLayoutId id="2147483704" r:id="rId53"/>
    <p:sldLayoutId id="2147483705" r:id="rId54"/>
    <p:sldLayoutId id="2147483728" r:id="rId55"/>
    <p:sldLayoutId id="2147483729" r:id="rId56"/>
    <p:sldLayoutId id="2147483741" r:id="rId5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45600" indent="-1728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8400" indent="-1728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1100" kern="1200">
          <a:solidFill>
            <a:schemeClr val="tx1"/>
          </a:solidFill>
          <a:latin typeface="Tietoevry Sans 1 Medium" pitchFamily="2" charset="0"/>
          <a:ea typeface="+mn-ea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1100" kern="1200">
          <a:solidFill>
            <a:srgbClr val="64302F"/>
          </a:solidFill>
          <a:latin typeface="Tietoevry Sans 1 Medium" pitchFamily="2" charset="0"/>
          <a:ea typeface="+mn-ea"/>
          <a:cs typeface="+mn-cs"/>
        </a:defRPr>
      </a:lvl5pPr>
      <a:lvl6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Roboto" panose="02000000000000000000" pitchFamily="2" charset="0"/>
        <a:buChar char="​"/>
        <a:defRPr sz="3600" kern="1200">
          <a:solidFill>
            <a:schemeClr val="tx1"/>
          </a:solidFill>
          <a:latin typeface="Tietoevry Sans 1 Thin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491D32-8F12-A0E0-8540-80BBB0A6B886}"/>
              </a:ext>
            </a:extLst>
          </p:cNvPr>
          <p:cNvSpPr/>
          <p:nvPr/>
        </p:nvSpPr>
        <p:spPr>
          <a:xfrm>
            <a:off x="1123406" y="560070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ABP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6E7FC-64FD-EE70-BFE2-2117B99ED2A9}"/>
              </a:ext>
            </a:extLst>
          </p:cNvPr>
          <p:cNvSpPr txBox="1"/>
          <p:nvPr/>
        </p:nvSpPr>
        <p:spPr>
          <a:xfrm>
            <a:off x="1182531" y="1313161"/>
            <a:ext cx="2860080" cy="1258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IN" sz="1100" dirty="0"/>
              <a:t>Application -&gt; API Definition</a:t>
            </a:r>
          </a:p>
          <a:p>
            <a:pPr algn="l"/>
            <a:r>
              <a:rPr lang="en-IN" sz="1100" dirty="0" err="1"/>
              <a:t>Application.Shared</a:t>
            </a:r>
            <a:r>
              <a:rPr lang="en-IN" sz="1100" dirty="0"/>
              <a:t> -&gt; Interface API Definition</a:t>
            </a:r>
          </a:p>
          <a:p>
            <a:pPr algn="l"/>
            <a:r>
              <a:rPr lang="en-IN" sz="1100" dirty="0"/>
              <a:t>Core -&gt; Core Library/Logic od ABP</a:t>
            </a:r>
          </a:p>
          <a:p>
            <a:pPr algn="l"/>
            <a:r>
              <a:rPr lang="en-IN" sz="1100" dirty="0" err="1"/>
              <a:t>EntityFrameworkCore</a:t>
            </a:r>
            <a:r>
              <a:rPr lang="en-IN" sz="1100" dirty="0"/>
              <a:t> -&gt; DB Definition</a:t>
            </a:r>
          </a:p>
          <a:p>
            <a:pPr algn="l"/>
            <a:r>
              <a:rPr lang="en-IN" sz="1100" dirty="0"/>
              <a:t>Migrator -&gt; Migration/Seeding</a:t>
            </a:r>
          </a:p>
          <a:p>
            <a:pPr algn="l"/>
            <a:r>
              <a:rPr lang="en-IN" sz="1100" dirty="0" err="1"/>
              <a:t>Web.Core</a:t>
            </a:r>
            <a:r>
              <a:rPr lang="en-IN" sz="1100" dirty="0"/>
              <a:t> -&gt; Final library package of project</a:t>
            </a:r>
          </a:p>
          <a:p>
            <a:pPr algn="l"/>
            <a:r>
              <a:rPr lang="en-IN" sz="1100" dirty="0" err="1"/>
              <a:t>Web.Host</a:t>
            </a:r>
            <a:r>
              <a:rPr lang="en-IN" sz="1100" dirty="0"/>
              <a:t> -&gt; Executable project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BEC8946-933B-38EF-D964-C37E5E5F2B4B}"/>
              </a:ext>
            </a:extLst>
          </p:cNvPr>
          <p:cNvSpPr/>
          <p:nvPr/>
        </p:nvSpPr>
        <p:spPr>
          <a:xfrm>
            <a:off x="2148496" y="3541151"/>
            <a:ext cx="928150" cy="73564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DB</a:t>
            </a:r>
            <a:endParaRPr lang="en-GB" sz="1100" dirty="0" err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81F040-138C-DFEC-2B02-EA0F73A6B880}"/>
              </a:ext>
            </a:extLst>
          </p:cNvPr>
          <p:cNvCxnSpPr>
            <a:stCxn id="6" idx="2"/>
            <a:endCxn id="8" idx="1"/>
          </p:cNvCxnSpPr>
          <p:nvPr/>
        </p:nvCxnSpPr>
        <p:spPr>
          <a:xfrm flipH="1">
            <a:off x="2612571" y="2660698"/>
            <a:ext cx="6532" cy="880453"/>
          </a:xfrm>
          <a:prstGeom prst="line">
            <a:avLst/>
          </a:prstGeom>
          <a:ln w="190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7365A-CE90-CD89-EB79-6000EF3A631E}"/>
              </a:ext>
            </a:extLst>
          </p:cNvPr>
          <p:cNvSpPr/>
          <p:nvPr/>
        </p:nvSpPr>
        <p:spPr>
          <a:xfrm>
            <a:off x="5138516" y="560070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Microservice</a:t>
            </a:r>
            <a:br>
              <a:rPr lang="en-IN" sz="1100" dirty="0">
                <a:solidFill>
                  <a:schemeClr val="accent1"/>
                </a:solidFill>
              </a:rPr>
            </a:br>
            <a:br>
              <a:rPr lang="en-IN" sz="1100" dirty="0">
                <a:solidFill>
                  <a:schemeClr val="accent1"/>
                </a:solidFill>
              </a:rPr>
            </a:br>
            <a:br>
              <a:rPr lang="en-IN" sz="1100" dirty="0">
                <a:solidFill>
                  <a:schemeClr val="accent1"/>
                </a:solidFill>
              </a:rPr>
            </a:br>
            <a:r>
              <a:rPr lang="en-IN" sz="1100" dirty="0">
                <a:solidFill>
                  <a:schemeClr val="accent1"/>
                </a:solidFill>
              </a:rPr>
              <a:t>SBM: 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Identity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Fund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Report</a:t>
            </a:r>
          </a:p>
          <a:p>
            <a:pPr algn="ctr"/>
            <a:endParaRPr lang="en-IN" sz="1100" dirty="0">
              <a:solidFill>
                <a:schemeClr val="accent1"/>
              </a:solidFill>
            </a:endParaRP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Suitability: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Identity</a:t>
            </a:r>
          </a:p>
          <a:p>
            <a:pPr algn="ctr"/>
            <a:r>
              <a:rPr lang="en-IN" sz="1100" dirty="0" err="1">
                <a:solidFill>
                  <a:schemeClr val="accent1"/>
                </a:solidFill>
              </a:rPr>
              <a:t>CustomerTest</a:t>
            </a:r>
            <a:endParaRPr lang="en-IN" sz="1100" dirty="0">
              <a:solidFill>
                <a:schemeClr val="accent1"/>
              </a:solidFill>
            </a:endParaRPr>
          </a:p>
          <a:p>
            <a:pPr algn="ctr"/>
            <a:r>
              <a:rPr lang="en-IN" sz="1100" dirty="0" err="1">
                <a:solidFill>
                  <a:schemeClr val="accent1"/>
                </a:solidFill>
              </a:rPr>
              <a:t>Questionaire</a:t>
            </a:r>
            <a:endParaRPr lang="en-IN" sz="1100" dirty="0">
              <a:solidFill>
                <a:schemeClr val="accent1"/>
              </a:solidFill>
            </a:endParaRPr>
          </a:p>
          <a:p>
            <a:pPr algn="ctr"/>
            <a:endParaRPr lang="en-IN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491D32-8F12-A0E0-8540-80BBB0A6B886}"/>
              </a:ext>
            </a:extLst>
          </p:cNvPr>
          <p:cNvSpPr/>
          <p:nvPr/>
        </p:nvSpPr>
        <p:spPr>
          <a:xfrm>
            <a:off x="1123406" y="560070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6E7FC-64FD-EE70-BFE2-2117B99ED2A9}"/>
              </a:ext>
            </a:extLst>
          </p:cNvPr>
          <p:cNvSpPr txBox="1"/>
          <p:nvPr/>
        </p:nvSpPr>
        <p:spPr>
          <a:xfrm>
            <a:off x="1182531" y="1313161"/>
            <a:ext cx="2860080" cy="1258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IN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55EC2-7D3B-4AD7-6029-33DC79A8EF42}"/>
              </a:ext>
            </a:extLst>
          </p:cNvPr>
          <p:cNvSpPr/>
          <p:nvPr/>
        </p:nvSpPr>
        <p:spPr>
          <a:xfrm>
            <a:off x="1254722" y="742521"/>
            <a:ext cx="1213470" cy="8250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 err="1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4A7FA-DEF9-1570-C6BD-A78C27249BC6}"/>
              </a:ext>
            </a:extLst>
          </p:cNvPr>
          <p:cNvSpPr/>
          <p:nvPr/>
        </p:nvSpPr>
        <p:spPr>
          <a:xfrm>
            <a:off x="2646947" y="742521"/>
            <a:ext cx="1216909" cy="8250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 err="1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FBD40-6287-C049-8534-1A842EDDBD96}"/>
              </a:ext>
            </a:extLst>
          </p:cNvPr>
          <p:cNvSpPr/>
          <p:nvPr/>
        </p:nvSpPr>
        <p:spPr>
          <a:xfrm>
            <a:off x="1254722" y="1725672"/>
            <a:ext cx="1213470" cy="8250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 err="1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3195B-560D-BDC3-8FCD-08A8C9FC59F7}"/>
              </a:ext>
            </a:extLst>
          </p:cNvPr>
          <p:cNvSpPr/>
          <p:nvPr/>
        </p:nvSpPr>
        <p:spPr>
          <a:xfrm>
            <a:off x="2650386" y="1715574"/>
            <a:ext cx="1213470" cy="8250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491D32-8F12-A0E0-8540-80BBB0A6B886}"/>
              </a:ext>
            </a:extLst>
          </p:cNvPr>
          <p:cNvSpPr/>
          <p:nvPr/>
        </p:nvSpPr>
        <p:spPr>
          <a:xfrm>
            <a:off x="1123406" y="560070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ABP Template (New Version)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6E7FC-64FD-EE70-BFE2-2117B99ED2A9}"/>
              </a:ext>
            </a:extLst>
          </p:cNvPr>
          <p:cNvSpPr txBox="1"/>
          <p:nvPr/>
        </p:nvSpPr>
        <p:spPr>
          <a:xfrm>
            <a:off x="1182531" y="1313161"/>
            <a:ext cx="2860080" cy="1258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IN" sz="1100" dirty="0"/>
              <a:t>Application -&gt; API Definition</a:t>
            </a:r>
          </a:p>
          <a:p>
            <a:pPr algn="l"/>
            <a:r>
              <a:rPr lang="en-IN" sz="1100" dirty="0" err="1"/>
              <a:t>Application.Shared</a:t>
            </a:r>
            <a:r>
              <a:rPr lang="en-IN" sz="1100" dirty="0"/>
              <a:t> -&gt; Interface API Definition</a:t>
            </a:r>
          </a:p>
          <a:p>
            <a:pPr algn="l"/>
            <a:r>
              <a:rPr lang="en-IN" sz="1100" dirty="0"/>
              <a:t>Core -&gt; Core Library/Logic od ABP</a:t>
            </a:r>
          </a:p>
          <a:p>
            <a:pPr algn="l"/>
            <a:r>
              <a:rPr lang="en-IN" sz="1100" dirty="0" err="1"/>
              <a:t>EntityFrameworkCore</a:t>
            </a:r>
            <a:r>
              <a:rPr lang="en-IN" sz="1100" dirty="0"/>
              <a:t> -&gt; DB Definition</a:t>
            </a:r>
          </a:p>
          <a:p>
            <a:pPr algn="l"/>
            <a:r>
              <a:rPr lang="en-IN" sz="1100" dirty="0"/>
              <a:t>Migrator -&gt; Migration/Seeding</a:t>
            </a:r>
          </a:p>
          <a:p>
            <a:pPr algn="l"/>
            <a:r>
              <a:rPr lang="en-IN" sz="1100" dirty="0" err="1"/>
              <a:t>Web.Core</a:t>
            </a:r>
            <a:r>
              <a:rPr lang="en-IN" sz="1100" dirty="0"/>
              <a:t> -&gt; Final library package of project</a:t>
            </a:r>
          </a:p>
          <a:p>
            <a:pPr algn="l"/>
            <a:r>
              <a:rPr lang="en-IN" sz="1100" dirty="0" err="1"/>
              <a:t>Web.Host</a:t>
            </a:r>
            <a:r>
              <a:rPr lang="en-IN" sz="1100" dirty="0"/>
              <a:t> -&gt; Executable project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BEC8946-933B-38EF-D964-C37E5E5F2B4B}"/>
              </a:ext>
            </a:extLst>
          </p:cNvPr>
          <p:cNvSpPr/>
          <p:nvPr/>
        </p:nvSpPr>
        <p:spPr>
          <a:xfrm>
            <a:off x="2148496" y="3541151"/>
            <a:ext cx="928150" cy="735645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DB</a:t>
            </a:r>
            <a:endParaRPr lang="en-GB" sz="1100" dirty="0" err="1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81F040-138C-DFEC-2B02-EA0F73A6B880}"/>
              </a:ext>
            </a:extLst>
          </p:cNvPr>
          <p:cNvCxnSpPr>
            <a:stCxn id="6" idx="2"/>
            <a:endCxn id="8" idx="1"/>
          </p:cNvCxnSpPr>
          <p:nvPr/>
        </p:nvCxnSpPr>
        <p:spPr>
          <a:xfrm flipH="1">
            <a:off x="2612571" y="2660698"/>
            <a:ext cx="6532" cy="880453"/>
          </a:xfrm>
          <a:prstGeom prst="line">
            <a:avLst/>
          </a:prstGeom>
          <a:ln w="190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7365A-CE90-CD89-EB79-6000EF3A631E}"/>
              </a:ext>
            </a:extLst>
          </p:cNvPr>
          <p:cNvSpPr/>
          <p:nvPr/>
        </p:nvSpPr>
        <p:spPr>
          <a:xfrm>
            <a:off x="5138516" y="560070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Microservice</a:t>
            </a:r>
            <a:br>
              <a:rPr lang="en-IN" sz="1100" dirty="0">
                <a:solidFill>
                  <a:schemeClr val="accent1"/>
                </a:solidFill>
              </a:rPr>
            </a:br>
            <a:br>
              <a:rPr lang="en-IN" sz="1100" dirty="0">
                <a:solidFill>
                  <a:schemeClr val="accent1"/>
                </a:solidFill>
              </a:rPr>
            </a:br>
            <a:br>
              <a:rPr lang="en-IN" sz="1100" dirty="0">
                <a:solidFill>
                  <a:schemeClr val="accent1"/>
                </a:solidFill>
              </a:rPr>
            </a:br>
            <a:r>
              <a:rPr lang="en-IN" sz="1100" dirty="0">
                <a:solidFill>
                  <a:schemeClr val="accent1"/>
                </a:solidFill>
              </a:rPr>
              <a:t>SBM: 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Identity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Fund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Report</a:t>
            </a:r>
          </a:p>
          <a:p>
            <a:pPr algn="ctr"/>
            <a:endParaRPr lang="en-IN" sz="1100" dirty="0">
              <a:solidFill>
                <a:schemeClr val="accent1"/>
              </a:solidFill>
            </a:endParaRP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Suitability: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Identity</a:t>
            </a:r>
          </a:p>
          <a:p>
            <a:pPr algn="ctr"/>
            <a:r>
              <a:rPr lang="en-IN" sz="1100" dirty="0" err="1">
                <a:solidFill>
                  <a:schemeClr val="accent1"/>
                </a:solidFill>
              </a:rPr>
              <a:t>CustomerTest</a:t>
            </a:r>
            <a:endParaRPr lang="en-IN" sz="1100" dirty="0">
              <a:solidFill>
                <a:schemeClr val="accent1"/>
              </a:solidFill>
            </a:endParaRPr>
          </a:p>
          <a:p>
            <a:pPr algn="ctr"/>
            <a:r>
              <a:rPr lang="en-IN" sz="1100" dirty="0" err="1">
                <a:solidFill>
                  <a:schemeClr val="accent1"/>
                </a:solidFill>
              </a:rPr>
              <a:t>Questionaire</a:t>
            </a:r>
            <a:endParaRPr lang="en-IN" sz="1100" dirty="0">
              <a:solidFill>
                <a:schemeClr val="accent1"/>
              </a:solidFill>
            </a:endParaRPr>
          </a:p>
          <a:p>
            <a:pPr algn="ctr"/>
            <a:endParaRPr lang="en-IN" sz="1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5BF6D-6A0A-424D-63C2-C89D20EB108D}"/>
              </a:ext>
            </a:extLst>
          </p:cNvPr>
          <p:cNvSpPr/>
          <p:nvPr/>
        </p:nvSpPr>
        <p:spPr>
          <a:xfrm>
            <a:off x="4211512" y="2858659"/>
            <a:ext cx="2991394" cy="2100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100" dirty="0">
                <a:solidFill>
                  <a:schemeClr val="accent1"/>
                </a:solidFill>
              </a:rPr>
              <a:t>Steps to upgrade</a:t>
            </a:r>
            <a:br>
              <a:rPr lang="en-IN" sz="1100" dirty="0">
                <a:solidFill>
                  <a:schemeClr val="accent1"/>
                </a:solidFill>
              </a:rPr>
            </a:br>
            <a:br>
              <a:rPr lang="en-IN" sz="1100" dirty="0">
                <a:solidFill>
                  <a:schemeClr val="accent1"/>
                </a:solidFill>
              </a:rPr>
            </a:br>
            <a:r>
              <a:rPr lang="en-IN" sz="1100" dirty="0">
                <a:solidFill>
                  <a:schemeClr val="accent1"/>
                </a:solidFill>
              </a:rPr>
              <a:t>1. Take new ABP Template</a:t>
            </a:r>
            <a:br>
              <a:rPr lang="en-IN" sz="1100" dirty="0">
                <a:solidFill>
                  <a:schemeClr val="accent1"/>
                </a:solidFill>
              </a:rPr>
            </a:br>
            <a:r>
              <a:rPr lang="en-IN" sz="1100" dirty="0">
                <a:solidFill>
                  <a:schemeClr val="accent1"/>
                </a:solidFill>
              </a:rPr>
              <a:t>2. Copy APIs of Identity to new template Application &amp; </a:t>
            </a:r>
            <a:r>
              <a:rPr lang="en-IN" sz="1100" dirty="0" err="1">
                <a:solidFill>
                  <a:schemeClr val="accent1"/>
                </a:solidFill>
              </a:rPr>
              <a:t>Application.Shared</a:t>
            </a:r>
            <a:endParaRPr lang="en-IN" sz="1100" dirty="0">
              <a:solidFill>
                <a:schemeClr val="accent1"/>
              </a:solidFill>
            </a:endParaRP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3. Create new Microservice </a:t>
            </a:r>
            <a:r>
              <a:rPr lang="en-IN" sz="1100" dirty="0" err="1">
                <a:solidFill>
                  <a:schemeClr val="accent1"/>
                </a:solidFill>
              </a:rPr>
              <a:t>WEBApi</a:t>
            </a:r>
            <a:r>
              <a:rPr lang="en-IN" sz="1100" dirty="0">
                <a:solidFill>
                  <a:schemeClr val="accent1"/>
                </a:solidFill>
              </a:rPr>
              <a:t> Project with .Net8 version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4. Create new Library projects with Target .Net8 in same pattern like old one</a:t>
            </a:r>
          </a:p>
          <a:p>
            <a:pPr algn="ctr"/>
            <a:r>
              <a:rPr lang="en-IN" sz="1100" dirty="0">
                <a:solidFill>
                  <a:schemeClr val="accent1"/>
                </a:solidFill>
              </a:rPr>
              <a:t>5. Migrate code to new projects</a:t>
            </a:r>
          </a:p>
        </p:txBody>
      </p:sp>
    </p:spTree>
    <p:extLst>
      <p:ext uri="{BB962C8B-B14F-4D97-AF65-F5344CB8AC3E}">
        <p14:creationId xmlns:p14="http://schemas.microsoft.com/office/powerpoint/2010/main" val="1381811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2023">
      <a:majorFont>
        <a:latin typeface="Tietoevry Sans 1 Light"/>
        <a:ea typeface=""/>
        <a:cs typeface=""/>
      </a:majorFont>
      <a:minorFont>
        <a:latin typeface="Tietoevry Sans 1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100" dirty="0" err="1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100"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_101123" id="{E5600E7E-768D-4793-A3AB-48CAEE9AE71E}" vid="{EA77E28B-1186-478F-A83E-94954F9913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],"transformationConfigurations":[],"templateName":"Tietoevry_151123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EBC05588-44AF-493C-8EF4-0BACAC058714}">
  <ds:schemaRefs/>
</ds:datastoreItem>
</file>

<file path=customXml/itemProps2.xml><?xml version="1.0" encoding="utf-8"?>
<ds:datastoreItem xmlns:ds="http://schemas.openxmlformats.org/officeDocument/2006/customXml" ds:itemID="{160A48F9-E99E-4DD3-BCF0-C383B2EA940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</Template>
  <TotalTime>0</TotalTime>
  <Words>184</Words>
  <Application>Microsoft Office PowerPoint</Application>
  <PresentationFormat>On-screen Show (16:9)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Wingdings</vt:lpstr>
      <vt:lpstr>Tietoevry Sans 1 Light</vt:lpstr>
      <vt:lpstr>Tietoevry Sans 1 Thin</vt:lpstr>
      <vt:lpstr>Roboto</vt:lpstr>
      <vt:lpstr>Tietoevry Sans 1 Medium</vt:lpstr>
      <vt:lpstr>Arial</vt:lpstr>
      <vt:lpstr>Calibri</vt:lpstr>
      <vt:lpstr>Tietoevry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Kristaps Steinbergs</dc:creator>
  <cp:lastModifiedBy>Anand Ganorkar (Ext)</cp:lastModifiedBy>
  <cp:revision>2</cp:revision>
  <dcterms:created xsi:type="dcterms:W3CDTF">2024-06-07T11:41:38Z</dcterms:created>
  <dcterms:modified xsi:type="dcterms:W3CDTF">2024-09-27T09:55:30Z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2023-11-16T09:09:10</vt:lpwstr>
  </property>
  <property fmtid="{D5CDD505-2E9C-101B-9397-08002B2CF9AE}" pid="3" name="TemplafyTenantId">
    <vt:lpwstr>tietoevry</vt:lpwstr>
  </property>
  <property fmtid="{D5CDD505-2E9C-101B-9397-08002B2CF9AE}" pid="4" name="TemplafyTemplateId">
    <vt:lpwstr>778819684790960166</vt:lpwstr>
  </property>
  <property fmtid="{D5CDD505-2E9C-101B-9397-08002B2CF9AE}" pid="5" name="TemplafyUserProfileId">
    <vt:lpwstr>637890880599541433</vt:lpwstr>
  </property>
  <property fmtid="{D5CDD505-2E9C-101B-9397-08002B2CF9AE}" pid="6" name="TemplafyLanguageCode">
    <vt:lpwstr>en-GB</vt:lpwstr>
  </property>
  <property fmtid="{D5CDD505-2E9C-101B-9397-08002B2CF9AE}" pid="7" name="TemplafyFromBlank">
    <vt:bool>true</vt:bool>
  </property>
  <property fmtid="{D5CDD505-2E9C-101B-9397-08002B2CF9AE}" pid="8" name="MSIP_Label_3b623b29-abd1-4de3-a20c-27566d79b7c7_Enabled">
    <vt:lpwstr>true</vt:lpwstr>
  </property>
  <property fmtid="{D5CDD505-2E9C-101B-9397-08002B2CF9AE}" pid="9" name="MSIP_Label_3b623b29-abd1-4de3-a20c-27566d79b7c7_SetDate">
    <vt:lpwstr>2024-09-27T09:55:09Z</vt:lpwstr>
  </property>
  <property fmtid="{D5CDD505-2E9C-101B-9397-08002B2CF9AE}" pid="10" name="MSIP_Label_3b623b29-abd1-4de3-a20c-27566d79b7c7_Method">
    <vt:lpwstr>Standard</vt:lpwstr>
  </property>
  <property fmtid="{D5CDD505-2E9C-101B-9397-08002B2CF9AE}" pid="11" name="MSIP_Label_3b623b29-abd1-4de3-a20c-27566d79b7c7_Name">
    <vt:lpwstr>3b623b29-abd1-4de3-a20c-27566d79b7c7</vt:lpwstr>
  </property>
  <property fmtid="{D5CDD505-2E9C-101B-9397-08002B2CF9AE}" pid="12" name="MSIP_Label_3b623b29-abd1-4de3-a20c-27566d79b7c7_SiteId">
    <vt:lpwstr>cbede638-a3d9-459f-8f4e-24ced73b4e5e</vt:lpwstr>
  </property>
  <property fmtid="{D5CDD505-2E9C-101B-9397-08002B2CF9AE}" pid="13" name="MSIP_Label_3b623b29-abd1-4de3-a20c-27566d79b7c7_ActionId">
    <vt:lpwstr>1478cd66-8d31-486f-a680-a8d2da5cad2a</vt:lpwstr>
  </property>
  <property fmtid="{D5CDD505-2E9C-101B-9397-08002B2CF9AE}" pid="14" name="MSIP_Label_3b623b29-abd1-4de3-a20c-27566d79b7c7_ContentBits">
    <vt:lpwstr>0</vt:lpwstr>
  </property>
</Properties>
</file>