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78" r:id="rId2"/>
    <p:sldId id="257" r:id="rId3"/>
    <p:sldId id="280" r:id="rId4"/>
    <p:sldId id="258" r:id="rId5"/>
    <p:sldId id="260" r:id="rId6"/>
    <p:sldId id="279" r:id="rId7"/>
    <p:sldId id="266" r:id="rId8"/>
    <p:sldId id="274" r:id="rId9"/>
    <p:sldId id="281" r:id="rId10"/>
    <p:sldId id="275" r:id="rId11"/>
    <p:sldId id="276" r:id="rId12"/>
    <p:sldId id="277" r:id="rId13"/>
  </p:sldIdLst>
  <p:sldSz cx="9144000" cy="5143500" type="screen16x9"/>
  <p:notesSz cx="6858000" cy="9144000"/>
  <p:embeddedFontLst>
    <p:embeddedFont>
      <p:font typeface="Algerian" panose="04020705040A02060702" pitchFamily="82" charset="0"/>
      <p:regular r:id="rId15"/>
    </p:embeddedFont>
    <p:embeddedFont>
      <p:font typeface="Arial Black" panose="020B0A04020102020204" pitchFamily="34" charset="0"/>
      <p:bold r:id="rId16"/>
    </p:embeddedFont>
    <p:embeddedFont>
      <p:font typeface="Arial Narrow" panose="020B060602020203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Corbel" panose="020B0503020204020204" pitchFamily="34" charset="0"/>
      <p:regular r:id="rId29"/>
      <p:bold r:id="rId30"/>
      <p:italic r:id="rId31"/>
      <p:boldItalic r:id="rId32"/>
    </p:embeddedFont>
    <p:embeddedFont>
      <p:font typeface="Jacques Francois Shadow" panose="020B0604020202020204" charset="0"/>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3999309" y="4412457"/>
            <a:ext cx="3243033" cy="273844"/>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933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56695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969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54444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0357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29683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81939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8157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2141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311700" y="1039650"/>
            <a:ext cx="8520600" cy="21063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rgbClr val="262626"/>
              </a:buClr>
              <a:buSzPts val="14000"/>
              <a:buFont typeface="Century Gothic"/>
              <a:buNone/>
              <a:defRPr sz="14000" b="1"/>
            </a:lvl1pPr>
            <a:lvl2pPr lvl="1" algn="ctr">
              <a:spcBef>
                <a:spcPts val="0"/>
              </a:spcBef>
              <a:spcAft>
                <a:spcPts val="0"/>
              </a:spcAft>
              <a:buClr>
                <a:schemeClr val="dk2"/>
              </a:buClr>
              <a:buSzPts val="14000"/>
              <a:buNone/>
              <a:defRPr sz="14000" b="1"/>
            </a:lvl2pPr>
            <a:lvl3pPr lvl="2" algn="ctr">
              <a:spcBef>
                <a:spcPts val="0"/>
              </a:spcBef>
              <a:spcAft>
                <a:spcPts val="0"/>
              </a:spcAft>
              <a:buClr>
                <a:schemeClr val="dk2"/>
              </a:buClr>
              <a:buSzPts val="14000"/>
              <a:buNone/>
              <a:defRPr sz="14000" b="1"/>
            </a:lvl3pPr>
            <a:lvl4pPr lvl="3" algn="ctr">
              <a:spcBef>
                <a:spcPts val="0"/>
              </a:spcBef>
              <a:spcAft>
                <a:spcPts val="0"/>
              </a:spcAft>
              <a:buClr>
                <a:schemeClr val="dk2"/>
              </a:buClr>
              <a:buSzPts val="14000"/>
              <a:buNone/>
              <a:defRPr sz="14000" b="1"/>
            </a:lvl4pPr>
            <a:lvl5pPr lvl="4" algn="ctr">
              <a:spcBef>
                <a:spcPts val="0"/>
              </a:spcBef>
              <a:spcAft>
                <a:spcPts val="0"/>
              </a:spcAft>
              <a:buClr>
                <a:schemeClr val="dk2"/>
              </a:buClr>
              <a:buSzPts val="14000"/>
              <a:buNone/>
              <a:defRPr sz="14000" b="1"/>
            </a:lvl5pPr>
            <a:lvl6pPr lvl="5" algn="ctr">
              <a:spcBef>
                <a:spcPts val="0"/>
              </a:spcBef>
              <a:spcAft>
                <a:spcPts val="0"/>
              </a:spcAft>
              <a:buClr>
                <a:schemeClr val="dk2"/>
              </a:buClr>
              <a:buSzPts val="14000"/>
              <a:buNone/>
              <a:defRPr sz="14000" b="1"/>
            </a:lvl6pPr>
            <a:lvl7pPr lvl="6" algn="ctr">
              <a:spcBef>
                <a:spcPts val="0"/>
              </a:spcBef>
              <a:spcAft>
                <a:spcPts val="0"/>
              </a:spcAft>
              <a:buClr>
                <a:schemeClr val="dk2"/>
              </a:buClr>
              <a:buSzPts val="14000"/>
              <a:buNone/>
              <a:defRPr sz="14000" b="1"/>
            </a:lvl7pPr>
            <a:lvl8pPr lvl="7" algn="ctr">
              <a:spcBef>
                <a:spcPts val="0"/>
              </a:spcBef>
              <a:spcAft>
                <a:spcPts val="0"/>
              </a:spcAft>
              <a:buClr>
                <a:schemeClr val="dk2"/>
              </a:buClr>
              <a:buSzPts val="14000"/>
              <a:buNone/>
              <a:defRPr sz="14000" b="1"/>
            </a:lvl8pPr>
            <a:lvl9pPr lvl="8" algn="ctr">
              <a:spcBef>
                <a:spcPts val="0"/>
              </a:spcBef>
              <a:spcAft>
                <a:spcPts val="0"/>
              </a:spcAft>
              <a:buClr>
                <a:schemeClr val="dk2"/>
              </a:buClr>
              <a:buSzPts val="14000"/>
              <a:buNone/>
              <a:defRPr sz="14000" b="1"/>
            </a:lvl9pPr>
          </a:lstStyle>
          <a:p>
            <a:endParaRPr/>
          </a:p>
        </p:txBody>
      </p:sp>
      <p:sp>
        <p:nvSpPr>
          <p:cNvPr id="47" name="Google Shape;47;p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1pPr>
            <a:lvl2pPr marL="0" marR="0" lvl="1"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2pPr>
            <a:lvl3pPr marL="0" marR="0" lvl="2"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3pPr>
            <a:lvl4pPr marL="0" marR="0" lvl="3"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4pPr>
            <a:lvl5pPr marL="0" marR="0" lvl="4"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5pPr>
            <a:lvl6pPr marL="0" marR="0" lvl="5"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6pPr>
            <a:lvl7pPr marL="0" marR="0" lvl="6"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7pPr>
            <a:lvl8pPr marL="0" marR="0" lvl="7"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8pPr>
            <a:lvl9pPr marL="0" marR="0" lvl="8" indent="0" algn="r">
              <a:spcBef>
                <a:spcPts val="0"/>
              </a:spcBef>
              <a:spcAft>
                <a:spcPts val="0"/>
              </a:spcAft>
              <a:buClr>
                <a:srgbClr val="FEFFFF"/>
              </a:buClr>
              <a:buSzPts val="1500"/>
              <a:buFont typeface="Century Gothic"/>
              <a:buNone/>
              <a:defRPr sz="15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7622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930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660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442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297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087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978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00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58197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56202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tutorialspoint.com/index.htm" TargetMode="External"/><Relationship Id="rId5" Type="http://schemas.openxmlformats.org/officeDocument/2006/relationships/hyperlink" Target="https://stackoverflow.com/" TargetMode="External"/><Relationship Id="rId4" Type="http://schemas.openxmlformats.org/officeDocument/2006/relationships/hyperlink" Target="https://www.researchgate.net/publication/283699248_Gift_cards_a_review_and_research_agenda"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0D88-18F7-F82A-262E-FEA385455D73}"/>
              </a:ext>
            </a:extLst>
          </p:cNvPr>
          <p:cNvSpPr>
            <a:spLocks noGrp="1"/>
          </p:cNvSpPr>
          <p:nvPr>
            <p:ph type="title"/>
          </p:nvPr>
        </p:nvSpPr>
        <p:spPr>
          <a:xfrm>
            <a:off x="550208" y="100899"/>
            <a:ext cx="8078251" cy="609184"/>
          </a:xfrm>
        </p:spPr>
        <p:txBody>
          <a:bodyPr>
            <a:normAutofit fontScale="90000"/>
          </a:bodyPr>
          <a:lstStyle/>
          <a:p>
            <a:r>
              <a:rPr lang="en-US" sz="2400" b="1" dirty="0"/>
              <a:t>         SRI VENKATESWARA COLLEGE OF ENGINEERING, TIRUPATI</a:t>
            </a:r>
            <a:endParaRPr lang="en-IN" b="1" dirty="0"/>
          </a:p>
        </p:txBody>
      </p:sp>
      <p:sp>
        <p:nvSpPr>
          <p:cNvPr id="3" name="Text Placeholder 2">
            <a:extLst>
              <a:ext uri="{FF2B5EF4-FFF2-40B4-BE49-F238E27FC236}">
                <a16:creationId xmlns:a16="http://schemas.microsoft.com/office/drawing/2014/main" id="{CE815FAB-5B1B-90CD-D512-D9457A53511E}"/>
              </a:ext>
            </a:extLst>
          </p:cNvPr>
          <p:cNvSpPr>
            <a:spLocks noGrp="1"/>
          </p:cNvSpPr>
          <p:nvPr>
            <p:ph idx="1"/>
          </p:nvPr>
        </p:nvSpPr>
        <p:spPr>
          <a:xfrm>
            <a:off x="819806" y="710083"/>
            <a:ext cx="8078251" cy="4332517"/>
          </a:xfrm>
        </p:spPr>
        <p:txBody>
          <a:bodyPr>
            <a:normAutofit fontScale="77500" lnSpcReduction="20000"/>
          </a:bodyPr>
          <a:lstStyle/>
          <a:p>
            <a:pPr marL="0" lvl="0" indent="0" algn="l" rtl="0">
              <a:spcBef>
                <a:spcPts val="750"/>
              </a:spcBef>
              <a:spcAft>
                <a:spcPts val="0"/>
              </a:spcAft>
              <a:buSzPts val="1300"/>
              <a:buNone/>
            </a:pPr>
            <a:r>
              <a:rPr lang="en-US" sz="2000" b="1" dirty="0"/>
              <a:t>                                                           </a:t>
            </a:r>
            <a:r>
              <a:rPr lang="en-US" sz="2600" b="1" dirty="0">
                <a:solidFill>
                  <a:srgbClr val="A50021"/>
                </a:solidFill>
                <a:latin typeface="Arial Black" panose="020B0A04020102020204" pitchFamily="34" charset="0"/>
                <a:ea typeface="Jacques Francois Shadow"/>
                <a:cs typeface="Jacques Francois Shadow"/>
                <a:sym typeface="Jacques Francois Shadow"/>
              </a:rPr>
              <a:t>HACK-VOUCHER</a:t>
            </a:r>
            <a:endParaRPr lang="en-US" sz="2600" b="1" dirty="0">
              <a:solidFill>
                <a:srgbClr val="A50021"/>
              </a:solidFill>
              <a:latin typeface="Arial Black" panose="020B0A04020102020204" pitchFamily="34" charset="0"/>
            </a:endParaRPr>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r>
              <a:rPr lang="en-US" b="1" dirty="0"/>
              <a:t>                                                                  </a:t>
            </a:r>
          </a:p>
          <a:p>
            <a:pPr marL="0" lvl="0" indent="0" algn="l" rtl="0">
              <a:spcBef>
                <a:spcPts val="750"/>
              </a:spcBef>
              <a:spcAft>
                <a:spcPts val="0"/>
              </a:spcAft>
              <a:buSzPts val="1300"/>
              <a:buNone/>
            </a:pPr>
            <a:r>
              <a:rPr lang="en-US" b="1" dirty="0"/>
              <a:t>                                     DEPARTMENT OF COMPUTER SCIENCE AND ENGINEERING</a:t>
            </a:r>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Under the guidance of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Presented By </a:t>
            </a:r>
            <a:r>
              <a:rPr lang="en-US" b="1" dirty="0">
                <a:latin typeface="Times New Roman" panose="02020603050405020304" pitchFamily="18" charset="0"/>
                <a:cs typeface="Times New Roman" panose="02020603050405020304" pitchFamily="18" charset="0"/>
              </a:rPr>
              <a:t>:</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Dr. K SANTHI, </a:t>
            </a:r>
            <a:r>
              <a:rPr lang="en-US" b="1" dirty="0" err="1">
                <a:latin typeface="Times New Roman" panose="02020603050405020304" pitchFamily="18" charset="0"/>
                <a:cs typeface="Times New Roman" panose="02020603050405020304" pitchFamily="18" charset="0"/>
              </a:rPr>
              <a:t>Ph.D</a:t>
            </a:r>
            <a:r>
              <a:rPr lang="en-US" b="1" dirty="0">
                <a:latin typeface="Times New Roman" panose="02020603050405020304" pitchFamily="18" charset="0"/>
                <a:cs typeface="Times New Roman" panose="02020603050405020304" pitchFamily="18" charset="0"/>
              </a:rPr>
              <a:t>                                                            Dulla Pravalika              -    19BF1A0545</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Associate Professor                                                               </a:t>
            </a:r>
            <a:r>
              <a:rPr lang="en-US" b="1" dirty="0" err="1">
                <a:latin typeface="Times New Roman" panose="02020603050405020304" pitchFamily="18" charset="0"/>
                <a:cs typeface="Times New Roman" panose="02020603050405020304" pitchFamily="18" charset="0"/>
              </a:rPr>
              <a:t>Gunda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Sudarrshan</a:t>
            </a:r>
            <a:r>
              <a:rPr lang="en-US" b="1" dirty="0">
                <a:latin typeface="Times New Roman" panose="02020603050405020304" pitchFamily="18" charset="0"/>
                <a:cs typeface="Times New Roman" panose="02020603050405020304" pitchFamily="18" charset="0"/>
              </a:rPr>
              <a:t>         -   19BF1A0554 </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Putturu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Nivas</a:t>
            </a:r>
            <a:r>
              <a:rPr lang="en-US" b="1" dirty="0">
                <a:latin typeface="Times New Roman" panose="02020603050405020304" pitchFamily="18" charset="0"/>
                <a:cs typeface="Times New Roman" panose="02020603050405020304" pitchFamily="18" charset="0"/>
              </a:rPr>
              <a:t>                  -   19BF1A0569</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Chakram </a:t>
            </a:r>
            <a:r>
              <a:rPr lang="en-US" b="1" dirty="0" err="1">
                <a:latin typeface="Times New Roman" panose="02020603050405020304" pitchFamily="18" charset="0"/>
                <a:cs typeface="Times New Roman" panose="02020603050405020304" pitchFamily="18" charset="0"/>
              </a:rPr>
              <a:t>Joycy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Ikya</a:t>
            </a:r>
            <a:r>
              <a:rPr lang="en-US" b="1" dirty="0">
                <a:latin typeface="Times New Roman" panose="02020603050405020304" pitchFamily="18" charset="0"/>
                <a:cs typeface="Times New Roman" panose="02020603050405020304" pitchFamily="18" charset="0"/>
              </a:rPr>
              <a:t>      -   19BF1A0527</a:t>
            </a:r>
          </a:p>
        </p:txBody>
      </p:sp>
      <p:pic>
        <p:nvPicPr>
          <p:cNvPr id="6" name="Picture 5" descr="SV College of Engineering, Tirupati - Home | Facebook">
            <a:extLst>
              <a:ext uri="{FF2B5EF4-FFF2-40B4-BE49-F238E27FC236}">
                <a16:creationId xmlns:a16="http://schemas.microsoft.com/office/drawing/2014/main" id="{7594EEAF-5DD7-4BEC-9A61-48049BF4C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536" y="1336789"/>
            <a:ext cx="1593333" cy="123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9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1113234" y="514351"/>
            <a:ext cx="7514035" cy="7402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700"/>
              <a:buFont typeface="Century Gothic"/>
              <a:buNone/>
            </a:pPr>
            <a:r>
              <a:rPr lang="en-US" sz="2400" dirty="0"/>
              <a:t>                                    </a:t>
            </a:r>
            <a:r>
              <a:rPr lang="en-US" sz="2400" dirty="0">
                <a:solidFill>
                  <a:srgbClr val="7B230B"/>
                </a:solidFill>
                <a:latin typeface="Algerian"/>
                <a:ea typeface="Algerian"/>
                <a:cs typeface="Algerian"/>
                <a:sym typeface="Algerian"/>
              </a:rPr>
              <a:t>CONCLUSION</a:t>
            </a:r>
            <a:endParaRPr sz="2400" dirty="0">
              <a:solidFill>
                <a:srgbClr val="7B230B"/>
              </a:solidFill>
              <a:latin typeface="Algerian"/>
              <a:ea typeface="Algerian"/>
              <a:cs typeface="Algerian"/>
              <a:sym typeface="Algerian"/>
            </a:endParaRPr>
          </a:p>
        </p:txBody>
      </p:sp>
      <p:sp>
        <p:nvSpPr>
          <p:cNvPr id="286" name="Google Shape;286;p38"/>
          <p:cNvSpPr txBox="1">
            <a:spLocks noGrp="1"/>
          </p:cNvSpPr>
          <p:nvPr>
            <p:ph idx="1"/>
          </p:nvPr>
        </p:nvSpPr>
        <p:spPr>
          <a:xfrm>
            <a:off x="1240465" y="1424762"/>
            <a:ext cx="7387994" cy="298420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2000"/>
              <a:buNone/>
            </a:pPr>
            <a:r>
              <a:rPr lang="en-US" sz="2000" dirty="0">
                <a:latin typeface="Times New Roman"/>
                <a:ea typeface="Times New Roman"/>
                <a:cs typeface="Times New Roman"/>
                <a:sym typeface="Times New Roman"/>
              </a:rPr>
              <a:t>The end result of the mentioned methodology and planned action will be a highly interactive UI with working functionalities of a Hack -voucher, which will keep user data secure and will be able to handle customized coupon/gift card search for an user. This web application aims to eliminate the wastage of unused vouchers/gift cards. We also get some bank discounts, coupons from shopping websites like </a:t>
            </a:r>
            <a:r>
              <a:rPr lang="en-US" sz="2000" dirty="0" err="1">
                <a:latin typeface="Times New Roman"/>
                <a:ea typeface="Times New Roman"/>
                <a:cs typeface="Times New Roman"/>
                <a:sym typeface="Times New Roman"/>
              </a:rPr>
              <a:t>myntra</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flipkart</a:t>
            </a:r>
            <a:r>
              <a:rPr lang="en-US" sz="2000" dirty="0">
                <a:latin typeface="Times New Roman"/>
                <a:ea typeface="Times New Roman"/>
                <a:cs typeface="Times New Roman"/>
                <a:sym typeface="Times New Roman"/>
              </a:rPr>
              <a:t>, amazon. Some trading account coupons that are of no use to us, but can be useful to others. Our Platform provide users coins in exchange of money that is our profit to earn money.</a:t>
            </a:r>
            <a:endParaRPr sz="20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a:spLocks noGrp="1"/>
          </p:cNvSpPr>
          <p:nvPr>
            <p:ph type="title"/>
          </p:nvPr>
        </p:nvSpPr>
        <p:spPr>
          <a:xfrm>
            <a:off x="1113234" y="514352"/>
            <a:ext cx="7514035" cy="57725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ct val="67500"/>
              <a:buFont typeface="Century Gothic"/>
              <a:buNone/>
            </a:pPr>
            <a:r>
              <a:rPr lang="en-US" dirty="0"/>
              <a:t>                                 </a:t>
            </a:r>
            <a:r>
              <a:rPr lang="en-US" sz="2400" dirty="0">
                <a:solidFill>
                  <a:srgbClr val="7B230B"/>
                </a:solidFill>
                <a:latin typeface="Algerian"/>
                <a:ea typeface="Algerian"/>
                <a:cs typeface="Algerian"/>
                <a:sym typeface="Algerian"/>
              </a:rPr>
              <a:t>REFRENCES</a:t>
            </a:r>
            <a:endParaRPr sz="2400" dirty="0">
              <a:solidFill>
                <a:srgbClr val="7B230B"/>
              </a:solidFill>
              <a:latin typeface="Algerian"/>
              <a:ea typeface="Algerian"/>
              <a:cs typeface="Algerian"/>
              <a:sym typeface="Algerian"/>
            </a:endParaRPr>
          </a:p>
        </p:txBody>
      </p:sp>
      <p:sp>
        <p:nvSpPr>
          <p:cNvPr id="292" name="Google Shape;292;p39"/>
          <p:cNvSpPr txBox="1">
            <a:spLocks noGrp="1"/>
          </p:cNvSpPr>
          <p:nvPr>
            <p:ph idx="1"/>
          </p:nvPr>
        </p:nvSpPr>
        <p:spPr>
          <a:xfrm>
            <a:off x="1162852" y="1466851"/>
            <a:ext cx="7514035" cy="2343151"/>
          </a:xfrm>
          <a:prstGeom prst="rect">
            <a:avLst/>
          </a:prstGeom>
          <a:noFill/>
          <a:ln>
            <a:noFill/>
          </a:ln>
        </p:spPr>
        <p:txBody>
          <a:bodyPr spcFirstLastPara="1" wrap="square" lIns="91425" tIns="45700" rIns="91425" bIns="45700" anchor="t" anchorCtr="0">
            <a:normAutofit fontScale="85000" lnSpcReduction="10000"/>
          </a:bodyPr>
          <a:lstStyle/>
          <a:p>
            <a:pPr lvl="0" algn="l" rtl="0">
              <a:spcBef>
                <a:spcPts val="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3"/>
              </a:rPr>
              <a:t>https://www.geeksforgeeks.org/</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4"/>
              </a:rPr>
              <a:t>https://www.researchgate.net/publication/283699248_Gift_cards_a_review_and_research_agenda</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dirty="0">
                <a:latin typeface="Times New Roman"/>
                <a:ea typeface="Times New Roman"/>
                <a:cs typeface="Times New Roman"/>
                <a:sym typeface="Times New Roman"/>
              </a:rPr>
              <a:t>https://www.persistencemarketresearch.com/market-research/gift-card-market.asp</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5"/>
              </a:rPr>
              <a:t>https://stackoverflow.com/</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6"/>
              </a:rPr>
              <a:t>https://www.tutorialspoint.com/index.htm</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dirty="0">
                <a:latin typeface="Times New Roman"/>
                <a:ea typeface="Times New Roman"/>
                <a:cs typeface="Times New Roman"/>
                <a:sym typeface="Times New Roman"/>
              </a:rPr>
              <a:t>https://w3schools.com/</a:t>
            </a:r>
            <a:endParaRPr sz="20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40"/>
          <p:cNvSpPr txBox="1">
            <a:spLocks noGrp="1"/>
          </p:cNvSpPr>
          <p:nvPr>
            <p:ph idx="1"/>
          </p:nvPr>
        </p:nvSpPr>
        <p:spPr>
          <a:xfrm>
            <a:off x="2006009" y="1665767"/>
            <a:ext cx="6621259" cy="1254642"/>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dirty="0"/>
              <a:t>                                                                    </a:t>
            </a:r>
            <a:endParaRPr dirty="0"/>
          </a:p>
          <a:p>
            <a:pPr marL="0" lvl="0" indent="0" algn="l" rtl="0">
              <a:spcBef>
                <a:spcPts val="750"/>
              </a:spcBef>
              <a:spcAft>
                <a:spcPts val="0"/>
              </a:spcAft>
              <a:buSzPts val="4800"/>
              <a:buNone/>
            </a:pPr>
            <a:r>
              <a:rPr lang="en-US" sz="4800" dirty="0">
                <a:latin typeface="Algerian"/>
                <a:ea typeface="Algerian"/>
                <a:cs typeface="Algerian"/>
                <a:sym typeface="Algerian"/>
              </a:rPr>
              <a:t>       </a:t>
            </a:r>
            <a:r>
              <a:rPr lang="en-US" sz="4800" dirty="0">
                <a:solidFill>
                  <a:srgbClr val="7B230B"/>
                </a:solidFill>
                <a:latin typeface="Algerian"/>
                <a:ea typeface="Algerian"/>
                <a:cs typeface="Algerian"/>
                <a:sym typeface="Algerian"/>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659218" y="0"/>
            <a:ext cx="7856131"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D7F39"/>
              </a:buClr>
              <a:buSzPts val="2700"/>
              <a:buFont typeface="Algerian"/>
              <a:buNone/>
            </a:pPr>
            <a:r>
              <a:rPr lang="en-US" b="1">
                <a:solidFill>
                  <a:srgbClr val="6D7F39"/>
                </a:solidFill>
                <a:latin typeface="Algerian"/>
                <a:ea typeface="Algerian"/>
                <a:cs typeface="Algerian"/>
                <a:sym typeface="Algerian"/>
              </a:rPr>
              <a:t>                      </a:t>
            </a:r>
            <a:r>
              <a:rPr lang="en-US" sz="3600">
                <a:solidFill>
                  <a:srgbClr val="6D7F39"/>
                </a:solidFill>
                <a:latin typeface="Algerian"/>
                <a:ea typeface="Algerian"/>
                <a:cs typeface="Algerian"/>
                <a:sym typeface="Algerian"/>
              </a:rPr>
              <a:t>CONTENTS</a:t>
            </a:r>
            <a:r>
              <a:rPr lang="en-US" b="1">
                <a:solidFill>
                  <a:srgbClr val="6D7F39"/>
                </a:solidFill>
                <a:latin typeface="Algerian"/>
                <a:ea typeface="Algerian"/>
                <a:cs typeface="Algerian"/>
                <a:sym typeface="Algerian"/>
              </a:rPr>
              <a:t> </a:t>
            </a:r>
            <a:endParaRPr b="1">
              <a:solidFill>
                <a:srgbClr val="6D7F39"/>
              </a:solidFill>
              <a:latin typeface="Algerian"/>
              <a:ea typeface="Algerian"/>
              <a:cs typeface="Algerian"/>
              <a:sym typeface="Algerian"/>
            </a:endParaRPr>
          </a:p>
        </p:txBody>
      </p:sp>
      <p:sp>
        <p:nvSpPr>
          <p:cNvPr id="176" name="Google Shape;176;p20"/>
          <p:cNvSpPr txBox="1">
            <a:spLocks noGrp="1"/>
          </p:cNvSpPr>
          <p:nvPr>
            <p:ph idx="1"/>
          </p:nvPr>
        </p:nvSpPr>
        <p:spPr>
          <a:xfrm>
            <a:off x="1601972" y="645042"/>
            <a:ext cx="6913378" cy="4158311"/>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SzPts val="1300"/>
              <a:buChar char="🠶"/>
            </a:pPr>
            <a:endParaRPr lang="en-US" b="1" dirty="0">
              <a:latin typeface="Jacques Francois Shadow"/>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ABSTRACT</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INTROUCTION</a:t>
            </a:r>
            <a:endParaRPr b="1"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OBJECTIVE</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EXISTING SYSTEM</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TECHNOLOGIES USED</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PROPOSED SYSTEM</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ADVANTAGES</a:t>
            </a:r>
            <a:endParaRPr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CONCLUSION</a:t>
            </a:r>
            <a:endParaRPr dirty="0">
              <a:latin typeface="Arial Narrow" panose="020B0606020202030204" pitchFamily="34" charset="0"/>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REFRENCES</a:t>
            </a:r>
            <a:endParaRPr b="1" dirty="0">
              <a:latin typeface="Arial Narrow" panose="020B0606020202030204" pitchFamily="34" charset="0"/>
              <a:ea typeface="Jacques Francois Shadow"/>
              <a:cs typeface="Jacques Francois Shadow"/>
              <a:sym typeface="Jacques Francois Shadow"/>
            </a:endParaRPr>
          </a:p>
          <a:p>
            <a:pPr marL="257175" lvl="0" indent="-171450" algn="l" rtl="0">
              <a:spcBef>
                <a:spcPts val="750"/>
              </a:spcBef>
              <a:spcAft>
                <a:spcPts val="0"/>
              </a:spcAft>
              <a:buSzPts val="1350"/>
              <a:buNone/>
            </a:pPr>
            <a:endParaRPr dirty="0">
              <a:latin typeface="Jacques Francois Shadow"/>
              <a:ea typeface="Jacques Francois Shadow"/>
              <a:cs typeface="Jacques Francois Shadow"/>
              <a:sym typeface="Jacques Francois Shadow"/>
            </a:endParaRPr>
          </a:p>
          <a:p>
            <a:pPr marL="257175" lvl="0" indent="-171450" algn="l" rtl="0">
              <a:spcBef>
                <a:spcPts val="750"/>
              </a:spcBef>
              <a:spcAft>
                <a:spcPts val="0"/>
              </a:spcAft>
              <a:buSzPts val="135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E0CA-DFD9-ED36-ADA3-BE2310E17FA8}"/>
              </a:ext>
            </a:extLst>
          </p:cNvPr>
          <p:cNvSpPr>
            <a:spLocks noGrp="1"/>
          </p:cNvSpPr>
          <p:nvPr>
            <p:ph type="title"/>
          </p:nvPr>
        </p:nvSpPr>
        <p:spPr>
          <a:xfrm>
            <a:off x="1113234" y="49620"/>
            <a:ext cx="7514035" cy="750480"/>
          </a:xfrm>
        </p:spPr>
        <p:txBody>
          <a:bodyPr>
            <a:normAutofit/>
          </a:bodyPr>
          <a:lstStyle/>
          <a:p>
            <a:r>
              <a:rPr lang="en-US" sz="2400" dirty="0">
                <a:solidFill>
                  <a:srgbClr val="7B230B"/>
                </a:solidFill>
                <a:latin typeface="Algerian"/>
                <a:sym typeface="Algerian"/>
              </a:rPr>
              <a:t>ABSTRACT</a:t>
            </a:r>
            <a:endParaRPr lang="en-IN" sz="2400" dirty="0"/>
          </a:p>
        </p:txBody>
      </p:sp>
      <p:sp>
        <p:nvSpPr>
          <p:cNvPr id="3" name="Content Placeholder 2">
            <a:extLst>
              <a:ext uri="{FF2B5EF4-FFF2-40B4-BE49-F238E27FC236}">
                <a16:creationId xmlns:a16="http://schemas.microsoft.com/office/drawing/2014/main" id="{81560023-9F33-EB0C-C5E3-0785DD25A01E}"/>
              </a:ext>
            </a:extLst>
          </p:cNvPr>
          <p:cNvSpPr>
            <a:spLocks noGrp="1"/>
          </p:cNvSpPr>
          <p:nvPr>
            <p:ph idx="1"/>
          </p:nvPr>
        </p:nvSpPr>
        <p:spPr>
          <a:xfrm>
            <a:off x="1176669" y="886047"/>
            <a:ext cx="7457687" cy="3317358"/>
          </a:xfrm>
        </p:spPr>
        <p:txBody>
          <a:bodyPr/>
          <a:lstStyle/>
          <a:p>
            <a:pPr marL="0" indent="0" algn="jus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 a result of the pandemic, our country has undergone a wave of digital transformation over the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past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two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years.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result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lack</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choice,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concerns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about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safety,</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or</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just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convenience,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consumers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have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been</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taking</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 digital means to fulfill their needs. This change in behavior</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boosted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growth</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e-commerce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industry</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India. Due to an increase in internet and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smartphone penetration, that segment had already experienced rapid growth, but the pandemic</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tripled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Payments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everything,</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from</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groceries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clothes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books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personal</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care</a:t>
            </a:r>
            <a:r>
              <a:rPr lang="en-US" sz="1800" spc="-28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products,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now</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made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online.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has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led to the growth of e-commerce companies like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Flipkart,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Amazon,</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and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Myntra, Zomato etc., that offer vouchers/gifts cards to promotes the online transactions and payments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0925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28650" y="645042"/>
            <a:ext cx="7886700" cy="6123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Arial"/>
              <a:buNone/>
            </a:pPr>
            <a:r>
              <a:rPr lang="en-US" sz="2400" b="1" dirty="0">
                <a:latin typeface="Arial"/>
                <a:ea typeface="Arial"/>
                <a:cs typeface="Arial"/>
                <a:sym typeface="Arial"/>
              </a:rPr>
              <a:t>                            </a:t>
            </a:r>
            <a:r>
              <a:rPr lang="en-US" sz="2400" dirty="0">
                <a:solidFill>
                  <a:srgbClr val="7B230B"/>
                </a:solidFill>
                <a:latin typeface="Algerian"/>
                <a:ea typeface="Algerian"/>
                <a:cs typeface="Algerian"/>
                <a:sym typeface="Algerian"/>
              </a:rPr>
              <a:t>INTRODUCTION</a:t>
            </a:r>
            <a:endParaRPr sz="2400" dirty="0">
              <a:solidFill>
                <a:srgbClr val="7B230B"/>
              </a:solidFill>
              <a:latin typeface="Algerian"/>
              <a:ea typeface="Algerian"/>
              <a:cs typeface="Algerian"/>
              <a:sym typeface="Algerian"/>
            </a:endParaRPr>
          </a:p>
        </p:txBody>
      </p:sp>
      <p:sp>
        <p:nvSpPr>
          <p:cNvPr id="182" name="Google Shape;182;p21"/>
          <p:cNvSpPr txBox="1">
            <a:spLocks noGrp="1"/>
          </p:cNvSpPr>
          <p:nvPr>
            <p:ph idx="1"/>
          </p:nvPr>
        </p:nvSpPr>
        <p:spPr>
          <a:xfrm>
            <a:off x="1614455" y="1526060"/>
            <a:ext cx="6686550" cy="2833217"/>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05000"/>
              </a:lnSpc>
              <a:spcBef>
                <a:spcPts val="0"/>
              </a:spcBef>
              <a:spcAft>
                <a:spcPts val="0"/>
              </a:spcAft>
              <a:buSzPct val="42117"/>
              <a:buNone/>
            </a:pPr>
            <a:r>
              <a:rPr lang="en-US" sz="2200" dirty="0">
                <a:latin typeface="Times New Roman"/>
                <a:ea typeface="Times New Roman"/>
                <a:cs typeface="Times New Roman"/>
                <a:sym typeface="Times New Roman"/>
              </a:rPr>
              <a:t>It is an online market place where user sell and buy the voucher that they get from different e-commerce website like google pay, amazon pay, BHIM , UPI etc. and are of no use for a particular user but useful for other. So basically, In this Project which we are building, voucher hosting platform where user can sell vouchers there and can purchase useful vouchers like discount coupons, cashback coupons </a:t>
            </a:r>
            <a:r>
              <a:rPr lang="en-US" sz="2200" dirty="0" err="1">
                <a:latin typeface="Times New Roman"/>
                <a:ea typeface="Times New Roman"/>
                <a:cs typeface="Times New Roman"/>
                <a:sym typeface="Times New Roman"/>
              </a:rPr>
              <a:t>etc</a:t>
            </a:r>
            <a:r>
              <a:rPr lang="en-US" sz="2200" dirty="0">
                <a:latin typeface="Times New Roman"/>
                <a:ea typeface="Times New Roman"/>
                <a:cs typeface="Times New Roman"/>
                <a:sym typeface="Times New Roman"/>
              </a:rPr>
              <a:t>  in exchange of a point that is to be added in their wallet</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041300" y="477300"/>
            <a:ext cx="4750450" cy="730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7B230B"/>
              </a:buClr>
              <a:buSzPts val="990"/>
              <a:buFont typeface="Algerian"/>
              <a:buNone/>
            </a:pPr>
            <a:r>
              <a:rPr lang="en-US" sz="2400" b="0" dirty="0">
                <a:solidFill>
                  <a:srgbClr val="7B230B"/>
                </a:solidFill>
                <a:latin typeface="Algerian"/>
                <a:ea typeface="Algerian"/>
                <a:cs typeface="Algerian"/>
                <a:sym typeface="Algerian"/>
              </a:rPr>
              <a:t>                          OBJECTIVE</a:t>
            </a:r>
            <a:endParaRPr sz="2400" b="0" dirty="0">
              <a:solidFill>
                <a:srgbClr val="7B230B"/>
              </a:solidFill>
              <a:latin typeface="Algerian"/>
              <a:ea typeface="Algerian"/>
              <a:cs typeface="Algerian"/>
              <a:sym typeface="Algerian"/>
            </a:endParaRPr>
          </a:p>
        </p:txBody>
      </p:sp>
      <p:sp>
        <p:nvSpPr>
          <p:cNvPr id="194" name="Google Shape;194;p23"/>
          <p:cNvSpPr txBox="1">
            <a:spLocks noGrp="1"/>
          </p:cNvSpPr>
          <p:nvPr>
            <p:ph type="body" idx="1"/>
          </p:nvPr>
        </p:nvSpPr>
        <p:spPr>
          <a:xfrm>
            <a:off x="1353878" y="1630325"/>
            <a:ext cx="4437871" cy="2558903"/>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1200"/>
              </a:spcAft>
              <a:buSzPts val="1800"/>
              <a:buNone/>
            </a:pPr>
            <a:r>
              <a:rPr lang="en-US" sz="2000" dirty="0">
                <a:latin typeface="Times New Roman"/>
                <a:ea typeface="Times New Roman"/>
                <a:cs typeface="Times New Roman"/>
                <a:sym typeface="Times New Roman"/>
              </a:rPr>
              <a:t>The aim of this project is to provide to the users, a full stack web application that will be  useful for using a voucher that are provided by different ecommerce site as a gift like Flipkart, Google Pay. By this application users can easily buy and sell vouchers with the wallet money. </a:t>
            </a:r>
            <a:endParaRPr sz="2000" dirty="0">
              <a:latin typeface="Times New Roman"/>
              <a:ea typeface="Times New Roman"/>
              <a:cs typeface="Times New Roman"/>
              <a:sym typeface="Times New Roman"/>
            </a:endParaRPr>
          </a:p>
        </p:txBody>
      </p:sp>
      <p:pic>
        <p:nvPicPr>
          <p:cNvPr id="195" name="Google Shape;195;p23"/>
          <p:cNvPicPr preferRelativeResize="0"/>
          <p:nvPr/>
        </p:nvPicPr>
        <p:blipFill rotWithShape="1">
          <a:blip r:embed="rId3">
            <a:alphaModFix/>
          </a:blip>
          <a:srcRect/>
          <a:stretch/>
        </p:blipFill>
        <p:spPr>
          <a:xfrm>
            <a:off x="6429025" y="1722775"/>
            <a:ext cx="2336425" cy="26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043E-A006-0B9D-DDC4-93484AAED694}"/>
              </a:ext>
            </a:extLst>
          </p:cNvPr>
          <p:cNvSpPr>
            <a:spLocks noGrp="1"/>
          </p:cNvSpPr>
          <p:nvPr>
            <p:ph type="title"/>
          </p:nvPr>
        </p:nvSpPr>
        <p:spPr>
          <a:xfrm>
            <a:off x="1056168" y="200921"/>
            <a:ext cx="7493129" cy="616689"/>
          </a:xfrm>
        </p:spPr>
        <p:txBody>
          <a:bodyPr>
            <a:normAutofit/>
          </a:bodyPr>
          <a:lstStyle/>
          <a:p>
            <a:r>
              <a:rPr lang="en-US" sz="2400" b="0" dirty="0">
                <a:solidFill>
                  <a:srgbClr val="7B230B"/>
                </a:solidFill>
                <a:latin typeface="Algerian"/>
                <a:ea typeface="Algerian"/>
                <a:cs typeface="Algerian"/>
                <a:sym typeface="Algerian"/>
              </a:rPr>
              <a:t>EXISTING SYSTEM</a:t>
            </a:r>
            <a:endParaRPr lang="en-IN" sz="2400" dirty="0">
              <a:solidFill>
                <a:srgbClr val="A50021"/>
              </a:solidFill>
              <a:latin typeface="Algerian" panose="04020705040A02060702" pitchFamily="82" charset="0"/>
            </a:endParaRPr>
          </a:p>
        </p:txBody>
      </p:sp>
      <p:pic>
        <p:nvPicPr>
          <p:cNvPr id="8" name="Content Placeholder 7">
            <a:extLst>
              <a:ext uri="{FF2B5EF4-FFF2-40B4-BE49-F238E27FC236}">
                <a16:creationId xmlns:a16="http://schemas.microsoft.com/office/drawing/2014/main" id="{79D80D73-6F5C-D8C5-928D-41C74EE9CF62}"/>
              </a:ext>
            </a:extLst>
          </p:cNvPr>
          <p:cNvPicPr>
            <a:picLocks noGrp="1" noChangeAspect="1"/>
          </p:cNvPicPr>
          <p:nvPr>
            <p:ph sz="half" idx="1"/>
          </p:nvPr>
        </p:nvPicPr>
        <p:blipFill>
          <a:blip r:embed="rId2"/>
          <a:srcRect t="8773" b="8773"/>
          <a:stretch/>
        </p:blipFill>
        <p:spPr>
          <a:xfrm>
            <a:off x="1687032" y="1258129"/>
            <a:ext cx="2254102" cy="3023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9">
            <a:extLst>
              <a:ext uri="{FF2B5EF4-FFF2-40B4-BE49-F238E27FC236}">
                <a16:creationId xmlns:a16="http://schemas.microsoft.com/office/drawing/2014/main" id="{F2417787-4972-AA7B-2065-62D3E5D088BF}"/>
              </a:ext>
            </a:extLst>
          </p:cNvPr>
          <p:cNvPicPr>
            <a:picLocks noGrp="1" noChangeAspect="1"/>
          </p:cNvPicPr>
          <p:nvPr>
            <p:ph sz="half" idx="2"/>
          </p:nvPr>
        </p:nvPicPr>
        <p:blipFill>
          <a:blip r:embed="rId3"/>
          <a:stretch>
            <a:fillRect/>
          </a:stretch>
        </p:blipFill>
        <p:spPr>
          <a:xfrm>
            <a:off x="5693509" y="1258129"/>
            <a:ext cx="2188762" cy="3067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692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1190847" y="326066"/>
            <a:ext cx="5739128" cy="89836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7B230B"/>
              </a:buClr>
              <a:buSzPts val="990"/>
              <a:buFont typeface="Algerian"/>
              <a:buNone/>
            </a:pPr>
            <a:r>
              <a:rPr lang="en-US" sz="3600" dirty="0">
                <a:solidFill>
                  <a:srgbClr val="7B230B"/>
                </a:solidFill>
                <a:latin typeface="Algerian"/>
                <a:ea typeface="Algerian"/>
                <a:cs typeface="Algerian"/>
                <a:sym typeface="Algerian"/>
              </a:rPr>
              <a:t>           </a:t>
            </a:r>
            <a:r>
              <a:rPr lang="en-US" sz="2400" b="0" dirty="0">
                <a:solidFill>
                  <a:srgbClr val="7B230B"/>
                </a:solidFill>
                <a:latin typeface="Algerian"/>
                <a:ea typeface="Algerian"/>
                <a:cs typeface="Algerian"/>
                <a:sym typeface="Algerian"/>
              </a:rPr>
              <a:t>TECHNOLOGY USED</a:t>
            </a:r>
            <a:endParaRPr sz="2400" b="0" dirty="0">
              <a:solidFill>
                <a:srgbClr val="7B230B"/>
              </a:solidFill>
              <a:latin typeface="Algerian"/>
              <a:ea typeface="Algerian"/>
              <a:cs typeface="Algerian"/>
              <a:sym typeface="Algerian"/>
            </a:endParaRPr>
          </a:p>
        </p:txBody>
      </p:sp>
      <p:sp>
        <p:nvSpPr>
          <p:cNvPr id="232" name="Google Shape;232;p29"/>
          <p:cNvSpPr txBox="1">
            <a:spLocks noGrp="1"/>
          </p:cNvSpPr>
          <p:nvPr>
            <p:ph type="body" idx="1"/>
          </p:nvPr>
        </p:nvSpPr>
        <p:spPr>
          <a:xfrm>
            <a:off x="1190847" y="1424764"/>
            <a:ext cx="6773528" cy="1850064"/>
          </a:xfrm>
          <a:prstGeom prst="rect">
            <a:avLst/>
          </a:prstGeom>
          <a:noFill/>
          <a:ln>
            <a:noFill/>
          </a:ln>
        </p:spPr>
        <p:txBody>
          <a:bodyPr spcFirstLastPara="1" wrap="square" lIns="91425" tIns="91425" rIns="91425" bIns="91425" anchor="t" anchorCtr="0">
            <a:noAutofit/>
          </a:bodyPr>
          <a:lstStyle/>
          <a:p>
            <a:pPr lvl="0" algn="just" rtl="0">
              <a:lnSpc>
                <a:spcPct val="105000"/>
              </a:lnSpc>
              <a:spcBef>
                <a:spcPts val="0"/>
              </a:spcBef>
              <a:spcAft>
                <a:spcPts val="0"/>
              </a:spcAft>
              <a:buSzPts val="1800"/>
              <a:buFont typeface="Wingdings" panose="05000000000000000000" pitchFamily="2" charset="2"/>
              <a:buChar char="Ø"/>
            </a:pPr>
            <a:r>
              <a:rPr lang="en-US" sz="2000" dirty="0">
                <a:latin typeface="Times New Roman"/>
                <a:ea typeface="Times New Roman"/>
                <a:cs typeface="Times New Roman"/>
                <a:sym typeface="Times New Roman"/>
              </a:rPr>
              <a:t>GUI Frontend - HTML/CSS, Bootstrap, JavaScript</a:t>
            </a:r>
            <a:endParaRPr sz="2000" dirty="0">
              <a:latin typeface="Times New Roman"/>
              <a:ea typeface="Times New Roman"/>
              <a:cs typeface="Times New Roman"/>
              <a:sym typeface="Times New Roman"/>
            </a:endParaRPr>
          </a:p>
          <a:p>
            <a:pPr lvl="0" algn="just" rtl="0">
              <a:lnSpc>
                <a:spcPct val="105000"/>
              </a:lnSpc>
              <a:spcBef>
                <a:spcPts val="0"/>
              </a:spcBef>
              <a:spcAft>
                <a:spcPts val="0"/>
              </a:spcAft>
              <a:buSzPts val="1800"/>
              <a:buFont typeface="Wingdings" panose="05000000000000000000" pitchFamily="2" charset="2"/>
              <a:buChar char="Ø"/>
            </a:pPr>
            <a:r>
              <a:rPr lang="en-US" sz="2000" dirty="0">
                <a:latin typeface="Times New Roman"/>
                <a:ea typeface="Times New Roman"/>
                <a:cs typeface="Times New Roman"/>
                <a:sym typeface="Times New Roman"/>
              </a:rPr>
              <a:t>Backend- NodeJS, </a:t>
            </a:r>
            <a:r>
              <a:rPr lang="en-US" sz="2000" dirty="0" err="1">
                <a:latin typeface="Times New Roman"/>
                <a:ea typeface="Times New Roman"/>
                <a:cs typeface="Times New Roman"/>
                <a:sym typeface="Times New Roman"/>
              </a:rPr>
              <a:t>ExpressJS</a:t>
            </a:r>
            <a:endParaRPr sz="2000" dirty="0">
              <a:latin typeface="Times New Roman"/>
              <a:ea typeface="Times New Roman"/>
              <a:cs typeface="Times New Roman"/>
              <a:sym typeface="Times New Roman"/>
            </a:endParaRPr>
          </a:p>
          <a:p>
            <a:pPr lvl="0" algn="just" rtl="0">
              <a:lnSpc>
                <a:spcPct val="105000"/>
              </a:lnSpc>
              <a:spcBef>
                <a:spcPts val="0"/>
              </a:spcBef>
              <a:spcAft>
                <a:spcPts val="0"/>
              </a:spcAft>
              <a:buSzPts val="1800"/>
              <a:buFont typeface="Wingdings" panose="05000000000000000000" pitchFamily="2" charset="2"/>
              <a:buChar char="Ø"/>
            </a:pPr>
            <a:r>
              <a:rPr lang="en-US" sz="2000" dirty="0">
                <a:latin typeface="Times New Roman"/>
                <a:ea typeface="Times New Roman"/>
                <a:cs typeface="Times New Roman"/>
                <a:sym typeface="Times New Roman"/>
              </a:rPr>
              <a:t>IDE- Visual Studio Code</a:t>
            </a:r>
            <a:endParaRPr sz="2000" dirty="0">
              <a:latin typeface="Times New Roman"/>
              <a:ea typeface="Times New Roman"/>
              <a:cs typeface="Times New Roman"/>
              <a:sym typeface="Times New Roman"/>
            </a:endParaRPr>
          </a:p>
          <a:p>
            <a:pPr lvl="0" algn="just" rtl="0">
              <a:lnSpc>
                <a:spcPct val="105000"/>
              </a:lnSpc>
              <a:spcBef>
                <a:spcPts val="0"/>
              </a:spcBef>
              <a:spcAft>
                <a:spcPts val="0"/>
              </a:spcAft>
              <a:buSzPts val="1800"/>
              <a:buFont typeface="Wingdings" panose="05000000000000000000" pitchFamily="2" charset="2"/>
              <a:buChar char="Ø"/>
            </a:pPr>
            <a:r>
              <a:rPr lang="en-US" sz="2000" dirty="0">
                <a:latin typeface="Times New Roman"/>
                <a:ea typeface="Times New Roman"/>
                <a:cs typeface="Times New Roman"/>
                <a:sym typeface="Times New Roman"/>
              </a:rPr>
              <a:t>Version Control System- Git ,</a:t>
            </a:r>
            <a:r>
              <a:rPr lang="en-US" sz="2000" dirty="0" err="1">
                <a:latin typeface="Times New Roman"/>
                <a:ea typeface="Times New Roman"/>
                <a:cs typeface="Times New Roman"/>
                <a:sym typeface="Times New Roman"/>
              </a:rPr>
              <a:t>Github</a:t>
            </a:r>
            <a:endParaRPr sz="2000" dirty="0">
              <a:latin typeface="Times New Roman"/>
              <a:ea typeface="Times New Roman"/>
              <a:cs typeface="Times New Roman"/>
              <a:sym typeface="Times New Roman"/>
            </a:endParaRPr>
          </a:p>
          <a:p>
            <a:pPr lvl="0" algn="just" rtl="0">
              <a:lnSpc>
                <a:spcPct val="105000"/>
              </a:lnSpc>
              <a:spcBef>
                <a:spcPts val="0"/>
              </a:spcBef>
              <a:spcAft>
                <a:spcPts val="0"/>
              </a:spcAft>
              <a:buSzPts val="1800"/>
              <a:buFont typeface="Wingdings" panose="05000000000000000000" pitchFamily="2" charset="2"/>
              <a:buChar char="Ø"/>
            </a:pPr>
            <a:r>
              <a:rPr lang="en-US" sz="2000" dirty="0">
                <a:latin typeface="Times New Roman"/>
                <a:ea typeface="Times New Roman"/>
                <a:cs typeface="Times New Roman"/>
                <a:sym typeface="Times New Roman"/>
              </a:rPr>
              <a:t>Other tools</a:t>
            </a:r>
            <a:endParaRPr sz="2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1431851" y="514351"/>
            <a:ext cx="7195418" cy="8182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B230B"/>
              </a:buClr>
              <a:buSzPct val="100000"/>
              <a:buFont typeface="Algerian"/>
              <a:buNone/>
            </a:pPr>
            <a:r>
              <a:rPr lang="en-US" sz="3600" dirty="0">
                <a:solidFill>
                  <a:srgbClr val="7B230B"/>
                </a:solidFill>
                <a:latin typeface="Algerian"/>
                <a:ea typeface="Algerian"/>
                <a:cs typeface="Algerian"/>
                <a:sym typeface="Algerian"/>
              </a:rPr>
              <a:t>              </a:t>
            </a:r>
            <a:r>
              <a:rPr lang="en-US" sz="2400" dirty="0">
                <a:solidFill>
                  <a:srgbClr val="7B230B"/>
                </a:solidFill>
                <a:latin typeface="Algerian"/>
                <a:ea typeface="Algerian"/>
                <a:cs typeface="Algerian"/>
                <a:sym typeface="Algerian"/>
              </a:rPr>
              <a:t>proposed system</a:t>
            </a:r>
            <a:endParaRPr sz="2400" dirty="0">
              <a:solidFill>
                <a:srgbClr val="7B230B"/>
              </a:solidFill>
              <a:latin typeface="Algerian"/>
              <a:ea typeface="Algerian"/>
              <a:cs typeface="Algerian"/>
              <a:sym typeface="Algerian"/>
            </a:endParaRPr>
          </a:p>
        </p:txBody>
      </p:sp>
      <p:sp>
        <p:nvSpPr>
          <p:cNvPr id="280" name="Google Shape;280;p37"/>
          <p:cNvSpPr txBox="1">
            <a:spLocks noGrp="1"/>
          </p:cNvSpPr>
          <p:nvPr>
            <p:ph idx="1"/>
          </p:nvPr>
        </p:nvSpPr>
        <p:spPr>
          <a:xfrm>
            <a:off x="1113234" y="1481470"/>
            <a:ext cx="7514035" cy="2757377"/>
          </a:xfrm>
          <a:prstGeom prst="rect">
            <a:avLst/>
          </a:prstGeom>
          <a:noFill/>
          <a:ln>
            <a:noFill/>
          </a:ln>
        </p:spPr>
        <p:txBody>
          <a:bodyPr spcFirstLastPara="1" wrap="square" lIns="91425" tIns="45700" rIns="91425" bIns="45700" anchor="t" anchorCtr="0">
            <a:normAutofit fontScale="62500" lnSpcReduction="20000"/>
          </a:bodyPr>
          <a:lstStyle/>
          <a:p>
            <a:pPr lvl="0" algn="l" rtl="0">
              <a:spcBef>
                <a:spcPts val="0"/>
              </a:spcBef>
              <a:spcAft>
                <a:spcPts val="0"/>
              </a:spcAft>
              <a:buSzPts val="2000"/>
              <a:buFont typeface="Wingdings" panose="05000000000000000000" pitchFamily="2" charset="2"/>
              <a:buChar char="Ø"/>
            </a:pPr>
            <a:endParaRPr lang="en-US" sz="2900" dirty="0">
              <a:latin typeface="Times New Roman"/>
              <a:ea typeface="Times New Roman"/>
              <a:cs typeface="Times New Roman"/>
              <a:sym typeface="Times New Roman"/>
            </a:endParaRPr>
          </a:p>
          <a:p>
            <a:pPr lvl="0" algn="l" rtl="0">
              <a:spcBef>
                <a:spcPts val="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can also include a section for negotiation where users can negotiate on purchasing and selling of vouchers and gift cards. This feature is available to only logged in users </a:t>
            </a:r>
          </a:p>
          <a:p>
            <a:pPr lvl="0" algn="l" rtl="0">
              <a:spcBef>
                <a:spcPts val="0"/>
              </a:spcBef>
              <a:spcAft>
                <a:spcPts val="0"/>
              </a:spcAft>
              <a:buSzPts val="2000"/>
              <a:buFont typeface="Wingdings" panose="05000000000000000000" pitchFamily="2" charset="2"/>
              <a:buChar char="Ø"/>
            </a:pPr>
            <a:endParaRPr lang="en-US" sz="2900" dirty="0">
              <a:latin typeface="Times New Roman"/>
              <a:ea typeface="Times New Roman"/>
              <a:cs typeface="Times New Roman"/>
              <a:sym typeface="Times New Roman"/>
            </a:endParaRPr>
          </a:p>
          <a:p>
            <a:pPr lvl="0" algn="l" rtl="0">
              <a:spcBef>
                <a:spcPts val="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can also develop android apps and launch on play store. Android app make more interactive UI and easy to use for users</a:t>
            </a:r>
            <a:endParaRPr sz="2900" dirty="0"/>
          </a:p>
          <a:p>
            <a:pPr lvl="0" algn="l" rtl="0">
              <a:spcBef>
                <a:spcPts val="75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can also implement filter such a way that user view voucher  of their interest and also get a notification  on their profile  and email when someone added a voucher of their interest.</a:t>
            </a:r>
            <a:endParaRPr sz="2900" dirty="0"/>
          </a:p>
          <a:p>
            <a:pPr lvl="0" algn="l" rtl="0">
              <a:spcBef>
                <a:spcPts val="75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will include automate verification of vouchers</a:t>
            </a:r>
            <a:r>
              <a:rPr lang="en-US" sz="2600" dirty="0">
                <a:latin typeface="Times New Roman"/>
                <a:ea typeface="Times New Roman"/>
                <a:cs typeface="Times New Roman"/>
                <a:sym typeface="Times New Roman"/>
              </a:rPr>
              <a:t>.</a:t>
            </a:r>
            <a:endParaRPr sz="2600" dirty="0">
              <a:latin typeface="Times New Roman"/>
              <a:ea typeface="Times New Roman"/>
              <a:cs typeface="Times New Roman"/>
              <a:sym typeface="Times New Roman"/>
            </a:endParaRPr>
          </a:p>
          <a:p>
            <a:pPr marL="257175" lvl="0" indent="-171450" algn="l" rtl="0">
              <a:spcBef>
                <a:spcPts val="750"/>
              </a:spcBef>
              <a:spcAft>
                <a:spcPts val="0"/>
              </a:spcAft>
              <a:buSzPts val="135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2F97-3366-B1EE-5B61-D777E8246F4E}"/>
              </a:ext>
            </a:extLst>
          </p:cNvPr>
          <p:cNvSpPr>
            <a:spLocks noGrp="1"/>
          </p:cNvSpPr>
          <p:nvPr>
            <p:ph type="title"/>
          </p:nvPr>
        </p:nvSpPr>
        <p:spPr>
          <a:xfrm>
            <a:off x="1113234" y="163033"/>
            <a:ext cx="7514035" cy="1282995"/>
          </a:xfrm>
        </p:spPr>
        <p:txBody>
          <a:bodyPr>
            <a:normAutofit/>
          </a:bodyPr>
          <a:lstStyle/>
          <a:p>
            <a:r>
              <a:rPr lang="en-US" sz="2400" dirty="0">
                <a:solidFill>
                  <a:srgbClr val="7B230B"/>
                </a:solidFill>
                <a:latin typeface="Algerian"/>
                <a:sym typeface="Algerian"/>
              </a:rPr>
              <a:t>ADVANTAGES</a:t>
            </a:r>
            <a:endParaRPr lang="en-IN" sz="2400" dirty="0"/>
          </a:p>
        </p:txBody>
      </p:sp>
      <p:sp>
        <p:nvSpPr>
          <p:cNvPr id="3" name="Content Placeholder 2">
            <a:extLst>
              <a:ext uri="{FF2B5EF4-FFF2-40B4-BE49-F238E27FC236}">
                <a16:creationId xmlns:a16="http://schemas.microsoft.com/office/drawing/2014/main" id="{C7CBBC56-E530-1608-CA66-06CE23AF1847}"/>
              </a:ext>
            </a:extLst>
          </p:cNvPr>
          <p:cNvSpPr>
            <a:spLocks noGrp="1"/>
          </p:cNvSpPr>
          <p:nvPr>
            <p:ph idx="1"/>
          </p:nvPr>
        </p:nvSpPr>
        <p:spPr>
          <a:xfrm>
            <a:off x="1113233" y="1665767"/>
            <a:ext cx="7514035" cy="1786270"/>
          </a:xfrm>
        </p:spPr>
        <p:txBody>
          <a:bodyPr/>
          <a:lstStyle/>
          <a:p>
            <a:pPr>
              <a:buFont typeface="Arial" panose="020B0604020202020204" pitchFamily="34" charset="0"/>
              <a:buChar char="•"/>
            </a:pPr>
            <a:r>
              <a:rPr lang="en-IN" dirty="0"/>
              <a:t>Easier availability of coupons.</a:t>
            </a:r>
          </a:p>
          <a:p>
            <a:pPr>
              <a:buFont typeface="Arial" panose="020B0604020202020204" pitchFamily="34" charset="0"/>
              <a:buChar char="•"/>
            </a:pPr>
            <a:r>
              <a:rPr lang="en-IN" dirty="0"/>
              <a:t>Best Advantage for sender.</a:t>
            </a:r>
          </a:p>
          <a:p>
            <a:pPr>
              <a:buFont typeface="Arial" panose="020B0604020202020204" pitchFamily="34" charset="0"/>
              <a:buChar char="•"/>
            </a:pPr>
            <a:r>
              <a:rPr lang="en-IN" dirty="0"/>
              <a:t>Negotiation of coupons.</a:t>
            </a:r>
          </a:p>
          <a:p>
            <a:pPr>
              <a:buFont typeface="Arial" panose="020B0604020202020204" pitchFamily="34" charset="0"/>
              <a:buChar char="•"/>
            </a:pPr>
            <a:r>
              <a:rPr lang="en-IN" dirty="0"/>
              <a:t>Multiple sharing.</a:t>
            </a:r>
          </a:p>
        </p:txBody>
      </p:sp>
    </p:spTree>
    <p:extLst>
      <p:ext uri="{BB962C8B-B14F-4D97-AF65-F5344CB8AC3E}">
        <p14:creationId xmlns:p14="http://schemas.microsoft.com/office/powerpoint/2010/main" val="3512402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80</TotalTime>
  <Words>711</Words>
  <Application>Microsoft Office PowerPoint</Application>
  <PresentationFormat>On-screen Show (16:9)</PresentationFormat>
  <Paragraphs>62</Paragraphs>
  <Slides>12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Jacques Francois Shadow</vt:lpstr>
      <vt:lpstr>Arial Black</vt:lpstr>
      <vt:lpstr>Times New Roman</vt:lpstr>
      <vt:lpstr>Algerian</vt:lpstr>
      <vt:lpstr>Calibri</vt:lpstr>
      <vt:lpstr>Arial</vt:lpstr>
      <vt:lpstr>Arial Narrow</vt:lpstr>
      <vt:lpstr>Wingdings</vt:lpstr>
      <vt:lpstr>Century Gothic</vt:lpstr>
      <vt:lpstr>Corbel</vt:lpstr>
      <vt:lpstr>Parallax</vt:lpstr>
      <vt:lpstr>         SRI VENKATESWARA COLLEGE OF ENGINEERING, TIRUPATI</vt:lpstr>
      <vt:lpstr>                      CONTENTS </vt:lpstr>
      <vt:lpstr>ABSTRACT</vt:lpstr>
      <vt:lpstr>                            INTRODUCTION</vt:lpstr>
      <vt:lpstr>                          OBJECTIVE</vt:lpstr>
      <vt:lpstr>EXISTING SYSTEM</vt:lpstr>
      <vt:lpstr>           TECHNOLOGY USED</vt:lpstr>
      <vt:lpstr>              proposed system</vt:lpstr>
      <vt:lpstr>ADVANTAGES</vt:lpstr>
      <vt:lpstr>                                    CONCLUSION</vt:lpstr>
      <vt:lpstr>                                 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HACK-VOUCHER</dc:title>
  <dc:creator>D.PRAVALLIKA</dc:creator>
  <cp:lastModifiedBy>Dulla Pravalika</cp:lastModifiedBy>
  <cp:revision>17</cp:revision>
  <dcterms:modified xsi:type="dcterms:W3CDTF">2023-02-21T10:49:11Z</dcterms:modified>
</cp:coreProperties>
</file>