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8"/>
  </p:notesMasterIdLst>
  <p:sldIdLst>
    <p:sldId id="278" r:id="rId2"/>
    <p:sldId id="257" r:id="rId3"/>
    <p:sldId id="280" r:id="rId4"/>
    <p:sldId id="258" r:id="rId5"/>
    <p:sldId id="284" r:id="rId6"/>
    <p:sldId id="285" r:id="rId7"/>
    <p:sldId id="279" r:id="rId8"/>
    <p:sldId id="287" r:id="rId9"/>
    <p:sldId id="274" r:id="rId10"/>
    <p:sldId id="288" r:id="rId11"/>
    <p:sldId id="281" r:id="rId12"/>
    <p:sldId id="282" r:id="rId13"/>
    <p:sldId id="289" r:id="rId14"/>
    <p:sldId id="283" r:id="rId15"/>
    <p:sldId id="276" r:id="rId16"/>
    <p:sldId id="277" r:id="rId17"/>
  </p:sldIdLst>
  <p:sldSz cx="9144000" cy="5143500" type="screen16x9"/>
  <p:notesSz cx="6858000" cy="9144000"/>
  <p:embeddedFontLst>
    <p:embeddedFont>
      <p:font typeface="Algerian" panose="04020705040A02060702" pitchFamily="82" charset="0"/>
      <p:regular r:id="rId19"/>
    </p:embeddedFont>
    <p:embeddedFont>
      <p:font typeface="Arial Black" panose="020B0A04020102020204" pitchFamily="34" charset="0"/>
      <p:bold r:id="rId20"/>
    </p:embeddedFont>
    <p:embeddedFont>
      <p:font typeface="Arial Narrow" panose="020B060602020203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
      <p:font typeface="Jacques Francois Shadow" panose="020B0604020202020204" charset="0"/>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3999309" y="4412457"/>
            <a:ext cx="3243033" cy="273844"/>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372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7537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95177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24275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83382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2472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28707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2908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98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2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531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8394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592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176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086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030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13341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512824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tutorialspoint.com/index.htm" TargetMode="External"/><Relationship Id="rId5" Type="http://schemas.openxmlformats.org/officeDocument/2006/relationships/hyperlink" Target="https://stackoverflow.com/" TargetMode="External"/><Relationship Id="rId4" Type="http://schemas.openxmlformats.org/officeDocument/2006/relationships/hyperlink" Target="https://www.researchgate.net/publication/283699248_Gift_cards_a_review_and_research_agenda"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0D88-18F7-F82A-262E-FEA385455D73}"/>
              </a:ext>
            </a:extLst>
          </p:cNvPr>
          <p:cNvSpPr>
            <a:spLocks noGrp="1"/>
          </p:cNvSpPr>
          <p:nvPr>
            <p:ph type="title"/>
          </p:nvPr>
        </p:nvSpPr>
        <p:spPr>
          <a:xfrm>
            <a:off x="550208" y="100899"/>
            <a:ext cx="8078251" cy="609184"/>
          </a:xfrm>
        </p:spPr>
        <p:txBody>
          <a:bodyPr>
            <a:normAutofit fontScale="90000"/>
          </a:bodyPr>
          <a:lstStyle/>
          <a:p>
            <a:r>
              <a:rPr lang="en-US" sz="2400" b="1" dirty="0"/>
              <a:t>         SRI VENKATESWARA COLLEGE OF ENGINEERING, TIRUPATI</a:t>
            </a:r>
            <a:endParaRPr lang="en-IN" b="1" dirty="0"/>
          </a:p>
        </p:txBody>
      </p:sp>
      <p:sp>
        <p:nvSpPr>
          <p:cNvPr id="3" name="Text Placeholder 2">
            <a:extLst>
              <a:ext uri="{FF2B5EF4-FFF2-40B4-BE49-F238E27FC236}">
                <a16:creationId xmlns:a16="http://schemas.microsoft.com/office/drawing/2014/main" id="{CE815FAB-5B1B-90CD-D512-D9457A53511E}"/>
              </a:ext>
            </a:extLst>
          </p:cNvPr>
          <p:cNvSpPr>
            <a:spLocks noGrp="1"/>
          </p:cNvSpPr>
          <p:nvPr>
            <p:ph idx="1"/>
          </p:nvPr>
        </p:nvSpPr>
        <p:spPr>
          <a:xfrm>
            <a:off x="819806" y="710083"/>
            <a:ext cx="8078251" cy="4332517"/>
          </a:xfrm>
        </p:spPr>
        <p:txBody>
          <a:bodyPr>
            <a:normAutofit fontScale="77500" lnSpcReduction="20000"/>
          </a:bodyPr>
          <a:lstStyle/>
          <a:p>
            <a:pPr marL="0" lvl="0" indent="0" algn="l" rtl="0">
              <a:spcBef>
                <a:spcPts val="750"/>
              </a:spcBef>
              <a:spcAft>
                <a:spcPts val="0"/>
              </a:spcAft>
              <a:buSzPts val="1300"/>
              <a:buNone/>
            </a:pPr>
            <a:r>
              <a:rPr lang="en-US" sz="2000" b="1" dirty="0"/>
              <a:t>                                                         </a:t>
            </a:r>
            <a:r>
              <a:rPr lang="en-US" sz="2600" b="1" dirty="0">
                <a:solidFill>
                  <a:srgbClr val="A50021"/>
                </a:solidFill>
                <a:latin typeface="Arial Black" panose="020B0A04020102020204" pitchFamily="34" charset="0"/>
                <a:ea typeface="Jacques Francois Shadow"/>
                <a:cs typeface="Jacques Francois Shadow"/>
                <a:sym typeface="Jacques Francois Shadow"/>
              </a:rPr>
              <a:t>HACK-VOUCHER</a:t>
            </a:r>
            <a:endParaRPr lang="en-US" sz="2600" b="1" dirty="0">
              <a:solidFill>
                <a:srgbClr val="A50021"/>
              </a:solidFill>
              <a:latin typeface="Arial Black" panose="020B0A04020102020204" pitchFamily="34" charset="0"/>
            </a:endParaRPr>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r>
              <a:rPr lang="en-US" b="1" dirty="0"/>
              <a:t>                                       DEPARTMENT OF COMPUTER SCIENCE AND ENGINEERING</a:t>
            </a:r>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Under the guidance of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Presented By </a:t>
            </a:r>
            <a:r>
              <a:rPr lang="en-US" b="1" dirty="0">
                <a:latin typeface="Times New Roman" panose="02020603050405020304" pitchFamily="18" charset="0"/>
                <a:cs typeface="Times New Roman" panose="02020603050405020304" pitchFamily="18" charset="0"/>
              </a:rPr>
              <a:t>:</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Dr. K SANTHI, </a:t>
            </a:r>
            <a:r>
              <a:rPr lang="en-US" b="1" dirty="0" err="1">
                <a:latin typeface="Times New Roman" panose="02020603050405020304" pitchFamily="18" charset="0"/>
                <a:cs typeface="Times New Roman" panose="02020603050405020304" pitchFamily="18" charset="0"/>
              </a:rPr>
              <a:t>Ph.D</a:t>
            </a:r>
            <a:r>
              <a:rPr lang="en-US" b="1" dirty="0">
                <a:latin typeface="Times New Roman" panose="02020603050405020304" pitchFamily="18" charset="0"/>
                <a:cs typeface="Times New Roman" panose="02020603050405020304" pitchFamily="18" charset="0"/>
              </a:rPr>
              <a:t>                                                            Dulla Pravalika              -    19BF1A0545</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Associate Professor                                                               </a:t>
            </a:r>
            <a:r>
              <a:rPr lang="en-US" b="1" dirty="0" err="1">
                <a:latin typeface="Times New Roman" panose="02020603050405020304" pitchFamily="18" charset="0"/>
                <a:cs typeface="Times New Roman" panose="02020603050405020304" pitchFamily="18" charset="0"/>
              </a:rPr>
              <a:t>Gunda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Sudarrshan</a:t>
            </a:r>
            <a:r>
              <a:rPr lang="en-US" b="1" dirty="0">
                <a:latin typeface="Times New Roman" panose="02020603050405020304" pitchFamily="18" charset="0"/>
                <a:cs typeface="Times New Roman" panose="02020603050405020304" pitchFamily="18" charset="0"/>
              </a:rPr>
              <a:t>         -   19BF1A0554 </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Putturu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Nivas</a:t>
            </a:r>
            <a:r>
              <a:rPr lang="en-US" b="1" dirty="0">
                <a:latin typeface="Times New Roman" panose="02020603050405020304" pitchFamily="18" charset="0"/>
                <a:cs typeface="Times New Roman" panose="02020603050405020304" pitchFamily="18" charset="0"/>
              </a:rPr>
              <a:t>                  -   19BF1A0569</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Chakram </a:t>
            </a:r>
            <a:r>
              <a:rPr lang="en-US" b="1" dirty="0" err="1">
                <a:latin typeface="Times New Roman" panose="02020603050405020304" pitchFamily="18" charset="0"/>
                <a:cs typeface="Times New Roman" panose="02020603050405020304" pitchFamily="18" charset="0"/>
              </a:rPr>
              <a:t>Joycy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Ikya</a:t>
            </a:r>
            <a:r>
              <a:rPr lang="en-US" b="1" dirty="0">
                <a:latin typeface="Times New Roman" panose="02020603050405020304" pitchFamily="18" charset="0"/>
                <a:cs typeface="Times New Roman" panose="02020603050405020304" pitchFamily="18" charset="0"/>
              </a:rPr>
              <a:t>      -   19BF1A0527</a:t>
            </a:r>
          </a:p>
        </p:txBody>
      </p:sp>
      <p:pic>
        <p:nvPicPr>
          <p:cNvPr id="6" name="Picture 5" descr="SV College of Engineering, Tirupati - Home | Facebook">
            <a:extLst>
              <a:ext uri="{FF2B5EF4-FFF2-40B4-BE49-F238E27FC236}">
                <a16:creationId xmlns:a16="http://schemas.microsoft.com/office/drawing/2014/main" id="{7594EEAF-5DD7-4BEC-9A61-48049BF4C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536" y="1471468"/>
            <a:ext cx="1593333" cy="123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9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7295-AC31-BAD2-E5E6-C3A776BF4330}"/>
              </a:ext>
            </a:extLst>
          </p:cNvPr>
          <p:cNvSpPr>
            <a:spLocks noGrp="1"/>
          </p:cNvSpPr>
          <p:nvPr>
            <p:ph type="title"/>
          </p:nvPr>
        </p:nvSpPr>
        <p:spPr/>
        <p:txBody>
          <a:bodyPr/>
          <a:lstStyle/>
          <a:p>
            <a:r>
              <a:rPr lang="en-US" sz="3200" dirty="0">
                <a:solidFill>
                  <a:srgbClr val="7B230B"/>
                </a:solidFill>
                <a:latin typeface="Algerian"/>
                <a:ea typeface="Algerian"/>
                <a:cs typeface="Algerian"/>
                <a:sym typeface="Algerian"/>
              </a:rPr>
              <a:t> </a:t>
            </a:r>
            <a:r>
              <a:rPr lang="en-US" sz="3200" dirty="0">
                <a:latin typeface="Calibri" panose="020F0502020204030204" pitchFamily="34" charset="0"/>
                <a:ea typeface="Algerian"/>
                <a:cs typeface="Calibri" panose="020F0502020204030204" pitchFamily="34" charset="0"/>
                <a:sym typeface="Algerian"/>
              </a:rPr>
              <a:t>Different stages of the software cycle action plan</a:t>
            </a:r>
            <a:endParaRPr lang="en-IN" dirty="0">
              <a:latin typeface="Calibri" panose="020F0502020204030204" pitchFamily="34" charset="0"/>
              <a:cs typeface="Calibri" panose="020F0502020204030204" pitchFamily="34" charset="0"/>
            </a:endParaRPr>
          </a:p>
        </p:txBody>
      </p:sp>
      <p:pic>
        <p:nvPicPr>
          <p:cNvPr id="4" name="Google Shape;262;p34">
            <a:extLst>
              <a:ext uri="{FF2B5EF4-FFF2-40B4-BE49-F238E27FC236}">
                <a16:creationId xmlns:a16="http://schemas.microsoft.com/office/drawing/2014/main" id="{084502C9-42CE-E838-750E-71CB3ABAFDB2}"/>
              </a:ext>
            </a:extLst>
          </p:cNvPr>
          <p:cNvPicPr preferRelativeResize="0">
            <a:picLocks noGrp="1"/>
          </p:cNvPicPr>
          <p:nvPr>
            <p:ph idx="1"/>
          </p:nvPr>
        </p:nvPicPr>
        <p:blipFill rotWithShape="1">
          <a:blip r:embed="rId2">
            <a:alphaModFix/>
          </a:blip>
          <a:stretch/>
        </p:blipFill>
        <p:spPr>
          <a:xfrm>
            <a:off x="3078724" y="1932288"/>
            <a:ext cx="3583053" cy="1953912"/>
          </a:xfrm>
          <a:prstGeom prst="rect">
            <a:avLst/>
          </a:prstGeom>
          <a:noFill/>
          <a:ln>
            <a:noFill/>
          </a:ln>
          <a:effectLst>
            <a:reflection blurRad="6350" stA="50000" endA="300" endPos="38500" dist="50800" dir="5400000" sy="-100000" algn="bl" rotWithShape="0"/>
          </a:effectLst>
        </p:spPr>
      </p:pic>
    </p:spTree>
    <p:extLst>
      <p:ext uri="{BB962C8B-B14F-4D97-AF65-F5344CB8AC3E}">
        <p14:creationId xmlns:p14="http://schemas.microsoft.com/office/powerpoint/2010/main" val="301797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2F97-3366-B1EE-5B61-D777E8246F4E}"/>
              </a:ext>
            </a:extLst>
          </p:cNvPr>
          <p:cNvSpPr>
            <a:spLocks noGrp="1"/>
          </p:cNvSpPr>
          <p:nvPr>
            <p:ph type="title"/>
          </p:nvPr>
        </p:nvSpPr>
        <p:spPr>
          <a:xfrm>
            <a:off x="1113234" y="163034"/>
            <a:ext cx="7514035" cy="1148316"/>
          </a:xfrm>
        </p:spPr>
        <p:txBody>
          <a:bodyPr>
            <a:normAutofit/>
          </a:bodyPr>
          <a:lstStyle/>
          <a:p>
            <a:r>
              <a:rPr lang="en-US" sz="2400" dirty="0">
                <a:solidFill>
                  <a:srgbClr val="7B230B"/>
                </a:solidFill>
                <a:latin typeface="Algerian"/>
                <a:sym typeface="Algerian"/>
              </a:rPr>
              <a:t>ADVANTAGES</a:t>
            </a:r>
            <a:endParaRPr lang="en-IN" sz="2400" dirty="0"/>
          </a:p>
        </p:txBody>
      </p:sp>
      <p:sp>
        <p:nvSpPr>
          <p:cNvPr id="3" name="Content Placeholder 2">
            <a:extLst>
              <a:ext uri="{FF2B5EF4-FFF2-40B4-BE49-F238E27FC236}">
                <a16:creationId xmlns:a16="http://schemas.microsoft.com/office/drawing/2014/main" id="{C7CBBC56-E530-1608-CA66-06CE23AF1847}"/>
              </a:ext>
            </a:extLst>
          </p:cNvPr>
          <p:cNvSpPr>
            <a:spLocks noGrp="1"/>
          </p:cNvSpPr>
          <p:nvPr>
            <p:ph idx="1"/>
          </p:nvPr>
        </p:nvSpPr>
        <p:spPr>
          <a:xfrm>
            <a:off x="1113233" y="1665767"/>
            <a:ext cx="7514035" cy="1786270"/>
          </a:xfrm>
        </p:spPr>
        <p:txBody>
          <a:bodyPr/>
          <a:lstStyle/>
          <a:p>
            <a:pPr>
              <a:buFont typeface="Arial" panose="020B0604020202020204" pitchFamily="34" charset="0"/>
              <a:buChar char="•"/>
            </a:pPr>
            <a:r>
              <a:rPr lang="en-IN" dirty="0"/>
              <a:t>Easier availability of coupons.</a:t>
            </a:r>
          </a:p>
          <a:p>
            <a:pPr>
              <a:buFont typeface="Arial" panose="020B0604020202020204" pitchFamily="34" charset="0"/>
              <a:buChar char="•"/>
            </a:pPr>
            <a:r>
              <a:rPr lang="en-IN" dirty="0"/>
              <a:t>Best Advantage for sender.</a:t>
            </a:r>
          </a:p>
          <a:p>
            <a:pPr>
              <a:buFont typeface="Arial" panose="020B0604020202020204" pitchFamily="34" charset="0"/>
              <a:buChar char="•"/>
            </a:pPr>
            <a:r>
              <a:rPr lang="en-IN" dirty="0"/>
              <a:t>Multiple sharing.</a:t>
            </a:r>
          </a:p>
        </p:txBody>
      </p:sp>
    </p:spTree>
    <p:extLst>
      <p:ext uri="{BB962C8B-B14F-4D97-AF65-F5344CB8AC3E}">
        <p14:creationId xmlns:p14="http://schemas.microsoft.com/office/powerpoint/2010/main" val="351240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711D-5D81-B75F-FE21-09A8A0028623}"/>
              </a:ext>
            </a:extLst>
          </p:cNvPr>
          <p:cNvSpPr>
            <a:spLocks noGrp="1"/>
          </p:cNvSpPr>
          <p:nvPr>
            <p:ph type="title"/>
          </p:nvPr>
        </p:nvSpPr>
        <p:spPr/>
        <p:txBody>
          <a:bodyPr>
            <a:normAutofit fontScale="90000"/>
          </a:bodyPr>
          <a:lstStyle/>
          <a:p>
            <a:r>
              <a:rPr lang="en-IN" sz="3200" dirty="0">
                <a:solidFill>
                  <a:srgbClr val="7B230B"/>
                </a:solidFill>
                <a:latin typeface="Algerian"/>
                <a:ea typeface="Algerian"/>
                <a:cs typeface="Algerian"/>
                <a:sym typeface="Algerian"/>
              </a:rPr>
              <a:t>UML DIAGRAMS</a:t>
            </a:r>
            <a:br>
              <a:rPr lang="en-IN" sz="3200" dirty="0">
                <a:solidFill>
                  <a:srgbClr val="7B230B"/>
                </a:solidFill>
                <a:latin typeface="Algerian"/>
                <a:ea typeface="Algerian"/>
                <a:cs typeface="Algerian"/>
                <a:sym typeface="Algerian"/>
              </a:rPr>
            </a:br>
            <a:br>
              <a:rPr lang="en-IN" sz="3200" dirty="0">
                <a:solidFill>
                  <a:srgbClr val="7B230B"/>
                </a:solidFill>
                <a:latin typeface="Algerian"/>
                <a:ea typeface="Algerian"/>
                <a:cs typeface="Algerian"/>
                <a:sym typeface="Algerian"/>
              </a:rPr>
            </a:br>
            <a:r>
              <a:rPr lang="en-IN" sz="2400" dirty="0">
                <a:latin typeface="Algerian"/>
                <a:ea typeface="Algerian"/>
                <a:cs typeface="Algerian"/>
                <a:sym typeface="Algerian"/>
              </a:rPr>
              <a:t>CLASS</a:t>
            </a:r>
            <a:r>
              <a:rPr lang="en-IN" sz="2400" b="0" dirty="0">
                <a:latin typeface="Algerian"/>
                <a:ea typeface="Algerian"/>
                <a:cs typeface="Algerian"/>
                <a:sym typeface="Algerian"/>
              </a:rPr>
              <a:t> DIAGRAM</a:t>
            </a:r>
            <a:endParaRPr lang="en-IN" sz="2400" dirty="0"/>
          </a:p>
        </p:txBody>
      </p:sp>
      <p:pic>
        <p:nvPicPr>
          <p:cNvPr id="4" name="Google Shape;213;p26">
            <a:extLst>
              <a:ext uri="{FF2B5EF4-FFF2-40B4-BE49-F238E27FC236}">
                <a16:creationId xmlns:a16="http://schemas.microsoft.com/office/drawing/2014/main" id="{B80EDD7F-692B-6FB8-7403-E0F778031D94}"/>
              </a:ext>
            </a:extLst>
          </p:cNvPr>
          <p:cNvPicPr preferRelativeResize="0">
            <a:picLocks noGrp="1"/>
          </p:cNvPicPr>
          <p:nvPr>
            <p:ph idx="1"/>
          </p:nvPr>
        </p:nvPicPr>
        <p:blipFill>
          <a:blip r:embed="rId2">
            <a:alphaModFix/>
          </a:blip>
          <a:stretch>
            <a:fillRect/>
          </a:stretch>
        </p:blipFill>
        <p:spPr>
          <a:xfrm>
            <a:off x="2284112" y="2000250"/>
            <a:ext cx="5171089" cy="2343150"/>
          </a:xfrm>
          <a:prstGeom prst="rect">
            <a:avLst/>
          </a:prstGeom>
          <a:noFill/>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4563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7D9B-CBA5-F65C-5047-216143915ACC}"/>
              </a:ext>
            </a:extLst>
          </p:cNvPr>
          <p:cNvSpPr>
            <a:spLocks noGrp="1"/>
          </p:cNvSpPr>
          <p:nvPr>
            <p:ph type="title"/>
          </p:nvPr>
        </p:nvSpPr>
        <p:spPr>
          <a:xfrm>
            <a:off x="1113234" y="326065"/>
            <a:ext cx="7514035" cy="1013637"/>
          </a:xfrm>
        </p:spPr>
        <p:txBody>
          <a:bodyPr>
            <a:normAutofit/>
          </a:bodyPr>
          <a:lstStyle/>
          <a:p>
            <a:r>
              <a:rPr lang="en-IN" sz="2400" dirty="0">
                <a:latin typeface="Algerian" panose="04020705040A02060702" pitchFamily="82" charset="0"/>
              </a:rPr>
              <a:t>SEQUENCE DIAGRAM</a:t>
            </a:r>
          </a:p>
        </p:txBody>
      </p:sp>
      <p:pic>
        <p:nvPicPr>
          <p:cNvPr id="1026" name="Picture 2">
            <a:extLst>
              <a:ext uri="{FF2B5EF4-FFF2-40B4-BE49-F238E27FC236}">
                <a16:creationId xmlns:a16="http://schemas.microsoft.com/office/drawing/2014/main" id="{FD49BE48-12AC-51EA-4414-B9C2E4F83B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3785" y="2000250"/>
            <a:ext cx="4271742" cy="2343150"/>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07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8384-BF51-F436-C685-F2BD973AF4BE}"/>
              </a:ext>
            </a:extLst>
          </p:cNvPr>
          <p:cNvSpPr>
            <a:spLocks noGrp="1"/>
          </p:cNvSpPr>
          <p:nvPr>
            <p:ph type="title"/>
          </p:nvPr>
        </p:nvSpPr>
        <p:spPr>
          <a:xfrm>
            <a:off x="1113234" y="514352"/>
            <a:ext cx="7514035" cy="1036422"/>
          </a:xfrm>
        </p:spPr>
        <p:txBody>
          <a:bodyPr>
            <a:normAutofit/>
          </a:bodyPr>
          <a:lstStyle/>
          <a:p>
            <a:r>
              <a:rPr lang="en-IN" sz="2400" dirty="0">
                <a:latin typeface="Algerian" panose="04020705040A02060702" pitchFamily="82" charset="0"/>
              </a:rPr>
              <a:t>COMPONENT DIAGRAM</a:t>
            </a:r>
          </a:p>
        </p:txBody>
      </p:sp>
      <p:pic>
        <p:nvPicPr>
          <p:cNvPr id="4" name="Content Placeholder 3">
            <a:extLst>
              <a:ext uri="{FF2B5EF4-FFF2-40B4-BE49-F238E27FC236}">
                <a16:creationId xmlns:a16="http://schemas.microsoft.com/office/drawing/2014/main" id="{C17C60B6-4451-BB3B-8E3F-E19094B7A92D}"/>
              </a:ext>
            </a:extLst>
          </p:cNvPr>
          <p:cNvPicPr>
            <a:picLocks noGrp="1"/>
          </p:cNvPicPr>
          <p:nvPr>
            <p:ph idx="1"/>
          </p:nvPr>
        </p:nvPicPr>
        <p:blipFill>
          <a:blip r:embed="rId2"/>
          <a:stretch>
            <a:fillRect/>
          </a:stretch>
        </p:blipFill>
        <p:spPr>
          <a:xfrm>
            <a:off x="3055089" y="2247014"/>
            <a:ext cx="3827720" cy="1460205"/>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97086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a:spLocks noGrp="1"/>
          </p:cNvSpPr>
          <p:nvPr>
            <p:ph type="title"/>
          </p:nvPr>
        </p:nvSpPr>
        <p:spPr>
          <a:xfrm>
            <a:off x="1113234" y="514352"/>
            <a:ext cx="7514035" cy="57725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ct val="67500"/>
              <a:buFont typeface="Century Gothic"/>
              <a:buNone/>
            </a:pPr>
            <a:r>
              <a:rPr lang="en-US" dirty="0"/>
              <a:t>                                 </a:t>
            </a:r>
            <a:r>
              <a:rPr lang="en-US" sz="2400" dirty="0">
                <a:solidFill>
                  <a:srgbClr val="7B230B"/>
                </a:solidFill>
                <a:latin typeface="Algerian"/>
                <a:ea typeface="Algerian"/>
                <a:cs typeface="Algerian"/>
                <a:sym typeface="Algerian"/>
              </a:rPr>
              <a:t>REFRENCES</a:t>
            </a:r>
            <a:endParaRPr sz="2400" dirty="0">
              <a:solidFill>
                <a:srgbClr val="7B230B"/>
              </a:solidFill>
              <a:latin typeface="Algerian"/>
              <a:ea typeface="Algerian"/>
              <a:cs typeface="Algerian"/>
              <a:sym typeface="Algerian"/>
            </a:endParaRPr>
          </a:p>
        </p:txBody>
      </p:sp>
      <p:sp>
        <p:nvSpPr>
          <p:cNvPr id="292" name="Google Shape;292;p39"/>
          <p:cNvSpPr txBox="1">
            <a:spLocks noGrp="1"/>
          </p:cNvSpPr>
          <p:nvPr>
            <p:ph idx="1"/>
          </p:nvPr>
        </p:nvSpPr>
        <p:spPr>
          <a:xfrm>
            <a:off x="1162852" y="1466851"/>
            <a:ext cx="7514035" cy="2343151"/>
          </a:xfrm>
          <a:prstGeom prst="rect">
            <a:avLst/>
          </a:prstGeom>
          <a:noFill/>
          <a:ln>
            <a:noFill/>
          </a:ln>
        </p:spPr>
        <p:txBody>
          <a:bodyPr spcFirstLastPara="1" wrap="square" lIns="91425" tIns="45700" rIns="91425" bIns="45700" anchor="t" anchorCtr="0">
            <a:normAutofit fontScale="85000" lnSpcReduction="10000"/>
          </a:bodyPr>
          <a:lstStyle/>
          <a:p>
            <a:pPr lvl="0" algn="l" rtl="0">
              <a:spcBef>
                <a:spcPts val="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3"/>
              </a:rPr>
              <a:t>https://www.geeksforgeeks.org/</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4"/>
              </a:rPr>
              <a:t>https://www.researchgate.net/publication/283699248_Gift_cards_a_review_and_research_agenda</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dirty="0">
                <a:latin typeface="Times New Roman"/>
                <a:ea typeface="Times New Roman"/>
                <a:cs typeface="Times New Roman"/>
                <a:sym typeface="Times New Roman"/>
              </a:rPr>
              <a:t>https://www.persistencemarketresearch.com/market-research/gift-card-market.asp</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5"/>
              </a:rPr>
              <a:t>https://stackoverflow.com/</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u="sng" dirty="0">
                <a:solidFill>
                  <a:schemeClr val="hlink"/>
                </a:solidFill>
                <a:latin typeface="Times New Roman"/>
                <a:ea typeface="Times New Roman"/>
                <a:cs typeface="Times New Roman"/>
                <a:sym typeface="Times New Roman"/>
                <a:hlinkClick r:id="rId6"/>
              </a:rPr>
              <a:t>https://www.tutorialspoint.com/index.htm</a:t>
            </a:r>
            <a:endParaRPr sz="2000" dirty="0">
              <a:latin typeface="Times New Roman"/>
              <a:ea typeface="Times New Roman"/>
              <a:cs typeface="Times New Roman"/>
              <a:sym typeface="Times New Roman"/>
            </a:endParaRPr>
          </a:p>
          <a:p>
            <a:pPr lvl="0" algn="l" rtl="0">
              <a:spcBef>
                <a:spcPts val="750"/>
              </a:spcBef>
              <a:spcAft>
                <a:spcPts val="0"/>
              </a:spcAft>
              <a:buSzPts val="2000"/>
              <a:buFont typeface="Wingdings" panose="05000000000000000000" pitchFamily="2" charset="2"/>
              <a:buChar char="Ø"/>
            </a:pPr>
            <a:r>
              <a:rPr lang="en-US" sz="2000" dirty="0">
                <a:latin typeface="Times New Roman"/>
                <a:ea typeface="Times New Roman"/>
                <a:cs typeface="Times New Roman"/>
                <a:sym typeface="Times New Roman"/>
              </a:rPr>
              <a:t>https://w3schools.com/</a:t>
            </a:r>
            <a:endParaRPr sz="20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40"/>
          <p:cNvSpPr txBox="1">
            <a:spLocks noGrp="1"/>
          </p:cNvSpPr>
          <p:nvPr>
            <p:ph idx="1"/>
          </p:nvPr>
        </p:nvSpPr>
        <p:spPr>
          <a:xfrm>
            <a:off x="2006009" y="1665767"/>
            <a:ext cx="6621259" cy="1254642"/>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dirty="0"/>
              <a:t>                                                                    </a:t>
            </a:r>
            <a:endParaRPr dirty="0"/>
          </a:p>
          <a:p>
            <a:pPr marL="0" lvl="0" indent="0" algn="l" rtl="0">
              <a:spcBef>
                <a:spcPts val="750"/>
              </a:spcBef>
              <a:spcAft>
                <a:spcPts val="0"/>
              </a:spcAft>
              <a:buSzPts val="4800"/>
              <a:buNone/>
            </a:pPr>
            <a:r>
              <a:rPr lang="en-US" sz="4800" dirty="0">
                <a:latin typeface="Algerian"/>
                <a:ea typeface="Algerian"/>
                <a:cs typeface="Algerian"/>
                <a:sym typeface="Algerian"/>
              </a:rPr>
              <a:t>       </a:t>
            </a:r>
            <a:r>
              <a:rPr lang="en-US" sz="4800" dirty="0">
                <a:solidFill>
                  <a:srgbClr val="7B230B"/>
                </a:solidFill>
                <a:latin typeface="Algerian"/>
                <a:ea typeface="Algerian"/>
                <a:cs typeface="Algerian"/>
                <a:sym typeface="Algerian"/>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08075" y="800986"/>
            <a:ext cx="7856131"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D7F39"/>
              </a:buClr>
              <a:buSzPts val="2700"/>
              <a:buFont typeface="Algerian"/>
              <a:buNone/>
            </a:pPr>
            <a:r>
              <a:rPr lang="en-US" b="1" dirty="0">
                <a:solidFill>
                  <a:srgbClr val="6D7F39"/>
                </a:solidFill>
                <a:latin typeface="Algerian"/>
                <a:ea typeface="Algerian"/>
                <a:cs typeface="Algerian"/>
                <a:sym typeface="Algerian"/>
              </a:rPr>
              <a:t>                                    </a:t>
            </a:r>
            <a:r>
              <a:rPr lang="en-US" sz="3600" dirty="0">
                <a:solidFill>
                  <a:srgbClr val="6D7F39"/>
                </a:solidFill>
                <a:latin typeface="Algerian"/>
                <a:ea typeface="Algerian"/>
                <a:cs typeface="Algerian"/>
                <a:sym typeface="Algerian"/>
              </a:rPr>
              <a:t>CONTENTS</a:t>
            </a:r>
            <a:r>
              <a:rPr lang="en-US" b="1" dirty="0">
                <a:solidFill>
                  <a:srgbClr val="6D7F39"/>
                </a:solidFill>
                <a:latin typeface="Algerian"/>
                <a:ea typeface="Algerian"/>
                <a:cs typeface="Algerian"/>
                <a:sym typeface="Algerian"/>
              </a:rPr>
              <a:t> </a:t>
            </a:r>
            <a:endParaRPr b="1" dirty="0">
              <a:solidFill>
                <a:srgbClr val="6D7F39"/>
              </a:solidFill>
              <a:latin typeface="Algerian"/>
              <a:ea typeface="Algerian"/>
              <a:cs typeface="Algerian"/>
              <a:sym typeface="Algerian"/>
            </a:endParaRPr>
          </a:p>
        </p:txBody>
      </p:sp>
      <p:sp>
        <p:nvSpPr>
          <p:cNvPr id="176" name="Google Shape;176;p20"/>
          <p:cNvSpPr txBox="1">
            <a:spLocks noGrp="1"/>
          </p:cNvSpPr>
          <p:nvPr>
            <p:ph idx="1"/>
          </p:nvPr>
        </p:nvSpPr>
        <p:spPr>
          <a:xfrm>
            <a:off x="1601972" y="645042"/>
            <a:ext cx="6913378" cy="4158311"/>
          </a:xfrm>
          <a:prstGeom prst="rect">
            <a:avLst/>
          </a:prstGeom>
          <a:noFill/>
          <a:ln>
            <a:noFill/>
          </a:ln>
        </p:spPr>
        <p:txBody>
          <a:bodyPr spcFirstLastPara="1" wrap="square" lIns="91425" tIns="45700" rIns="91425" bIns="45700" anchor="t" anchorCtr="0">
            <a:normAutofit/>
          </a:bodyPr>
          <a:lstStyle/>
          <a:p>
            <a:pPr marL="257175" lvl="0" indent="-257175" algn="l" rtl="0">
              <a:spcBef>
                <a:spcPts val="0"/>
              </a:spcBef>
              <a:spcAft>
                <a:spcPts val="0"/>
              </a:spcAft>
              <a:buSzPts val="1300"/>
              <a:buChar char="🠶"/>
            </a:pPr>
            <a:endParaRPr lang="en-US" b="1" dirty="0">
              <a:latin typeface="Jacques Francois Shadow"/>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endParaRPr lang="en-US" b="1"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endParaRPr lang="en-US" b="1"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ABSTRACT</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PROBLEM STATEMENT</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SYSTEM REQUIREMENTS</a:t>
            </a:r>
            <a:endParaRPr b="1"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EXISTING SYSTEM</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DRAWBACKS</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PROPOSED SYSTEM</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ADVANTAGES</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UML DIAGRAMS</a:t>
            </a:r>
            <a:endParaRPr b="1" dirty="0">
              <a:latin typeface="Arial Narrow" panose="020B0606020202030204" pitchFamily="34" charset="0"/>
              <a:ea typeface="Jacques Francois Shadow"/>
              <a:cs typeface="Jacques Francois Shadow"/>
              <a:sym typeface="Jacques Francois Shadow"/>
            </a:endParaRPr>
          </a:p>
          <a:p>
            <a:pPr marL="257175" lvl="0" indent="-171450" algn="l" rtl="0">
              <a:spcBef>
                <a:spcPts val="750"/>
              </a:spcBef>
              <a:spcAft>
                <a:spcPts val="0"/>
              </a:spcAft>
              <a:buSzPts val="1350"/>
              <a:buNone/>
            </a:pPr>
            <a:endParaRPr dirty="0">
              <a:latin typeface="Jacques Francois Shadow"/>
              <a:ea typeface="Jacques Francois Shadow"/>
              <a:cs typeface="Jacques Francois Shadow"/>
              <a:sym typeface="Jacques Francois Shadow"/>
            </a:endParaRPr>
          </a:p>
          <a:p>
            <a:pPr marL="257175" lvl="0" indent="-171450" algn="l" rtl="0">
              <a:spcBef>
                <a:spcPts val="750"/>
              </a:spcBef>
              <a:spcAft>
                <a:spcPts val="0"/>
              </a:spcAft>
              <a:buSzPts val="135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E0CA-DFD9-ED36-ADA3-BE2310E17FA8}"/>
              </a:ext>
            </a:extLst>
          </p:cNvPr>
          <p:cNvSpPr>
            <a:spLocks noGrp="1"/>
          </p:cNvSpPr>
          <p:nvPr>
            <p:ph type="title"/>
          </p:nvPr>
        </p:nvSpPr>
        <p:spPr>
          <a:xfrm>
            <a:off x="1113234" y="49620"/>
            <a:ext cx="7514035" cy="750480"/>
          </a:xfrm>
        </p:spPr>
        <p:txBody>
          <a:bodyPr>
            <a:normAutofit/>
          </a:bodyPr>
          <a:lstStyle/>
          <a:p>
            <a:r>
              <a:rPr lang="en-US" sz="2400" dirty="0">
                <a:solidFill>
                  <a:srgbClr val="7B230B"/>
                </a:solidFill>
                <a:latin typeface="Algerian"/>
                <a:sym typeface="Algerian"/>
              </a:rPr>
              <a:t>ABSTRACT</a:t>
            </a:r>
            <a:endParaRPr lang="en-IN" sz="2400" dirty="0"/>
          </a:p>
        </p:txBody>
      </p:sp>
      <p:sp>
        <p:nvSpPr>
          <p:cNvPr id="3" name="Content Placeholder 2">
            <a:extLst>
              <a:ext uri="{FF2B5EF4-FFF2-40B4-BE49-F238E27FC236}">
                <a16:creationId xmlns:a16="http://schemas.microsoft.com/office/drawing/2014/main" id="{81560023-9F33-EB0C-C5E3-0785DD25A01E}"/>
              </a:ext>
            </a:extLst>
          </p:cNvPr>
          <p:cNvSpPr>
            <a:spLocks noGrp="1"/>
          </p:cNvSpPr>
          <p:nvPr>
            <p:ph idx="1"/>
          </p:nvPr>
        </p:nvSpPr>
        <p:spPr>
          <a:xfrm>
            <a:off x="1176669" y="886047"/>
            <a:ext cx="7457687" cy="3317358"/>
          </a:xfrm>
        </p:spPr>
        <p:txBody>
          <a:bodyPr/>
          <a:lstStyle/>
          <a:p>
            <a:pPr marL="0" indent="0" algn="jus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 a result of the pandemic, our country has undergone a wave of digital transformation over the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past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two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years.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result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lack</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choice,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concerns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about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safety,</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or</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just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convenience,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consumers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have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been</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taking</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 digital means to fulfill their needs. This change in behavior</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boosted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growth</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e-commerce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industry</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India. Due to an increase in internet and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smartphone penetration, that segment had already experienced rapid growth, but the pandemic</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tripled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it.</a:t>
            </a:r>
            <a:r>
              <a:rPr lang="en-US" spc="5"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Payments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everything,</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from</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groceries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clothes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books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personal</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care</a:t>
            </a:r>
            <a:r>
              <a:rPr lang="en-US" sz="1800" spc="-28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products,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now</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made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online.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has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led to the growth of e-commerce companies like</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Flipkart,</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Amazon,</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and</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Myntra, Zomato etc., that offer vouchers/gifts cards to promotes the online transactions and payments</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0925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28650" y="645042"/>
            <a:ext cx="7886700" cy="6123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Arial"/>
              <a:buNone/>
            </a:pPr>
            <a:r>
              <a:rPr lang="en-US" sz="2400" b="1" dirty="0">
                <a:latin typeface="Arial"/>
                <a:ea typeface="Arial"/>
                <a:cs typeface="Arial"/>
                <a:sym typeface="Arial"/>
              </a:rPr>
              <a:t>                            </a:t>
            </a:r>
            <a:r>
              <a:rPr lang="en-US" sz="2400" dirty="0">
                <a:solidFill>
                  <a:srgbClr val="7B230B"/>
                </a:solidFill>
                <a:latin typeface="Algerian"/>
                <a:ea typeface="Algerian"/>
                <a:cs typeface="Algerian"/>
                <a:sym typeface="Algerian"/>
              </a:rPr>
              <a:t>Problem statement </a:t>
            </a:r>
            <a:endParaRPr sz="2400" dirty="0">
              <a:solidFill>
                <a:srgbClr val="7B230B"/>
              </a:solidFill>
              <a:latin typeface="Algerian"/>
              <a:ea typeface="Algerian"/>
              <a:cs typeface="Algerian"/>
              <a:sym typeface="Algerian"/>
            </a:endParaRPr>
          </a:p>
        </p:txBody>
      </p:sp>
      <p:sp>
        <p:nvSpPr>
          <p:cNvPr id="182" name="Google Shape;182;p21"/>
          <p:cNvSpPr txBox="1">
            <a:spLocks noGrp="1"/>
          </p:cNvSpPr>
          <p:nvPr>
            <p:ph idx="1"/>
          </p:nvPr>
        </p:nvSpPr>
        <p:spPr>
          <a:xfrm>
            <a:off x="1444825" y="1257384"/>
            <a:ext cx="6686550" cy="2833217"/>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05000"/>
              </a:lnSpc>
              <a:spcBef>
                <a:spcPts val="0"/>
              </a:spcBef>
              <a:spcAft>
                <a:spcPts val="0"/>
              </a:spcAft>
              <a:buSzPct val="42117"/>
              <a:buNone/>
            </a:pPr>
            <a:r>
              <a:rPr lang="en-US" sz="2200" dirty="0">
                <a:latin typeface="Times New Roman"/>
                <a:ea typeface="Times New Roman"/>
                <a:cs typeface="Times New Roman"/>
                <a:sym typeface="Times New Roman"/>
              </a:rPr>
              <a:t>It is an online market place where user sell and buy the voucher that they get from different e-commerce website like google pay, amazon pay, BHIM , UPI etc. and are of no use for a particular user but useful for other. So basically, In this Project which we are building, voucher hosting platform where user can sell vouchers there and can purchase useful vouchers like discount coupons, cashback coupons </a:t>
            </a:r>
            <a:r>
              <a:rPr lang="en-US" sz="2200" dirty="0" err="1">
                <a:latin typeface="Times New Roman"/>
                <a:ea typeface="Times New Roman"/>
                <a:cs typeface="Times New Roman"/>
                <a:sym typeface="Times New Roman"/>
              </a:rPr>
              <a:t>etc</a:t>
            </a:r>
            <a:r>
              <a:rPr lang="en-US" sz="2200" dirty="0">
                <a:latin typeface="Times New Roman"/>
                <a:ea typeface="Times New Roman"/>
                <a:cs typeface="Times New Roman"/>
                <a:sym typeface="Times New Roman"/>
              </a:rPr>
              <a:t>  in exchange of a point that is to be added in their wallet</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FD1C-7E02-C840-F54A-8449B30E6688}"/>
              </a:ext>
            </a:extLst>
          </p:cNvPr>
          <p:cNvSpPr>
            <a:spLocks noGrp="1"/>
          </p:cNvSpPr>
          <p:nvPr>
            <p:ph type="title"/>
          </p:nvPr>
        </p:nvSpPr>
        <p:spPr>
          <a:xfrm>
            <a:off x="1113234" y="326065"/>
            <a:ext cx="7514035" cy="588335"/>
          </a:xfrm>
        </p:spPr>
        <p:txBody>
          <a:bodyPr>
            <a:normAutofit/>
          </a:bodyPr>
          <a:lstStyle/>
          <a:p>
            <a:r>
              <a:rPr lang="en-IN" sz="2400" dirty="0">
                <a:latin typeface="Algerian" panose="04020705040A02060702" pitchFamily="82" charset="0"/>
              </a:rPr>
              <a:t>SYSTEM REQUIREMENTS</a:t>
            </a:r>
          </a:p>
        </p:txBody>
      </p:sp>
      <p:sp>
        <p:nvSpPr>
          <p:cNvPr id="3" name="Content Placeholder 2">
            <a:extLst>
              <a:ext uri="{FF2B5EF4-FFF2-40B4-BE49-F238E27FC236}">
                <a16:creationId xmlns:a16="http://schemas.microsoft.com/office/drawing/2014/main" id="{32A9AFE2-6375-1A67-B33D-D42CF82D027C}"/>
              </a:ext>
            </a:extLst>
          </p:cNvPr>
          <p:cNvSpPr>
            <a:spLocks noGrp="1"/>
          </p:cNvSpPr>
          <p:nvPr>
            <p:ph idx="1"/>
          </p:nvPr>
        </p:nvSpPr>
        <p:spPr>
          <a:xfrm>
            <a:off x="1226647" y="1190847"/>
            <a:ext cx="7514035" cy="3568181"/>
          </a:xfrm>
        </p:spPr>
        <p:txBody>
          <a:bodyPr>
            <a:normAutofit fontScale="47500" lnSpcReduction="20000"/>
          </a:bodyPr>
          <a:lstStyle/>
          <a:p>
            <a:pPr marL="0" indent="0">
              <a:buNone/>
            </a:pPr>
            <a:r>
              <a:rPr lang="en-IN" sz="3800" b="1" dirty="0"/>
              <a:t>H/W CONFIGURATION :</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Processor                  -     I3/Intel Processor</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Hard Disk                  -     160GB</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Key Board                 -     Standard Windows Keyboard</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Mouse                       -     Two or Three Button Mouse</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Monitor                    -     SVGA</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Ram                           -     8Gb</a:t>
            </a:r>
          </a:p>
          <a:p>
            <a:pPr marL="0" indent="0">
              <a:buNone/>
            </a:pPr>
            <a:endParaRPr lang="en-IN" b="1" dirty="0"/>
          </a:p>
        </p:txBody>
      </p:sp>
    </p:spTree>
    <p:extLst>
      <p:ext uri="{BB962C8B-B14F-4D97-AF65-F5344CB8AC3E}">
        <p14:creationId xmlns:p14="http://schemas.microsoft.com/office/powerpoint/2010/main" val="388259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81BB-9CB5-994B-50AB-CAEFABF9BA41}"/>
              </a:ext>
            </a:extLst>
          </p:cNvPr>
          <p:cNvSpPr>
            <a:spLocks noGrp="1"/>
          </p:cNvSpPr>
          <p:nvPr>
            <p:ph type="title"/>
          </p:nvPr>
        </p:nvSpPr>
        <p:spPr>
          <a:xfrm>
            <a:off x="1113234" y="148856"/>
            <a:ext cx="7514035" cy="751367"/>
          </a:xfrm>
        </p:spPr>
        <p:txBody>
          <a:bodyPr>
            <a:normAutofit/>
          </a:bodyPr>
          <a:lstStyle/>
          <a:p>
            <a:r>
              <a:rPr lang="en-IN" sz="2000" b="1" dirty="0"/>
              <a:t>S/W CONFIGURATION</a:t>
            </a:r>
          </a:p>
        </p:txBody>
      </p:sp>
      <p:sp>
        <p:nvSpPr>
          <p:cNvPr id="3" name="Content Placeholder 2">
            <a:extLst>
              <a:ext uri="{FF2B5EF4-FFF2-40B4-BE49-F238E27FC236}">
                <a16:creationId xmlns:a16="http://schemas.microsoft.com/office/drawing/2014/main" id="{0E1F949C-80F7-311E-E629-3BF827DDEF97}"/>
              </a:ext>
            </a:extLst>
          </p:cNvPr>
          <p:cNvSpPr>
            <a:spLocks noGrp="1"/>
          </p:cNvSpPr>
          <p:nvPr>
            <p:ph idx="1"/>
          </p:nvPr>
        </p:nvSpPr>
        <p:spPr>
          <a:xfrm>
            <a:off x="1445670" y="1063256"/>
            <a:ext cx="7436421" cy="3395329"/>
          </a:xfrm>
        </p:spPr>
        <p:txBody>
          <a:bodyPr>
            <a:normAutofit/>
          </a:bodyPr>
          <a:lstStyle/>
          <a:p>
            <a:pPr>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Operating System          : Windows 7/8/10</a:t>
            </a:r>
          </a:p>
          <a:p>
            <a:pPr>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IDE                                    : </a:t>
            </a:r>
            <a:r>
              <a:rPr lang="en-US" sz="2200" dirty="0" err="1">
                <a:latin typeface="Calibri" panose="020F0502020204030204" pitchFamily="34" charset="0"/>
                <a:cs typeface="Calibri" panose="020F0502020204030204" pitchFamily="34" charset="0"/>
              </a:rPr>
              <a:t>VSCode</a:t>
            </a:r>
            <a:endParaRPr lang="en-US" sz="22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 Libraries Used                : Bootstrap, NPM Modules</a:t>
            </a:r>
          </a:p>
          <a:p>
            <a:pPr>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Technologies                   : </a:t>
            </a:r>
            <a:r>
              <a:rPr lang="en-US" sz="2200" dirty="0" err="1">
                <a:latin typeface="Calibri" panose="020F0502020204030204" pitchFamily="34" charset="0"/>
                <a:cs typeface="Calibri" panose="020F0502020204030204" pitchFamily="34" charset="0"/>
              </a:rPr>
              <a:t>NodeJs</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ExpressJs</a:t>
            </a:r>
            <a:r>
              <a:rPr lang="en-US" sz="2200" dirty="0">
                <a:latin typeface="Calibri" panose="020F0502020204030204" pitchFamily="34" charset="0"/>
                <a:cs typeface="Calibri" panose="020F0502020204030204" pitchFamily="34" charset="0"/>
              </a:rPr>
              <a:t> , Mongo DB</a:t>
            </a:r>
            <a:endParaRPr lang="en-IN" sz="2200" dirty="0"/>
          </a:p>
        </p:txBody>
      </p:sp>
    </p:spTree>
    <p:extLst>
      <p:ext uri="{BB962C8B-B14F-4D97-AF65-F5344CB8AC3E}">
        <p14:creationId xmlns:p14="http://schemas.microsoft.com/office/powerpoint/2010/main" val="20336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043E-A006-0B9D-DDC4-93484AAED694}"/>
              </a:ext>
            </a:extLst>
          </p:cNvPr>
          <p:cNvSpPr>
            <a:spLocks noGrp="1"/>
          </p:cNvSpPr>
          <p:nvPr>
            <p:ph type="title"/>
          </p:nvPr>
        </p:nvSpPr>
        <p:spPr>
          <a:xfrm>
            <a:off x="1056168" y="200921"/>
            <a:ext cx="7493129" cy="616689"/>
          </a:xfrm>
        </p:spPr>
        <p:txBody>
          <a:bodyPr>
            <a:normAutofit/>
          </a:bodyPr>
          <a:lstStyle/>
          <a:p>
            <a:r>
              <a:rPr lang="en-US" sz="2400" b="0" dirty="0">
                <a:solidFill>
                  <a:srgbClr val="7B230B"/>
                </a:solidFill>
                <a:latin typeface="Algerian"/>
                <a:ea typeface="Algerian"/>
                <a:cs typeface="Algerian"/>
                <a:sym typeface="Algerian"/>
              </a:rPr>
              <a:t>EXISTING SYSTEM</a:t>
            </a:r>
            <a:endParaRPr lang="en-IN" sz="2400" dirty="0">
              <a:solidFill>
                <a:srgbClr val="A50021"/>
              </a:solidFill>
              <a:latin typeface="Algerian" panose="04020705040A02060702" pitchFamily="82" charset="0"/>
            </a:endParaRPr>
          </a:p>
        </p:txBody>
      </p:sp>
      <p:pic>
        <p:nvPicPr>
          <p:cNvPr id="8" name="Content Placeholder 7">
            <a:extLst>
              <a:ext uri="{FF2B5EF4-FFF2-40B4-BE49-F238E27FC236}">
                <a16:creationId xmlns:a16="http://schemas.microsoft.com/office/drawing/2014/main" id="{79D80D73-6F5C-D8C5-928D-41C74EE9CF62}"/>
              </a:ext>
            </a:extLst>
          </p:cNvPr>
          <p:cNvPicPr>
            <a:picLocks noGrp="1" noChangeAspect="1"/>
          </p:cNvPicPr>
          <p:nvPr>
            <p:ph sz="half" idx="1"/>
          </p:nvPr>
        </p:nvPicPr>
        <p:blipFill>
          <a:blip r:embed="rId2"/>
          <a:srcRect t="8773" b="8773"/>
          <a:stretch/>
        </p:blipFill>
        <p:spPr>
          <a:xfrm>
            <a:off x="1687032" y="1258129"/>
            <a:ext cx="2254102" cy="3023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9">
            <a:extLst>
              <a:ext uri="{FF2B5EF4-FFF2-40B4-BE49-F238E27FC236}">
                <a16:creationId xmlns:a16="http://schemas.microsoft.com/office/drawing/2014/main" id="{F2417787-4972-AA7B-2065-62D3E5D088BF}"/>
              </a:ext>
            </a:extLst>
          </p:cNvPr>
          <p:cNvPicPr>
            <a:picLocks noGrp="1" noChangeAspect="1"/>
          </p:cNvPicPr>
          <p:nvPr>
            <p:ph sz="half" idx="2"/>
          </p:nvPr>
        </p:nvPicPr>
        <p:blipFill>
          <a:blip r:embed="rId3"/>
          <a:stretch>
            <a:fillRect/>
          </a:stretch>
        </p:blipFill>
        <p:spPr>
          <a:xfrm>
            <a:off x="5693509" y="1258129"/>
            <a:ext cx="2188762" cy="3067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692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F61A-76D8-E2C6-245C-E3D587724346}"/>
              </a:ext>
            </a:extLst>
          </p:cNvPr>
          <p:cNvSpPr>
            <a:spLocks noGrp="1"/>
          </p:cNvSpPr>
          <p:nvPr>
            <p:ph type="title"/>
          </p:nvPr>
        </p:nvSpPr>
        <p:spPr/>
        <p:txBody>
          <a:bodyPr>
            <a:normAutofit/>
          </a:bodyPr>
          <a:lstStyle/>
          <a:p>
            <a:r>
              <a:rPr lang="en-IN" sz="2800" dirty="0">
                <a:latin typeface="Algerian" panose="04020705040A02060702" pitchFamily="82" charset="0"/>
              </a:rPr>
              <a:t>DRAWBACKS</a:t>
            </a:r>
            <a:endParaRPr lang="en-IN" sz="2800" dirty="0"/>
          </a:p>
        </p:txBody>
      </p:sp>
      <p:sp>
        <p:nvSpPr>
          <p:cNvPr id="3" name="Content Placeholder 2">
            <a:extLst>
              <a:ext uri="{FF2B5EF4-FFF2-40B4-BE49-F238E27FC236}">
                <a16:creationId xmlns:a16="http://schemas.microsoft.com/office/drawing/2014/main" id="{A897CC07-60E8-4C36-D32B-4BA139D338F7}"/>
              </a:ext>
            </a:extLst>
          </p:cNvPr>
          <p:cNvSpPr>
            <a:spLocks noGrp="1"/>
          </p:cNvSpPr>
          <p:nvPr>
            <p:ph idx="1"/>
          </p:nvPr>
        </p:nvSpPr>
        <p:spPr/>
        <p:txBody>
          <a:bodyPr/>
          <a:lstStyle/>
          <a:p>
            <a:r>
              <a:rPr lang="en-IN" dirty="0"/>
              <a:t>Wastage of coupons.</a:t>
            </a:r>
          </a:p>
          <a:p>
            <a:r>
              <a:rPr lang="en-IN" dirty="0"/>
              <a:t>Individual sharing.</a:t>
            </a:r>
          </a:p>
          <a:p>
            <a:r>
              <a:rPr lang="en-IN" dirty="0"/>
              <a:t>No alters Regarding the coupons Deadline.</a:t>
            </a:r>
          </a:p>
          <a:p>
            <a:endParaRPr lang="en-IN" dirty="0"/>
          </a:p>
        </p:txBody>
      </p:sp>
    </p:spTree>
    <p:extLst>
      <p:ext uri="{BB962C8B-B14F-4D97-AF65-F5344CB8AC3E}">
        <p14:creationId xmlns:p14="http://schemas.microsoft.com/office/powerpoint/2010/main" val="343898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1431851" y="514351"/>
            <a:ext cx="7195418" cy="8182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B230B"/>
              </a:buClr>
              <a:buSzPct val="100000"/>
              <a:buFont typeface="Algerian"/>
              <a:buNone/>
            </a:pPr>
            <a:r>
              <a:rPr lang="en-US" sz="3600" dirty="0">
                <a:solidFill>
                  <a:srgbClr val="7B230B"/>
                </a:solidFill>
                <a:latin typeface="Algerian"/>
                <a:ea typeface="Algerian"/>
                <a:cs typeface="Algerian"/>
                <a:sym typeface="Algerian"/>
              </a:rPr>
              <a:t>              </a:t>
            </a:r>
            <a:r>
              <a:rPr lang="en-US" sz="2400" dirty="0">
                <a:solidFill>
                  <a:srgbClr val="7B230B"/>
                </a:solidFill>
                <a:latin typeface="Algerian"/>
                <a:ea typeface="Algerian"/>
                <a:cs typeface="Algerian"/>
                <a:sym typeface="Algerian"/>
              </a:rPr>
              <a:t>proposed system</a:t>
            </a:r>
            <a:endParaRPr sz="2400" dirty="0">
              <a:solidFill>
                <a:srgbClr val="7B230B"/>
              </a:solidFill>
              <a:latin typeface="Algerian"/>
              <a:ea typeface="Algerian"/>
              <a:cs typeface="Algerian"/>
              <a:sym typeface="Algerian"/>
            </a:endParaRPr>
          </a:p>
        </p:txBody>
      </p:sp>
      <p:sp>
        <p:nvSpPr>
          <p:cNvPr id="280" name="Google Shape;280;p37"/>
          <p:cNvSpPr txBox="1">
            <a:spLocks noGrp="1"/>
          </p:cNvSpPr>
          <p:nvPr>
            <p:ph idx="1"/>
          </p:nvPr>
        </p:nvSpPr>
        <p:spPr>
          <a:xfrm>
            <a:off x="1113234" y="1481470"/>
            <a:ext cx="7514035" cy="2757377"/>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ts val="2000"/>
              <a:buNone/>
            </a:pPr>
            <a:endParaRPr lang="en-US" sz="2900" dirty="0">
              <a:latin typeface="Times New Roman"/>
              <a:ea typeface="Times New Roman"/>
              <a:cs typeface="Times New Roman"/>
              <a:sym typeface="Times New Roman"/>
            </a:endParaRPr>
          </a:p>
          <a:p>
            <a:pPr lvl="0" algn="l" rtl="0">
              <a:spcBef>
                <a:spcPts val="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can also develop android apps and launch on play store. Android app make more interactive UI and easy to use for users</a:t>
            </a:r>
            <a:endParaRPr sz="2900" dirty="0"/>
          </a:p>
          <a:p>
            <a:pPr lvl="0" algn="l" rtl="0">
              <a:spcBef>
                <a:spcPts val="75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can also implement filter such a way that user view voucher  of their interest and also get a notification  on their profile  and email when someone added a voucher of their interest.</a:t>
            </a:r>
            <a:endParaRPr sz="2900" dirty="0"/>
          </a:p>
          <a:p>
            <a:pPr lvl="0" algn="l" rtl="0">
              <a:spcBef>
                <a:spcPts val="750"/>
              </a:spcBef>
              <a:spcAft>
                <a:spcPts val="0"/>
              </a:spcAft>
              <a:buSzPts val="2000"/>
              <a:buFont typeface="Wingdings" panose="05000000000000000000" pitchFamily="2" charset="2"/>
              <a:buChar char="Ø"/>
            </a:pPr>
            <a:r>
              <a:rPr lang="en-US" sz="2900" dirty="0">
                <a:latin typeface="Times New Roman"/>
                <a:ea typeface="Times New Roman"/>
                <a:cs typeface="Times New Roman"/>
                <a:sym typeface="Times New Roman"/>
              </a:rPr>
              <a:t>We will include automate verification of vouchers</a:t>
            </a:r>
            <a:r>
              <a:rPr lang="en-US" sz="2600" dirty="0">
                <a:latin typeface="Times New Roman"/>
                <a:ea typeface="Times New Roman"/>
                <a:cs typeface="Times New Roman"/>
                <a:sym typeface="Times New Roman"/>
              </a:rPr>
              <a:t>.</a:t>
            </a:r>
          </a:p>
          <a:p>
            <a:pPr lvl="0" algn="l" rtl="0">
              <a:spcBef>
                <a:spcPts val="750"/>
              </a:spcBef>
              <a:spcAft>
                <a:spcPts val="0"/>
              </a:spcAft>
              <a:buSzPts val="2000"/>
              <a:buFont typeface="Wingdings" panose="05000000000000000000" pitchFamily="2" charset="2"/>
              <a:buChar char="Ø"/>
            </a:pPr>
            <a:r>
              <a:rPr lang="en-US" sz="2600" dirty="0">
                <a:latin typeface="Times New Roman"/>
                <a:ea typeface="Times New Roman"/>
                <a:cs typeface="Times New Roman"/>
                <a:sym typeface="Times New Roman"/>
              </a:rPr>
              <a:t>User Profile Building (Based on Contribution).</a:t>
            </a:r>
            <a:endParaRPr sz="2600" dirty="0">
              <a:latin typeface="Times New Roman"/>
              <a:ea typeface="Times New Roman"/>
              <a:cs typeface="Times New Roman"/>
              <a:sym typeface="Times New Roman"/>
            </a:endParaRPr>
          </a:p>
          <a:p>
            <a:pPr marL="257175" lvl="0" indent="-171450" algn="l" rtl="0">
              <a:spcBef>
                <a:spcPts val="750"/>
              </a:spcBef>
              <a:spcAft>
                <a:spcPts val="0"/>
              </a:spcAft>
              <a:buSzPts val="1350"/>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263</TotalTime>
  <Words>576</Words>
  <Application>Microsoft Office PowerPoint</Application>
  <PresentationFormat>On-screen Show (16:9)</PresentationFormat>
  <Paragraphs>71</Paragraphs>
  <Slides>16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Corbel</vt:lpstr>
      <vt:lpstr>Wingdings</vt:lpstr>
      <vt:lpstr>Arial</vt:lpstr>
      <vt:lpstr>Century Gothic</vt:lpstr>
      <vt:lpstr>Jacques Francois Shadow</vt:lpstr>
      <vt:lpstr>Algerian</vt:lpstr>
      <vt:lpstr>Times New Roman</vt:lpstr>
      <vt:lpstr>Arial Narrow</vt:lpstr>
      <vt:lpstr>Arial Black</vt:lpstr>
      <vt:lpstr>Calibri</vt:lpstr>
      <vt:lpstr>Parallax</vt:lpstr>
      <vt:lpstr>         SRI VENKATESWARA COLLEGE OF ENGINEERING, TIRUPATI</vt:lpstr>
      <vt:lpstr>                                    CONTENTS </vt:lpstr>
      <vt:lpstr>ABSTRACT</vt:lpstr>
      <vt:lpstr>                            Problem statement </vt:lpstr>
      <vt:lpstr>SYSTEM REQUIREMENTS</vt:lpstr>
      <vt:lpstr>S/W CONFIGURATION</vt:lpstr>
      <vt:lpstr>EXISTING SYSTEM</vt:lpstr>
      <vt:lpstr>DRAWBACKS</vt:lpstr>
      <vt:lpstr>              proposed system</vt:lpstr>
      <vt:lpstr> Different stages of the software cycle action plan</vt:lpstr>
      <vt:lpstr>ADVANTAGES</vt:lpstr>
      <vt:lpstr>UML DIAGRAMS  CLASS DIAGRAM</vt:lpstr>
      <vt:lpstr>SEQUENCE DIAGRAM</vt:lpstr>
      <vt:lpstr>COMPONENT DIAGRAM</vt:lpstr>
      <vt:lpstr>                                 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HACK-VOUCHER</dc:title>
  <dc:creator>D.PRAVALLIKA</dc:creator>
  <cp:lastModifiedBy>Dulla Pravalika</cp:lastModifiedBy>
  <cp:revision>38</cp:revision>
  <dcterms:modified xsi:type="dcterms:W3CDTF">2023-03-15T14:46:17Z</dcterms:modified>
</cp:coreProperties>
</file>