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6" r:id="rId1"/>
  </p:sldMasterIdLst>
  <p:notesMasterIdLst>
    <p:notesMasterId r:id="rId31"/>
  </p:notesMasterIdLst>
  <p:sldIdLst>
    <p:sldId id="278" r:id="rId2"/>
    <p:sldId id="257" r:id="rId3"/>
    <p:sldId id="280" r:id="rId4"/>
    <p:sldId id="258" r:id="rId5"/>
    <p:sldId id="284" r:id="rId6"/>
    <p:sldId id="312" r:id="rId7"/>
    <p:sldId id="279" r:id="rId8"/>
    <p:sldId id="287" r:id="rId9"/>
    <p:sldId id="274" r:id="rId10"/>
    <p:sldId id="310" r:id="rId11"/>
    <p:sldId id="293" r:id="rId12"/>
    <p:sldId id="294" r:id="rId13"/>
    <p:sldId id="295" r:id="rId14"/>
    <p:sldId id="296" r:id="rId15"/>
    <p:sldId id="297" r:id="rId16"/>
    <p:sldId id="298" r:id="rId17"/>
    <p:sldId id="300" r:id="rId18"/>
    <p:sldId id="301" r:id="rId19"/>
    <p:sldId id="304" r:id="rId20"/>
    <p:sldId id="303" r:id="rId21"/>
    <p:sldId id="314" r:id="rId22"/>
    <p:sldId id="306" r:id="rId23"/>
    <p:sldId id="305" r:id="rId24"/>
    <p:sldId id="311" r:id="rId25"/>
    <p:sldId id="307" r:id="rId26"/>
    <p:sldId id="291" r:id="rId27"/>
    <p:sldId id="290" r:id="rId28"/>
    <p:sldId id="309" r:id="rId29"/>
    <p:sldId id="277" r:id="rId30"/>
  </p:sldIdLst>
  <p:sldSz cx="9144000" cy="5143500" type="screen16x9"/>
  <p:notesSz cx="6858000" cy="9144000"/>
  <p:embeddedFontLst>
    <p:embeddedFont>
      <p:font typeface="Algerian" panose="04020705040A02060702" pitchFamily="82" charset="0"/>
      <p:regular r:id="rId32"/>
    </p:embeddedFont>
    <p:embeddedFont>
      <p:font typeface="Arial Black" panose="020B0A04020102020204" pitchFamily="34" charset="0"/>
      <p:bold r:id="rId33"/>
    </p:embeddedFont>
    <p:embeddedFont>
      <p:font typeface="Arial Narrow" panose="020B060602020203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Calibri Light" panose="020F0302020204030204" pitchFamily="34" charset="0"/>
      <p:regular r:id="rId42"/>
      <p:italic r:id="rId43"/>
    </p:embeddedFont>
    <p:embeddedFont>
      <p:font typeface="Jacques Francois Shadow" panose="020B0604020202020204"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9" name="Google Shape;1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7" name="Google Shape;2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643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1851-1EF5-7D99-AE9E-7C0677578B7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1A3BDB2-4B49-0708-E7AD-9661C678AD0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8BBE18-79AC-7EB8-CE4C-79414DF4109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12393F7-192E-395C-57BC-D22475FB8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20D58-A84A-F9AC-CA22-1699225E08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424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91F1-8AAE-C606-68AB-0573570E79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C324DE-9A61-C360-7E06-D93F2D94D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D0A46-0A9B-2BF4-EE61-474747D973D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D757D4B-7F9F-CEF3-6986-18FFF0C95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A6FB8-5EBB-41B0-9240-8C3A58B7D7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589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FD49E-A32B-1BC7-73CA-48F05EFFFC74}"/>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647B4D-77B6-D7C6-B7C2-92241D02C38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17A70D-A20D-8DD3-B642-2280990A651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F0E6391-DC21-3C52-26B3-A2DAEBFDC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9C0A2-E423-1FAF-6420-71225CF360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606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A247-6E51-3842-C84A-FCFAFC1F30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AE22C-9A42-2737-4067-377E617443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1C836B-09B6-8953-9383-3F25D143A25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ABBC0DF-2311-A839-8395-C4658B479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9381C-2A59-D132-7A68-305FA87462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116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642D-31E7-E2D2-06E1-001D8E98C83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96993C-9D05-A74B-EA31-C531972C28F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23218-D739-A824-99E3-98A0EF82F58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470651A-E9A0-1229-AB6A-943957A0B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4C0A3-7A98-C8DC-D4EB-92E24432C8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455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FE66-F813-B38E-BF21-A73E7C2ED0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2B7890-5270-9EAB-3880-5BF9866DF33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F0069-FEC1-CFE7-6C1E-D4546F58673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E39461-A780-6379-1BD1-11B3B2FE1C5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3ACF80C-FB0D-2603-97E5-A056EB9D04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69EAE-8B8B-0AF4-A717-A3FF0B1DA9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025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DF49-7F10-EA44-6EF2-BB3DC49D8B7E}"/>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5DB30-E995-E5FD-A9F7-431BF13AE5B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24722-BD3F-0A0C-612C-6B58BF13834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D9F529-BD59-36E8-FD4A-1D9AEE133C7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C335F40-53FF-7CBA-AFB3-8D278BF1721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840122-5AEB-1ECC-9F2F-9260C7499462}"/>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4796C57E-960C-0BDD-4FA6-DBFD89EC18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BD540B-2592-2E0A-2683-777EF00392B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387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A0E2-36FB-75E5-142B-B1D271846B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9F03BA-F6C4-3B90-9EF3-0A10D64ACC6F}"/>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C7C2C517-63A9-3E6B-8E5C-B8662B212E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ED53D8-0B43-06CE-B0B8-590349E942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622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0DE8B4-0CB3-5886-9FE3-D6AA76FF920B}"/>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8712BCF6-6792-67B1-70AA-8F30A06D5C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6A104C-9D2D-ECFB-4213-D1260EE18D2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8705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DDD-EB75-3759-8355-26E27949F6F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FD1902-3C37-DBA4-EF34-AD54CDFE4EC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298CC3-242D-1CAA-1333-64C8C49D1B9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F241ABE-9BC9-C793-4462-3238C9B5B7D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EA8ABCD-DA63-B4B2-3AF4-819ACFC6CF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794AE5-BA62-25BF-D5D1-8DB62E3337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16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5750-AF70-7614-6141-6FDB2FDF88E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866146-A9F9-0AC6-3034-18E29EFC144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EC1D3A4-0A5C-5F59-9DCE-2D8D9651982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0DA11C2-2BE3-2D80-F260-4F710586D8D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9AC9451-5C47-BCF7-C8F2-6B895870C7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8709A-3CF6-583E-CA94-5EA27676E9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0880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BA03D-67C4-E8B0-038A-1C2B9E9DFA0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A388C-462F-C7D3-7178-952E51C909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48DFFE-1E78-F0B4-0578-97868A88DAA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D52539F8-97C4-F2E9-703B-E05633A2CAC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F56567-5AFE-06F5-9DCF-59685DA1239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378849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researchgate.net/publication/283699248_Gift_cards_a_review_and_research_agend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0D88-18F7-F82A-262E-FEA385455D73}"/>
              </a:ext>
            </a:extLst>
          </p:cNvPr>
          <p:cNvSpPr>
            <a:spLocks noGrp="1"/>
          </p:cNvSpPr>
          <p:nvPr>
            <p:ph type="title"/>
          </p:nvPr>
        </p:nvSpPr>
        <p:spPr>
          <a:xfrm>
            <a:off x="550208" y="100899"/>
            <a:ext cx="8078251" cy="609184"/>
          </a:xfrm>
        </p:spPr>
        <p:txBody>
          <a:bodyPr>
            <a:normAutofit/>
          </a:bodyPr>
          <a:lstStyle/>
          <a:p>
            <a:pPr marL="0" lvl="0" indent="0" algn="ctr" rtl="0">
              <a:spcBef>
                <a:spcPts val="750"/>
              </a:spcBef>
              <a:spcAft>
                <a:spcPts val="0"/>
              </a:spcAft>
              <a:buSzPts val="1300"/>
              <a:buNone/>
            </a:pPr>
            <a:r>
              <a:rPr lang="en-US" sz="2400" b="1" dirty="0">
                <a:solidFill>
                  <a:srgbClr val="A50021"/>
                </a:solidFill>
                <a:latin typeface="Arial Black" panose="020B0A04020102020204" pitchFamily="34" charset="0"/>
                <a:ea typeface="Jacques Francois Shadow"/>
                <a:cs typeface="Jacques Francois Shadow"/>
                <a:sym typeface="Jacques Francois Shadow"/>
              </a:rPr>
              <a:t>HACKVOUCHER</a:t>
            </a:r>
            <a:endParaRPr lang="en-US" sz="2400" b="1" dirty="0">
              <a:solidFill>
                <a:srgbClr val="A5002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CE815FAB-5B1B-90CD-D512-D9457A53511E}"/>
              </a:ext>
            </a:extLst>
          </p:cNvPr>
          <p:cNvSpPr>
            <a:spLocks noGrp="1"/>
          </p:cNvSpPr>
          <p:nvPr>
            <p:ph idx="1"/>
          </p:nvPr>
        </p:nvSpPr>
        <p:spPr>
          <a:xfrm>
            <a:off x="819806" y="710083"/>
            <a:ext cx="8078251" cy="4332517"/>
          </a:xfrm>
        </p:spPr>
        <p:txBody>
          <a:bodyPr>
            <a:normAutofit fontScale="77500" lnSpcReduction="20000"/>
          </a:bodyPr>
          <a:lstStyle/>
          <a:p>
            <a:pPr marL="0" lvl="0" indent="0" algn="l" rtl="0">
              <a:spcBef>
                <a:spcPts val="750"/>
              </a:spcBef>
              <a:spcAft>
                <a:spcPts val="0"/>
              </a:spcAft>
              <a:buSzPts val="1300"/>
              <a:buNone/>
            </a:pPr>
            <a:r>
              <a:rPr lang="en-US" sz="2000" b="1" dirty="0"/>
              <a:t>                                                    </a:t>
            </a: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r>
              <a:rPr lang="en-US" b="1" dirty="0"/>
              <a:t>                              DEPARTMENT OF COMPUTER SCIENCE AND ENGINEERING</a:t>
            </a:r>
          </a:p>
          <a:p>
            <a:pPr marL="0" lvl="0" indent="0" algn="l" rtl="0">
              <a:spcBef>
                <a:spcPts val="750"/>
              </a:spcBef>
              <a:spcAft>
                <a:spcPts val="0"/>
              </a:spcAft>
              <a:buSzPts val="1300"/>
              <a:buNone/>
            </a:pPr>
            <a:endParaRPr lang="en-US" b="1" dirty="0"/>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Under the guidance of </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Presented By </a:t>
            </a:r>
            <a:r>
              <a:rPr lang="en-US" b="1" dirty="0">
                <a:latin typeface="Times New Roman" panose="02020603050405020304" pitchFamily="18" charset="0"/>
                <a:cs typeface="Times New Roman" panose="02020603050405020304" pitchFamily="18" charset="0"/>
              </a:rPr>
              <a:t>:</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Dr. K SANTHI, </a:t>
            </a:r>
            <a:r>
              <a:rPr lang="en-US" sz="1800" b="1" dirty="0" err="1">
                <a:latin typeface="Times New Roman" panose="02020603050405020304" pitchFamily="18" charset="0"/>
                <a:cs typeface="Times New Roman" panose="02020603050405020304" pitchFamily="18" charset="0"/>
              </a:rPr>
              <a:t>Ph.D</a:t>
            </a:r>
            <a:r>
              <a:rPr lang="en-US" sz="1800"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Dulla</a:t>
            </a:r>
            <a:r>
              <a:rPr lang="en-US" b="1" dirty="0">
                <a:latin typeface="Times New Roman" panose="02020603050405020304" pitchFamily="18" charset="0"/>
                <a:cs typeface="Times New Roman" panose="02020603050405020304" pitchFamily="18" charset="0"/>
              </a:rPr>
              <a:t> Pravalika               -   19BF1A0545</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Professor                                                      </a:t>
            </a:r>
            <a:r>
              <a:rPr lang="en-US" b="1" dirty="0" err="1">
                <a:latin typeface="Times New Roman" panose="02020603050405020304" pitchFamily="18" charset="0"/>
                <a:cs typeface="Times New Roman" panose="02020603050405020304" pitchFamily="18" charset="0"/>
              </a:rPr>
              <a:t>Gunda</a:t>
            </a:r>
            <a:r>
              <a:rPr lang="en-US" b="1" dirty="0">
                <a:latin typeface="Times New Roman" panose="02020603050405020304" pitchFamily="18" charset="0"/>
                <a:cs typeface="Times New Roman" panose="02020603050405020304" pitchFamily="18" charset="0"/>
              </a:rPr>
              <a:t> Sudarrshan         -   19BF1A0554 </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Putturu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Nivas</a:t>
            </a:r>
            <a:r>
              <a:rPr lang="en-US" b="1" dirty="0">
                <a:latin typeface="Times New Roman" panose="02020603050405020304" pitchFamily="18" charset="0"/>
                <a:cs typeface="Times New Roman" panose="02020603050405020304" pitchFamily="18" charset="0"/>
              </a:rPr>
              <a:t>                  -   19BF1A0569</a:t>
            </a:r>
          </a:p>
          <a:p>
            <a:pPr marL="0" lvl="0" indent="0" algn="l" rtl="0">
              <a:spcBef>
                <a:spcPts val="750"/>
              </a:spcBef>
              <a:spcAft>
                <a:spcPts val="0"/>
              </a:spcAft>
              <a:buSzPts val="1300"/>
              <a:buNone/>
            </a:pPr>
            <a:r>
              <a:rPr lang="en-US" b="1" dirty="0">
                <a:latin typeface="Times New Roman" panose="02020603050405020304" pitchFamily="18" charset="0"/>
                <a:cs typeface="Times New Roman" panose="02020603050405020304" pitchFamily="18" charset="0"/>
              </a:rPr>
              <a:t>                                                                                Chakram </a:t>
            </a:r>
            <a:r>
              <a:rPr lang="en-US" b="1" dirty="0" err="1">
                <a:latin typeface="Times New Roman" panose="02020603050405020304" pitchFamily="18" charset="0"/>
                <a:cs typeface="Times New Roman" panose="02020603050405020304" pitchFamily="18" charset="0"/>
              </a:rPr>
              <a:t>Joycy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Ikya</a:t>
            </a:r>
            <a:r>
              <a:rPr lang="en-US" b="1" dirty="0">
                <a:latin typeface="Times New Roman" panose="02020603050405020304" pitchFamily="18" charset="0"/>
                <a:cs typeface="Times New Roman" panose="02020603050405020304" pitchFamily="18" charset="0"/>
              </a:rPr>
              <a:t>      -   19BF1A0527</a:t>
            </a:r>
          </a:p>
        </p:txBody>
      </p:sp>
      <p:pic>
        <p:nvPicPr>
          <p:cNvPr id="6" name="Picture 5" descr="SV College of Engineering, Tirupati - Home | Facebook">
            <a:extLst>
              <a:ext uri="{FF2B5EF4-FFF2-40B4-BE49-F238E27FC236}">
                <a16:creationId xmlns:a16="http://schemas.microsoft.com/office/drawing/2014/main" id="{7594EEAF-5DD7-4BEC-9A61-48049BF4C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105" y="765392"/>
            <a:ext cx="1593333" cy="123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59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3269-4201-73F4-BCDB-9123F5639E83}"/>
              </a:ext>
            </a:extLst>
          </p:cNvPr>
          <p:cNvSpPr>
            <a:spLocks noGrp="1"/>
          </p:cNvSpPr>
          <p:nvPr>
            <p:ph type="title"/>
          </p:nvPr>
        </p:nvSpPr>
        <p:spPr/>
        <p:txBody>
          <a:bodyPr>
            <a:normAutofit fontScale="90000"/>
          </a:bodyPr>
          <a:lstStyle/>
          <a:p>
            <a:r>
              <a:rPr lang="en-IN" sz="2400" dirty="0">
                <a:solidFill>
                  <a:srgbClr val="A50021"/>
                </a:solidFill>
                <a:latin typeface="Times New Roman" panose="02020603050405020304" pitchFamily="18" charset="0"/>
                <a:cs typeface="Times New Roman" panose="02020603050405020304" pitchFamily="18" charset="0"/>
              </a:rPr>
              <a:t>PROPOSED SYSTEM CON…</a:t>
            </a:r>
            <a:br>
              <a:rPr lang="en-IN" sz="2400" dirty="0">
                <a:solidFill>
                  <a:srgbClr val="A50021"/>
                </a:solidFill>
                <a:latin typeface="Times New Roman" panose="02020603050405020304" pitchFamily="18" charset="0"/>
                <a:cs typeface="Times New Roman" panose="02020603050405020304" pitchFamily="18" charset="0"/>
              </a:rPr>
            </a:br>
            <a:br>
              <a:rPr lang="en-IN" sz="2400" dirty="0">
                <a:solidFill>
                  <a:srgbClr val="A50021"/>
                </a:solidFill>
                <a:latin typeface="Times New Roman" panose="02020603050405020304" pitchFamily="18" charset="0"/>
                <a:cs typeface="Times New Roman" panose="02020603050405020304" pitchFamily="18" charset="0"/>
              </a:rPr>
            </a:br>
            <a:r>
              <a:rPr lang="en-IN" sz="2400" b="1" dirty="0">
                <a:latin typeface="+mn-lt"/>
                <a:cs typeface="Times New Roman" panose="02020603050405020304" pitchFamily="18" charset="0"/>
              </a:rPr>
              <a:t>Features:</a:t>
            </a:r>
            <a:r>
              <a:rPr lang="en-IN" sz="2400" dirty="0">
                <a:latin typeface="+mn-lt"/>
                <a:cs typeface="Times New Roman" panose="02020603050405020304" pitchFamily="18" charset="0"/>
              </a:rPr>
              <a:t> </a:t>
            </a:r>
          </a:p>
        </p:txBody>
      </p:sp>
      <p:sp>
        <p:nvSpPr>
          <p:cNvPr id="3" name="Content Placeholder 2">
            <a:extLst>
              <a:ext uri="{FF2B5EF4-FFF2-40B4-BE49-F238E27FC236}">
                <a16:creationId xmlns:a16="http://schemas.microsoft.com/office/drawing/2014/main" id="{D167ACB9-32D7-7BF3-6B46-12DF9F88D40B}"/>
              </a:ext>
            </a:extLst>
          </p:cNvPr>
          <p:cNvSpPr>
            <a:spLocks noGrp="1"/>
          </p:cNvSpPr>
          <p:nvPr>
            <p:ph idx="1"/>
          </p:nvPr>
        </p:nvSpPr>
        <p:spPr/>
        <p:txBody>
          <a:bodyPr>
            <a:normAutofit fontScale="92500" lnSpcReduction="10000"/>
          </a:bodyPr>
          <a:lstStyle/>
          <a:p>
            <a:r>
              <a:rPr lang="en-IN" sz="1900" dirty="0"/>
              <a:t>Register and login functionality of users.</a:t>
            </a:r>
          </a:p>
          <a:p>
            <a:r>
              <a:rPr lang="en-US" sz="1900" dirty="0">
                <a:solidFill>
                  <a:schemeClr val="tx1">
                    <a:lumMod val="95000"/>
                    <a:lumOff val="5000"/>
                  </a:schemeClr>
                </a:solidFill>
                <a:latin typeface="+mn-lt"/>
                <a:cs typeface="Times New Roman" panose="02020603050405020304" pitchFamily="18" charset="0"/>
              </a:rPr>
              <a:t>All available vouchers can be seen</a:t>
            </a:r>
          </a:p>
          <a:p>
            <a:r>
              <a:rPr lang="en-US" sz="1900" dirty="0">
                <a:solidFill>
                  <a:schemeClr val="tx1">
                    <a:lumMod val="95000"/>
                    <a:lumOff val="5000"/>
                  </a:schemeClr>
                </a:solidFill>
                <a:latin typeface="+mn-lt"/>
                <a:cs typeface="Times New Roman" panose="02020603050405020304" pitchFamily="18" charset="0"/>
              </a:rPr>
              <a:t>Buy and update vouchers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Advantages</a:t>
            </a:r>
            <a:r>
              <a:rPr lang="en-IN"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900" dirty="0"/>
              <a:t>Better usage of coupons.</a:t>
            </a:r>
          </a:p>
          <a:p>
            <a:pPr>
              <a:buFont typeface="Arial" panose="020B0604020202020204" pitchFamily="34" charset="0"/>
              <a:buChar char="•"/>
            </a:pPr>
            <a:r>
              <a:rPr lang="en-IN" sz="1900" dirty="0"/>
              <a:t>Multiple sharing of coupons.</a:t>
            </a:r>
          </a:p>
          <a:p>
            <a:pPr>
              <a:buFont typeface="Arial" panose="020B0604020202020204" pitchFamily="34" charset="0"/>
              <a:buChar char="•"/>
            </a:pPr>
            <a:r>
              <a:rPr lang="en-IN" sz="1900" dirty="0"/>
              <a:t>Efficient alert system for expiring coupons.</a:t>
            </a:r>
          </a:p>
          <a:p>
            <a:pPr>
              <a:buFont typeface="Arial" panose="020B0604020202020204" pitchFamily="34" charset="0"/>
              <a:buChar char="•"/>
            </a:pPr>
            <a:r>
              <a:rPr lang="en-IN" sz="1900" dirty="0"/>
              <a:t>Having competitive user profiles with contributions mechanism</a:t>
            </a:r>
          </a:p>
          <a:p>
            <a:pPr marL="0" indent="0">
              <a:buNone/>
            </a:pPr>
            <a:r>
              <a:rPr lang="en-US" sz="2000" dirty="0">
                <a:solidFill>
                  <a:schemeClr val="tx1">
                    <a:lumMod val="95000"/>
                    <a:lumOff val="5000"/>
                  </a:schemeClr>
                </a:solidFill>
                <a:latin typeface="+mn-lt"/>
                <a:cs typeface="Times New Roman" panose="02020603050405020304" pitchFamily="18" charset="0"/>
              </a:rPr>
              <a:t> </a:t>
            </a:r>
          </a:p>
          <a:p>
            <a:pPr marL="0" indent="0">
              <a:buNone/>
            </a:pPr>
            <a:endParaRPr lang="en-US" sz="2000" dirty="0">
              <a:solidFill>
                <a:schemeClr val="tx1">
                  <a:lumMod val="95000"/>
                  <a:lumOff val="5000"/>
                </a:schemeClr>
              </a:solidFill>
              <a:latin typeface="+mn-lt"/>
              <a:cs typeface="Times New Roman" panose="02020603050405020304" pitchFamily="18" charset="0"/>
            </a:endParaRPr>
          </a:p>
          <a:p>
            <a:pPr marL="0" indent="0">
              <a:buNone/>
            </a:pPr>
            <a:endParaRPr lang="en-IN" sz="2000" dirty="0">
              <a:solidFill>
                <a:schemeClr val="tx1">
                  <a:lumMod val="95000"/>
                  <a:lumOff val="5000"/>
                </a:schemeClr>
              </a:solidFill>
              <a:latin typeface="+mn-lt"/>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89287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922F-25B5-E130-ECF9-842721786E0A}"/>
              </a:ext>
            </a:extLst>
          </p:cNvPr>
          <p:cNvSpPr>
            <a:spLocks noGrp="1"/>
          </p:cNvSpPr>
          <p:nvPr>
            <p:ph type="title"/>
          </p:nvPr>
        </p:nvSpPr>
        <p:spPr>
          <a:xfrm>
            <a:off x="627459" y="333632"/>
            <a:ext cx="2949178" cy="616293"/>
          </a:xfrm>
        </p:spPr>
        <p:txBody>
          <a:bodyPr/>
          <a:lstStyle/>
          <a:p>
            <a:r>
              <a:rPr lang="en-IN" b="1" dirty="0">
                <a:solidFill>
                  <a:srgbClr val="A50021"/>
                </a:solidFill>
              </a:rPr>
              <a:t>PROJECT DESIGN</a:t>
            </a:r>
          </a:p>
        </p:txBody>
      </p:sp>
      <p:pic>
        <p:nvPicPr>
          <p:cNvPr id="6" name="Content Placeholder 5">
            <a:extLst>
              <a:ext uri="{FF2B5EF4-FFF2-40B4-BE49-F238E27FC236}">
                <a16:creationId xmlns:a16="http://schemas.microsoft.com/office/drawing/2014/main" id="{CE637621-CF52-A58A-753A-C3DE0FBF4D62}"/>
              </a:ext>
            </a:extLst>
          </p:cNvPr>
          <p:cNvPicPr>
            <a:picLocks noGrp="1" noChangeAspect="1"/>
          </p:cNvPicPr>
          <p:nvPr>
            <p:ph idx="1"/>
          </p:nvPr>
        </p:nvPicPr>
        <p:blipFill>
          <a:blip r:embed="rId2"/>
          <a:stretch>
            <a:fillRect/>
          </a:stretch>
        </p:blipFill>
        <p:spPr>
          <a:xfrm>
            <a:off x="4277849" y="1005281"/>
            <a:ext cx="4461510" cy="3696464"/>
          </a:xfrm>
        </p:spPr>
      </p:pic>
      <p:sp>
        <p:nvSpPr>
          <p:cNvPr id="4" name="Text Placeholder 3">
            <a:extLst>
              <a:ext uri="{FF2B5EF4-FFF2-40B4-BE49-F238E27FC236}">
                <a16:creationId xmlns:a16="http://schemas.microsoft.com/office/drawing/2014/main" id="{4B41505D-43CD-8F87-0A72-0F6C68E0C341}"/>
              </a:ext>
            </a:extLst>
          </p:cNvPr>
          <p:cNvSpPr>
            <a:spLocks noGrp="1"/>
          </p:cNvSpPr>
          <p:nvPr>
            <p:ph type="body" sz="half" idx="2"/>
          </p:nvPr>
        </p:nvSpPr>
        <p:spPr>
          <a:xfrm>
            <a:off x="797481" y="1096456"/>
            <a:ext cx="3480368" cy="3320525"/>
          </a:xfrm>
        </p:spPr>
        <p:txBody>
          <a:bodyPr>
            <a:normAutofit/>
          </a:bodyPr>
          <a:lstStyle/>
          <a:p>
            <a:pPr algn="just"/>
            <a:r>
              <a:rPr lang="en-IN" sz="2000" dirty="0">
                <a:latin typeface="Times New Roman" panose="02020603050405020304" pitchFamily="18" charset="0"/>
                <a:cs typeface="Times New Roman" panose="02020603050405020304" pitchFamily="18" charset="0"/>
              </a:rPr>
              <a:t>Use Case Diagram of Hach-Voucher:</a:t>
            </a:r>
          </a:p>
          <a:p>
            <a:pPr algn="just"/>
            <a:r>
              <a:rPr lang="en-US" sz="1600" dirty="0"/>
              <a:t>• A Use Case diagram is a type of behavioral diagram defined by and created from a use case analysis.</a:t>
            </a:r>
          </a:p>
          <a:p>
            <a:pPr algn="just"/>
            <a:r>
              <a:rPr lang="en-US" sz="1600" dirty="0"/>
              <a:t>• Actors – Customer, Admin</a:t>
            </a:r>
          </a:p>
          <a:p>
            <a:pPr algn="just"/>
            <a:r>
              <a:rPr lang="en-US" sz="1600" dirty="0"/>
              <a:t>• Use Cases – Register, Login, Add Voucher, Buy Voucher, Filter Voucher, Error notification, verify password, verify voucher by admin, verify sufficient balance, display insufficient balance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69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C370E-3105-F2BF-551A-DDF173A74DBE}"/>
              </a:ext>
            </a:extLst>
          </p:cNvPr>
          <p:cNvSpPr>
            <a:spLocks noGrp="1"/>
          </p:cNvSpPr>
          <p:nvPr>
            <p:ph type="title"/>
          </p:nvPr>
        </p:nvSpPr>
        <p:spPr>
          <a:xfrm>
            <a:off x="629841" y="597694"/>
            <a:ext cx="2949178" cy="438150"/>
          </a:xfrm>
        </p:spPr>
        <p:txBody>
          <a:bodyPr/>
          <a:lstStyle/>
          <a:p>
            <a:r>
              <a:rPr lang="en-IN" b="1" dirty="0">
                <a:solidFill>
                  <a:srgbClr val="A50021"/>
                </a:solidFill>
              </a:rPr>
              <a:t>PROJECT DESIGN</a:t>
            </a:r>
            <a:endParaRPr lang="en-IN" dirty="0"/>
          </a:p>
        </p:txBody>
      </p:sp>
      <p:pic>
        <p:nvPicPr>
          <p:cNvPr id="9" name="Content Placeholder 8">
            <a:extLst>
              <a:ext uri="{FF2B5EF4-FFF2-40B4-BE49-F238E27FC236}">
                <a16:creationId xmlns:a16="http://schemas.microsoft.com/office/drawing/2014/main" id="{63C5ED14-99F1-D8E9-111C-EE5EC5A4EC8A}"/>
              </a:ext>
            </a:extLst>
          </p:cNvPr>
          <p:cNvPicPr>
            <a:picLocks noGrp="1" noChangeAspect="1"/>
          </p:cNvPicPr>
          <p:nvPr>
            <p:ph idx="1"/>
          </p:nvPr>
        </p:nvPicPr>
        <p:blipFill>
          <a:blip r:embed="rId3"/>
          <a:stretch>
            <a:fillRect/>
          </a:stretch>
        </p:blipFill>
        <p:spPr>
          <a:xfrm>
            <a:off x="4137660" y="953889"/>
            <a:ext cx="4737418" cy="3282831"/>
          </a:xfrm>
        </p:spPr>
      </p:pic>
      <p:sp>
        <p:nvSpPr>
          <p:cNvPr id="4" name="Text Placeholder 3">
            <a:extLst>
              <a:ext uri="{FF2B5EF4-FFF2-40B4-BE49-F238E27FC236}">
                <a16:creationId xmlns:a16="http://schemas.microsoft.com/office/drawing/2014/main" id="{83C56937-8FB0-D1DC-789F-9CAC4CA8E296}"/>
              </a:ext>
            </a:extLst>
          </p:cNvPr>
          <p:cNvSpPr>
            <a:spLocks noGrp="1"/>
          </p:cNvSpPr>
          <p:nvPr>
            <p:ph type="body" sz="half" idx="2"/>
          </p:nvPr>
        </p:nvSpPr>
        <p:spPr>
          <a:xfrm>
            <a:off x="629841" y="1190148"/>
            <a:ext cx="2949178" cy="3355658"/>
          </a:xfrm>
        </p:spPr>
        <p:txBody>
          <a:bodyPr/>
          <a:lstStyle/>
          <a:p>
            <a:pPr algn="just"/>
            <a:r>
              <a:rPr lang="en-IN" sz="2000" dirty="0">
                <a:latin typeface="Times New Roman" panose="02020603050405020304" pitchFamily="18" charset="0"/>
                <a:cs typeface="Times New Roman" panose="02020603050405020304" pitchFamily="18" charset="0"/>
              </a:rPr>
              <a:t>Class Diagram of Hach-Voucher:</a:t>
            </a:r>
          </a:p>
          <a:p>
            <a:pPr algn="just"/>
            <a:r>
              <a:rPr lang="en-US" sz="1600" dirty="0"/>
              <a:t>• A Class Diagram is a type of static structure diagram that describes the structure of a system. </a:t>
            </a:r>
          </a:p>
          <a:p>
            <a:pPr algn="just"/>
            <a:r>
              <a:rPr lang="en-US" sz="1600" dirty="0"/>
              <a:t>• It shows the classes, attributes, operations and the relationships between them.</a:t>
            </a:r>
          </a:p>
          <a:p>
            <a:pPr algn="just"/>
            <a:r>
              <a:rPr lang="en-US" sz="1600" dirty="0"/>
              <a:t>• Classes – User, Customer, Coupon, Administrator</a:t>
            </a:r>
            <a:endParaRPr lang="en-IN" sz="1600" dirty="0"/>
          </a:p>
        </p:txBody>
      </p:sp>
    </p:spTree>
    <p:extLst>
      <p:ext uri="{BB962C8B-B14F-4D97-AF65-F5344CB8AC3E}">
        <p14:creationId xmlns:p14="http://schemas.microsoft.com/office/powerpoint/2010/main" val="203341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A122-9B50-B6D4-B882-E33DD40E523B}"/>
              </a:ext>
            </a:extLst>
          </p:cNvPr>
          <p:cNvSpPr>
            <a:spLocks noGrp="1"/>
          </p:cNvSpPr>
          <p:nvPr>
            <p:ph type="title"/>
          </p:nvPr>
        </p:nvSpPr>
        <p:spPr>
          <a:xfrm>
            <a:off x="627459" y="373380"/>
            <a:ext cx="3035380" cy="552450"/>
          </a:xfrm>
        </p:spPr>
        <p:txBody>
          <a:bodyPr/>
          <a:lstStyle/>
          <a:p>
            <a:r>
              <a:rPr lang="en-IN" b="1" dirty="0">
                <a:solidFill>
                  <a:srgbClr val="A50021"/>
                </a:solidFill>
              </a:rPr>
              <a:t>PROJECT DESIGN</a:t>
            </a:r>
            <a:endParaRPr lang="en-IN" dirty="0"/>
          </a:p>
        </p:txBody>
      </p:sp>
      <p:pic>
        <p:nvPicPr>
          <p:cNvPr id="6" name="Content Placeholder 5">
            <a:extLst>
              <a:ext uri="{FF2B5EF4-FFF2-40B4-BE49-F238E27FC236}">
                <a16:creationId xmlns:a16="http://schemas.microsoft.com/office/drawing/2014/main" id="{80A9B171-0FF6-F9BE-50F2-748D07DD54A5}"/>
              </a:ext>
            </a:extLst>
          </p:cNvPr>
          <p:cNvPicPr>
            <a:picLocks noGrp="1" noChangeAspect="1"/>
          </p:cNvPicPr>
          <p:nvPr>
            <p:ph idx="1"/>
          </p:nvPr>
        </p:nvPicPr>
        <p:blipFill>
          <a:blip r:embed="rId2"/>
          <a:stretch>
            <a:fillRect/>
          </a:stretch>
        </p:blipFill>
        <p:spPr>
          <a:xfrm>
            <a:off x="4343400" y="741363"/>
            <a:ext cx="3496961" cy="3654425"/>
          </a:xfrm>
        </p:spPr>
      </p:pic>
      <p:sp>
        <p:nvSpPr>
          <p:cNvPr id="4" name="Text Placeholder 3">
            <a:extLst>
              <a:ext uri="{FF2B5EF4-FFF2-40B4-BE49-F238E27FC236}">
                <a16:creationId xmlns:a16="http://schemas.microsoft.com/office/drawing/2014/main" id="{77227A1B-CF7F-C7FF-09E4-01D48426E835}"/>
              </a:ext>
            </a:extLst>
          </p:cNvPr>
          <p:cNvSpPr>
            <a:spLocks noGrp="1"/>
          </p:cNvSpPr>
          <p:nvPr>
            <p:ph type="body" sz="half" idx="2"/>
          </p:nvPr>
        </p:nvSpPr>
        <p:spPr>
          <a:xfrm>
            <a:off x="627459" y="1062990"/>
            <a:ext cx="2949178" cy="2858691"/>
          </a:xfrm>
        </p:spPr>
        <p:txBody>
          <a:bodyPr>
            <a:normAutofit/>
          </a:bodyPr>
          <a:lstStyle/>
          <a:p>
            <a:r>
              <a:rPr lang="en-IN" sz="2000" dirty="0">
                <a:latin typeface="Times New Roman" panose="02020603050405020304" pitchFamily="18" charset="0"/>
                <a:cs typeface="Times New Roman" panose="02020603050405020304" pitchFamily="18" charset="0"/>
              </a:rPr>
              <a:t>Sequence Diagram of Hach-Voucher:</a:t>
            </a:r>
          </a:p>
          <a:p>
            <a:pPr algn="just"/>
            <a:r>
              <a:rPr lang="en-US" sz="1900" dirty="0"/>
              <a:t>• </a:t>
            </a:r>
            <a:r>
              <a:rPr lang="en-US" sz="1600" dirty="0"/>
              <a:t>A Sequence Diagram is a kind of interaction diagram that shows how processes operate with one another and in what order.</a:t>
            </a:r>
          </a:p>
          <a:p>
            <a:pPr algn="just"/>
            <a:r>
              <a:rPr lang="en-US" sz="1600" dirty="0"/>
              <a:t>• Lifelines – </a:t>
            </a:r>
            <a:r>
              <a:rPr lang="en-US" sz="1600" dirty="0" err="1"/>
              <a:t>UserInterface</a:t>
            </a:r>
            <a:r>
              <a:rPr lang="en-US" sz="1600" dirty="0"/>
              <a:t>, </a:t>
            </a:r>
            <a:r>
              <a:rPr lang="en-US" sz="1600" dirty="0" err="1"/>
              <a:t>BackEndSystem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84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7504-466D-E62B-4A12-602ADACEF7C8}"/>
              </a:ext>
            </a:extLst>
          </p:cNvPr>
          <p:cNvSpPr>
            <a:spLocks noGrp="1"/>
          </p:cNvSpPr>
          <p:nvPr>
            <p:ph type="title"/>
          </p:nvPr>
        </p:nvSpPr>
        <p:spPr>
          <a:xfrm>
            <a:off x="627459" y="494206"/>
            <a:ext cx="2949178" cy="492726"/>
          </a:xfrm>
        </p:spPr>
        <p:txBody>
          <a:bodyPr/>
          <a:lstStyle/>
          <a:p>
            <a:r>
              <a:rPr lang="en-US" b="1" dirty="0">
                <a:solidFill>
                  <a:srgbClr val="A50021"/>
                </a:solidFill>
              </a:rPr>
              <a:t>PROJECT DESIGN</a:t>
            </a:r>
            <a:endParaRPr lang="en-IN" b="1" dirty="0">
              <a:solidFill>
                <a:srgbClr val="A50021"/>
              </a:solidFill>
            </a:endParaRPr>
          </a:p>
        </p:txBody>
      </p:sp>
      <p:pic>
        <p:nvPicPr>
          <p:cNvPr id="8" name="Content Placeholder 7">
            <a:extLst>
              <a:ext uri="{FF2B5EF4-FFF2-40B4-BE49-F238E27FC236}">
                <a16:creationId xmlns:a16="http://schemas.microsoft.com/office/drawing/2014/main" id="{CE4804A8-CEFF-D56C-5D16-D1CE528BA8BD}"/>
              </a:ext>
            </a:extLst>
          </p:cNvPr>
          <p:cNvPicPr>
            <a:picLocks noGrp="1" noChangeAspect="1"/>
          </p:cNvPicPr>
          <p:nvPr>
            <p:ph idx="1"/>
          </p:nvPr>
        </p:nvPicPr>
        <p:blipFill>
          <a:blip r:embed="rId2"/>
          <a:stretch>
            <a:fillRect/>
          </a:stretch>
        </p:blipFill>
        <p:spPr>
          <a:xfrm>
            <a:off x="4775886" y="858795"/>
            <a:ext cx="3738275" cy="3632886"/>
          </a:xfrm>
        </p:spPr>
      </p:pic>
      <p:sp>
        <p:nvSpPr>
          <p:cNvPr id="4" name="Text Placeholder 3">
            <a:extLst>
              <a:ext uri="{FF2B5EF4-FFF2-40B4-BE49-F238E27FC236}">
                <a16:creationId xmlns:a16="http://schemas.microsoft.com/office/drawing/2014/main" id="{B1B831F9-4D7C-593D-FEE4-78BE0D482391}"/>
              </a:ext>
            </a:extLst>
          </p:cNvPr>
          <p:cNvSpPr>
            <a:spLocks noGrp="1"/>
          </p:cNvSpPr>
          <p:nvPr>
            <p:ph type="body" sz="half" idx="2"/>
          </p:nvPr>
        </p:nvSpPr>
        <p:spPr>
          <a:xfrm>
            <a:off x="629840" y="1161536"/>
            <a:ext cx="3349035" cy="3274540"/>
          </a:xfrm>
        </p:spPr>
        <p:txBody>
          <a:bodyPr/>
          <a:lstStyle/>
          <a:p>
            <a:pPr algn="just"/>
            <a:r>
              <a:rPr lang="en-IN" sz="2000" dirty="0">
                <a:latin typeface="Times New Roman" panose="02020603050405020304" pitchFamily="18" charset="0"/>
                <a:cs typeface="Times New Roman" panose="02020603050405020304" pitchFamily="18" charset="0"/>
              </a:rPr>
              <a:t>Activity Diagram of Hach-Voucher:</a:t>
            </a:r>
            <a:endParaRPr lang="en-US" dirty="0"/>
          </a:p>
          <a:p>
            <a:pPr algn="just"/>
            <a:r>
              <a:rPr lang="en-US" sz="1600" dirty="0"/>
              <a:t>• Activity Diagram is a graphical representation of workflow of stepwise activities and actions.</a:t>
            </a:r>
          </a:p>
          <a:p>
            <a:pPr algn="just"/>
            <a:r>
              <a:rPr lang="en-US" sz="1600" dirty="0"/>
              <a:t>•Actions – Register/Login, Homepage, Add voucher, Buy voucher, verification of voucher by Admin, Adding voucher to database, Money Deduction, Notify User, Profile </a:t>
            </a:r>
            <a:r>
              <a:rPr lang="en-US" sz="1600" dirty="0" err="1"/>
              <a:t>Updation</a:t>
            </a:r>
            <a:r>
              <a:rPr lang="en-US" sz="1600" dirty="0"/>
              <a:t>.</a:t>
            </a:r>
          </a:p>
          <a:p>
            <a:pPr algn="just"/>
            <a:r>
              <a:rPr lang="en-US" sz="1600" dirty="0"/>
              <a:t>• Decision – Sufficient Balance.</a:t>
            </a:r>
          </a:p>
          <a:p>
            <a:endParaRPr lang="en-IN" sz="1600" dirty="0"/>
          </a:p>
        </p:txBody>
      </p:sp>
    </p:spTree>
    <p:extLst>
      <p:ext uri="{BB962C8B-B14F-4D97-AF65-F5344CB8AC3E}">
        <p14:creationId xmlns:p14="http://schemas.microsoft.com/office/powerpoint/2010/main" val="207519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599F-ED44-CCBA-6959-E6D13A04214C}"/>
              </a:ext>
            </a:extLst>
          </p:cNvPr>
          <p:cNvSpPr>
            <a:spLocks noGrp="1"/>
          </p:cNvSpPr>
          <p:nvPr>
            <p:ph type="title"/>
          </p:nvPr>
        </p:nvSpPr>
        <p:spPr>
          <a:xfrm>
            <a:off x="627459" y="407772"/>
            <a:ext cx="3007165" cy="449477"/>
          </a:xfrm>
        </p:spPr>
        <p:txBody>
          <a:bodyPr/>
          <a:lstStyle/>
          <a:p>
            <a:r>
              <a:rPr lang="en-US" b="1" dirty="0">
                <a:solidFill>
                  <a:srgbClr val="A50021"/>
                </a:solidFill>
              </a:rPr>
              <a:t>PROJECT DESIGN</a:t>
            </a:r>
            <a:endParaRPr lang="en-IN" b="1" dirty="0">
              <a:solidFill>
                <a:srgbClr val="A50021"/>
              </a:solidFill>
            </a:endParaRPr>
          </a:p>
        </p:txBody>
      </p:sp>
      <p:sp>
        <p:nvSpPr>
          <p:cNvPr id="4" name="Text Placeholder 3">
            <a:extLst>
              <a:ext uri="{FF2B5EF4-FFF2-40B4-BE49-F238E27FC236}">
                <a16:creationId xmlns:a16="http://schemas.microsoft.com/office/drawing/2014/main" id="{04EB7C20-1321-1F5D-EA75-1E72A985EA28}"/>
              </a:ext>
            </a:extLst>
          </p:cNvPr>
          <p:cNvSpPr>
            <a:spLocks noGrp="1"/>
          </p:cNvSpPr>
          <p:nvPr>
            <p:ph type="body" sz="half" idx="2"/>
          </p:nvPr>
        </p:nvSpPr>
        <p:spPr>
          <a:xfrm>
            <a:off x="627459" y="1067315"/>
            <a:ext cx="3474984" cy="2858691"/>
          </a:xfrm>
        </p:spPr>
        <p:txBody>
          <a:bodyPr/>
          <a:lstStyle/>
          <a:p>
            <a:r>
              <a:rPr lang="en-IN" sz="2000" dirty="0">
                <a:latin typeface="Times New Roman" panose="02020603050405020304" pitchFamily="18" charset="0"/>
                <a:cs typeface="Times New Roman" panose="02020603050405020304" pitchFamily="18" charset="0"/>
              </a:rPr>
              <a:t>Component Diagram of Hach-Voucher:</a:t>
            </a:r>
            <a:endParaRPr lang="en-US" sz="2000" dirty="0">
              <a:latin typeface="Times New Roman" panose="02020603050405020304" pitchFamily="18" charset="0"/>
              <a:cs typeface="Times New Roman" panose="02020603050405020304" pitchFamily="18" charset="0"/>
            </a:endParaRPr>
          </a:p>
          <a:p>
            <a:r>
              <a:rPr lang="en-US" sz="1600" dirty="0"/>
              <a:t>• A Component Diagram represents the components of a system.</a:t>
            </a:r>
          </a:p>
          <a:p>
            <a:r>
              <a:rPr lang="en-US" sz="1600" dirty="0"/>
              <a:t>• Components – Application, Customer, Admin </a:t>
            </a:r>
          </a:p>
          <a:p>
            <a:r>
              <a:rPr lang="en-US" sz="1600" dirty="0"/>
              <a:t>• Package – Database</a:t>
            </a:r>
            <a:endParaRPr lang="en-IN" sz="1600" dirty="0"/>
          </a:p>
        </p:txBody>
      </p:sp>
      <p:pic>
        <p:nvPicPr>
          <p:cNvPr id="12" name="Content Placeholder 11">
            <a:extLst>
              <a:ext uri="{FF2B5EF4-FFF2-40B4-BE49-F238E27FC236}">
                <a16:creationId xmlns:a16="http://schemas.microsoft.com/office/drawing/2014/main" id="{7E7AE300-4124-60A7-8CF5-0B3D1F9C5229}"/>
              </a:ext>
            </a:extLst>
          </p:cNvPr>
          <p:cNvPicPr>
            <a:picLocks noGrp="1" noChangeAspect="1"/>
          </p:cNvPicPr>
          <p:nvPr>
            <p:ph idx="1"/>
          </p:nvPr>
        </p:nvPicPr>
        <p:blipFill>
          <a:blip r:embed="rId2"/>
          <a:stretch>
            <a:fillRect/>
          </a:stretch>
        </p:blipFill>
        <p:spPr>
          <a:xfrm>
            <a:off x="4213654" y="1236236"/>
            <a:ext cx="4303284" cy="2773532"/>
          </a:xfrm>
        </p:spPr>
      </p:pic>
    </p:spTree>
    <p:extLst>
      <p:ext uri="{BB962C8B-B14F-4D97-AF65-F5344CB8AC3E}">
        <p14:creationId xmlns:p14="http://schemas.microsoft.com/office/powerpoint/2010/main" val="191134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14BB-1800-18BE-B220-DB67BBBD6B82}"/>
              </a:ext>
            </a:extLst>
          </p:cNvPr>
          <p:cNvSpPr>
            <a:spLocks noGrp="1"/>
          </p:cNvSpPr>
          <p:nvPr>
            <p:ph type="title"/>
          </p:nvPr>
        </p:nvSpPr>
        <p:spPr>
          <a:xfrm>
            <a:off x="627459" y="401594"/>
            <a:ext cx="2949178" cy="455655"/>
          </a:xfrm>
        </p:spPr>
        <p:txBody>
          <a:bodyPr/>
          <a:lstStyle/>
          <a:p>
            <a:r>
              <a:rPr lang="en-US" b="1" dirty="0">
                <a:solidFill>
                  <a:srgbClr val="A50021"/>
                </a:solidFill>
              </a:rPr>
              <a:t>PROJECT DESIGN</a:t>
            </a:r>
            <a:endParaRPr lang="en-IN" dirty="0"/>
          </a:p>
        </p:txBody>
      </p:sp>
      <p:pic>
        <p:nvPicPr>
          <p:cNvPr id="6" name="Content Placeholder 5">
            <a:extLst>
              <a:ext uri="{FF2B5EF4-FFF2-40B4-BE49-F238E27FC236}">
                <a16:creationId xmlns:a16="http://schemas.microsoft.com/office/drawing/2014/main" id="{030A4CB5-FCF8-EF16-56C0-644C72550190}"/>
              </a:ext>
            </a:extLst>
          </p:cNvPr>
          <p:cNvPicPr>
            <a:picLocks noGrp="1" noChangeAspect="1"/>
          </p:cNvPicPr>
          <p:nvPr>
            <p:ph idx="1"/>
          </p:nvPr>
        </p:nvPicPr>
        <p:blipFill>
          <a:blip r:embed="rId2"/>
          <a:stretch>
            <a:fillRect/>
          </a:stretch>
        </p:blipFill>
        <p:spPr>
          <a:xfrm>
            <a:off x="3887788" y="1307104"/>
            <a:ext cx="4629150" cy="2522943"/>
          </a:xfrm>
        </p:spPr>
      </p:pic>
      <p:sp>
        <p:nvSpPr>
          <p:cNvPr id="4" name="Text Placeholder 3">
            <a:extLst>
              <a:ext uri="{FF2B5EF4-FFF2-40B4-BE49-F238E27FC236}">
                <a16:creationId xmlns:a16="http://schemas.microsoft.com/office/drawing/2014/main" id="{108B65BA-AC60-C803-4F5F-88D6033052C2}"/>
              </a:ext>
            </a:extLst>
          </p:cNvPr>
          <p:cNvSpPr>
            <a:spLocks noGrp="1"/>
          </p:cNvSpPr>
          <p:nvPr>
            <p:ph type="body" sz="half" idx="2"/>
          </p:nvPr>
        </p:nvSpPr>
        <p:spPr>
          <a:xfrm>
            <a:off x="627459" y="956103"/>
            <a:ext cx="2949178" cy="2858691"/>
          </a:xfrm>
        </p:spPr>
        <p:txBody>
          <a:bodyPr>
            <a:normAutofit/>
          </a:bodyPr>
          <a:lstStyle/>
          <a:p>
            <a:r>
              <a:rPr lang="en-IN" sz="2000" dirty="0">
                <a:latin typeface="Times New Roman" panose="02020603050405020304" pitchFamily="18" charset="0"/>
                <a:cs typeface="Times New Roman" panose="02020603050405020304" pitchFamily="18" charset="0"/>
              </a:rPr>
              <a:t>Deployment Diagram of Hach-Voucher:</a:t>
            </a:r>
          </a:p>
          <a:p>
            <a:r>
              <a:rPr lang="en-US" sz="1600" dirty="0"/>
              <a:t>• A Deployment Diagram represents the deployment view of a system. </a:t>
            </a:r>
          </a:p>
          <a:p>
            <a:r>
              <a:rPr lang="en-US" sz="1600" dirty="0"/>
              <a:t>• Nodes – Application, Customer, Admin</a:t>
            </a:r>
          </a:p>
          <a:p>
            <a:r>
              <a:rPr lang="en-US" sz="1600" dirty="0"/>
              <a:t>• Artifact – MongoDB database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298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9D8B-B820-3265-8B6F-C3E721A56017}"/>
              </a:ext>
            </a:extLst>
          </p:cNvPr>
          <p:cNvSpPr>
            <a:spLocks noGrp="1"/>
          </p:cNvSpPr>
          <p:nvPr>
            <p:ph type="title"/>
          </p:nvPr>
        </p:nvSpPr>
        <p:spPr/>
        <p:txBody>
          <a:bodyPr>
            <a:normAutofit/>
          </a:bodyPr>
          <a:lstStyle/>
          <a:p>
            <a:r>
              <a:rPr lang="en-IN" sz="2400" dirty="0">
                <a:solidFill>
                  <a:srgbClr val="A50021"/>
                </a:solidFill>
              </a:rPr>
              <a:t>PROJECT CODE</a:t>
            </a:r>
          </a:p>
        </p:txBody>
      </p:sp>
      <p:pic>
        <p:nvPicPr>
          <p:cNvPr id="5" name="Content Placeholder 4">
            <a:extLst>
              <a:ext uri="{FF2B5EF4-FFF2-40B4-BE49-F238E27FC236}">
                <a16:creationId xmlns:a16="http://schemas.microsoft.com/office/drawing/2014/main" id="{E32A4FF7-5C69-3D55-CAE6-60806D16881A}"/>
              </a:ext>
            </a:extLst>
          </p:cNvPr>
          <p:cNvPicPr>
            <a:picLocks noGrp="1" noChangeAspect="1"/>
          </p:cNvPicPr>
          <p:nvPr>
            <p:ph idx="1"/>
          </p:nvPr>
        </p:nvPicPr>
        <p:blipFill>
          <a:blip r:embed="rId2"/>
          <a:stretch>
            <a:fillRect/>
          </a:stretch>
        </p:blipFill>
        <p:spPr>
          <a:xfrm>
            <a:off x="963827" y="1351478"/>
            <a:ext cx="6011868" cy="3262312"/>
          </a:xfrm>
        </p:spPr>
      </p:pic>
    </p:spTree>
    <p:extLst>
      <p:ext uri="{BB962C8B-B14F-4D97-AF65-F5344CB8AC3E}">
        <p14:creationId xmlns:p14="http://schemas.microsoft.com/office/powerpoint/2010/main" val="263449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C7A0-0C2D-26AC-2971-BCF81DE1A8BE}"/>
              </a:ext>
            </a:extLst>
          </p:cNvPr>
          <p:cNvSpPr>
            <a:spLocks noGrp="1"/>
          </p:cNvSpPr>
          <p:nvPr>
            <p:ph type="title"/>
          </p:nvPr>
        </p:nvSpPr>
        <p:spPr/>
        <p:txBody>
          <a:bodyPr>
            <a:normAutofit/>
          </a:bodyPr>
          <a:lstStyle/>
          <a:p>
            <a:r>
              <a:rPr lang="en-IN" sz="2400" dirty="0">
                <a:solidFill>
                  <a:srgbClr val="A50021"/>
                </a:solidFill>
              </a:rPr>
              <a:t>PROJECT CODE CONT…</a:t>
            </a:r>
          </a:p>
        </p:txBody>
      </p:sp>
      <p:pic>
        <p:nvPicPr>
          <p:cNvPr id="5" name="Content Placeholder 4">
            <a:extLst>
              <a:ext uri="{FF2B5EF4-FFF2-40B4-BE49-F238E27FC236}">
                <a16:creationId xmlns:a16="http://schemas.microsoft.com/office/drawing/2014/main" id="{A13C5E6F-C8EC-704C-F2B3-85DE4E91AEB5}"/>
              </a:ext>
            </a:extLst>
          </p:cNvPr>
          <p:cNvPicPr>
            <a:picLocks noGrp="1" noChangeAspect="1"/>
          </p:cNvPicPr>
          <p:nvPr>
            <p:ph idx="1"/>
          </p:nvPr>
        </p:nvPicPr>
        <p:blipFill>
          <a:blip r:embed="rId2"/>
          <a:stretch>
            <a:fillRect/>
          </a:stretch>
        </p:blipFill>
        <p:spPr>
          <a:xfrm>
            <a:off x="1101351" y="1326764"/>
            <a:ext cx="6484098" cy="3262312"/>
          </a:xfrm>
        </p:spPr>
      </p:pic>
    </p:spTree>
    <p:extLst>
      <p:ext uri="{BB962C8B-B14F-4D97-AF65-F5344CB8AC3E}">
        <p14:creationId xmlns:p14="http://schemas.microsoft.com/office/powerpoint/2010/main" val="3679426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929F-BB40-50FC-5F77-975446B9D0F6}"/>
              </a:ext>
            </a:extLst>
          </p:cNvPr>
          <p:cNvSpPr>
            <a:spLocks noGrp="1"/>
          </p:cNvSpPr>
          <p:nvPr>
            <p:ph type="title"/>
          </p:nvPr>
        </p:nvSpPr>
        <p:spPr>
          <a:xfrm>
            <a:off x="627459" y="574589"/>
            <a:ext cx="2949178" cy="492726"/>
          </a:xfrm>
        </p:spPr>
        <p:txBody>
          <a:bodyPr/>
          <a:lstStyle/>
          <a:p>
            <a:r>
              <a:rPr lang="en-IN" dirty="0">
                <a:solidFill>
                  <a:srgbClr val="A50021"/>
                </a:solidFill>
              </a:rPr>
              <a:t>CODE TESTING </a:t>
            </a:r>
          </a:p>
        </p:txBody>
      </p:sp>
      <p:pic>
        <p:nvPicPr>
          <p:cNvPr id="6" name="Content Placeholder 5">
            <a:extLst>
              <a:ext uri="{FF2B5EF4-FFF2-40B4-BE49-F238E27FC236}">
                <a16:creationId xmlns:a16="http://schemas.microsoft.com/office/drawing/2014/main" id="{001AE289-8571-67C6-BA81-127D6C5E9C1C}"/>
              </a:ext>
            </a:extLst>
          </p:cNvPr>
          <p:cNvPicPr>
            <a:picLocks noGrp="1" noChangeAspect="1"/>
          </p:cNvPicPr>
          <p:nvPr>
            <p:ph idx="1"/>
          </p:nvPr>
        </p:nvPicPr>
        <p:blipFill>
          <a:blip r:embed="rId2"/>
          <a:stretch>
            <a:fillRect/>
          </a:stretch>
        </p:blipFill>
        <p:spPr>
          <a:xfrm>
            <a:off x="3887788" y="1369698"/>
            <a:ext cx="4629150" cy="2397755"/>
          </a:xfrm>
        </p:spPr>
      </p:pic>
      <p:sp>
        <p:nvSpPr>
          <p:cNvPr id="4" name="Text Placeholder 3">
            <a:extLst>
              <a:ext uri="{FF2B5EF4-FFF2-40B4-BE49-F238E27FC236}">
                <a16:creationId xmlns:a16="http://schemas.microsoft.com/office/drawing/2014/main" id="{A68C3B63-6446-38C0-BE90-F77D628E777F}"/>
              </a:ext>
            </a:extLst>
          </p:cNvPr>
          <p:cNvSpPr>
            <a:spLocks noGrp="1"/>
          </p:cNvSpPr>
          <p:nvPr>
            <p:ph type="body" sz="half" idx="2"/>
          </p:nvPr>
        </p:nvSpPr>
        <p:spPr>
          <a:xfrm>
            <a:off x="627459" y="1227953"/>
            <a:ext cx="2949178" cy="2858691"/>
          </a:xfrm>
        </p:spPr>
        <p:txBody>
          <a:bodyPr/>
          <a:lstStyle/>
          <a:p>
            <a:pPr marL="0" indent="0" algn="just">
              <a:buNone/>
            </a:pPr>
            <a:r>
              <a:rPr lang="en-US" sz="2000" dirty="0"/>
              <a:t>Unit Testing </a:t>
            </a:r>
          </a:p>
          <a:p>
            <a:pPr marL="0" indent="0" algn="just">
              <a:buNone/>
            </a:pPr>
            <a:r>
              <a:rPr lang="en-US" sz="1600" dirty="0"/>
              <a:t>• Unit testing is testing the smallest testable unit of an application. </a:t>
            </a:r>
          </a:p>
          <a:p>
            <a:pPr marL="0" indent="0" algn="just">
              <a:buNone/>
            </a:pPr>
            <a:r>
              <a:rPr lang="en-US" sz="1600" dirty="0"/>
              <a:t>• It is done during the coding phase by the developers. </a:t>
            </a:r>
          </a:p>
          <a:p>
            <a:pPr marL="0" indent="0" algn="just">
              <a:buNone/>
            </a:pPr>
            <a:r>
              <a:rPr lang="en-US" sz="1600" dirty="0"/>
              <a:t>• Unit Testing helps in finding bugs early in the development process.</a:t>
            </a:r>
            <a:endParaRPr lang="en-IN" sz="1600" dirty="0"/>
          </a:p>
          <a:p>
            <a:endParaRPr lang="en-IN" dirty="0"/>
          </a:p>
        </p:txBody>
      </p:sp>
    </p:spTree>
    <p:extLst>
      <p:ext uri="{BB962C8B-B14F-4D97-AF65-F5344CB8AC3E}">
        <p14:creationId xmlns:p14="http://schemas.microsoft.com/office/powerpoint/2010/main" val="282371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08075" y="800986"/>
            <a:ext cx="7856131" cy="91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D7F39"/>
              </a:buClr>
              <a:buSzPts val="2700"/>
              <a:buFont typeface="Algerian"/>
              <a:buNone/>
            </a:pPr>
            <a:r>
              <a:rPr lang="en-US" b="1" dirty="0">
                <a:solidFill>
                  <a:srgbClr val="6D7F39"/>
                </a:solidFill>
                <a:latin typeface="Algerian"/>
                <a:ea typeface="Algerian"/>
                <a:cs typeface="Algerian"/>
                <a:sym typeface="Algerian"/>
              </a:rPr>
              <a:t>                                    </a:t>
            </a:r>
            <a:r>
              <a:rPr lang="en-US" sz="3600" dirty="0">
                <a:solidFill>
                  <a:srgbClr val="6D7F39"/>
                </a:solidFill>
                <a:latin typeface="Algerian"/>
                <a:ea typeface="Algerian"/>
                <a:cs typeface="Algerian"/>
                <a:sym typeface="Algerian"/>
              </a:rPr>
              <a:t>CONTENTS</a:t>
            </a:r>
            <a:r>
              <a:rPr lang="en-US" b="1" dirty="0">
                <a:solidFill>
                  <a:srgbClr val="6D7F39"/>
                </a:solidFill>
                <a:latin typeface="Algerian"/>
                <a:ea typeface="Algerian"/>
                <a:cs typeface="Algerian"/>
                <a:sym typeface="Algerian"/>
              </a:rPr>
              <a:t> </a:t>
            </a:r>
            <a:endParaRPr b="1" dirty="0">
              <a:solidFill>
                <a:srgbClr val="6D7F39"/>
              </a:solidFill>
              <a:latin typeface="Algerian"/>
              <a:ea typeface="Algerian"/>
              <a:cs typeface="Algerian"/>
              <a:sym typeface="Algerian"/>
            </a:endParaRPr>
          </a:p>
        </p:txBody>
      </p:sp>
      <p:sp>
        <p:nvSpPr>
          <p:cNvPr id="176" name="Google Shape;176;p20"/>
          <p:cNvSpPr txBox="1">
            <a:spLocks noGrp="1"/>
          </p:cNvSpPr>
          <p:nvPr>
            <p:ph idx="1"/>
          </p:nvPr>
        </p:nvSpPr>
        <p:spPr>
          <a:xfrm>
            <a:off x="1399978" y="645042"/>
            <a:ext cx="7115372" cy="4158311"/>
          </a:xfrm>
          <a:prstGeom prst="rect">
            <a:avLst/>
          </a:prstGeom>
          <a:noFill/>
          <a:ln>
            <a:noFill/>
          </a:ln>
        </p:spPr>
        <p:txBody>
          <a:bodyPr spcFirstLastPara="1" wrap="square" lIns="91425" tIns="45700" rIns="91425" bIns="45700" anchor="t" anchorCtr="0">
            <a:normAutofit fontScale="85000" lnSpcReduction="20000"/>
          </a:bodyPr>
          <a:lstStyle/>
          <a:p>
            <a:pPr marL="257175" lvl="0" indent="-257175" algn="l" rtl="0">
              <a:spcBef>
                <a:spcPts val="0"/>
              </a:spcBef>
              <a:spcAft>
                <a:spcPts val="0"/>
              </a:spcAft>
              <a:buSzPts val="1300"/>
              <a:buChar char="🠶"/>
            </a:pPr>
            <a:endParaRPr lang="en-US" b="1" dirty="0">
              <a:latin typeface="Jacques Francois Shadow"/>
              <a:ea typeface="Jacques Francois Shadow"/>
              <a:cs typeface="Jacques Francois Shadow"/>
              <a:sym typeface="Jacques Francois Shadow"/>
            </a:endParaRPr>
          </a:p>
          <a:p>
            <a:pPr marL="0" lvl="0" indent="0" algn="l" rtl="0">
              <a:spcBef>
                <a:spcPts val="750"/>
              </a:spcBef>
              <a:spcAft>
                <a:spcPts val="0"/>
              </a:spcAft>
              <a:buSzPts val="1300"/>
              <a:buNone/>
            </a:pPr>
            <a:endParaRPr lang="en-US" b="1" dirty="0">
              <a:latin typeface="Arial Narrow" panose="020B0606020202030204" pitchFamily="34" charset="0"/>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endParaRPr lang="en-US" b="1" dirty="0">
              <a:latin typeface="Arial Narrow" panose="020B0606020202030204" pitchFamily="34" charset="0"/>
              <a:ea typeface="Jacques Francois Shadow"/>
              <a:cs typeface="Jacques Francois Shadow"/>
              <a:sym typeface="Jacques Francois Shadow"/>
            </a:endParaRP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ABSTRACT </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INTRODUCTION</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SYSTEM REQUIREMENTS </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EXISTING SYSTEM </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PROPOSED SYSTEM</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PROJECT DESIGN</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PROJECT CODE</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CODE TESTING</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CONCLUSION</a:t>
            </a:r>
          </a:p>
          <a:p>
            <a:pPr marL="285750" lvl="0" indent="-285750" algn="l" rtl="0">
              <a:spcBef>
                <a:spcPts val="750"/>
              </a:spcBef>
              <a:spcAft>
                <a:spcPts val="0"/>
              </a:spcAft>
              <a:buSzPts val="1300"/>
              <a:buFont typeface="Wingdings" panose="05000000000000000000" pitchFamily="2" charset="2"/>
              <a:buChar char="Ø"/>
            </a:pPr>
            <a:r>
              <a:rPr lang="en-US" b="1" dirty="0">
                <a:latin typeface="Arial Narrow" panose="020B0606020202030204" pitchFamily="34" charset="0"/>
                <a:ea typeface="Jacques Francois Shadow"/>
                <a:cs typeface="Jacques Francois Shadow"/>
                <a:sym typeface="Jacques Francois Shadow"/>
              </a:rPr>
              <a:t>REFERENCES</a:t>
            </a:r>
          </a:p>
          <a:p>
            <a:pPr marL="285750" lvl="0" indent="-285750" algn="l" rtl="0">
              <a:spcBef>
                <a:spcPts val="750"/>
              </a:spcBef>
              <a:spcAft>
                <a:spcPts val="0"/>
              </a:spcAft>
              <a:buSzPts val="1300"/>
              <a:buFont typeface="Wingdings" panose="05000000000000000000" pitchFamily="2" charset="2"/>
              <a:buChar char="Ø"/>
            </a:pPr>
            <a:endParaRPr dirty="0">
              <a:latin typeface="Jacques Francois Shadow"/>
              <a:ea typeface="Jacques Francois Shadow"/>
              <a:cs typeface="Jacques Francois Shadow"/>
              <a:sym typeface="Jacques Francois Shadow"/>
            </a:endParaRPr>
          </a:p>
          <a:p>
            <a:pPr marL="257175" lvl="0" indent="-171450" algn="l" rtl="0">
              <a:spcBef>
                <a:spcPts val="750"/>
              </a:spcBef>
              <a:spcAft>
                <a:spcPts val="0"/>
              </a:spcAft>
              <a:buSzPts val="135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0A8B-A2A3-AB51-9663-F3F33BCFC699}"/>
              </a:ext>
            </a:extLst>
          </p:cNvPr>
          <p:cNvSpPr>
            <a:spLocks noGrp="1"/>
          </p:cNvSpPr>
          <p:nvPr>
            <p:ph type="title"/>
          </p:nvPr>
        </p:nvSpPr>
        <p:spPr>
          <a:xfrm>
            <a:off x="628650" y="273843"/>
            <a:ext cx="7886700" cy="1604383"/>
          </a:xfrm>
        </p:spPr>
        <p:txBody>
          <a:bodyPr>
            <a:normAutofit/>
          </a:bodyPr>
          <a:lstStyle/>
          <a:p>
            <a:r>
              <a:rPr lang="en-IN" sz="2400" dirty="0">
                <a:solidFill>
                  <a:srgbClr val="A50021"/>
                </a:solidFill>
              </a:rPr>
              <a:t>CODE TESTING CONT...</a:t>
            </a:r>
            <a:br>
              <a:rPr lang="en-IN" sz="2400" dirty="0"/>
            </a:br>
            <a:br>
              <a:rPr lang="en-IN" sz="2400" dirty="0"/>
            </a:br>
            <a:r>
              <a:rPr lang="en-IN" sz="2000" dirty="0"/>
              <a:t>Unit Testing</a:t>
            </a:r>
          </a:p>
        </p:txBody>
      </p:sp>
      <p:pic>
        <p:nvPicPr>
          <p:cNvPr id="6" name="Content Placeholder 5">
            <a:extLst>
              <a:ext uri="{FF2B5EF4-FFF2-40B4-BE49-F238E27FC236}">
                <a16:creationId xmlns:a16="http://schemas.microsoft.com/office/drawing/2014/main" id="{F5DAFD6F-7509-0C35-3FBF-66EFF80DD8C8}"/>
              </a:ext>
            </a:extLst>
          </p:cNvPr>
          <p:cNvPicPr>
            <a:picLocks noGrp="1" noChangeAspect="1"/>
          </p:cNvPicPr>
          <p:nvPr>
            <p:ph sz="half" idx="1"/>
          </p:nvPr>
        </p:nvPicPr>
        <p:blipFill>
          <a:blip r:embed="rId2"/>
          <a:stretch>
            <a:fillRect/>
          </a:stretch>
        </p:blipFill>
        <p:spPr>
          <a:xfrm>
            <a:off x="628650" y="2080272"/>
            <a:ext cx="3886200" cy="1721465"/>
          </a:xfrm>
        </p:spPr>
      </p:pic>
      <p:pic>
        <p:nvPicPr>
          <p:cNvPr id="8" name="Content Placeholder 7">
            <a:extLst>
              <a:ext uri="{FF2B5EF4-FFF2-40B4-BE49-F238E27FC236}">
                <a16:creationId xmlns:a16="http://schemas.microsoft.com/office/drawing/2014/main" id="{A3B4247B-6F28-8B14-8CD8-9D9C90F2D65B}"/>
              </a:ext>
            </a:extLst>
          </p:cNvPr>
          <p:cNvPicPr>
            <a:picLocks noGrp="1" noChangeAspect="1"/>
          </p:cNvPicPr>
          <p:nvPr>
            <p:ph sz="half" idx="2"/>
          </p:nvPr>
        </p:nvPicPr>
        <p:blipFill>
          <a:blip r:embed="rId3"/>
          <a:stretch>
            <a:fillRect/>
          </a:stretch>
        </p:blipFill>
        <p:spPr>
          <a:xfrm>
            <a:off x="4629150" y="2047836"/>
            <a:ext cx="3886200" cy="1906666"/>
          </a:xfrm>
        </p:spPr>
      </p:pic>
    </p:spTree>
    <p:extLst>
      <p:ext uri="{BB962C8B-B14F-4D97-AF65-F5344CB8AC3E}">
        <p14:creationId xmlns:p14="http://schemas.microsoft.com/office/powerpoint/2010/main" val="93152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0A8B-A2A3-AB51-9663-F3F33BCFC699}"/>
              </a:ext>
            </a:extLst>
          </p:cNvPr>
          <p:cNvSpPr>
            <a:spLocks noGrp="1"/>
          </p:cNvSpPr>
          <p:nvPr>
            <p:ph type="title"/>
          </p:nvPr>
        </p:nvSpPr>
        <p:spPr>
          <a:xfrm>
            <a:off x="628650" y="273843"/>
            <a:ext cx="7886700" cy="1604383"/>
          </a:xfrm>
        </p:spPr>
        <p:txBody>
          <a:bodyPr>
            <a:normAutofit/>
          </a:bodyPr>
          <a:lstStyle/>
          <a:p>
            <a:r>
              <a:rPr lang="en-IN" sz="2400" dirty="0">
                <a:solidFill>
                  <a:srgbClr val="A50021"/>
                </a:solidFill>
              </a:rPr>
              <a:t>CODE TESTING CONT...</a:t>
            </a:r>
            <a:br>
              <a:rPr lang="en-IN" sz="2400" dirty="0"/>
            </a:br>
            <a:br>
              <a:rPr lang="en-IN" sz="2400" dirty="0"/>
            </a:br>
            <a:r>
              <a:rPr lang="en-IN" sz="2400" dirty="0"/>
              <a:t>Test cases for login and Registration</a:t>
            </a:r>
            <a:endParaRPr lang="en-IN" sz="2000" dirty="0"/>
          </a:p>
        </p:txBody>
      </p:sp>
      <p:graphicFrame>
        <p:nvGraphicFramePr>
          <p:cNvPr id="9" name="Table 9">
            <a:extLst>
              <a:ext uri="{FF2B5EF4-FFF2-40B4-BE49-F238E27FC236}">
                <a16:creationId xmlns:a16="http://schemas.microsoft.com/office/drawing/2014/main" id="{10B5DB1F-CB63-991E-7CFB-CE2B5E4B3E7F}"/>
              </a:ext>
            </a:extLst>
          </p:cNvPr>
          <p:cNvGraphicFramePr>
            <a:graphicFrameLocks noGrp="1"/>
          </p:cNvGraphicFramePr>
          <p:nvPr>
            <p:ph sz="half" idx="1"/>
            <p:extLst>
              <p:ext uri="{D42A27DB-BD31-4B8C-83A1-F6EECF244321}">
                <p14:modId xmlns:p14="http://schemas.microsoft.com/office/powerpoint/2010/main" val="525497094"/>
              </p:ext>
            </p:extLst>
          </p:nvPr>
        </p:nvGraphicFramePr>
        <p:xfrm>
          <a:off x="678656" y="1707356"/>
          <a:ext cx="7722393" cy="2857500"/>
        </p:xfrm>
        <a:graphic>
          <a:graphicData uri="http://schemas.openxmlformats.org/drawingml/2006/table">
            <a:tbl>
              <a:tblPr firstRow="1" bandRow="1">
                <a:tableStyleId>{5C22544A-7EE6-4342-B048-85BDC9FD1C3A}</a:tableStyleId>
              </a:tblPr>
              <a:tblGrid>
                <a:gridCol w="1546176">
                  <a:extLst>
                    <a:ext uri="{9D8B030D-6E8A-4147-A177-3AD203B41FA5}">
                      <a16:colId xmlns:a16="http://schemas.microsoft.com/office/drawing/2014/main" val="1463900746"/>
                    </a:ext>
                  </a:extLst>
                </a:gridCol>
                <a:gridCol w="1546176">
                  <a:extLst>
                    <a:ext uri="{9D8B030D-6E8A-4147-A177-3AD203B41FA5}">
                      <a16:colId xmlns:a16="http://schemas.microsoft.com/office/drawing/2014/main" val="3286111191"/>
                    </a:ext>
                  </a:extLst>
                </a:gridCol>
                <a:gridCol w="1546176">
                  <a:extLst>
                    <a:ext uri="{9D8B030D-6E8A-4147-A177-3AD203B41FA5}">
                      <a16:colId xmlns:a16="http://schemas.microsoft.com/office/drawing/2014/main" val="1911258663"/>
                    </a:ext>
                  </a:extLst>
                </a:gridCol>
                <a:gridCol w="3083865">
                  <a:extLst>
                    <a:ext uri="{9D8B030D-6E8A-4147-A177-3AD203B41FA5}">
                      <a16:colId xmlns:a16="http://schemas.microsoft.com/office/drawing/2014/main" val="3648787652"/>
                    </a:ext>
                  </a:extLst>
                </a:gridCol>
              </a:tblGrid>
              <a:tr h="571500">
                <a:tc>
                  <a:txBody>
                    <a:bodyPr/>
                    <a:lstStyle/>
                    <a:p>
                      <a:r>
                        <a:rPr lang="en-IN" dirty="0"/>
                        <a:t>SNO</a:t>
                      </a:r>
                    </a:p>
                  </a:txBody>
                  <a:tcPr/>
                </a:tc>
                <a:tc>
                  <a:txBody>
                    <a:bodyPr/>
                    <a:lstStyle/>
                    <a:p>
                      <a:r>
                        <a:rPr lang="en-IN" dirty="0"/>
                        <a:t>Email </a:t>
                      </a:r>
                    </a:p>
                  </a:txBody>
                  <a:tcPr/>
                </a:tc>
                <a:tc>
                  <a:txBody>
                    <a:bodyPr/>
                    <a:lstStyle/>
                    <a:p>
                      <a:r>
                        <a:rPr lang="en-IN" dirty="0"/>
                        <a:t>Password</a:t>
                      </a:r>
                    </a:p>
                  </a:txBody>
                  <a:tcPr/>
                </a:tc>
                <a:tc>
                  <a:txBody>
                    <a:bodyPr/>
                    <a:lstStyle/>
                    <a:p>
                      <a:r>
                        <a:rPr lang="en-IN" dirty="0"/>
                        <a:t>Result</a:t>
                      </a:r>
                    </a:p>
                  </a:txBody>
                  <a:tcPr/>
                </a:tc>
                <a:extLst>
                  <a:ext uri="{0D108BD9-81ED-4DB2-BD59-A6C34878D82A}">
                    <a16:rowId xmlns:a16="http://schemas.microsoft.com/office/drawing/2014/main" val="3047039974"/>
                  </a:ext>
                </a:extLst>
              </a:tr>
              <a:tr h="571500">
                <a:tc>
                  <a:txBody>
                    <a:bodyPr/>
                    <a:lstStyle/>
                    <a:p>
                      <a:r>
                        <a:rPr lang="en-IN" dirty="0"/>
                        <a:t>1</a:t>
                      </a:r>
                    </a:p>
                  </a:txBody>
                  <a:tcPr/>
                </a:tc>
                <a:tc>
                  <a:txBody>
                    <a:bodyPr/>
                    <a:lstStyle/>
                    <a:p>
                      <a:r>
                        <a:rPr lang="en-IN" dirty="0"/>
                        <a:t>Valid </a:t>
                      </a:r>
                    </a:p>
                  </a:txBody>
                  <a:tcPr/>
                </a:tc>
                <a:tc>
                  <a:txBody>
                    <a:bodyPr/>
                    <a:lstStyle/>
                    <a:p>
                      <a:r>
                        <a:rPr lang="en-IN" dirty="0"/>
                        <a:t>Valid</a:t>
                      </a:r>
                    </a:p>
                  </a:txBody>
                  <a:tcPr/>
                </a:tc>
                <a:tc>
                  <a:txBody>
                    <a:bodyPr/>
                    <a:lstStyle/>
                    <a:p>
                      <a:r>
                        <a:rPr lang="en-IN" dirty="0"/>
                        <a:t>Successful login</a:t>
                      </a:r>
                    </a:p>
                  </a:txBody>
                  <a:tcPr/>
                </a:tc>
                <a:extLst>
                  <a:ext uri="{0D108BD9-81ED-4DB2-BD59-A6C34878D82A}">
                    <a16:rowId xmlns:a16="http://schemas.microsoft.com/office/drawing/2014/main" val="243733616"/>
                  </a:ext>
                </a:extLst>
              </a:tr>
              <a:tr h="571500">
                <a:tc>
                  <a:txBody>
                    <a:bodyPr/>
                    <a:lstStyle/>
                    <a:p>
                      <a:r>
                        <a:rPr lang="en-IN" dirty="0"/>
                        <a:t>2</a:t>
                      </a:r>
                    </a:p>
                  </a:txBody>
                  <a:tcPr/>
                </a:tc>
                <a:tc>
                  <a:txBody>
                    <a:bodyPr/>
                    <a:lstStyle/>
                    <a:p>
                      <a:r>
                        <a:rPr lang="en-IN" dirty="0"/>
                        <a:t>Valid </a:t>
                      </a:r>
                    </a:p>
                  </a:txBody>
                  <a:tcPr/>
                </a:tc>
                <a:tc>
                  <a:txBody>
                    <a:bodyPr/>
                    <a:lstStyle/>
                    <a:p>
                      <a:r>
                        <a:rPr lang="en-IN" dirty="0"/>
                        <a:t>Invalid</a:t>
                      </a:r>
                    </a:p>
                  </a:txBody>
                  <a:tcPr/>
                </a:tc>
                <a:tc>
                  <a:txBody>
                    <a:bodyPr/>
                    <a:lstStyle/>
                    <a:p>
                      <a:r>
                        <a:rPr lang="en-IN" dirty="0"/>
                        <a:t>Error: Invalid Pass/mail</a:t>
                      </a:r>
                    </a:p>
                  </a:txBody>
                  <a:tcPr/>
                </a:tc>
                <a:extLst>
                  <a:ext uri="{0D108BD9-81ED-4DB2-BD59-A6C34878D82A}">
                    <a16:rowId xmlns:a16="http://schemas.microsoft.com/office/drawing/2014/main" val="2449598782"/>
                  </a:ext>
                </a:extLst>
              </a:tr>
              <a:tr h="571500">
                <a:tc>
                  <a:txBody>
                    <a:bodyPr/>
                    <a:lstStyle/>
                    <a:p>
                      <a:r>
                        <a:rPr lang="en-IN" dirty="0"/>
                        <a:t>3</a:t>
                      </a:r>
                    </a:p>
                  </a:txBody>
                  <a:tcPr/>
                </a:tc>
                <a:tc>
                  <a:txBody>
                    <a:bodyPr/>
                    <a:lstStyle/>
                    <a:p>
                      <a:r>
                        <a:rPr lang="en-IN" dirty="0"/>
                        <a:t>Invalid</a:t>
                      </a:r>
                    </a:p>
                  </a:txBody>
                  <a:tcPr/>
                </a:tc>
                <a:tc>
                  <a:txBody>
                    <a:bodyPr/>
                    <a:lstStyle/>
                    <a:p>
                      <a:r>
                        <a:rPr lang="en-IN" dirty="0"/>
                        <a:t>Valid</a:t>
                      </a:r>
                    </a:p>
                  </a:txBody>
                  <a:tcPr/>
                </a:tc>
                <a:tc>
                  <a:txBody>
                    <a:bodyPr/>
                    <a:lstStyle/>
                    <a:p>
                      <a:r>
                        <a:rPr lang="en-IN" dirty="0"/>
                        <a:t>Error: Invalid Pass/mail</a:t>
                      </a:r>
                    </a:p>
                  </a:txBody>
                  <a:tcPr/>
                </a:tc>
                <a:extLst>
                  <a:ext uri="{0D108BD9-81ED-4DB2-BD59-A6C34878D82A}">
                    <a16:rowId xmlns:a16="http://schemas.microsoft.com/office/drawing/2014/main" val="1195676239"/>
                  </a:ext>
                </a:extLst>
              </a:tr>
              <a:tr h="571500">
                <a:tc>
                  <a:txBody>
                    <a:bodyPr/>
                    <a:lstStyle/>
                    <a:p>
                      <a:r>
                        <a:rPr lang="en-IN" dirty="0"/>
                        <a:t>4</a:t>
                      </a:r>
                    </a:p>
                  </a:txBody>
                  <a:tcPr/>
                </a:tc>
                <a:tc>
                  <a:txBody>
                    <a:bodyPr/>
                    <a:lstStyle/>
                    <a:p>
                      <a:r>
                        <a:rPr lang="en-IN" dirty="0"/>
                        <a:t>Invalid</a:t>
                      </a:r>
                    </a:p>
                  </a:txBody>
                  <a:tcPr/>
                </a:tc>
                <a:tc>
                  <a:txBody>
                    <a:bodyPr/>
                    <a:lstStyle/>
                    <a:p>
                      <a:r>
                        <a:rPr lang="en-IN" dirty="0"/>
                        <a:t>Invalid</a:t>
                      </a:r>
                    </a:p>
                  </a:txBody>
                  <a:tcPr/>
                </a:tc>
                <a:tc>
                  <a:txBody>
                    <a:bodyPr/>
                    <a:lstStyle/>
                    <a:p>
                      <a:r>
                        <a:rPr lang="en-IN" dirty="0"/>
                        <a:t>Error: Invalid Pass/mail</a:t>
                      </a:r>
                    </a:p>
                  </a:txBody>
                  <a:tcPr/>
                </a:tc>
                <a:extLst>
                  <a:ext uri="{0D108BD9-81ED-4DB2-BD59-A6C34878D82A}">
                    <a16:rowId xmlns:a16="http://schemas.microsoft.com/office/drawing/2014/main" val="3355551834"/>
                  </a:ext>
                </a:extLst>
              </a:tr>
            </a:tbl>
          </a:graphicData>
        </a:graphic>
      </p:graphicFrame>
    </p:spTree>
    <p:extLst>
      <p:ext uri="{BB962C8B-B14F-4D97-AF65-F5344CB8AC3E}">
        <p14:creationId xmlns:p14="http://schemas.microsoft.com/office/powerpoint/2010/main" val="371486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F933-710C-1D81-65C4-BA0026310C24}"/>
              </a:ext>
            </a:extLst>
          </p:cNvPr>
          <p:cNvSpPr>
            <a:spLocks noGrp="1"/>
          </p:cNvSpPr>
          <p:nvPr>
            <p:ph type="title"/>
          </p:nvPr>
        </p:nvSpPr>
        <p:spPr>
          <a:xfrm>
            <a:off x="627459" y="508000"/>
            <a:ext cx="2949178" cy="618490"/>
          </a:xfrm>
        </p:spPr>
        <p:txBody>
          <a:bodyPr/>
          <a:lstStyle/>
          <a:p>
            <a:r>
              <a:rPr lang="en-IN" dirty="0">
                <a:solidFill>
                  <a:srgbClr val="A50021"/>
                </a:solidFill>
              </a:rPr>
              <a:t>CODE TESTING CONT...</a:t>
            </a:r>
          </a:p>
        </p:txBody>
      </p:sp>
      <p:pic>
        <p:nvPicPr>
          <p:cNvPr id="6" name="Picture Placeholder 5">
            <a:extLst>
              <a:ext uri="{FF2B5EF4-FFF2-40B4-BE49-F238E27FC236}">
                <a16:creationId xmlns:a16="http://schemas.microsoft.com/office/drawing/2014/main" id="{3D3ED785-EDE0-5249-20E1-2556D74B69AA}"/>
              </a:ext>
            </a:extLst>
          </p:cNvPr>
          <p:cNvPicPr>
            <a:picLocks noGrp="1" noChangeAspect="1"/>
          </p:cNvPicPr>
          <p:nvPr>
            <p:ph type="pic" idx="1"/>
          </p:nvPr>
        </p:nvPicPr>
        <p:blipFill>
          <a:blip r:embed="rId2"/>
          <a:srcRect l="4387" r="4387"/>
          <a:stretch>
            <a:fillRect/>
          </a:stretch>
        </p:blipFill>
        <p:spPr>
          <a:xfrm>
            <a:off x="4215051" y="1126490"/>
            <a:ext cx="4629150" cy="3655219"/>
          </a:xfrm>
        </p:spPr>
      </p:pic>
      <p:sp>
        <p:nvSpPr>
          <p:cNvPr id="4" name="Text Placeholder 3">
            <a:extLst>
              <a:ext uri="{FF2B5EF4-FFF2-40B4-BE49-F238E27FC236}">
                <a16:creationId xmlns:a16="http://schemas.microsoft.com/office/drawing/2014/main" id="{6A2C5DA9-2836-0D42-023E-B3F3B98A97E0}"/>
              </a:ext>
            </a:extLst>
          </p:cNvPr>
          <p:cNvSpPr>
            <a:spLocks noGrp="1"/>
          </p:cNvSpPr>
          <p:nvPr>
            <p:ph type="body" sz="half" idx="2"/>
          </p:nvPr>
        </p:nvSpPr>
        <p:spPr>
          <a:xfrm>
            <a:off x="629840" y="1290320"/>
            <a:ext cx="3317319" cy="3111421"/>
          </a:xfrm>
        </p:spPr>
        <p:txBody>
          <a:bodyPr>
            <a:normAutofit/>
          </a:bodyPr>
          <a:lstStyle/>
          <a:p>
            <a:r>
              <a:rPr lang="en-US" sz="2000" dirty="0">
                <a:latin typeface="Times New Roman" panose="02020603050405020304" pitchFamily="18" charset="0"/>
                <a:cs typeface="Times New Roman" panose="02020603050405020304" pitchFamily="18" charset="0"/>
              </a:rPr>
              <a:t>Integration Testing </a:t>
            </a:r>
          </a:p>
          <a:p>
            <a:pPr algn="just"/>
            <a:r>
              <a:rPr lang="en-US" sz="1600" dirty="0"/>
              <a:t>• Integration Testing is a type of software testing in which the different units, modules or components of a software application are tested as a combined entity. </a:t>
            </a:r>
          </a:p>
          <a:p>
            <a:pPr algn="just"/>
            <a:r>
              <a:rPr lang="en-US" sz="1600" dirty="0"/>
              <a:t>• It helps in identifying integration issues between the modules and also ensures that the integrated modules work properly before moving to the system testing of the complete application.</a:t>
            </a:r>
            <a:endParaRPr lang="en-IN" sz="1600" dirty="0"/>
          </a:p>
        </p:txBody>
      </p:sp>
    </p:spTree>
    <p:extLst>
      <p:ext uri="{BB962C8B-B14F-4D97-AF65-F5344CB8AC3E}">
        <p14:creationId xmlns:p14="http://schemas.microsoft.com/office/powerpoint/2010/main" val="196957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D59A-E9F2-8328-3CC0-AB0C8B0BB1A9}"/>
              </a:ext>
            </a:extLst>
          </p:cNvPr>
          <p:cNvSpPr>
            <a:spLocks noGrp="1"/>
          </p:cNvSpPr>
          <p:nvPr>
            <p:ph type="title"/>
          </p:nvPr>
        </p:nvSpPr>
        <p:spPr>
          <a:xfrm>
            <a:off x="685800" y="481913"/>
            <a:ext cx="7886700" cy="669649"/>
          </a:xfrm>
        </p:spPr>
        <p:txBody>
          <a:bodyPr>
            <a:normAutofit fontScale="90000"/>
          </a:bodyPr>
          <a:lstStyle/>
          <a:p>
            <a:r>
              <a:rPr lang="en-IN" sz="2400" dirty="0">
                <a:solidFill>
                  <a:srgbClr val="A50021"/>
                </a:solidFill>
              </a:rPr>
              <a:t>CODE TESTING CONT...</a:t>
            </a:r>
            <a:br>
              <a:rPr lang="en-IN" sz="2400" dirty="0">
                <a:solidFill>
                  <a:srgbClr val="A50021"/>
                </a:solidFill>
              </a:rPr>
            </a:br>
            <a:br>
              <a:rPr lang="en-IN" sz="2400" dirty="0">
                <a:solidFill>
                  <a:srgbClr val="A50021"/>
                </a:solidFill>
              </a:rPr>
            </a:br>
            <a:r>
              <a:rPr lang="en-IN" sz="2400" dirty="0"/>
              <a:t>Integration Testing</a:t>
            </a:r>
          </a:p>
        </p:txBody>
      </p:sp>
      <p:pic>
        <p:nvPicPr>
          <p:cNvPr id="6" name="Content Placeholder 5">
            <a:extLst>
              <a:ext uri="{FF2B5EF4-FFF2-40B4-BE49-F238E27FC236}">
                <a16:creationId xmlns:a16="http://schemas.microsoft.com/office/drawing/2014/main" id="{84DE1113-5BEC-F811-F836-15D34365A6FF}"/>
              </a:ext>
            </a:extLst>
          </p:cNvPr>
          <p:cNvPicPr>
            <a:picLocks noGrp="1" noChangeAspect="1"/>
          </p:cNvPicPr>
          <p:nvPr>
            <p:ph sz="half" idx="1"/>
          </p:nvPr>
        </p:nvPicPr>
        <p:blipFill>
          <a:blip r:embed="rId2"/>
          <a:stretch>
            <a:fillRect/>
          </a:stretch>
        </p:blipFill>
        <p:spPr>
          <a:xfrm>
            <a:off x="628650" y="1383516"/>
            <a:ext cx="3886200" cy="2608421"/>
          </a:xfrm>
        </p:spPr>
      </p:pic>
      <p:pic>
        <p:nvPicPr>
          <p:cNvPr id="8" name="Content Placeholder 7">
            <a:extLst>
              <a:ext uri="{FF2B5EF4-FFF2-40B4-BE49-F238E27FC236}">
                <a16:creationId xmlns:a16="http://schemas.microsoft.com/office/drawing/2014/main" id="{76046B6C-4E7D-2546-6296-D72582472E57}"/>
              </a:ext>
            </a:extLst>
          </p:cNvPr>
          <p:cNvPicPr>
            <a:picLocks noGrp="1" noChangeAspect="1"/>
          </p:cNvPicPr>
          <p:nvPr>
            <p:ph sz="half" idx="2"/>
          </p:nvPr>
        </p:nvPicPr>
        <p:blipFill>
          <a:blip r:embed="rId3"/>
          <a:stretch>
            <a:fillRect/>
          </a:stretch>
        </p:blipFill>
        <p:spPr>
          <a:xfrm>
            <a:off x="4629150" y="1268016"/>
            <a:ext cx="3886200" cy="2723921"/>
          </a:xfrm>
        </p:spPr>
      </p:pic>
    </p:spTree>
    <p:extLst>
      <p:ext uri="{BB962C8B-B14F-4D97-AF65-F5344CB8AC3E}">
        <p14:creationId xmlns:p14="http://schemas.microsoft.com/office/powerpoint/2010/main" val="391992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2F8D-A6DD-46A6-FF4E-02287CA8A9CB}"/>
              </a:ext>
            </a:extLst>
          </p:cNvPr>
          <p:cNvSpPr>
            <a:spLocks noGrp="1"/>
          </p:cNvSpPr>
          <p:nvPr>
            <p:ph type="title"/>
          </p:nvPr>
        </p:nvSpPr>
        <p:spPr>
          <a:xfrm>
            <a:off x="498904" y="234777"/>
            <a:ext cx="7886700" cy="673443"/>
          </a:xfrm>
        </p:spPr>
        <p:txBody>
          <a:bodyPr>
            <a:normAutofit fontScale="90000"/>
          </a:bodyPr>
          <a:lstStyle/>
          <a:p>
            <a:br>
              <a:rPr lang="en-IN" dirty="0"/>
            </a:br>
            <a:r>
              <a:rPr lang="en-IN" sz="2700" dirty="0">
                <a:solidFill>
                  <a:srgbClr val="A50021"/>
                </a:solidFill>
                <a:latin typeface="+mn-lt"/>
              </a:rPr>
              <a:t>CODE TESTING CON…</a:t>
            </a:r>
          </a:p>
        </p:txBody>
      </p:sp>
      <p:sp>
        <p:nvSpPr>
          <p:cNvPr id="3" name="Content Placeholder 2">
            <a:extLst>
              <a:ext uri="{FF2B5EF4-FFF2-40B4-BE49-F238E27FC236}">
                <a16:creationId xmlns:a16="http://schemas.microsoft.com/office/drawing/2014/main" id="{8282E95B-373E-6BEB-9505-ECB8719EFB35}"/>
              </a:ext>
            </a:extLst>
          </p:cNvPr>
          <p:cNvSpPr>
            <a:spLocks noGrp="1"/>
          </p:cNvSpPr>
          <p:nvPr>
            <p:ph idx="1"/>
          </p:nvPr>
        </p:nvSpPr>
        <p:spPr>
          <a:xfrm>
            <a:off x="560688" y="1171512"/>
            <a:ext cx="7886700" cy="3263504"/>
          </a:xfrm>
        </p:spPr>
        <p:txBody>
          <a:bodyPr>
            <a:normAutofit/>
          </a:bodyPr>
          <a:lstStyle/>
          <a:p>
            <a:pPr marL="0" indent="0" algn="just">
              <a:buNone/>
            </a:pPr>
            <a:r>
              <a:rPr lang="en-IN" sz="2000" dirty="0"/>
              <a:t>System Testing</a:t>
            </a:r>
          </a:p>
          <a:p>
            <a:pPr algn="just"/>
            <a:r>
              <a:rPr lang="en-IN" sz="1600" dirty="0"/>
              <a:t> </a:t>
            </a:r>
            <a:r>
              <a:rPr lang="en-US" sz="1800" dirty="0"/>
              <a:t>System Testing evaluates the overall functionality and performance of a complete and fully integrated software solution. </a:t>
            </a:r>
          </a:p>
          <a:p>
            <a:pPr algn="just"/>
            <a:r>
              <a:rPr lang="en-US" sz="1800" dirty="0"/>
              <a:t> It tests if the system meets the specified requirements and if it is suitable for delivery to the end-users. This type of testing is performed after the integration testing and before the acceptance testing. </a:t>
            </a:r>
          </a:p>
          <a:p>
            <a:pPr algn="just"/>
            <a:r>
              <a:rPr lang="en-US" sz="1800" dirty="0"/>
              <a:t>The testers do not require more knowledge of programming to carry out this testing. </a:t>
            </a:r>
          </a:p>
          <a:p>
            <a:pPr marL="0" indent="0">
              <a:buNone/>
            </a:pPr>
            <a:endParaRPr lang="en-IN" sz="2400" dirty="0"/>
          </a:p>
        </p:txBody>
      </p:sp>
    </p:spTree>
    <p:extLst>
      <p:ext uri="{BB962C8B-B14F-4D97-AF65-F5344CB8AC3E}">
        <p14:creationId xmlns:p14="http://schemas.microsoft.com/office/powerpoint/2010/main" val="2368993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738D-DB7B-C6E8-6405-123BE124DC6D}"/>
              </a:ext>
            </a:extLst>
          </p:cNvPr>
          <p:cNvSpPr>
            <a:spLocks noGrp="1"/>
          </p:cNvSpPr>
          <p:nvPr>
            <p:ph type="title"/>
          </p:nvPr>
        </p:nvSpPr>
        <p:spPr>
          <a:xfrm>
            <a:off x="628650" y="512805"/>
            <a:ext cx="7886700" cy="957649"/>
          </a:xfrm>
        </p:spPr>
        <p:txBody>
          <a:bodyPr>
            <a:normAutofit fontScale="90000"/>
          </a:bodyPr>
          <a:lstStyle/>
          <a:p>
            <a:r>
              <a:rPr lang="en-IN" sz="2700" dirty="0">
                <a:solidFill>
                  <a:srgbClr val="A50021"/>
                </a:solidFill>
              </a:rPr>
              <a:t>CODE TESTING CONT...</a:t>
            </a:r>
            <a:br>
              <a:rPr lang="en-IN" sz="2400" dirty="0">
                <a:solidFill>
                  <a:srgbClr val="A50021"/>
                </a:solidFill>
              </a:rPr>
            </a:br>
            <a:br>
              <a:rPr lang="en-IN" sz="2400" dirty="0">
                <a:solidFill>
                  <a:srgbClr val="A50021"/>
                </a:solidFill>
              </a:rPr>
            </a:br>
            <a:r>
              <a:rPr lang="en-IN" sz="2000" dirty="0">
                <a:latin typeface="Times New Roman" panose="02020603050405020304" pitchFamily="18" charset="0"/>
                <a:cs typeface="Times New Roman" panose="02020603050405020304" pitchFamily="18" charset="0"/>
              </a:rPr>
              <a:t>System Testing</a:t>
            </a:r>
          </a:p>
        </p:txBody>
      </p:sp>
      <p:pic>
        <p:nvPicPr>
          <p:cNvPr id="6" name="Content Placeholder 5">
            <a:extLst>
              <a:ext uri="{FF2B5EF4-FFF2-40B4-BE49-F238E27FC236}">
                <a16:creationId xmlns:a16="http://schemas.microsoft.com/office/drawing/2014/main" id="{5D8A3B26-8E30-CEA9-165B-9F2F6B606D5B}"/>
              </a:ext>
            </a:extLst>
          </p:cNvPr>
          <p:cNvPicPr>
            <a:picLocks noGrp="1" noChangeAspect="1"/>
          </p:cNvPicPr>
          <p:nvPr>
            <p:ph sz="half" idx="1"/>
          </p:nvPr>
        </p:nvPicPr>
        <p:blipFill>
          <a:blip r:embed="rId2"/>
          <a:stretch>
            <a:fillRect/>
          </a:stretch>
        </p:blipFill>
        <p:spPr>
          <a:xfrm>
            <a:off x="628651" y="1572848"/>
            <a:ext cx="3886200" cy="1866899"/>
          </a:xfrm>
        </p:spPr>
      </p:pic>
      <p:pic>
        <p:nvPicPr>
          <p:cNvPr id="8" name="Content Placeholder 7">
            <a:extLst>
              <a:ext uri="{FF2B5EF4-FFF2-40B4-BE49-F238E27FC236}">
                <a16:creationId xmlns:a16="http://schemas.microsoft.com/office/drawing/2014/main" id="{A730BB21-C9E1-52F0-0CEC-28C40676DE10}"/>
              </a:ext>
            </a:extLst>
          </p:cNvPr>
          <p:cNvPicPr>
            <a:picLocks noGrp="1" noChangeAspect="1"/>
          </p:cNvPicPr>
          <p:nvPr>
            <p:ph sz="half" idx="2"/>
          </p:nvPr>
        </p:nvPicPr>
        <p:blipFill>
          <a:blip r:embed="rId3"/>
          <a:stretch>
            <a:fillRect/>
          </a:stretch>
        </p:blipFill>
        <p:spPr>
          <a:xfrm>
            <a:off x="4629151" y="1572847"/>
            <a:ext cx="3886200" cy="1866899"/>
          </a:xfrm>
        </p:spPr>
      </p:pic>
    </p:spTree>
    <p:extLst>
      <p:ext uri="{BB962C8B-B14F-4D97-AF65-F5344CB8AC3E}">
        <p14:creationId xmlns:p14="http://schemas.microsoft.com/office/powerpoint/2010/main" val="342365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A975-CF7C-A50E-7745-1EF1711B2B16}"/>
              </a:ext>
            </a:extLst>
          </p:cNvPr>
          <p:cNvSpPr>
            <a:spLocks noGrp="1"/>
          </p:cNvSpPr>
          <p:nvPr>
            <p:ph type="title"/>
          </p:nvPr>
        </p:nvSpPr>
        <p:spPr/>
        <p:txBody>
          <a:bodyPr>
            <a:normAutofit/>
          </a:bodyPr>
          <a:lstStyle/>
          <a:p>
            <a:r>
              <a:rPr lang="en-IN" sz="2400" b="1" dirty="0">
                <a:solidFill>
                  <a:srgbClr val="A50021"/>
                </a:solidFill>
              </a:rPr>
              <a:t>CODE TESTING CON…</a:t>
            </a:r>
          </a:p>
        </p:txBody>
      </p:sp>
      <p:sp>
        <p:nvSpPr>
          <p:cNvPr id="3" name="Content Placeholder 2">
            <a:extLst>
              <a:ext uri="{FF2B5EF4-FFF2-40B4-BE49-F238E27FC236}">
                <a16:creationId xmlns:a16="http://schemas.microsoft.com/office/drawing/2014/main" id="{6E1ACE0C-267E-31D9-504D-3A56D57630A2}"/>
              </a:ext>
            </a:extLst>
          </p:cNvPr>
          <p:cNvSpPr>
            <a:spLocks noGrp="1"/>
          </p:cNvSpPr>
          <p:nvPr>
            <p:ph idx="1"/>
          </p:nvPr>
        </p:nvSpPr>
        <p:spPr>
          <a:xfrm>
            <a:off x="628650" y="1165333"/>
            <a:ext cx="7886700" cy="3263504"/>
          </a:xfrm>
        </p:spPr>
        <p:txBody>
          <a:bodyPr>
            <a:normAutofit/>
          </a:bodyPr>
          <a:lstStyle/>
          <a:p>
            <a:pPr marL="0" indent="0">
              <a:buNone/>
            </a:pPr>
            <a:r>
              <a:rPr lang="en-US" b="1" dirty="0"/>
              <a:t>Acceptance Testing </a:t>
            </a:r>
          </a:p>
          <a:p>
            <a:pPr marL="0" indent="0" algn="just">
              <a:buNone/>
            </a:pPr>
            <a:r>
              <a:rPr lang="en-US" sz="2000" dirty="0"/>
              <a:t>• Acceptance Testing is a method of software testing where a system is tested for acceptability. </a:t>
            </a:r>
          </a:p>
          <a:p>
            <a:pPr marL="0" indent="0" algn="just">
              <a:buNone/>
            </a:pPr>
            <a:r>
              <a:rPr lang="en-US" sz="2000" dirty="0"/>
              <a:t>• The major aim of this test is to evaluate the compliance of the system with the business requirements and assess whether it is acceptable for delivery or not. </a:t>
            </a:r>
          </a:p>
          <a:p>
            <a:pPr marL="0" indent="0" algn="just">
              <a:buNone/>
            </a:pPr>
            <a:r>
              <a:rPr lang="en-US" sz="2000" dirty="0"/>
              <a:t>• This testing helps the project team to know the further requirements from the users directly as it involves the users for testing.</a:t>
            </a:r>
          </a:p>
        </p:txBody>
      </p:sp>
    </p:spTree>
    <p:extLst>
      <p:ext uri="{BB962C8B-B14F-4D97-AF65-F5344CB8AC3E}">
        <p14:creationId xmlns:p14="http://schemas.microsoft.com/office/powerpoint/2010/main" val="2223102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44F9-EFB1-E3CE-F717-32A0F589428E}"/>
              </a:ext>
            </a:extLst>
          </p:cNvPr>
          <p:cNvSpPr>
            <a:spLocks noGrp="1"/>
          </p:cNvSpPr>
          <p:nvPr>
            <p:ph type="title"/>
          </p:nvPr>
        </p:nvSpPr>
        <p:spPr/>
        <p:txBody>
          <a:bodyPr/>
          <a:lstStyle/>
          <a:p>
            <a:r>
              <a:rPr lang="en-IN" sz="2400" dirty="0">
                <a:solidFill>
                  <a:srgbClr val="A50021"/>
                </a:solidFill>
                <a:latin typeface="+mn-lt"/>
              </a:rPr>
              <a:t>CONCLUSION</a:t>
            </a:r>
          </a:p>
        </p:txBody>
      </p:sp>
      <p:sp>
        <p:nvSpPr>
          <p:cNvPr id="3" name="Content Placeholder 2">
            <a:extLst>
              <a:ext uri="{FF2B5EF4-FFF2-40B4-BE49-F238E27FC236}">
                <a16:creationId xmlns:a16="http://schemas.microsoft.com/office/drawing/2014/main" id="{AA0B8560-F5D5-729F-079E-FCB27E27342C}"/>
              </a:ext>
            </a:extLst>
          </p:cNvPr>
          <p:cNvSpPr>
            <a:spLocks noGrp="1"/>
          </p:cNvSpPr>
          <p:nvPr>
            <p:ph idx="1"/>
          </p:nvPr>
        </p:nvSpPr>
        <p:spPr>
          <a:xfrm>
            <a:off x="684256" y="1228565"/>
            <a:ext cx="7886700" cy="3263504"/>
          </a:xfrm>
        </p:spPr>
        <p:txBody>
          <a:bodyPr>
            <a:normAutofit/>
          </a:bodyPr>
          <a:lstStyle/>
          <a:p>
            <a:pPr marL="0" indent="0" algn="just">
              <a:buNone/>
            </a:pPr>
            <a:r>
              <a:rPr lang="en-US" sz="2000" dirty="0">
                <a:ea typeface="Times New Roman"/>
                <a:cs typeface="Times New Roman"/>
                <a:sym typeface="Times New Roman"/>
              </a:rPr>
              <a:t>The end result of the mentioned methodology and planned action will be a highly interactive UI with working functionalities of a Hack -voucher, which will keep user data secure and will be able to handle customized coupon/gift card search for an user. This web application aims to eliminate the wastage of unused vouchers/gift cards. We also get some bank discounts, coupons from shopping websites like </a:t>
            </a:r>
            <a:r>
              <a:rPr lang="en-US" sz="2000" dirty="0" err="1">
                <a:ea typeface="Times New Roman"/>
                <a:cs typeface="Times New Roman"/>
                <a:sym typeface="Times New Roman"/>
              </a:rPr>
              <a:t>myntra</a:t>
            </a:r>
            <a:r>
              <a:rPr lang="en-US" sz="2000" dirty="0">
                <a:ea typeface="Times New Roman"/>
                <a:cs typeface="Times New Roman"/>
                <a:sym typeface="Times New Roman"/>
              </a:rPr>
              <a:t>, </a:t>
            </a:r>
            <a:r>
              <a:rPr lang="en-US" sz="2000" dirty="0" err="1">
                <a:ea typeface="Times New Roman"/>
                <a:cs typeface="Times New Roman"/>
                <a:sym typeface="Times New Roman"/>
              </a:rPr>
              <a:t>flipkart</a:t>
            </a:r>
            <a:r>
              <a:rPr lang="en-US" sz="2000" dirty="0">
                <a:ea typeface="Times New Roman"/>
                <a:cs typeface="Times New Roman"/>
                <a:sym typeface="Times New Roman"/>
              </a:rPr>
              <a:t>, amazon. Some trading account coupons that are of no use to us, but can be useful to others. Our Platform provide users coins in exchange of money that is our profit to earn money.</a:t>
            </a:r>
          </a:p>
          <a:p>
            <a:endParaRPr lang="en-IN" dirty="0"/>
          </a:p>
        </p:txBody>
      </p:sp>
    </p:spTree>
    <p:extLst>
      <p:ext uri="{BB962C8B-B14F-4D97-AF65-F5344CB8AC3E}">
        <p14:creationId xmlns:p14="http://schemas.microsoft.com/office/powerpoint/2010/main" val="3490150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E68E-E827-3AD8-F757-D4EC0F69C2CC}"/>
              </a:ext>
            </a:extLst>
          </p:cNvPr>
          <p:cNvSpPr>
            <a:spLocks noGrp="1"/>
          </p:cNvSpPr>
          <p:nvPr>
            <p:ph type="title"/>
          </p:nvPr>
        </p:nvSpPr>
        <p:spPr/>
        <p:txBody>
          <a:bodyPr>
            <a:normAutofit/>
          </a:bodyPr>
          <a:lstStyle/>
          <a:p>
            <a:r>
              <a:rPr lang="en-IN" sz="2400" b="1" dirty="0">
                <a:solidFill>
                  <a:srgbClr val="A50021"/>
                </a:solidFill>
              </a:rPr>
              <a:t>REFERENCES</a:t>
            </a:r>
          </a:p>
        </p:txBody>
      </p:sp>
      <p:sp>
        <p:nvSpPr>
          <p:cNvPr id="3" name="Content Placeholder 2">
            <a:extLst>
              <a:ext uri="{FF2B5EF4-FFF2-40B4-BE49-F238E27FC236}">
                <a16:creationId xmlns:a16="http://schemas.microsoft.com/office/drawing/2014/main" id="{698CA3E9-9B2E-8E78-0332-14EB17CFE51E}"/>
              </a:ext>
            </a:extLst>
          </p:cNvPr>
          <p:cNvSpPr>
            <a:spLocks noGrp="1"/>
          </p:cNvSpPr>
          <p:nvPr>
            <p:ph idx="1"/>
          </p:nvPr>
        </p:nvSpPr>
        <p:spPr>
          <a:xfrm>
            <a:off x="628650" y="1165333"/>
            <a:ext cx="7886700" cy="3263504"/>
          </a:xfrm>
        </p:spPr>
        <p:txBody>
          <a:bodyPr>
            <a:normAutofit/>
          </a:bodyPr>
          <a:lstStyle/>
          <a:p>
            <a:r>
              <a:rPr lang="en-US" sz="2000" dirty="0"/>
              <a:t>International journal of scientific &amp; technology research volume 8, issue 08, august 2019 ISSN 2277-8616</a:t>
            </a:r>
          </a:p>
          <a:p>
            <a:pPr algn="just"/>
            <a:r>
              <a:rPr lang="en-US" sz="2000" u="sng" dirty="0">
                <a:solidFill>
                  <a:srgbClr val="0070C0"/>
                </a:solidFill>
                <a:ea typeface="Times New Roman"/>
                <a:cs typeface="Times New Roman"/>
                <a:sym typeface="Times New Roman"/>
                <a:hlinkClick r:id="rId2">
                  <a:extLst>
                    <a:ext uri="{A12FA001-AC4F-418D-AE19-62706E023703}">
                      <ahyp:hlinkClr xmlns:ahyp="http://schemas.microsoft.com/office/drawing/2018/hyperlinkcolor" val="tx"/>
                    </a:ext>
                  </a:extLst>
                </a:hlinkClick>
              </a:rPr>
              <a:t>https://www.researchgate.net/publication/283699248_Gift_cards_a_review_and_research_agenda</a:t>
            </a:r>
            <a:endParaRPr lang="en-US" sz="2000" dirty="0">
              <a:solidFill>
                <a:srgbClr val="0070C0"/>
              </a:solidFill>
              <a:ea typeface="Times New Roman"/>
              <a:cs typeface="Times New Roman"/>
              <a:sym typeface="Times New Roman"/>
            </a:endParaRPr>
          </a:p>
          <a:p>
            <a:pPr algn="just"/>
            <a:r>
              <a:rPr lang="en-US" sz="2000" dirty="0">
                <a:ea typeface="Times New Roman"/>
                <a:cs typeface="Times New Roman"/>
                <a:sym typeface="Times New Roman"/>
              </a:rPr>
              <a:t>https://www.persistencemarketresearch.com/market-research/gift-card-market.asp</a:t>
            </a:r>
          </a:p>
          <a:p>
            <a:pPr algn="just"/>
            <a:r>
              <a:rPr lang="en-US" sz="2000" u="sng" dirty="0">
                <a:solidFill>
                  <a:schemeClr val="hlink"/>
                </a:solidFill>
                <a:ea typeface="Times New Roman"/>
                <a:cs typeface="Times New Roman"/>
                <a:sym typeface="Times New Roman"/>
                <a:hlinkClick r:id="rId3"/>
              </a:rPr>
              <a:t>https://stackoverflow.com/</a:t>
            </a:r>
            <a:endParaRPr lang="en-US" sz="2000" dirty="0">
              <a:ea typeface="Times New Roman"/>
              <a:cs typeface="Times New Roman"/>
              <a:sym typeface="Times New Roman"/>
            </a:endParaRPr>
          </a:p>
          <a:p>
            <a:pPr algn="just"/>
            <a:r>
              <a:rPr lang="en-US" sz="2000" dirty="0"/>
              <a:t>Public opinion on Security of Data from companies, November 2019, Brooke </a:t>
            </a:r>
            <a:r>
              <a:rPr lang="en-US" sz="2000" dirty="0" err="1"/>
              <a:t>Auxier</a:t>
            </a:r>
            <a:r>
              <a:rPr lang="en-US" sz="2000" dirty="0"/>
              <a:t>, Lee Rainie, Pew Research </a:t>
            </a:r>
            <a:r>
              <a:rPr lang="en-US" sz="2000" dirty="0" err="1"/>
              <a:t>Center.Online</a:t>
            </a:r>
            <a:r>
              <a:rPr lang="en-US" sz="2000" dirty="0"/>
              <a:t> Learning</a:t>
            </a:r>
            <a:endParaRPr lang="en-US" sz="2000" dirty="0">
              <a:ea typeface="Times New Roman"/>
              <a:cs typeface="Times New Roman"/>
              <a:sym typeface="Times New Roman"/>
            </a:endParaRPr>
          </a:p>
        </p:txBody>
      </p:sp>
    </p:spTree>
    <p:extLst>
      <p:ext uri="{BB962C8B-B14F-4D97-AF65-F5344CB8AC3E}">
        <p14:creationId xmlns:p14="http://schemas.microsoft.com/office/powerpoint/2010/main" val="2773029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40"/>
          <p:cNvSpPr txBox="1">
            <a:spLocks noGrp="1"/>
          </p:cNvSpPr>
          <p:nvPr>
            <p:ph idx="1"/>
          </p:nvPr>
        </p:nvSpPr>
        <p:spPr>
          <a:xfrm>
            <a:off x="2006009" y="1665767"/>
            <a:ext cx="6621259" cy="1254642"/>
          </a:xfrm>
          <a:prstGeom prst="rect">
            <a:avLst/>
          </a:prstGeom>
          <a:noFill/>
          <a:ln>
            <a:noFill/>
          </a:ln>
          <a:effectLst>
            <a:outerShdw blurRad="63500" sx="102000" sy="102000" algn="ctr" rotWithShape="0">
              <a:prstClr val="black">
                <a:alpha val="40000"/>
              </a:prstClr>
            </a:outerShdw>
            <a:reflection blurRad="6350" stA="50000" endA="300" endPos="55000" dir="5400000" sy="-100000" algn="bl" rotWithShape="0"/>
          </a:effectLst>
        </p:spPr>
        <p:txBody>
          <a:bodyPr spcFirstLastPara="1" wrap="square" lIns="91425" tIns="45700" rIns="91425" bIns="45700" anchor="t" anchorCtr="0">
            <a:normAutofit/>
          </a:bodyPr>
          <a:lstStyle/>
          <a:p>
            <a:pPr marL="0" lvl="0" indent="0" algn="l" rtl="0">
              <a:spcBef>
                <a:spcPts val="0"/>
              </a:spcBef>
              <a:spcAft>
                <a:spcPts val="0"/>
              </a:spcAft>
              <a:buSzPts val="1300"/>
              <a:buNone/>
            </a:pPr>
            <a:r>
              <a:rPr lang="en-US" dirty="0"/>
              <a:t>                                                                    </a:t>
            </a:r>
            <a:endParaRPr dirty="0"/>
          </a:p>
          <a:p>
            <a:pPr marL="0" lvl="0" indent="0" algn="l" rtl="0">
              <a:spcBef>
                <a:spcPts val="750"/>
              </a:spcBef>
              <a:spcAft>
                <a:spcPts val="0"/>
              </a:spcAft>
              <a:buSzPts val="4800"/>
              <a:buNone/>
            </a:pPr>
            <a:r>
              <a:rPr lang="en-US" sz="4800" dirty="0">
                <a:latin typeface="Algerian"/>
                <a:ea typeface="Algerian"/>
                <a:cs typeface="Algerian"/>
                <a:sym typeface="Algerian"/>
              </a:rPr>
              <a:t>       </a:t>
            </a:r>
            <a:r>
              <a:rPr lang="en-US" sz="4800" dirty="0">
                <a:solidFill>
                  <a:srgbClr val="7B230B"/>
                </a:solidFill>
                <a:latin typeface="Algerian"/>
                <a:ea typeface="Algerian"/>
                <a:cs typeface="Algerian"/>
                <a:sym typeface="Algerian"/>
              </a:rPr>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E0CA-DFD9-ED36-ADA3-BE2310E17FA8}"/>
              </a:ext>
            </a:extLst>
          </p:cNvPr>
          <p:cNvSpPr>
            <a:spLocks noGrp="1"/>
          </p:cNvSpPr>
          <p:nvPr>
            <p:ph type="title"/>
          </p:nvPr>
        </p:nvSpPr>
        <p:spPr>
          <a:xfrm>
            <a:off x="957263" y="292895"/>
            <a:ext cx="7343580" cy="393292"/>
          </a:xfrm>
        </p:spPr>
        <p:txBody>
          <a:bodyPr>
            <a:normAutofit fontScale="90000"/>
          </a:bodyPr>
          <a:lstStyle/>
          <a:p>
            <a:pPr algn="ctr"/>
            <a:r>
              <a:rPr lang="en-US" sz="2700" b="1" dirty="0">
                <a:solidFill>
                  <a:srgbClr val="7B230B"/>
                </a:solidFill>
                <a:latin typeface="Times New Roman" panose="02020603050405020304" pitchFamily="18" charset="0"/>
                <a:cs typeface="Times New Roman" panose="02020603050405020304" pitchFamily="18" charset="0"/>
                <a:sym typeface="Algerian"/>
              </a:rPr>
              <a:t>ABSTRACT</a:t>
            </a:r>
            <a:endParaRPr lang="en-IN" sz="27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560023-9F33-EB0C-C5E3-0785DD25A01E}"/>
              </a:ext>
            </a:extLst>
          </p:cNvPr>
          <p:cNvSpPr>
            <a:spLocks noGrp="1"/>
          </p:cNvSpPr>
          <p:nvPr>
            <p:ph idx="1"/>
          </p:nvPr>
        </p:nvSpPr>
        <p:spPr>
          <a:xfrm>
            <a:off x="843156" y="913071"/>
            <a:ext cx="7457687" cy="3317358"/>
          </a:xfrm>
        </p:spPr>
        <p:txBody>
          <a:bodyPr>
            <a:normAutofit fontScale="92500"/>
          </a:bodyPr>
          <a:lstStyle/>
          <a:p>
            <a:pPr marL="0" indent="0" algn="jus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As a result of the pandemic, our country has undergone a wave of digital transformation over the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past</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two</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years.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result</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lack</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choice,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concerns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about</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safety,</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or</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just</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convenience,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consumers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have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been</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taking</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to digital means to fulfill their needs. This change in behavior</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boosted</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growth</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of</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e-commerce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industry</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in</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India. Due to an increase in internet and</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smartphone penetration, that segment had already experienced rapid growth, but the pandemic</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tripled</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it.</a:t>
            </a:r>
            <a:r>
              <a:rPr lang="en-US" sz="2000" spc="5"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Payments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for</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everything,</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from</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groceries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clothes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books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to</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personal</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care</a:t>
            </a:r>
            <a:r>
              <a:rPr lang="en-US" sz="2000" spc="-28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products,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are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now</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made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online.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This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has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led to the growth of e-commerce companies like</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Flipkart,</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Amazon,</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and</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Myntra, Zomato etc., that offer vouchers/gifts cards to promotes the online transactions and payments</a:t>
            </a:r>
            <a:r>
              <a:rPr lang="en-US" sz="2000" spc="5" dirty="0">
                <a:effectLst/>
                <a:latin typeface="Calibri" panose="020F0502020204030204" pitchFamily="34" charset="0"/>
                <a:ea typeface="Times New Roman" panose="02020603050405020304" pitchFamily="18" charset="0"/>
                <a:cs typeface="Times New Roman" panose="02020603050405020304" pitchFamily="18" charset="0"/>
              </a:rPr>
              <a:t>.</a:t>
            </a:r>
            <a:endParaRPr lang="en-IN" sz="2000" spc="5"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n-US" sz="1800" spc="5"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5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628650" y="651220"/>
            <a:ext cx="7886700" cy="61234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Arial"/>
              <a:buNone/>
            </a:pPr>
            <a:r>
              <a:rPr lang="en-US" sz="2400" b="1" dirty="0">
                <a:latin typeface="Arial"/>
                <a:ea typeface="Arial"/>
                <a:cs typeface="Arial"/>
                <a:sym typeface="Arial"/>
              </a:rPr>
              <a:t>                            </a:t>
            </a:r>
            <a:r>
              <a:rPr lang="en-US" sz="2400" b="1" dirty="0">
                <a:solidFill>
                  <a:srgbClr val="7B230B"/>
                </a:solidFill>
                <a:latin typeface="Times New Roman" panose="02020603050405020304" pitchFamily="18" charset="0"/>
                <a:ea typeface="Arial"/>
                <a:cs typeface="Times New Roman" panose="02020603050405020304" pitchFamily="18" charset="0"/>
                <a:sym typeface="Algerian"/>
              </a:rPr>
              <a:t>INTRODUCTION</a:t>
            </a:r>
            <a:endParaRPr sz="2400" dirty="0">
              <a:solidFill>
                <a:srgbClr val="7B230B"/>
              </a:solidFill>
              <a:latin typeface="Times New Roman" panose="02020603050405020304" pitchFamily="18" charset="0"/>
              <a:ea typeface="Algerian"/>
              <a:cs typeface="Times New Roman" panose="02020603050405020304" pitchFamily="18" charset="0"/>
              <a:sym typeface="Algerian"/>
            </a:endParaRPr>
          </a:p>
        </p:txBody>
      </p:sp>
      <p:sp>
        <p:nvSpPr>
          <p:cNvPr id="182" name="Google Shape;182;p21"/>
          <p:cNvSpPr txBox="1">
            <a:spLocks noGrp="1"/>
          </p:cNvSpPr>
          <p:nvPr>
            <p:ph idx="1"/>
          </p:nvPr>
        </p:nvSpPr>
        <p:spPr>
          <a:xfrm>
            <a:off x="1444825" y="1263562"/>
            <a:ext cx="6686550" cy="2833217"/>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105000"/>
              </a:lnSpc>
              <a:spcBef>
                <a:spcPts val="0"/>
              </a:spcBef>
              <a:spcAft>
                <a:spcPts val="0"/>
              </a:spcAft>
              <a:buSzPct val="42117"/>
              <a:buNone/>
            </a:pPr>
            <a:r>
              <a:rPr lang="en-US" sz="2200" dirty="0">
                <a:ea typeface="Times New Roman"/>
                <a:cs typeface="Times New Roman"/>
                <a:sym typeface="Times New Roman"/>
              </a:rPr>
              <a:t>It is an online market place where user sell and buy the voucher that they get from different e-commerce website like google pay, amazon pay, BHIM , UPI etc. and are of no use for a particular user but useful for other. So basically, In this Project which we are building, voucher hosting platform where user can sell vouchers there and can purchase useful vouchers like discount coupons, cashback coupons etc. in exchange of a point that is to be added in their wallet</a:t>
            </a:r>
            <a:r>
              <a:rPr lang="en-US" sz="2400" dirty="0">
                <a:ea typeface="Times New Roman"/>
                <a:cs typeface="Times New Roman"/>
                <a:sym typeface="Times New Roman"/>
              </a:rPr>
              <a:t>.</a:t>
            </a:r>
            <a:endParaRPr sz="2400" dirty="0">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FD1C-7E02-C840-F54A-8449B30E6688}"/>
              </a:ext>
            </a:extLst>
          </p:cNvPr>
          <p:cNvSpPr>
            <a:spLocks noGrp="1"/>
          </p:cNvSpPr>
          <p:nvPr>
            <p:ph type="title"/>
          </p:nvPr>
        </p:nvSpPr>
        <p:spPr>
          <a:xfrm>
            <a:off x="735227" y="326065"/>
            <a:ext cx="7892043" cy="588335"/>
          </a:xfrm>
        </p:spPr>
        <p:txBody>
          <a:bodyPr>
            <a:normAutofit/>
          </a:bodyPr>
          <a:lstStyle/>
          <a:p>
            <a:r>
              <a:rPr lang="en-IN" sz="2400" dirty="0">
                <a:solidFill>
                  <a:srgbClr val="A50021"/>
                </a:solidFill>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32A9AFE2-6375-1A67-B33D-D42CF82D027C}"/>
              </a:ext>
            </a:extLst>
          </p:cNvPr>
          <p:cNvSpPr>
            <a:spLocks noGrp="1"/>
          </p:cNvSpPr>
          <p:nvPr>
            <p:ph idx="1"/>
          </p:nvPr>
        </p:nvSpPr>
        <p:spPr>
          <a:xfrm>
            <a:off x="1226647" y="1190847"/>
            <a:ext cx="7514035" cy="3568181"/>
          </a:xfrm>
        </p:spPr>
        <p:txBody>
          <a:bodyPr>
            <a:normAutofit fontScale="47500" lnSpcReduction="20000"/>
          </a:bodyPr>
          <a:lstStyle/>
          <a:p>
            <a:pPr marL="0" indent="0">
              <a:buNone/>
            </a:pPr>
            <a:r>
              <a:rPr lang="en-IN" sz="3800" b="1" dirty="0"/>
              <a:t>H/W Configuration:</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Processor                  -     I3/Intel Processor</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Hard Disk                  -     160GB</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Key Board                 -     Standard Windows Keyboard</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Mouse                       -     Two or Three Button Mouse</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Monitor                    -     SVGA</a:t>
            </a:r>
          </a:p>
          <a:p>
            <a:pPr algn="just">
              <a:lnSpc>
                <a:spcPct val="150000"/>
              </a:lnSpc>
              <a:buFont typeface="Arial" panose="020B0604020202020204" pitchFamily="34" charset="0"/>
              <a:buChar char="•"/>
            </a:pPr>
            <a:r>
              <a:rPr lang="en-IN" sz="4200" dirty="0">
                <a:latin typeface="Calibri" panose="020F0502020204030204" pitchFamily="34" charset="0"/>
                <a:cs typeface="Calibri" panose="020F0502020204030204" pitchFamily="34" charset="0"/>
              </a:rPr>
              <a:t>Ram                           -     8Gb</a:t>
            </a:r>
          </a:p>
          <a:p>
            <a:pPr marL="0" indent="0">
              <a:buNone/>
            </a:pPr>
            <a:endParaRPr lang="en-IN" b="1" dirty="0"/>
          </a:p>
        </p:txBody>
      </p:sp>
    </p:spTree>
    <p:extLst>
      <p:ext uri="{BB962C8B-B14F-4D97-AF65-F5344CB8AC3E}">
        <p14:creationId xmlns:p14="http://schemas.microsoft.com/office/powerpoint/2010/main" val="388259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FD1C-7E02-C840-F54A-8449B30E6688}"/>
              </a:ext>
            </a:extLst>
          </p:cNvPr>
          <p:cNvSpPr>
            <a:spLocks noGrp="1"/>
          </p:cNvSpPr>
          <p:nvPr>
            <p:ph type="title"/>
          </p:nvPr>
        </p:nvSpPr>
        <p:spPr>
          <a:xfrm>
            <a:off x="735227" y="326065"/>
            <a:ext cx="7892043" cy="588335"/>
          </a:xfrm>
        </p:spPr>
        <p:txBody>
          <a:bodyPr>
            <a:normAutofit/>
          </a:bodyPr>
          <a:lstStyle/>
          <a:p>
            <a:r>
              <a:rPr lang="en-IN" sz="2400" dirty="0">
                <a:solidFill>
                  <a:srgbClr val="A50021"/>
                </a:solidFill>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32A9AFE2-6375-1A67-B33D-D42CF82D027C}"/>
              </a:ext>
            </a:extLst>
          </p:cNvPr>
          <p:cNvSpPr>
            <a:spLocks noGrp="1"/>
          </p:cNvSpPr>
          <p:nvPr>
            <p:ph idx="1"/>
          </p:nvPr>
        </p:nvSpPr>
        <p:spPr>
          <a:xfrm>
            <a:off x="924230" y="1047972"/>
            <a:ext cx="7514035" cy="3568181"/>
          </a:xfrm>
        </p:spPr>
        <p:txBody>
          <a:bodyPr>
            <a:normAutofit/>
          </a:bodyPr>
          <a:lstStyle/>
          <a:p>
            <a:pPr marL="0" indent="0">
              <a:lnSpc>
                <a:spcPct val="150000"/>
              </a:lnSpc>
              <a:buNone/>
            </a:pPr>
            <a:r>
              <a:rPr lang="en-IN" sz="2000" b="1" dirty="0"/>
              <a:t>Software Configuration:</a:t>
            </a:r>
            <a:endParaRPr lang="en-US" sz="20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Operating System          : Windows 7/8/10</a:t>
            </a:r>
          </a:p>
          <a:p>
            <a:pPr>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IDE                                    : </a:t>
            </a:r>
            <a:r>
              <a:rPr lang="en-US" sz="2000" dirty="0" err="1">
                <a:latin typeface="Calibri" panose="020F0502020204030204" pitchFamily="34" charset="0"/>
                <a:cs typeface="Calibri" panose="020F0502020204030204" pitchFamily="34" charset="0"/>
              </a:rPr>
              <a:t>VSCode</a:t>
            </a:r>
            <a:endParaRPr lang="en-US" sz="20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 Libraries Used                : Bootstrap, NPM Modules</a:t>
            </a:r>
          </a:p>
          <a:p>
            <a:pPr>
              <a:lnSpc>
                <a:spcPct val="150000"/>
              </a:lnSpc>
              <a:buFont typeface="Arial" panose="020B0604020202020204" pitchFamily="34" charset="0"/>
              <a:buChar char="•"/>
            </a:pPr>
            <a:r>
              <a:rPr lang="en-US" sz="2000" dirty="0">
                <a:latin typeface="Calibri" panose="020F0502020204030204" pitchFamily="34" charset="0"/>
                <a:cs typeface="Calibri" panose="020F0502020204030204" pitchFamily="34" charset="0"/>
              </a:rPr>
              <a:t>Technologies                   :  </a:t>
            </a:r>
            <a:r>
              <a:rPr lang="en-US" sz="2000" dirty="0" err="1">
                <a:latin typeface="Calibri" panose="020F0502020204030204" pitchFamily="34" charset="0"/>
                <a:cs typeface="Calibri" panose="020F0502020204030204" pitchFamily="34" charset="0"/>
              </a:rPr>
              <a:t>ExpressJs</a:t>
            </a:r>
            <a:r>
              <a:rPr lang="en-US" sz="2000" dirty="0">
                <a:latin typeface="Calibri" panose="020F0502020204030204" pitchFamily="34" charset="0"/>
                <a:cs typeface="Calibri" panose="020F0502020204030204" pitchFamily="34" charset="0"/>
              </a:rPr>
              <a:t> , Mongo DB</a:t>
            </a:r>
            <a:endParaRPr lang="en-IN" sz="2000" dirty="0"/>
          </a:p>
          <a:p>
            <a:pPr marL="0" indent="0">
              <a:buNone/>
            </a:pPr>
            <a:endParaRPr lang="en-IN" b="1" dirty="0"/>
          </a:p>
        </p:txBody>
      </p:sp>
    </p:spTree>
    <p:extLst>
      <p:ext uri="{BB962C8B-B14F-4D97-AF65-F5344CB8AC3E}">
        <p14:creationId xmlns:p14="http://schemas.microsoft.com/office/powerpoint/2010/main" val="350447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043E-A006-0B9D-DDC4-93484AAED694}"/>
              </a:ext>
            </a:extLst>
          </p:cNvPr>
          <p:cNvSpPr>
            <a:spLocks noGrp="1"/>
          </p:cNvSpPr>
          <p:nvPr>
            <p:ph type="title"/>
          </p:nvPr>
        </p:nvSpPr>
        <p:spPr>
          <a:xfrm>
            <a:off x="1056168" y="200921"/>
            <a:ext cx="7493129" cy="616689"/>
          </a:xfrm>
        </p:spPr>
        <p:txBody>
          <a:bodyPr>
            <a:normAutofit/>
          </a:bodyPr>
          <a:lstStyle/>
          <a:p>
            <a:r>
              <a:rPr lang="en-US" sz="2400" b="0" dirty="0">
                <a:solidFill>
                  <a:srgbClr val="7B230B"/>
                </a:solidFill>
                <a:latin typeface="Times New Roman" panose="02020603050405020304" pitchFamily="18" charset="0"/>
                <a:ea typeface="Algerian"/>
                <a:cs typeface="Times New Roman" panose="02020603050405020304" pitchFamily="18" charset="0"/>
                <a:sym typeface="Algerian"/>
              </a:rPr>
              <a:t>EXISTING SYSTEM</a:t>
            </a:r>
            <a:endParaRPr lang="en-IN" sz="2400" dirty="0">
              <a:solidFill>
                <a:srgbClr val="A5002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79D80D73-6F5C-D8C5-928D-41C74EE9CF62}"/>
              </a:ext>
            </a:extLst>
          </p:cNvPr>
          <p:cNvPicPr>
            <a:picLocks noGrp="1" noChangeAspect="1"/>
          </p:cNvPicPr>
          <p:nvPr>
            <p:ph sz="half" idx="1"/>
          </p:nvPr>
        </p:nvPicPr>
        <p:blipFill>
          <a:blip r:embed="rId2"/>
          <a:srcRect t="8773" b="8773"/>
          <a:stretch/>
        </p:blipFill>
        <p:spPr>
          <a:xfrm>
            <a:off x="1687032" y="1272417"/>
            <a:ext cx="2254102" cy="3023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Content Placeholder 9">
            <a:extLst>
              <a:ext uri="{FF2B5EF4-FFF2-40B4-BE49-F238E27FC236}">
                <a16:creationId xmlns:a16="http://schemas.microsoft.com/office/drawing/2014/main" id="{F2417787-4972-AA7B-2065-62D3E5D088BF}"/>
              </a:ext>
            </a:extLst>
          </p:cNvPr>
          <p:cNvPicPr>
            <a:picLocks noGrp="1" noChangeAspect="1"/>
          </p:cNvPicPr>
          <p:nvPr>
            <p:ph sz="half" idx="2"/>
          </p:nvPr>
        </p:nvPicPr>
        <p:blipFill>
          <a:blip r:embed="rId3"/>
          <a:stretch>
            <a:fillRect/>
          </a:stretch>
        </p:blipFill>
        <p:spPr>
          <a:xfrm>
            <a:off x="5693509" y="1258129"/>
            <a:ext cx="2188762" cy="3067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6692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F61A-76D8-E2C6-245C-E3D587724346}"/>
              </a:ext>
            </a:extLst>
          </p:cNvPr>
          <p:cNvSpPr>
            <a:spLocks noGrp="1"/>
          </p:cNvSpPr>
          <p:nvPr>
            <p:ph type="title"/>
          </p:nvPr>
        </p:nvSpPr>
        <p:spPr>
          <a:xfrm>
            <a:off x="542152" y="613655"/>
            <a:ext cx="7886700" cy="994172"/>
          </a:xfrm>
        </p:spPr>
        <p:txBody>
          <a:bodyPr>
            <a:normAutofit/>
          </a:bodyPr>
          <a:lstStyle/>
          <a:p>
            <a:r>
              <a:rPr lang="en-IN" sz="2400" dirty="0">
                <a:solidFill>
                  <a:srgbClr val="A50021"/>
                </a:solidFill>
                <a:latin typeface="Times New Roman" panose="02020603050405020304" pitchFamily="18" charset="0"/>
                <a:cs typeface="Times New Roman" panose="02020603050405020304" pitchFamily="18" charset="0"/>
              </a:rPr>
              <a:t>EXISTING SYSTEM CON…</a:t>
            </a:r>
            <a:br>
              <a:rPr lang="en-IN" sz="2000" dirty="0">
                <a:latin typeface="+mn-lt"/>
              </a:rPr>
            </a:br>
            <a:br>
              <a:rPr lang="en-IN" sz="2000" dirty="0">
                <a:latin typeface="+mn-lt"/>
              </a:rPr>
            </a:br>
            <a:r>
              <a:rPr lang="en-IN" sz="2000" dirty="0">
                <a:latin typeface="+mn-lt"/>
              </a:rPr>
              <a:t>Drawbacks :</a:t>
            </a:r>
          </a:p>
        </p:txBody>
      </p:sp>
      <p:sp>
        <p:nvSpPr>
          <p:cNvPr id="3" name="Content Placeholder 2">
            <a:extLst>
              <a:ext uri="{FF2B5EF4-FFF2-40B4-BE49-F238E27FC236}">
                <a16:creationId xmlns:a16="http://schemas.microsoft.com/office/drawing/2014/main" id="{A897CC07-60E8-4C36-D32B-4BA139D338F7}"/>
              </a:ext>
            </a:extLst>
          </p:cNvPr>
          <p:cNvSpPr>
            <a:spLocks noGrp="1"/>
          </p:cNvSpPr>
          <p:nvPr>
            <p:ph idx="1"/>
          </p:nvPr>
        </p:nvSpPr>
        <p:spPr>
          <a:xfrm>
            <a:off x="628650" y="1764635"/>
            <a:ext cx="7886700" cy="3263504"/>
          </a:xfrm>
        </p:spPr>
        <p:txBody>
          <a:bodyPr/>
          <a:lstStyle/>
          <a:p>
            <a:r>
              <a:rPr lang="en-IN" dirty="0"/>
              <a:t>Wastage of coupons.</a:t>
            </a:r>
          </a:p>
          <a:p>
            <a:r>
              <a:rPr lang="en-IN" dirty="0"/>
              <a:t>Individual sharing.</a:t>
            </a:r>
          </a:p>
          <a:p>
            <a:r>
              <a:rPr lang="en-IN" dirty="0"/>
              <a:t>No alerts regarding the coupons deadline.</a:t>
            </a:r>
          </a:p>
          <a:p>
            <a:r>
              <a:rPr lang="en-IN" dirty="0"/>
              <a:t>One way Communication</a:t>
            </a:r>
          </a:p>
          <a:p>
            <a:endParaRPr lang="en-IN" dirty="0"/>
          </a:p>
        </p:txBody>
      </p:sp>
    </p:spTree>
    <p:extLst>
      <p:ext uri="{BB962C8B-B14F-4D97-AF65-F5344CB8AC3E}">
        <p14:creationId xmlns:p14="http://schemas.microsoft.com/office/powerpoint/2010/main" val="343898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title"/>
          </p:nvPr>
        </p:nvSpPr>
        <p:spPr>
          <a:xfrm>
            <a:off x="872277" y="718237"/>
            <a:ext cx="7700512" cy="50508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7B230B"/>
              </a:buClr>
              <a:buSzPct val="100000"/>
              <a:buFont typeface="Algerian"/>
              <a:buNone/>
            </a:pPr>
            <a:r>
              <a:rPr lang="en-US" sz="2400" dirty="0">
                <a:solidFill>
                  <a:srgbClr val="7B230B"/>
                </a:solidFill>
                <a:latin typeface="Times New Roman" panose="02020603050405020304" pitchFamily="18" charset="0"/>
                <a:ea typeface="Algerian"/>
                <a:cs typeface="Times New Roman" panose="02020603050405020304" pitchFamily="18" charset="0"/>
                <a:sym typeface="Algerian"/>
              </a:rPr>
              <a:t>PROPOSED SYSTEM</a:t>
            </a:r>
            <a:endParaRPr sz="2400" dirty="0">
              <a:solidFill>
                <a:srgbClr val="7B230B"/>
              </a:solidFill>
              <a:latin typeface="Times New Roman" panose="02020603050405020304" pitchFamily="18" charset="0"/>
              <a:ea typeface="Algerian"/>
              <a:cs typeface="Times New Roman" panose="02020603050405020304" pitchFamily="18" charset="0"/>
              <a:sym typeface="Algerian"/>
            </a:endParaRPr>
          </a:p>
        </p:txBody>
      </p:sp>
      <p:sp>
        <p:nvSpPr>
          <p:cNvPr id="280" name="Google Shape;280;p37"/>
          <p:cNvSpPr txBox="1">
            <a:spLocks noGrp="1"/>
          </p:cNvSpPr>
          <p:nvPr>
            <p:ph idx="1"/>
          </p:nvPr>
        </p:nvSpPr>
        <p:spPr>
          <a:xfrm>
            <a:off x="872277" y="889687"/>
            <a:ext cx="7514035" cy="3830594"/>
          </a:xfrm>
          <a:prstGeom prst="rect">
            <a:avLst/>
          </a:prstGeom>
          <a:noFill/>
          <a:ln>
            <a:noFill/>
          </a:ln>
        </p:spPr>
        <p:txBody>
          <a:bodyPr spcFirstLastPara="1" wrap="square" lIns="91425" tIns="45700" rIns="91425" bIns="45700" anchor="t" anchorCtr="0">
            <a:noAutofit/>
          </a:bodyPr>
          <a:lstStyle/>
          <a:p>
            <a:pPr lvl="0" algn="just" rtl="0">
              <a:lnSpc>
                <a:spcPct val="120000"/>
              </a:lnSpc>
              <a:spcBef>
                <a:spcPts val="0"/>
              </a:spcBef>
              <a:spcAft>
                <a:spcPts val="0"/>
              </a:spcAft>
              <a:buSzPts val="2000"/>
            </a:pPr>
            <a:endParaRPr lang="en-US" sz="2000" dirty="0">
              <a:ea typeface="Times New Roman"/>
              <a:cs typeface="Times New Roman"/>
              <a:sym typeface="Times New Roman"/>
            </a:endParaRPr>
          </a:p>
          <a:p>
            <a:pPr lvl="0" algn="just" rtl="0">
              <a:lnSpc>
                <a:spcPct val="120000"/>
              </a:lnSpc>
              <a:spcBef>
                <a:spcPts val="0"/>
              </a:spcBef>
              <a:spcAft>
                <a:spcPts val="0"/>
              </a:spcAft>
              <a:buSzPts val="2000"/>
            </a:pPr>
            <a:r>
              <a:rPr lang="en-US" sz="2000" dirty="0">
                <a:ea typeface="Times New Roman"/>
                <a:cs typeface="Times New Roman"/>
                <a:sym typeface="Times New Roman"/>
              </a:rPr>
              <a:t>We can also develop interactive web apps and make it hosted in an public environment. Website provides more interactive UI and easy to use for users.</a:t>
            </a:r>
            <a:endParaRPr sz="2000" dirty="0"/>
          </a:p>
          <a:p>
            <a:pPr lvl="0" algn="just" rtl="0">
              <a:lnSpc>
                <a:spcPct val="120000"/>
              </a:lnSpc>
              <a:spcBef>
                <a:spcPts val="750"/>
              </a:spcBef>
              <a:spcAft>
                <a:spcPts val="0"/>
              </a:spcAft>
              <a:buSzPts val="2000"/>
            </a:pPr>
            <a:r>
              <a:rPr lang="en-US" sz="2000" dirty="0">
                <a:ea typeface="Times New Roman"/>
                <a:cs typeface="Times New Roman"/>
                <a:sym typeface="Times New Roman"/>
              </a:rPr>
              <a:t>We can also implement filter such a way that user view voucher  of their interest and also get a notification  on their profile  and email when someone added a voucher of their interest.</a:t>
            </a:r>
            <a:endParaRPr sz="2000" dirty="0"/>
          </a:p>
          <a:p>
            <a:pPr lvl="0" algn="just" rtl="0">
              <a:lnSpc>
                <a:spcPct val="120000"/>
              </a:lnSpc>
              <a:spcBef>
                <a:spcPts val="750"/>
              </a:spcBef>
              <a:spcAft>
                <a:spcPts val="0"/>
              </a:spcAft>
              <a:buSzPts val="2000"/>
            </a:pPr>
            <a:r>
              <a:rPr lang="en-US" sz="2000" dirty="0">
                <a:ea typeface="Times New Roman"/>
                <a:cs typeface="Times New Roman"/>
                <a:sym typeface="Times New Roman"/>
              </a:rPr>
              <a:t>We will include verification of vouchers.</a:t>
            </a:r>
          </a:p>
          <a:p>
            <a:pPr lvl="0" algn="just" rtl="0">
              <a:lnSpc>
                <a:spcPct val="120000"/>
              </a:lnSpc>
              <a:spcBef>
                <a:spcPts val="750"/>
              </a:spcBef>
              <a:spcAft>
                <a:spcPts val="0"/>
              </a:spcAft>
              <a:buSzPts val="2000"/>
            </a:pPr>
            <a:r>
              <a:rPr lang="en-US" sz="2000" dirty="0">
                <a:ea typeface="Times New Roman"/>
                <a:cs typeface="Times New Roman"/>
                <a:sym typeface="Times New Roman"/>
              </a:rPr>
              <a:t>User Profile Building (Based on Contribution).</a:t>
            </a:r>
            <a:endParaRPr sz="2000" dirty="0">
              <a:ea typeface="Times New Roman"/>
              <a:cs typeface="Times New Roman"/>
              <a:sym typeface="Times New Roman"/>
            </a:endParaRPr>
          </a:p>
          <a:p>
            <a:pPr marL="257175" lvl="0" indent="-171450" algn="just" rtl="0">
              <a:spcBef>
                <a:spcPts val="750"/>
              </a:spcBef>
              <a:spcAft>
                <a:spcPts val="0"/>
              </a:spcAft>
              <a:buSzPts val="1350"/>
              <a:buNone/>
            </a:pP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1381</TotalTime>
  <Words>1353</Words>
  <Application>Microsoft Office PowerPoint</Application>
  <PresentationFormat>On-screen Show (16:9)</PresentationFormat>
  <Paragraphs>156</Paragraphs>
  <Slides>29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Calibri</vt:lpstr>
      <vt:lpstr>Jacques Francois Shadow</vt:lpstr>
      <vt:lpstr>Wingdings</vt:lpstr>
      <vt:lpstr>Arial Narrow</vt:lpstr>
      <vt:lpstr>Times New Roman</vt:lpstr>
      <vt:lpstr>Algerian</vt:lpstr>
      <vt:lpstr>Arial Black</vt:lpstr>
      <vt:lpstr>Calibri Light</vt:lpstr>
      <vt:lpstr>Arial</vt:lpstr>
      <vt:lpstr>Office Theme</vt:lpstr>
      <vt:lpstr>HACKVOUCHER</vt:lpstr>
      <vt:lpstr>                                    CONTENTS </vt:lpstr>
      <vt:lpstr>ABSTRACT</vt:lpstr>
      <vt:lpstr>                            INTRODUCTION</vt:lpstr>
      <vt:lpstr>SYSTEM REQUIREMENTS</vt:lpstr>
      <vt:lpstr>SYSTEM REQUIREMENTS</vt:lpstr>
      <vt:lpstr>EXISTING SYSTEM</vt:lpstr>
      <vt:lpstr>EXISTING SYSTEM CON…  Drawbacks :</vt:lpstr>
      <vt:lpstr>PROPOSED SYSTEM</vt:lpstr>
      <vt:lpstr>PROPOSED SYSTEM CON…  Features: </vt:lpstr>
      <vt:lpstr>PROJECT DESIGN</vt:lpstr>
      <vt:lpstr>PROJECT DESIGN</vt:lpstr>
      <vt:lpstr>PROJECT DESIGN</vt:lpstr>
      <vt:lpstr>PROJECT DESIGN</vt:lpstr>
      <vt:lpstr>PROJECT DESIGN</vt:lpstr>
      <vt:lpstr>PROJECT DESIGN</vt:lpstr>
      <vt:lpstr>PROJECT CODE</vt:lpstr>
      <vt:lpstr>PROJECT CODE CONT…</vt:lpstr>
      <vt:lpstr>CODE TESTING </vt:lpstr>
      <vt:lpstr>CODE TESTING CONT...  Unit Testing</vt:lpstr>
      <vt:lpstr>CODE TESTING CONT...  Test cases for login and Registration</vt:lpstr>
      <vt:lpstr>CODE TESTING CONT...</vt:lpstr>
      <vt:lpstr>CODE TESTING CONT...  Integration Testing</vt:lpstr>
      <vt:lpstr> CODE TESTING CON…</vt:lpstr>
      <vt:lpstr>CODE TESTING CONT...  System Testing</vt:lpstr>
      <vt:lpstr>CODE TESTING CON…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HACK-VOUCHER</dc:title>
  <dc:creator>D.PRAVALLIKA</dc:creator>
  <cp:lastModifiedBy>G Sudarrshan</cp:lastModifiedBy>
  <cp:revision>108</cp:revision>
  <dcterms:modified xsi:type="dcterms:W3CDTF">2023-05-05T05:08:05Z</dcterms:modified>
</cp:coreProperties>
</file>