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59" r:id="rId6"/>
    <p:sldId id="266" r:id="rId7"/>
    <p:sldId id="270" r:id="rId8"/>
    <p:sldId id="267" r:id="rId9"/>
    <p:sldId id="260" r:id="rId10"/>
    <p:sldId id="268" r:id="rId11"/>
    <p:sldId id="262" r:id="rId12"/>
    <p:sldId id="269" r:id="rId13"/>
    <p:sldId id="261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prism.srib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End Review Report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1938" y="3343028"/>
            <a:ext cx="4256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Working Team Details [Name &amp; Email ID] 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244" y="3737243"/>
            <a:ext cx="1089237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Professor(s): </a:t>
            </a:r>
            <a:r>
              <a:rPr lang="en-IN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Dr.C.N.S.Vinoth</a:t>
            </a: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Kumar, </a:t>
            </a:r>
            <a:r>
              <a:rPr lang="en-IN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Dr.R.Naresh</a:t>
            </a:r>
            <a:endParaRPr lang="en-IN" i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Students:</a:t>
            </a: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G.V.S. Abhinash Pranay</a:t>
            </a:r>
          </a:p>
          <a:p>
            <a:pPr marL="685800" lvl="1" indent="-228600">
              <a:buAutoNum type="arabicPeriod"/>
            </a:pPr>
            <a:r>
              <a:rPr lang="en-IN" sz="1400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Yashvardhan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Goyal</a:t>
            </a: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Darsh Rawat</a:t>
            </a: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Jayesh </a:t>
            </a:r>
            <a:r>
              <a:rPr lang="en-IN" sz="1400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Poonia</a:t>
            </a:r>
            <a:endParaRPr lang="en-IN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Department: CTECH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89067" y="6437194"/>
            <a:ext cx="2302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8 April 2024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08136" y="2277799"/>
            <a:ext cx="94021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i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 RLHF- Reward Model Training]</a:t>
            </a: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Deliverable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Final Deliverables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in the form of bullets, what are the next steps to complete the solution, any road blocks / bottlenecks, any support needed from SRIB)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3626295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IP / Paper Publication Plan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(Details of papers / patentable ideas / innovative aspects that can lead to patentable ideas)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67" y="5655902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KPIs delivered/Expectations Met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(Planned Expectations shared in Work-let vs Delivered Results) </a:t>
            </a:r>
            <a:endParaRPr lang="en-US" sz="1600" dirty="0">
              <a:solidFill>
                <a:srgbClr val="0E409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6FEB3-AA8B-ADD7-C4E2-38AA99C78300}"/>
              </a:ext>
            </a:extLst>
          </p:cNvPr>
          <p:cNvSpPr txBox="1"/>
          <p:nvPr/>
        </p:nvSpPr>
        <p:spPr>
          <a:xfrm>
            <a:off x="169333" y="1490527"/>
            <a:ext cx="111082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Road blocks/ Bottle Necks:</a:t>
            </a:r>
          </a:p>
          <a:p>
            <a:r>
              <a:rPr lang="en-IN" sz="1600" dirty="0"/>
              <a:t>Computational Resources: Training large language models like BERT Large is computationally intensive, limiting experimentation and optimization.</a:t>
            </a:r>
          </a:p>
          <a:p>
            <a:r>
              <a:rPr lang="en-IN" sz="1600" dirty="0"/>
              <a:t>Domain-specific Challenges: Detecting bias demands capturing nuanced linguistic patterns and domain-specific knowledge, posing adaptation challenges.</a:t>
            </a:r>
          </a:p>
          <a:p>
            <a:endParaRPr lang="en-IN" sz="1600" dirty="0"/>
          </a:p>
          <a:p>
            <a:r>
              <a:rPr lang="en-IN" sz="1600" b="1" dirty="0"/>
              <a:t>Support from SRIB: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sz="1600" dirty="0"/>
              <a:t>Need valuable insights and suggestions to further improve the model.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FA26FB-06AA-0D3C-8156-E98C1F82B7D5}"/>
              </a:ext>
            </a:extLst>
          </p:cNvPr>
          <p:cNvSpPr txBox="1"/>
          <p:nvPr/>
        </p:nvSpPr>
        <p:spPr>
          <a:xfrm>
            <a:off x="169333" y="4149515"/>
            <a:ext cx="116975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Patentable ideas:</a:t>
            </a:r>
            <a:br>
              <a:rPr lang="en-IN" sz="1600" dirty="0"/>
            </a:br>
            <a:r>
              <a:rPr lang="en-IN" sz="1600" dirty="0"/>
              <a:t>Innovative Bias Detection Integration: Integration of our model in pipelines of existing search engines and AI chatbots.</a:t>
            </a:r>
          </a:p>
          <a:p>
            <a:r>
              <a:rPr lang="en-IN" sz="1600" b="1" dirty="0"/>
              <a:t>Innovation aspects that can lead to patentable ideas: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sz="1600" dirty="0"/>
              <a:t>Intermediatory Integration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sz="1600" dirty="0"/>
              <a:t>Dynamic Filtering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sz="1600" dirty="0"/>
              <a:t>Scalability and compatibility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DB136C-DE38-4195-94C4-7F589154A236}"/>
              </a:ext>
            </a:extLst>
          </p:cNvPr>
          <p:cNvSpPr txBox="1"/>
          <p:nvPr/>
        </p:nvSpPr>
        <p:spPr>
          <a:xfrm>
            <a:off x="169333" y="6285283"/>
            <a:ext cx="641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All the expectations were met except publications in relevant conferences.</a:t>
            </a:r>
            <a:r>
              <a:rPr lang="en-IN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242F0-0E2D-4528-D471-ADD421422D74}"/>
              </a:ext>
            </a:extLst>
          </p:cNvPr>
          <p:cNvSpPr txBox="1"/>
          <p:nvPr/>
        </p:nvSpPr>
        <p:spPr>
          <a:xfrm>
            <a:off x="9889067" y="6437194"/>
            <a:ext cx="2302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8 April 2024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81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Work-let Closure Details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" y="798941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Code Upload details:</a:t>
            </a:r>
          </a:p>
          <a:p>
            <a:pPr marL="742950" lvl="1" indent="-285750" algn="just">
              <a:buFontTx/>
              <a:buChar char="-"/>
            </a:pPr>
            <a:endParaRPr lang="en-IN" sz="1200" dirty="0">
              <a:solidFill>
                <a:srgbClr val="0E4094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17058"/>
              </p:ext>
            </p:extLst>
          </p:nvPr>
        </p:nvGraphicFramePr>
        <p:xfrm>
          <a:off x="690881" y="1477829"/>
          <a:ext cx="10083800" cy="1801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900">
                  <a:extLst>
                    <a:ext uri="{9D8B030D-6E8A-4147-A177-3AD203B41FA5}">
                      <a16:colId xmlns:a16="http://schemas.microsoft.com/office/drawing/2014/main" val="1592361967"/>
                    </a:ext>
                  </a:extLst>
                </a:gridCol>
                <a:gridCol w="5041900">
                  <a:extLst>
                    <a:ext uri="{9D8B030D-6E8A-4147-A177-3AD203B41FA5}">
                      <a16:colId xmlns:a16="http://schemas.microsoft.com/office/drawing/2014/main" val="806716463"/>
                    </a:ext>
                  </a:extLst>
                </a:gridCol>
              </a:tblGrid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140"/>
                  </a:ext>
                </a:extLst>
              </a:tr>
              <a:tr h="340811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KLOC (Number OF Lines of codes in 000’s)</a:t>
                      </a:r>
                      <a:r>
                        <a:rPr lang="en-IN" sz="1400" baseline="0" dirty="0">
                          <a:solidFill>
                            <a:srgbClr val="0E4094"/>
                          </a:solidFill>
                        </a:rPr>
                        <a:t> </a:t>
                      </a:r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&lt;2k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86457"/>
                  </a:ext>
                </a:extLst>
              </a:tr>
              <a:tr h="318790">
                <a:tc>
                  <a:txBody>
                    <a:bodyPr/>
                    <a:lstStyle/>
                    <a:p>
                      <a:r>
                        <a:rPr lang="en-IN" sz="1400" dirty="0"/>
                        <a:t>Model and Algorithm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Bert Model. It is a transformer model made by google.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3339"/>
                  </a:ext>
                </a:extLst>
              </a:tr>
              <a:tr h="319098">
                <a:tc>
                  <a:txBody>
                    <a:bodyPr/>
                    <a:lstStyle/>
                    <a:p>
                      <a:r>
                        <a:rPr lang="en-IN" sz="1400" dirty="0"/>
                        <a:t>Is Mid review, end review report uploaded</a:t>
                      </a:r>
                      <a:r>
                        <a:rPr lang="en-IN" sz="1400" baseline="0" dirty="0"/>
                        <a:t> on Git ?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08182"/>
                  </a:ext>
                </a:extLst>
              </a:tr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Link for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https://github.ecodesamsung.com/SRIB-PRISM/SRMIST_23VI35SRM_Reward_Model_for_Products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2194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" y="3392437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 details (if applicable):</a:t>
            </a:r>
          </a:p>
          <a:p>
            <a:pPr marL="742950" lvl="1" indent="-285750" algn="just">
              <a:buFontTx/>
              <a:buChar char="-"/>
            </a:pPr>
            <a:endParaRPr lang="en-IN" sz="1200" dirty="0">
              <a:solidFill>
                <a:srgbClr val="0E4094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05290"/>
              </p:ext>
            </p:extLst>
          </p:nvPr>
        </p:nvGraphicFramePr>
        <p:xfrm>
          <a:off x="237966" y="3964524"/>
          <a:ext cx="115273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882">
                  <a:extLst>
                    <a:ext uri="{9D8B030D-6E8A-4147-A177-3AD203B41FA5}">
                      <a16:colId xmlns:a16="http://schemas.microsoft.com/office/drawing/2014/main" val="1592361967"/>
                    </a:ext>
                  </a:extLst>
                </a:gridCol>
                <a:gridCol w="4201549">
                  <a:extLst>
                    <a:ext uri="{9D8B030D-6E8A-4147-A177-3AD203B41FA5}">
                      <a16:colId xmlns:a16="http://schemas.microsoft.com/office/drawing/2014/main" val="806716463"/>
                    </a:ext>
                  </a:extLst>
                </a:gridCol>
                <a:gridCol w="3624884">
                  <a:extLst>
                    <a:ext uri="{9D8B030D-6E8A-4147-A177-3AD203B41FA5}">
                      <a16:colId xmlns:a16="http://schemas.microsoft.com/office/drawing/2014/main" val="2064769648"/>
                    </a:ext>
                  </a:extLst>
                </a:gridCol>
              </a:tblGrid>
              <a:tr h="262061">
                <a:tc>
                  <a:txBody>
                    <a:bodyPr/>
                    <a:lstStyle/>
                    <a:p>
                      <a:r>
                        <a:rPr lang="en-IN" sz="14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folder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folder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140"/>
                  </a:ext>
                </a:extLst>
              </a:tr>
              <a:tr h="62894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Name &amp; Type of Data (Audio/Image/Video)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Name: 4 assistant_processed.csv</a:t>
                      </a:r>
                    </a:p>
                    <a:p>
                      <a:r>
                        <a:rPr lang="en-IN" sz="1400" dirty="0"/>
                        <a:t>Type: Text(.csv)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Name: 5_ft_dataset.csv</a:t>
                      </a:r>
                    </a:p>
                    <a:p>
                      <a:r>
                        <a:rPr lang="en-IN" sz="1400" dirty="0"/>
                        <a:t>Type: Text(.csv)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86457"/>
                  </a:ext>
                </a:extLst>
              </a:tr>
              <a:tr h="274090">
                <a:tc>
                  <a:txBody>
                    <a:bodyPr/>
                    <a:lstStyle/>
                    <a:p>
                      <a:r>
                        <a:rPr lang="en-IN" sz="1400" dirty="0"/>
                        <a:t>Number</a:t>
                      </a:r>
                      <a:r>
                        <a:rPr lang="en-IN" sz="1400" baseline="0" dirty="0"/>
                        <a:t> of data points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562200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66286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3339"/>
                  </a:ext>
                </a:extLst>
              </a:tr>
              <a:tr h="445505">
                <a:tc>
                  <a:txBody>
                    <a:bodyPr/>
                    <a:lstStyle/>
                    <a:p>
                      <a:r>
                        <a:rPr lang="en-IN" sz="1400" dirty="0"/>
                        <a:t>Source</a:t>
                      </a:r>
                      <a:r>
                        <a:rPr lang="en-IN" sz="1400" baseline="0" dirty="0"/>
                        <a:t> of Data (self collected, Scrapped, available on open source)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https://huggingface.co/datasets/Anthropic/hh-rlhf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https://huggingface.co/datasets/Dahoas/synthetic-instruct-gptj-pairwise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08182"/>
                  </a:ext>
                </a:extLst>
              </a:tr>
              <a:tr h="812391">
                <a:tc>
                  <a:txBody>
                    <a:bodyPr/>
                    <a:lstStyle/>
                    <a:p>
                      <a:r>
                        <a:rPr lang="en-IN" sz="1400" dirty="0"/>
                        <a:t>Google drive link/ git link to access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https://github.ecodesamsung.com/SRIB-PRISM/SRMIST_23VI35SRM_Reward_Model_for_Products/blob/main/Data%20Sets/4%20assistant_processed.csv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https://github.ecodesamsung.com/SRIB-PRISM/SRMIST_23VI35SRM_Reward_Model_for_Products/blob/main/Data%20Sets/5_ft_dataset.csv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2194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27921" y="903215"/>
            <a:ext cx="768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/>
              <a:t>Note: If data uploaded on google drive, access to be shared to </a:t>
            </a:r>
            <a:r>
              <a:rPr lang="en-IN" sz="1200" dirty="0">
                <a:hlinkClick r:id="rId3"/>
              </a:rPr>
              <a:t>prism.srib@gmail.com</a:t>
            </a:r>
            <a:endParaRPr lang="en-IN" sz="1200" dirty="0"/>
          </a:p>
          <a:p>
            <a:pPr algn="r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55725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554424-B4E3-91D0-0D8C-328B45537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43" y="0"/>
            <a:ext cx="12207143" cy="68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333" y="779620"/>
            <a:ext cx="1130550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0E4094"/>
                </a:solidFill>
              </a:rPr>
              <a:t>   </a:t>
            </a:r>
            <a:r>
              <a:rPr lang="en-US" sz="1600" b="1" u="sng" dirty="0">
                <a:solidFill>
                  <a:srgbClr val="0E4094"/>
                </a:solidFill>
              </a:rPr>
              <a:t>Concept Diagram </a:t>
            </a:r>
            <a:r>
              <a:rPr lang="en-US" sz="1600" dirty="0">
                <a:solidFill>
                  <a:srgbClr val="0E4094"/>
                </a:solidFill>
              </a:rPr>
              <a:t>:  ( Clear detailed schematic / block diagram /  flow chart depicting the proposed concept / solution  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6DAEE9C-D31F-8806-F798-42A1E88F1F03}"/>
              </a:ext>
            </a:extLst>
          </p:cNvPr>
          <p:cNvGrpSpPr/>
          <p:nvPr/>
        </p:nvGrpSpPr>
        <p:grpSpPr>
          <a:xfrm>
            <a:off x="169333" y="1593641"/>
            <a:ext cx="11498280" cy="4165836"/>
            <a:chOff x="169333" y="1593641"/>
            <a:chExt cx="11498280" cy="41658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9E07050-68E6-D49D-FB82-1D921BCEB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5109" y="2615788"/>
              <a:ext cx="5953956" cy="314368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251094-9EF1-5DBB-EF13-466F6EBB0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333" y="1593641"/>
              <a:ext cx="11498280" cy="121937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C33440-E498-9090-C6FC-FA03B3F18C01}"/>
                </a:ext>
              </a:extLst>
            </p:cNvPr>
            <p:cNvSpPr txBox="1"/>
            <p:nvPr/>
          </p:nvSpPr>
          <p:spPr>
            <a:xfrm>
              <a:off x="169333" y="3787031"/>
              <a:ext cx="2801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</a:rPr>
                <a:t>The Blazing Bolt  phone is so fast, it will blow your mind!,</a:t>
              </a:r>
            </a:p>
            <a:p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8E420A-3567-A5C0-89E8-BFFA18D9961F}"/>
                </a:ext>
              </a:extLst>
            </p:cNvPr>
            <p:cNvSpPr/>
            <p:nvPr/>
          </p:nvSpPr>
          <p:spPr>
            <a:xfrm>
              <a:off x="8937812" y="3891101"/>
              <a:ext cx="448236" cy="33107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5E5ECA-8D9C-5DBF-D690-BDBA0EE3F93C}"/>
                </a:ext>
              </a:extLst>
            </p:cNvPr>
            <p:cNvCxnSpPr>
              <a:cxnSpLocks/>
            </p:cNvCxnSpPr>
            <p:nvPr/>
          </p:nvCxnSpPr>
          <p:spPr>
            <a:xfrm>
              <a:off x="8946776" y="4222179"/>
              <a:ext cx="4482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C194E6-A454-08DB-B16A-308D400B61D2}"/>
                </a:ext>
              </a:extLst>
            </p:cNvPr>
            <p:cNvSpPr txBox="1"/>
            <p:nvPr/>
          </p:nvSpPr>
          <p:spPr>
            <a:xfrm>
              <a:off x="8923069" y="3891101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81%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7762C-15CF-F79D-056C-872E8BF893A8}"/>
                </a:ext>
              </a:extLst>
            </p:cNvPr>
            <p:cNvSpPr txBox="1"/>
            <p:nvPr/>
          </p:nvSpPr>
          <p:spPr>
            <a:xfrm>
              <a:off x="9460352" y="3910145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Biased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BC5D61-7A4F-D500-EAC5-7B28E1C26B1D}"/>
                </a:ext>
              </a:extLst>
            </p:cNvPr>
            <p:cNvSpPr txBox="1"/>
            <p:nvPr/>
          </p:nvSpPr>
          <p:spPr>
            <a:xfrm>
              <a:off x="9427682" y="4208957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Unbiased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1684D7-3471-6AA0-CB9A-3BCE044A8CCD}"/>
                </a:ext>
              </a:extLst>
            </p:cNvPr>
            <p:cNvSpPr/>
            <p:nvPr/>
          </p:nvSpPr>
          <p:spPr>
            <a:xfrm>
              <a:off x="8937812" y="4222179"/>
              <a:ext cx="448236" cy="331078"/>
            </a:xfrm>
            <a:prstGeom prst="rect">
              <a:avLst/>
            </a:prstGeom>
            <a:solidFill>
              <a:srgbClr val="CC3300">
                <a:alpha val="47843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B79F35-3C20-C9BF-5A5F-E763FBE7BEDB}"/>
                </a:ext>
              </a:extLst>
            </p:cNvPr>
            <p:cNvSpPr txBox="1"/>
            <p:nvPr/>
          </p:nvSpPr>
          <p:spPr>
            <a:xfrm>
              <a:off x="8923069" y="4236431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19%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623790-BEE3-83A5-03CC-DE05B6561C81}"/>
              </a:ext>
            </a:extLst>
          </p:cNvPr>
          <p:cNvSpPr txBox="1"/>
          <p:nvPr/>
        </p:nvSpPr>
        <p:spPr>
          <a:xfrm>
            <a:off x="9897534" y="6437194"/>
            <a:ext cx="2302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8 April 2024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2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333" y="779620"/>
            <a:ext cx="1130550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0E4094"/>
                </a:solidFill>
              </a:rPr>
              <a:t>   </a:t>
            </a:r>
            <a:r>
              <a:rPr lang="en-US" sz="1600" b="1" u="sng" dirty="0">
                <a:solidFill>
                  <a:srgbClr val="0E4094"/>
                </a:solidFill>
              </a:rPr>
              <a:t>Concept Diagram </a:t>
            </a:r>
            <a:r>
              <a:rPr lang="en-US" sz="1600" dirty="0">
                <a:solidFill>
                  <a:srgbClr val="0E4094"/>
                </a:solidFill>
              </a:rPr>
              <a:t>:  ( Clear detailed schematic / block diagram /  flow chart depicting the proposed concept / solution  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6E8F41-0BCE-9496-6CF3-E36A02ED3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78" y="2359275"/>
            <a:ext cx="8574558" cy="4444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97FDC-489D-24A7-D502-CAA7DB1BD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786" y="1378063"/>
            <a:ext cx="1657581" cy="981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879899-D091-E681-A506-EF3AD310B75F}"/>
              </a:ext>
            </a:extLst>
          </p:cNvPr>
          <p:cNvSpPr txBox="1"/>
          <p:nvPr/>
        </p:nvSpPr>
        <p:spPr>
          <a:xfrm>
            <a:off x="9889067" y="6437194"/>
            <a:ext cx="2302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8 April 2024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333" y="779620"/>
            <a:ext cx="1130550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0E4094"/>
                </a:solidFill>
              </a:rPr>
              <a:t>   </a:t>
            </a:r>
            <a:r>
              <a:rPr lang="en-US" sz="1600" b="1" u="sng" dirty="0">
                <a:solidFill>
                  <a:srgbClr val="0E4094"/>
                </a:solidFill>
              </a:rPr>
              <a:t>Concept Diagram </a:t>
            </a:r>
            <a:r>
              <a:rPr lang="en-US" sz="1600" dirty="0">
                <a:solidFill>
                  <a:srgbClr val="0E4094"/>
                </a:solidFill>
              </a:rPr>
              <a:t>:  ( Clear detailed schematic / block diagram /  flow chart depicting the proposed concept / solution  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4B40E3F-5286-35F3-3FA3-B02F2F157F7C}"/>
              </a:ext>
            </a:extLst>
          </p:cNvPr>
          <p:cNvGrpSpPr/>
          <p:nvPr/>
        </p:nvGrpSpPr>
        <p:grpSpPr>
          <a:xfrm>
            <a:off x="70721" y="1963298"/>
            <a:ext cx="4649516" cy="3173479"/>
            <a:chOff x="70721" y="1963298"/>
            <a:chExt cx="4649516" cy="31734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DC4DFDA-0C65-4DCB-91AB-DC160CF7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21" y="1963298"/>
              <a:ext cx="2052661" cy="3173479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5807A89-ECE1-778F-9D4B-2B9485FBD303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2123382" y="3550037"/>
              <a:ext cx="4405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6125706-EE99-8CC9-E135-7BF6CEE6A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3906" y="1963298"/>
              <a:ext cx="2156331" cy="3173479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839C1-0879-BDD7-696D-AFCDB7B59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171" y="2824016"/>
            <a:ext cx="6878010" cy="19624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8ACC755-7F0B-6298-D53D-0614F1D56A9A}"/>
              </a:ext>
            </a:extLst>
          </p:cNvPr>
          <p:cNvSpPr txBox="1"/>
          <p:nvPr/>
        </p:nvSpPr>
        <p:spPr>
          <a:xfrm>
            <a:off x="4971542" y="2344539"/>
            <a:ext cx="101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Dataset: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04759-17D0-0E01-07D8-6F653B491EE6}"/>
              </a:ext>
            </a:extLst>
          </p:cNvPr>
          <p:cNvSpPr txBox="1"/>
          <p:nvPr/>
        </p:nvSpPr>
        <p:spPr>
          <a:xfrm>
            <a:off x="9889067" y="6437194"/>
            <a:ext cx="2302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8 April 2024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7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Capture / Preparation / Generation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the dataset generation process or if downloaded data provide details of what data &amp; from where it was obtained etc… - 2 to 3 bullets only)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2828862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Understanding / Analysis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</a:t>
            </a:r>
            <a:r>
              <a:rPr lang="en-US" sz="1200" dirty="0">
                <a:solidFill>
                  <a:srgbClr val="0E4094"/>
                </a:solidFill>
              </a:rPr>
              <a:t>(Provide 2 to 3 bullets about what is your understanding of the data / opinion about the data)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51210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Pre-Processing / Related Challenges (if any)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(List out the challenges you  fore see in data handling </a:t>
            </a:r>
            <a:r>
              <a:rPr lang="en-US" sz="1200" dirty="0" err="1">
                <a:solidFill>
                  <a:srgbClr val="0E4094"/>
                </a:solidFill>
              </a:rPr>
              <a:t>wrt</a:t>
            </a:r>
            <a:r>
              <a:rPr lang="en-US" sz="1200" dirty="0">
                <a:solidFill>
                  <a:srgbClr val="0E4094"/>
                </a:solidFill>
              </a:rPr>
              <a:t> problem definition – 2 to 3 bullets only)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DD7D24-24AE-C315-AF0B-2B75DEAE1B17}"/>
              </a:ext>
            </a:extLst>
          </p:cNvPr>
          <p:cNvSpPr txBox="1"/>
          <p:nvPr/>
        </p:nvSpPr>
        <p:spPr>
          <a:xfrm>
            <a:off x="627530" y="1556293"/>
            <a:ext cx="10013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sz="1400" dirty="0"/>
              <a:t>Total of 2 datasets are used. One is these is used for training and the other is used for finetuning. 1) Anthropic/hh-rlhf, 2) dahaos/syntetic-instructer-gpt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sz="1400" dirty="0"/>
              <a:t>Modified the structure of both the datasets.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sz="1400" dirty="0"/>
              <a:t>Removed Duplicates, Balanced the dataset using random –over sampling and standardized label column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D39F00-E816-290B-054B-EF55E64D018D}"/>
              </a:ext>
            </a:extLst>
          </p:cNvPr>
          <p:cNvSpPr txBox="1"/>
          <p:nvPr/>
        </p:nvSpPr>
        <p:spPr>
          <a:xfrm>
            <a:off x="546848" y="3578641"/>
            <a:ext cx="10013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sz="1400" dirty="0"/>
              <a:t>In both the datasets, labels are based on the responses given by assistant. Human responses are sometimes biased and sometimes unbiased.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sz="1400" dirty="0"/>
              <a:t>So, filtered all the assistant responses and labelled them.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sz="1400" dirty="0"/>
              <a:t>It contains all types of sentences in it. (not just product based)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91023-88C5-1580-E223-32D1C1D06754}"/>
              </a:ext>
            </a:extLst>
          </p:cNvPr>
          <p:cNvSpPr txBox="1"/>
          <p:nvPr/>
        </p:nvSpPr>
        <p:spPr>
          <a:xfrm>
            <a:off x="546848" y="5554822"/>
            <a:ext cx="10013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sz="1400" dirty="0"/>
              <a:t>Major challenge we faced is to filtering the dataset and restructuring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4C002-02CF-8C71-F1EA-4D3A312071DD}"/>
              </a:ext>
            </a:extLst>
          </p:cNvPr>
          <p:cNvSpPr txBox="1"/>
          <p:nvPr/>
        </p:nvSpPr>
        <p:spPr>
          <a:xfrm>
            <a:off x="9889067" y="6437194"/>
            <a:ext cx="2302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8 April 2024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Results 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(provide numerical data / bar charts / plots / images / videos / tabulated results etc. Use full slide or multiple slides up to max 3 slides to demonstrate the results)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63C13F-EA19-5AC2-518F-C2CD4F9FD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1556293"/>
            <a:ext cx="5549606" cy="47418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FED8C9-3171-948A-CDD8-E4293997A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167" y="1959590"/>
            <a:ext cx="5549606" cy="40918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5295B6-7F64-3F0A-F002-CFCBC81BF409}"/>
              </a:ext>
            </a:extLst>
          </p:cNvPr>
          <p:cNvSpPr txBox="1"/>
          <p:nvPr/>
        </p:nvSpPr>
        <p:spPr>
          <a:xfrm>
            <a:off x="9889067" y="6437194"/>
            <a:ext cx="2302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8 April 2024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Results 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(provide numerical data / bar charts / plots / images / videos / tabulated results etc. Use full slide or multiple slides up to max 3 slides to demonstrate the results)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300E38-3170-6C26-B0E3-DA9D3F9B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283" y="2304415"/>
            <a:ext cx="5820587" cy="4553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506CF8-6CF6-60C0-B522-376439FD2238}"/>
              </a:ext>
            </a:extLst>
          </p:cNvPr>
          <p:cNvSpPr txBox="1"/>
          <p:nvPr/>
        </p:nvSpPr>
        <p:spPr>
          <a:xfrm>
            <a:off x="594474" y="1788160"/>
            <a:ext cx="117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Heat Map: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267ED-EE9E-218F-191F-DE4D14817A9F}"/>
              </a:ext>
            </a:extLst>
          </p:cNvPr>
          <p:cNvSpPr txBox="1"/>
          <p:nvPr/>
        </p:nvSpPr>
        <p:spPr>
          <a:xfrm>
            <a:off x="9889067" y="6437194"/>
            <a:ext cx="2302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8 April 2024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7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13602"/>
            <a:ext cx="12191999" cy="52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Major Observations / Conclusions &amp; Challenges 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(provide details about your findings, experimental opinion – Use separate slide if necessary)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036357-ABBC-15DD-D672-87F7AB21AA21}"/>
              </a:ext>
            </a:extLst>
          </p:cNvPr>
          <p:cNvSpPr txBox="1"/>
          <p:nvPr/>
        </p:nvSpPr>
        <p:spPr>
          <a:xfrm>
            <a:off x="169333" y="1710507"/>
            <a:ext cx="1122789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1. Training Metrics:</a:t>
            </a:r>
          </a:p>
          <a:p>
            <a:endParaRPr lang="en-IN" sz="1600" dirty="0"/>
          </a:p>
          <a:p>
            <a:r>
              <a:rPr lang="en-IN" sz="1600" dirty="0"/>
              <a:t>-&gt;Loss: Decreases consistently across epochs, indicating that the model is learning from the training data.</a:t>
            </a:r>
          </a:p>
          <a:p>
            <a:r>
              <a:rPr lang="en-IN" sz="1600" dirty="0"/>
              <a:t>-&gt;Accuracy: Increases over epochs, suggesting that the model's predictions align more closely with the actual labels.</a:t>
            </a:r>
          </a:p>
          <a:p>
            <a:r>
              <a:rPr lang="en-IN" sz="1600" dirty="0"/>
              <a:t>-&gt;Precision and Recall: Both precision and recall show an increasing trend, indicating that the model is improving its ability to correctly classify positive instances while minimizing false positives.</a:t>
            </a:r>
          </a:p>
          <a:p>
            <a:endParaRPr lang="en-IN" sz="1600" dirty="0"/>
          </a:p>
          <a:p>
            <a:r>
              <a:rPr lang="en-IN" sz="1600" dirty="0"/>
              <a:t>2. Opinion on Model Performance:</a:t>
            </a:r>
          </a:p>
          <a:p>
            <a:endParaRPr lang="en-IN" sz="1600" dirty="0"/>
          </a:p>
          <a:p>
            <a:r>
              <a:rPr lang="en-IN" sz="1600" dirty="0"/>
              <a:t>-&gt;The model demonstrates strong performance both in training and validation phases.</a:t>
            </a:r>
          </a:p>
          <a:p>
            <a:r>
              <a:rPr lang="en-IN" sz="1600" dirty="0"/>
              <a:t>-&gt;Consistent improvement in metrics across epochs suggests that the model is effectively learning patterns in the data.</a:t>
            </a:r>
          </a:p>
          <a:p>
            <a:r>
              <a:rPr lang="en-IN" sz="1600" dirty="0"/>
              <a:t>-&gt;High precision and recall on the validation set indicate that the model generalizes well and effectively captures the underlying structure of the data.</a:t>
            </a:r>
          </a:p>
          <a:p>
            <a:endParaRPr lang="en-IN" sz="1600" dirty="0"/>
          </a:p>
          <a:p>
            <a:r>
              <a:rPr lang="en-IN" sz="1600" dirty="0"/>
              <a:t>3. Conclusion:</a:t>
            </a:r>
          </a:p>
          <a:p>
            <a:endParaRPr lang="en-IN" sz="1600" dirty="0"/>
          </a:p>
          <a:p>
            <a:r>
              <a:rPr lang="en-IN" sz="1600" dirty="0"/>
              <a:t>-&gt;Based on the findings, we can conclude that the model trained on the provided dataset performs well in both training and validation scenarios.</a:t>
            </a:r>
          </a:p>
          <a:p>
            <a:r>
              <a:rPr lang="en-IN" sz="1600" dirty="0"/>
              <a:t>-&gt;Overall, the results are promising and indicate the potential for practical applications of the model in real-world scenarios.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E1B3B-A826-D0EF-12F1-C97DBBAC289F}"/>
              </a:ext>
            </a:extLst>
          </p:cNvPr>
          <p:cNvSpPr txBox="1"/>
          <p:nvPr/>
        </p:nvSpPr>
        <p:spPr>
          <a:xfrm>
            <a:off x="9889067" y="6437194"/>
            <a:ext cx="2302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8 April 2024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3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10F4B6-D08F-47D9-B0A7-CD40489FD3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4CF29C-A072-4781-BF19-793F68950CFD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2AA5D9D-5A9B-4FD5-89A5-55B569A642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1191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Edwardian Script ITC</vt:lpstr>
      <vt:lpstr>SamsungOne 200</vt:lpstr>
      <vt:lpstr>SamsungOne 600C</vt:lpstr>
      <vt:lpstr>SamsungOne 700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Abhinash Gunda</cp:lastModifiedBy>
  <cp:revision>30</cp:revision>
  <dcterms:created xsi:type="dcterms:W3CDTF">2019-07-24T12:22:39Z</dcterms:created>
  <dcterms:modified xsi:type="dcterms:W3CDTF">2024-05-16T14:36:05Z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