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04" y="501449"/>
            <a:ext cx="8981980" cy="79470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8783"/>
            <a:ext cx="127000" cy="361950"/>
          </a:xfrm>
          <a:custGeom>
            <a:avLst/>
            <a:gdLst/>
            <a:ahLst/>
            <a:cxnLst/>
            <a:rect l="l" t="t" r="r" b="b"/>
            <a:pathLst>
              <a:path w="127000" h="361950">
                <a:moveTo>
                  <a:pt x="126998" y="361898"/>
                </a:moveTo>
                <a:lnTo>
                  <a:pt x="0" y="361898"/>
                </a:lnTo>
                <a:lnTo>
                  <a:pt x="0" y="0"/>
                </a:lnTo>
                <a:lnTo>
                  <a:pt x="126998" y="0"/>
                </a:lnTo>
                <a:lnTo>
                  <a:pt x="126998" y="361898"/>
                </a:lnTo>
                <a:close/>
              </a:path>
            </a:pathLst>
          </a:custGeom>
          <a:solidFill>
            <a:srgbClr val="0D409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8783"/>
            <a:ext cx="127000" cy="361950"/>
          </a:xfrm>
          <a:custGeom>
            <a:avLst/>
            <a:gdLst/>
            <a:ahLst/>
            <a:cxnLst/>
            <a:rect l="l" t="t" r="r" b="b"/>
            <a:pathLst>
              <a:path w="127000" h="361950">
                <a:moveTo>
                  <a:pt x="126998" y="361898"/>
                </a:moveTo>
                <a:lnTo>
                  <a:pt x="0" y="361898"/>
                </a:lnTo>
                <a:lnTo>
                  <a:pt x="0" y="0"/>
                </a:lnTo>
                <a:lnTo>
                  <a:pt x="126998" y="0"/>
                </a:lnTo>
                <a:lnTo>
                  <a:pt x="126998" y="361898"/>
                </a:lnTo>
                <a:close/>
              </a:path>
            </a:pathLst>
          </a:custGeom>
          <a:solidFill>
            <a:srgbClr val="0D409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397" y="51959"/>
            <a:ext cx="6847840" cy="391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97" y="51959"/>
            <a:ext cx="6847840" cy="317522"/>
          </a:xfrm>
          <a:prstGeom prst="rect">
            <a:avLst/>
          </a:prstGeom>
        </p:spPr>
        <p:txBody>
          <a:bodyPr vert="horz" wrap="square" lIns="0" tIns="858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25" dirty="0">
                <a:latin typeface="Arial MT"/>
                <a:cs typeface="Arial MT"/>
              </a:rPr>
              <a:t>Work-</a:t>
            </a:r>
            <a:r>
              <a:rPr sz="1500" b="0" dirty="0">
                <a:latin typeface="Arial MT"/>
                <a:cs typeface="Arial MT"/>
              </a:rPr>
              <a:t>let</a:t>
            </a:r>
            <a:r>
              <a:rPr sz="1500" b="0" spc="-55" dirty="0">
                <a:latin typeface="Arial MT"/>
                <a:cs typeface="Arial MT"/>
              </a:rPr>
              <a:t> </a:t>
            </a:r>
            <a:r>
              <a:rPr sz="1500" b="0" dirty="0" smtClean="0">
                <a:latin typeface="Arial MT"/>
                <a:cs typeface="Arial MT"/>
              </a:rPr>
              <a:t>Name:</a:t>
            </a:r>
            <a:r>
              <a:rPr sz="1500" b="0" spc="-30" dirty="0" smtClean="0">
                <a:latin typeface="Arial MT"/>
                <a:cs typeface="Arial MT"/>
              </a:rPr>
              <a:t> </a:t>
            </a:r>
            <a:r>
              <a:rPr lang="en-US" sz="1500" b="0" dirty="0" smtClean="0">
                <a:solidFill>
                  <a:srgbClr val="7F7F7F"/>
                </a:solidFill>
                <a:latin typeface="Arial MT"/>
                <a:cs typeface="Arial MT"/>
              </a:rPr>
              <a:t>RLHF-Reward Model Training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474" y="78783"/>
            <a:ext cx="56515" cy="361950"/>
          </a:xfrm>
          <a:custGeom>
            <a:avLst/>
            <a:gdLst/>
            <a:ahLst/>
            <a:cxnLst/>
            <a:rect l="l" t="t" r="r" b="b"/>
            <a:pathLst>
              <a:path w="56514" h="361950">
                <a:moveTo>
                  <a:pt x="56474" y="361898"/>
                </a:moveTo>
                <a:lnTo>
                  <a:pt x="0" y="361898"/>
                </a:lnTo>
                <a:lnTo>
                  <a:pt x="0" y="0"/>
                </a:lnTo>
                <a:lnTo>
                  <a:pt x="56474" y="0"/>
                </a:lnTo>
                <a:lnTo>
                  <a:pt x="56474" y="3618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5445" y="525309"/>
            <a:ext cx="8880475" cy="57708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33019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259"/>
              </a:spcBef>
            </a:pPr>
            <a:r>
              <a:rPr sz="1400" b="1" dirty="0">
                <a:solidFill>
                  <a:srgbClr val="70AD47"/>
                </a:solidFill>
                <a:latin typeface="Arial"/>
                <a:cs typeface="Arial"/>
              </a:rPr>
              <a:t>Worklet</a:t>
            </a:r>
            <a:r>
              <a:rPr sz="1400" b="1" spc="-50" dirty="0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70AD47"/>
                </a:solidFill>
                <a:latin typeface="Arial"/>
                <a:cs typeface="Arial"/>
              </a:rPr>
              <a:t>Details</a:t>
            </a:r>
            <a:endParaRPr sz="1400" dirty="0">
              <a:latin typeface="Arial"/>
              <a:cs typeface="Arial"/>
            </a:endParaRPr>
          </a:p>
          <a:p>
            <a:pPr marL="317500" indent="-208915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317500" algn="l"/>
              </a:tabLst>
            </a:pPr>
            <a:r>
              <a:rPr sz="900" dirty="0" smtClean="0">
                <a:solidFill>
                  <a:srgbClr val="FFFFFF"/>
                </a:solidFill>
                <a:latin typeface="Arial MT"/>
                <a:cs typeface="Arial MT"/>
              </a:rPr>
              <a:t>Work</a:t>
            </a:r>
            <a:r>
              <a:rPr lang="en-US" sz="90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 smtClean="0">
                <a:solidFill>
                  <a:srgbClr val="FFFFFF"/>
                </a:solidFill>
                <a:latin typeface="Arial MT"/>
                <a:cs typeface="Arial MT"/>
              </a:rPr>
              <a:t>let</a:t>
            </a:r>
            <a:r>
              <a:rPr sz="900" spc="-4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 smtClean="0">
                <a:solidFill>
                  <a:srgbClr val="FFFFFF"/>
                </a:solidFill>
                <a:latin typeface="Arial MT"/>
                <a:cs typeface="Arial MT"/>
              </a:rPr>
              <a:t>ID:</a:t>
            </a:r>
            <a:r>
              <a:rPr sz="900" spc="-35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 smtClean="0">
                <a:solidFill>
                  <a:srgbClr val="FFFFFF"/>
                </a:solidFill>
                <a:latin typeface="Arial MT"/>
                <a:cs typeface="Arial MT"/>
              </a:rPr>
              <a:t>23VIS</a:t>
            </a:r>
            <a:r>
              <a:rPr lang="en-US" sz="900" spc="-10" dirty="0" smtClean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900" spc="-10" dirty="0" smtClean="0">
                <a:solidFill>
                  <a:srgbClr val="FFFFFF"/>
                </a:solidFill>
                <a:latin typeface="Arial MT"/>
                <a:cs typeface="Arial MT"/>
              </a:rPr>
              <a:t>5SRM</a:t>
            </a:r>
            <a:endParaRPr sz="900" dirty="0" smtClean="0">
              <a:latin typeface="Arial MT"/>
              <a:cs typeface="Arial MT"/>
            </a:endParaRPr>
          </a:p>
          <a:p>
            <a:pPr marL="317500" indent="-208915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900" dirty="0" smtClean="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sz="900" spc="-25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Name: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SRM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6561" y="78783"/>
            <a:ext cx="937438" cy="3561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5446" y="3146366"/>
            <a:ext cx="4401185" cy="154800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7175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565"/>
              </a:spcBef>
            </a:pP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Next</a:t>
            </a:r>
            <a:r>
              <a:rPr sz="1400" b="1" spc="-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spc="-10" dirty="0" smtClean="0">
                <a:solidFill>
                  <a:srgbClr val="0D4094"/>
                </a:solidFill>
                <a:latin typeface="Arial"/>
                <a:cs typeface="Arial"/>
              </a:rPr>
              <a:t>Steps</a:t>
            </a:r>
          </a:p>
          <a:p>
            <a:pPr marL="523240" indent="-304800">
              <a:lnSpc>
                <a:spcPct val="100000"/>
              </a:lnSpc>
              <a:spcBef>
                <a:spcPts val="1215"/>
              </a:spcBef>
              <a:buChar char="●"/>
              <a:tabLst>
                <a:tab pos="523240" algn="l"/>
              </a:tabLst>
            </a:pPr>
            <a:r>
              <a:rPr lang="en-US" sz="1000" b="1" dirty="0" smtClean="0">
                <a:solidFill>
                  <a:srgbClr val="0D4094"/>
                </a:solidFill>
                <a:latin typeface="Arial"/>
                <a:cs typeface="Arial"/>
              </a:rPr>
              <a:t>Working On Writing The code</a:t>
            </a:r>
            <a:endParaRPr sz="1000" dirty="0" smtClean="0">
              <a:latin typeface="Arial"/>
              <a:cs typeface="Arial"/>
            </a:endParaRPr>
          </a:p>
          <a:p>
            <a:pPr marL="523240" indent="-304800">
              <a:lnSpc>
                <a:spcPct val="100000"/>
              </a:lnSpc>
              <a:buChar char="●"/>
              <a:tabLst>
                <a:tab pos="523240" algn="l"/>
              </a:tabLst>
            </a:pPr>
            <a:r>
              <a:rPr lang="en-US" sz="1000" b="1" dirty="0" smtClean="0">
                <a:solidFill>
                  <a:srgbClr val="0D4094"/>
                </a:solidFill>
                <a:latin typeface="Arial"/>
                <a:cs typeface="Arial"/>
              </a:rPr>
              <a:t>Fine Tuning Of the Model</a:t>
            </a:r>
            <a:endParaRPr sz="1000" dirty="0" smtClean="0">
              <a:latin typeface="Arial"/>
              <a:cs typeface="Arial"/>
            </a:endParaRPr>
          </a:p>
          <a:p>
            <a:pPr marL="523240" indent="-304800">
              <a:lnSpc>
                <a:spcPct val="100000"/>
              </a:lnSpc>
              <a:buChar char="●"/>
              <a:tabLst>
                <a:tab pos="523240" algn="l"/>
              </a:tabLst>
            </a:pPr>
            <a:r>
              <a:rPr sz="1000" b="1" dirty="0" smtClean="0">
                <a:solidFill>
                  <a:srgbClr val="0D4094"/>
                </a:solidFill>
                <a:latin typeface="Arial"/>
                <a:cs typeface="Arial"/>
              </a:rPr>
              <a:t>Experiment</a:t>
            </a:r>
            <a:r>
              <a:rPr sz="1000" b="1" spc="-10" dirty="0" smtClean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000" b="1" dirty="0" smtClean="0">
                <a:solidFill>
                  <a:srgbClr val="0D4094"/>
                </a:solidFill>
                <a:latin typeface="Arial"/>
                <a:cs typeface="Arial"/>
              </a:rPr>
              <a:t>and</a:t>
            </a:r>
            <a:r>
              <a:rPr sz="1000" b="1" spc="-10" dirty="0" smtClean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000" b="1" spc="-20" dirty="0" smtClean="0">
                <a:solidFill>
                  <a:srgbClr val="0D4094"/>
                </a:solidFill>
                <a:latin typeface="Arial"/>
                <a:cs typeface="Arial"/>
              </a:rPr>
              <a:t>Test</a:t>
            </a:r>
            <a:endParaRPr sz="1000" dirty="0" smtClean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445" y="1527842"/>
            <a:ext cx="4428000" cy="154800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762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KPIs</a:t>
            </a:r>
            <a:r>
              <a:rPr sz="1400" b="1" spc="-4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achieved</a:t>
            </a:r>
            <a:r>
              <a:rPr sz="1400" b="1" spc="-3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till</a:t>
            </a:r>
            <a:r>
              <a:rPr sz="1400" b="1" spc="-3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D4094"/>
                </a:solidFill>
                <a:latin typeface="Arial"/>
                <a:cs typeface="Arial"/>
              </a:rPr>
              <a:t>now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00" dirty="0">
              <a:latin typeface="Arial"/>
              <a:cs typeface="Arial"/>
            </a:endParaRPr>
          </a:p>
          <a:p>
            <a:pPr marL="523240" indent="-297180">
              <a:lnSpc>
                <a:spcPct val="100000"/>
              </a:lnSpc>
              <a:buSzPct val="90000"/>
              <a:buChar char="●"/>
              <a:tabLst>
                <a:tab pos="523240" algn="l"/>
              </a:tabLst>
            </a:pPr>
            <a:r>
              <a:rPr sz="1000" b="1" dirty="0">
                <a:solidFill>
                  <a:srgbClr val="0D4094"/>
                </a:solidFill>
                <a:latin typeface="Arial"/>
                <a:cs typeface="Arial"/>
              </a:rPr>
              <a:t>Literature</a:t>
            </a:r>
            <a:r>
              <a:rPr sz="1000" b="1" spc="-50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D4094"/>
                </a:solidFill>
                <a:latin typeface="Arial"/>
                <a:cs typeface="Arial"/>
              </a:rPr>
              <a:t>Review</a:t>
            </a:r>
            <a:endParaRPr sz="1000" dirty="0">
              <a:latin typeface="Arial"/>
              <a:cs typeface="Arial"/>
            </a:endParaRPr>
          </a:p>
          <a:p>
            <a:pPr marL="523240" indent="-304800">
              <a:lnSpc>
                <a:spcPct val="100000"/>
              </a:lnSpc>
              <a:buChar char="●"/>
              <a:tabLst>
                <a:tab pos="523240" algn="l"/>
              </a:tabLst>
            </a:pPr>
            <a:r>
              <a:rPr sz="1000" b="1" dirty="0">
                <a:solidFill>
                  <a:srgbClr val="0D4094"/>
                </a:solidFill>
                <a:latin typeface="Arial"/>
                <a:cs typeface="Arial"/>
              </a:rPr>
              <a:t>Learned</a:t>
            </a:r>
            <a:r>
              <a:rPr sz="1000" b="1" spc="-4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D4094"/>
                </a:solidFill>
                <a:latin typeface="Arial"/>
                <a:cs typeface="Arial"/>
              </a:rPr>
              <a:t>Basic</a:t>
            </a:r>
            <a:r>
              <a:rPr sz="1000" b="1" spc="-60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lang="en-US" sz="1000" b="1" spc="-60" dirty="0" smtClean="0">
                <a:solidFill>
                  <a:srgbClr val="0D4094"/>
                </a:solidFill>
                <a:latin typeface="Arial"/>
                <a:cs typeface="Arial"/>
              </a:rPr>
              <a:t>Syntax and Fine tuning Algorithms</a:t>
            </a:r>
            <a:endParaRPr sz="1000" dirty="0">
              <a:latin typeface="Arial"/>
              <a:cs typeface="Arial"/>
            </a:endParaRPr>
          </a:p>
          <a:p>
            <a:pPr marL="218440">
              <a:lnSpc>
                <a:spcPct val="100000"/>
              </a:lnSpc>
              <a:tabLst>
                <a:tab pos="523240" algn="l"/>
              </a:tabLst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4993" y="3153822"/>
            <a:ext cx="4401185" cy="154800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7493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590"/>
              </a:spcBef>
            </a:pP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Key</a:t>
            </a:r>
            <a:r>
              <a:rPr sz="1400" b="1" spc="-8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Achievements/</a:t>
            </a:r>
            <a:r>
              <a:rPr sz="1400" b="1" spc="-3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Outcome</a:t>
            </a:r>
            <a:r>
              <a:rPr sz="1400" b="1" spc="-3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till</a:t>
            </a:r>
            <a:r>
              <a:rPr sz="1400" b="1" spc="-30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D4094"/>
                </a:solidFill>
                <a:latin typeface="Arial"/>
                <a:cs typeface="Arial"/>
              </a:rPr>
              <a:t>now</a:t>
            </a:r>
            <a:endParaRPr sz="1400" dirty="0">
              <a:latin typeface="Arial"/>
              <a:cs typeface="Arial"/>
            </a:endParaRPr>
          </a:p>
          <a:p>
            <a:pPr marL="523240" indent="-304800">
              <a:lnSpc>
                <a:spcPct val="100000"/>
              </a:lnSpc>
              <a:spcBef>
                <a:spcPts val="960"/>
              </a:spcBef>
              <a:buChar char="●"/>
              <a:tabLst>
                <a:tab pos="523240" algn="l"/>
              </a:tabLst>
            </a:pPr>
            <a:r>
              <a:rPr sz="1000" b="1" dirty="0">
                <a:solidFill>
                  <a:srgbClr val="0D4094"/>
                </a:solidFill>
                <a:latin typeface="Arial"/>
                <a:cs typeface="Arial"/>
              </a:rPr>
              <a:t>Completed</a:t>
            </a:r>
            <a:r>
              <a:rPr sz="1000" b="1" spc="-5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D4094"/>
                </a:solidFill>
                <a:latin typeface="Arial"/>
                <a:cs typeface="Arial"/>
              </a:rPr>
              <a:t>comprehensive</a:t>
            </a:r>
            <a:r>
              <a:rPr sz="1000" b="1" spc="-5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D4094"/>
                </a:solidFill>
                <a:latin typeface="Arial"/>
                <a:cs typeface="Arial"/>
              </a:rPr>
              <a:t>literature</a:t>
            </a:r>
            <a:r>
              <a:rPr sz="1000" b="1" spc="-50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D4094"/>
                </a:solidFill>
                <a:latin typeface="Arial"/>
                <a:cs typeface="Arial"/>
              </a:rPr>
              <a:t>review.</a:t>
            </a:r>
            <a:endParaRPr sz="1000" dirty="0">
              <a:latin typeface="Arial"/>
              <a:cs typeface="Arial"/>
            </a:endParaRPr>
          </a:p>
          <a:p>
            <a:pPr marL="523240" indent="-304800">
              <a:lnSpc>
                <a:spcPct val="100000"/>
              </a:lnSpc>
              <a:buChar char="●"/>
              <a:tabLst>
                <a:tab pos="523240" algn="l"/>
              </a:tabLst>
            </a:pPr>
            <a:r>
              <a:rPr sz="1000" b="1" dirty="0">
                <a:solidFill>
                  <a:srgbClr val="0D4094"/>
                </a:solidFill>
                <a:latin typeface="Arial"/>
                <a:cs typeface="Arial"/>
              </a:rPr>
              <a:t>Acquired</a:t>
            </a:r>
            <a:r>
              <a:rPr sz="1000" b="1" spc="-20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D4094"/>
                </a:solidFill>
                <a:latin typeface="Arial"/>
                <a:cs typeface="Arial"/>
              </a:rPr>
              <a:t>basic</a:t>
            </a:r>
            <a:r>
              <a:rPr sz="1000" b="1" spc="-50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lang="en-US" sz="1000" b="1" spc="-10" dirty="0" smtClean="0">
                <a:solidFill>
                  <a:srgbClr val="0D4094"/>
                </a:solidFill>
                <a:latin typeface="Arial"/>
                <a:cs typeface="Arial"/>
              </a:rPr>
              <a:t>Machine Learning</a:t>
            </a:r>
            <a:r>
              <a:rPr sz="1000" b="1" spc="-15" dirty="0" smtClean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D4094"/>
                </a:solidFill>
                <a:latin typeface="Arial"/>
                <a:cs typeface="Arial"/>
              </a:rPr>
              <a:t>skills</a:t>
            </a:r>
            <a:r>
              <a:rPr sz="1000" b="1" spc="-10" dirty="0" smtClean="0">
                <a:solidFill>
                  <a:srgbClr val="0D4094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4993" y="1527841"/>
            <a:ext cx="4400927" cy="154800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8064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635"/>
              </a:spcBef>
            </a:pP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Any</a:t>
            </a:r>
            <a:r>
              <a:rPr sz="1400" b="1" spc="-3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Challenges/</a:t>
            </a:r>
            <a:r>
              <a:rPr sz="1400" b="1" spc="-35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4094"/>
                </a:solidFill>
                <a:latin typeface="Arial"/>
                <a:cs typeface="Arial"/>
              </a:rPr>
              <a:t>Issues</a:t>
            </a:r>
            <a:r>
              <a:rPr sz="1400" b="1" spc="-30" dirty="0">
                <a:solidFill>
                  <a:srgbClr val="0D409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D4094"/>
                </a:solidFill>
                <a:latin typeface="Arial"/>
                <a:cs typeface="Arial"/>
              </a:rPr>
              <a:t>faced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400" dirty="0">
              <a:latin typeface="Arial"/>
              <a:cs typeface="Arial"/>
            </a:endParaRPr>
          </a:p>
          <a:p>
            <a:pPr marL="523240" indent="-304800">
              <a:lnSpc>
                <a:spcPct val="100000"/>
              </a:lnSpc>
              <a:buChar char="●"/>
              <a:tabLst>
                <a:tab pos="523240" algn="l"/>
              </a:tabLst>
            </a:pPr>
            <a:r>
              <a:rPr lang="en-US" sz="1000" b="1" dirty="0" smtClean="0">
                <a:solidFill>
                  <a:schemeClr val="tx2"/>
                </a:solidFill>
                <a:latin typeface="Arial"/>
                <a:cs typeface="Arial"/>
              </a:rPr>
              <a:t>Building Quality Dataset</a:t>
            </a:r>
          </a:p>
          <a:p>
            <a:pPr marL="523240" indent="-304800">
              <a:lnSpc>
                <a:spcPct val="100000"/>
              </a:lnSpc>
              <a:buChar char="●"/>
              <a:tabLst>
                <a:tab pos="523240" algn="l"/>
              </a:tabLst>
            </a:pPr>
            <a:r>
              <a:rPr lang="en-IN" sz="1000" b="1" dirty="0">
                <a:solidFill>
                  <a:schemeClr val="tx2"/>
                </a:solidFill>
              </a:rPr>
              <a:t>Privacy Concerns</a:t>
            </a:r>
            <a:endParaRPr sz="1000" b="1" spc="-1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523240" indent="-304800">
              <a:lnSpc>
                <a:spcPct val="100000"/>
              </a:lnSpc>
              <a:buChar char="●"/>
              <a:tabLst>
                <a:tab pos="523240" algn="l"/>
              </a:tabLst>
            </a:pPr>
            <a:endParaRPr sz="1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84059" y="4882751"/>
            <a:ext cx="13887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Date: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lang="en-US" sz="1400" spc="-10" dirty="0" smtClean="0">
                <a:latin typeface="Arial MT"/>
                <a:cs typeface="Arial MT"/>
              </a:rPr>
              <a:t>30</a:t>
            </a:r>
            <a:r>
              <a:rPr sz="1400" spc="-10" dirty="0" smtClean="0">
                <a:latin typeface="Arial MT"/>
                <a:cs typeface="Arial MT"/>
              </a:rPr>
              <a:t>/10/2023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Last</a:t>
            </a:r>
            <a:r>
              <a:rPr spc="-100" dirty="0"/>
              <a:t> </a:t>
            </a:r>
            <a:r>
              <a:rPr dirty="0"/>
              <a:t>month’s</a:t>
            </a:r>
            <a:r>
              <a:rPr spc="-95" dirty="0"/>
              <a:t> </a:t>
            </a:r>
            <a:r>
              <a:rPr spc="-10" dirty="0"/>
              <a:t>Progress</a:t>
            </a:r>
          </a:p>
        </p:txBody>
      </p:sp>
      <p:sp>
        <p:nvSpPr>
          <p:cNvPr id="3" name="object 3"/>
          <p:cNvSpPr/>
          <p:nvPr/>
        </p:nvSpPr>
        <p:spPr>
          <a:xfrm>
            <a:off x="178474" y="78783"/>
            <a:ext cx="56515" cy="361950"/>
          </a:xfrm>
          <a:custGeom>
            <a:avLst/>
            <a:gdLst/>
            <a:ahLst/>
            <a:cxnLst/>
            <a:rect l="l" t="t" r="r" b="b"/>
            <a:pathLst>
              <a:path w="56514" h="361950">
                <a:moveTo>
                  <a:pt x="56474" y="361898"/>
                </a:moveTo>
                <a:lnTo>
                  <a:pt x="0" y="361898"/>
                </a:lnTo>
                <a:lnTo>
                  <a:pt x="0" y="0"/>
                </a:lnTo>
                <a:lnTo>
                  <a:pt x="56474" y="0"/>
                </a:lnTo>
                <a:lnTo>
                  <a:pt x="56474" y="3618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6561" y="78783"/>
            <a:ext cx="937438" cy="3561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349" y="590550"/>
            <a:ext cx="9144000" cy="1833245"/>
            <a:chOff x="0" y="714949"/>
            <a:chExt cx="9144000" cy="18332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14949"/>
              <a:ext cx="9143999" cy="1833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727649"/>
              <a:ext cx="9144000" cy="1731645"/>
            </a:xfrm>
            <a:custGeom>
              <a:avLst/>
              <a:gdLst/>
              <a:ahLst/>
              <a:cxnLst/>
              <a:rect l="l" t="t" r="r" b="b"/>
              <a:pathLst>
                <a:path w="9144000" h="1731645">
                  <a:moveTo>
                    <a:pt x="9143999" y="1731599"/>
                  </a:moveTo>
                  <a:lnTo>
                    <a:pt x="0" y="1731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7315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243" y="736412"/>
            <a:ext cx="578358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</a:tabLst>
            </a:pPr>
            <a:r>
              <a:rPr sz="1400" b="1" dirty="0">
                <a:latin typeface="Calibri"/>
                <a:cs typeface="Calibri"/>
              </a:rPr>
              <a:t>Conducted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literature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review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image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segmentation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manipulation.</a:t>
            </a:r>
            <a:endParaRPr sz="1400" dirty="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buFont typeface="Arial MT"/>
              <a:buChar char="●"/>
              <a:tabLst>
                <a:tab pos="347980" algn="l"/>
              </a:tabLst>
            </a:pPr>
            <a:r>
              <a:rPr sz="1400" b="1" spc="-10" dirty="0">
                <a:latin typeface="Calibri"/>
                <a:cs typeface="Calibri"/>
              </a:rPr>
              <a:t>Explored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models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 smtClean="0">
                <a:latin typeface="Calibri"/>
                <a:cs typeface="Calibri"/>
              </a:rPr>
              <a:t>like</a:t>
            </a:r>
            <a:r>
              <a:rPr lang="en-US" sz="1400" b="1" spc="-25" dirty="0">
                <a:latin typeface="Calibri"/>
                <a:cs typeface="Calibri"/>
              </a:rPr>
              <a:t> </a:t>
            </a:r>
            <a:r>
              <a:rPr lang="en-US" sz="1400" b="1" spc="-25" dirty="0" smtClean="0">
                <a:latin typeface="Calibri"/>
                <a:cs typeface="Calibri"/>
              </a:rPr>
              <a:t>CARLA</a:t>
            </a:r>
            <a:r>
              <a:rPr sz="1400" b="1" spc="-25" dirty="0" smtClean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lang="en-US" sz="1400" b="1" dirty="0" smtClean="0">
                <a:latin typeface="Calibri"/>
                <a:cs typeface="Calibri"/>
              </a:rPr>
              <a:t>TAMER</a:t>
            </a:r>
            <a:r>
              <a:rPr sz="1400" b="1" spc="-25" dirty="0" smtClean="0">
                <a:latin typeface="Calibri"/>
                <a:cs typeface="Calibri"/>
              </a:rPr>
              <a:t> </a:t>
            </a:r>
            <a:r>
              <a:rPr sz="1400" b="1" spc="-10" dirty="0" smtClean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buFont typeface="Arial MT"/>
              <a:buChar char="●"/>
              <a:tabLst>
                <a:tab pos="347980" algn="l"/>
              </a:tabLst>
            </a:pPr>
            <a:r>
              <a:rPr sz="1400" b="1" dirty="0">
                <a:latin typeface="Calibri"/>
                <a:cs typeface="Calibri"/>
              </a:rPr>
              <a:t>Learned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basic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lang="en-US" sz="1400" b="1" spc="-10" dirty="0" smtClean="0">
                <a:latin typeface="Calibri"/>
                <a:cs typeface="Calibri"/>
              </a:rPr>
              <a:t>Machine Learning Algoithms</a:t>
            </a:r>
            <a:r>
              <a:rPr sz="1400" b="1" spc="-10" dirty="0" smtClean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buFont typeface="Arial MT"/>
              <a:buChar char="●"/>
              <a:tabLst>
                <a:tab pos="347980" algn="l"/>
              </a:tabLst>
            </a:pPr>
            <a:r>
              <a:rPr sz="1400" b="1" spc="-10" dirty="0" smtClean="0">
                <a:latin typeface="Calibri"/>
                <a:cs typeface="Calibri"/>
              </a:rPr>
              <a:t>Identified</a:t>
            </a:r>
            <a:r>
              <a:rPr sz="1400" b="1" spc="-25" dirty="0" smtClean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project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challenges,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such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real-</a:t>
            </a:r>
            <a:r>
              <a:rPr sz="1400" b="1" dirty="0">
                <a:latin typeface="Calibri"/>
                <a:cs typeface="Calibri"/>
              </a:rPr>
              <a:t>time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lang="en-US" sz="1400" b="1" dirty="0" smtClean="0">
                <a:latin typeface="Calibri"/>
                <a:cs typeface="Calibri"/>
              </a:rPr>
              <a:t>reward modelling</a:t>
            </a:r>
            <a:r>
              <a:rPr sz="1400" b="1" spc="-10" dirty="0" smtClean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b="1" spc="-10" dirty="0">
                <a:latin typeface="Calibri"/>
                <a:cs typeface="Calibri"/>
              </a:rPr>
              <a:t>Analyzed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existing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research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papers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models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inform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project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direction.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7765">
              <a:lnSpc>
                <a:spcPct val="100000"/>
              </a:lnSpc>
              <a:spcBef>
                <a:spcPts val="100"/>
              </a:spcBef>
            </a:pPr>
            <a:r>
              <a:rPr dirty="0"/>
              <a:t>KPIs</a:t>
            </a:r>
            <a:r>
              <a:rPr spc="-75" dirty="0"/>
              <a:t> </a:t>
            </a:r>
            <a:r>
              <a:rPr spc="-10" dirty="0"/>
              <a:t>achieved</a:t>
            </a:r>
          </a:p>
        </p:txBody>
      </p:sp>
      <p:sp>
        <p:nvSpPr>
          <p:cNvPr id="3" name="object 3"/>
          <p:cNvSpPr/>
          <p:nvPr/>
        </p:nvSpPr>
        <p:spPr>
          <a:xfrm>
            <a:off x="178474" y="78783"/>
            <a:ext cx="56515" cy="361950"/>
          </a:xfrm>
          <a:custGeom>
            <a:avLst/>
            <a:gdLst/>
            <a:ahLst/>
            <a:cxnLst/>
            <a:rect l="l" t="t" r="r" b="b"/>
            <a:pathLst>
              <a:path w="56514" h="361950">
                <a:moveTo>
                  <a:pt x="56399" y="361799"/>
                </a:moveTo>
                <a:lnTo>
                  <a:pt x="0" y="361799"/>
                </a:lnTo>
                <a:lnTo>
                  <a:pt x="0" y="0"/>
                </a:lnTo>
                <a:lnTo>
                  <a:pt x="56399" y="0"/>
                </a:lnTo>
                <a:lnTo>
                  <a:pt x="56399" y="3617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6561" y="78783"/>
            <a:ext cx="937438" cy="3561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740775"/>
            <a:ext cx="9144000" cy="2757170"/>
            <a:chOff x="0" y="740775"/>
            <a:chExt cx="9144000" cy="27571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0775"/>
              <a:ext cx="9143999" cy="2756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753474"/>
              <a:ext cx="9144000" cy="2655570"/>
            </a:xfrm>
            <a:custGeom>
              <a:avLst/>
              <a:gdLst/>
              <a:ahLst/>
              <a:cxnLst/>
              <a:rect l="l" t="t" r="r" b="b"/>
              <a:pathLst>
                <a:path w="9144000" h="2655570">
                  <a:moveTo>
                    <a:pt x="9143999" y="2655300"/>
                  </a:moveTo>
                  <a:lnTo>
                    <a:pt x="0" y="2655300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6553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975" y="763253"/>
            <a:ext cx="8590280" cy="1664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milestones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first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month,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here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KPIs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achieved:</a:t>
            </a:r>
            <a:endParaRPr sz="1200" dirty="0">
              <a:latin typeface="Calibri"/>
              <a:cs typeface="Calibri"/>
            </a:endParaRPr>
          </a:p>
          <a:p>
            <a:pPr marL="469265" indent="-320040">
              <a:lnSpc>
                <a:spcPct val="100000"/>
              </a:lnSpc>
              <a:spcBef>
                <a:spcPts val="1440"/>
              </a:spcBef>
              <a:buFont typeface="Arial"/>
              <a:buChar char="●"/>
              <a:tabLst>
                <a:tab pos="469265" algn="l"/>
              </a:tabLst>
            </a:pPr>
            <a:r>
              <a:rPr sz="1200" b="1" spc="-10" dirty="0">
                <a:latin typeface="Calibri"/>
                <a:cs typeface="Calibri"/>
              </a:rPr>
              <a:t>Literature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Review: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KPI: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Comprehensive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literature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review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completed.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Evidence: </a:t>
            </a:r>
            <a:r>
              <a:rPr sz="1200" spc="-10" dirty="0">
                <a:latin typeface="Calibri"/>
                <a:cs typeface="Calibri"/>
              </a:rPr>
              <a:t>Documentation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research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findings,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summaries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relevant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papers,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clear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understanding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theoretical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foundations.</a:t>
            </a:r>
            <a:endParaRPr sz="1200" dirty="0">
              <a:latin typeface="Calibri"/>
              <a:cs typeface="Calibri"/>
            </a:endParaRPr>
          </a:p>
          <a:p>
            <a:pPr marL="469265" indent="-320040">
              <a:lnSpc>
                <a:spcPct val="100000"/>
              </a:lnSpc>
              <a:spcBef>
                <a:spcPts val="1440"/>
              </a:spcBef>
              <a:buFont typeface="Arial"/>
              <a:buChar char="●"/>
              <a:tabLst>
                <a:tab pos="469265" algn="l"/>
              </a:tabLst>
            </a:pPr>
            <a:r>
              <a:rPr sz="1200" b="1" dirty="0">
                <a:latin typeface="Calibri"/>
                <a:cs typeface="Calibri"/>
              </a:rPr>
              <a:t>Learn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Basic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lang="en-US" sz="1200" b="1" spc="-10" dirty="0" smtClean="0">
                <a:latin typeface="Calibri"/>
                <a:cs typeface="Calibri"/>
              </a:rPr>
              <a:t>Syntax And Fine Tuning Algorithms</a:t>
            </a:r>
            <a:r>
              <a:rPr sz="1200" b="1" spc="-10" dirty="0" smtClean="0"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KPI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lang="en-US" sz="1200" spc="-40" dirty="0" smtClean="0">
                <a:latin typeface="Calibri"/>
                <a:cs typeface="Calibri"/>
              </a:rPr>
              <a:t> </a:t>
            </a:r>
            <a:r>
              <a:rPr lang="en-US" sz="1200" dirty="0" smtClean="0">
                <a:latin typeface="Calibri"/>
                <a:cs typeface="Calibri"/>
              </a:rPr>
              <a:t>Basic</a:t>
            </a:r>
            <a:r>
              <a:rPr lang="en-US" sz="1200" spc="-40" dirty="0" smtClean="0">
                <a:latin typeface="Calibri"/>
                <a:cs typeface="Calibri"/>
              </a:rPr>
              <a:t> </a:t>
            </a:r>
            <a:r>
              <a:rPr lang="en-US" sz="1200" spc="-10" dirty="0" smtClean="0">
                <a:latin typeface="Calibri"/>
                <a:cs typeface="Calibri"/>
              </a:rPr>
              <a:t>Syntax And Fine Tuning Algorithms Learnt</a:t>
            </a:r>
            <a:r>
              <a:rPr sz="1200" spc="-10" dirty="0" smtClean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Evidence: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Demonstrated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knowledge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lang="en-US" sz="1200" dirty="0" smtClean="0">
                <a:latin typeface="Calibri"/>
                <a:cs typeface="Calibri"/>
              </a:rPr>
              <a:t>Basic Syntax via coding platforms.Learnt Fine tuning algorithms and Held Peer Reviews.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Technical</a:t>
            </a:r>
            <a:r>
              <a:rPr spc="-140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178474" y="78783"/>
            <a:ext cx="56515" cy="361950"/>
          </a:xfrm>
          <a:custGeom>
            <a:avLst/>
            <a:gdLst/>
            <a:ahLst/>
            <a:cxnLst/>
            <a:rect l="l" t="t" r="r" b="b"/>
            <a:pathLst>
              <a:path w="56514" h="361950">
                <a:moveTo>
                  <a:pt x="56399" y="361799"/>
                </a:moveTo>
                <a:lnTo>
                  <a:pt x="0" y="361799"/>
                </a:lnTo>
                <a:lnTo>
                  <a:pt x="0" y="0"/>
                </a:lnTo>
                <a:lnTo>
                  <a:pt x="56399" y="0"/>
                </a:lnTo>
                <a:lnTo>
                  <a:pt x="56399" y="3617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6561" y="78783"/>
            <a:ext cx="937438" cy="3561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667453"/>
            <a:ext cx="9144000" cy="4358005"/>
            <a:chOff x="0" y="667453"/>
            <a:chExt cx="9144000" cy="43580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453"/>
              <a:ext cx="9143999" cy="43577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500" y="680152"/>
              <a:ext cx="9093835" cy="4256405"/>
            </a:xfrm>
            <a:custGeom>
              <a:avLst/>
              <a:gdLst/>
              <a:ahLst/>
              <a:cxnLst/>
              <a:rect l="l" t="t" r="r" b="b"/>
              <a:pathLst>
                <a:path w="9093835" h="4256405">
                  <a:moveTo>
                    <a:pt x="0" y="0"/>
                  </a:moveTo>
                  <a:lnTo>
                    <a:pt x="9093499" y="0"/>
                  </a:lnTo>
                  <a:lnTo>
                    <a:pt x="9093499" y="4256099"/>
                  </a:lnTo>
                  <a:lnTo>
                    <a:pt x="0" y="4256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475" y="687899"/>
            <a:ext cx="9003665" cy="2872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Technical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Challenges:</a:t>
            </a:r>
            <a:endParaRPr sz="1600" dirty="0">
              <a:latin typeface="Calibri"/>
              <a:cs typeface="Calibri"/>
            </a:endParaRPr>
          </a:p>
          <a:p>
            <a:pPr marL="469900" marR="34290" indent="-336550">
              <a:lnSpc>
                <a:spcPct val="100000"/>
              </a:lnSpc>
              <a:spcBef>
                <a:spcPts val="1445"/>
              </a:spcBef>
              <a:buFont typeface="Arial"/>
              <a:buChar char="●"/>
              <a:tabLst>
                <a:tab pos="469900" algn="l"/>
              </a:tabLst>
            </a:pPr>
            <a:r>
              <a:rPr lang="en-US" sz="1400" b="1" dirty="0" smtClean="0">
                <a:latin typeface="Calibri"/>
                <a:cs typeface="Calibri"/>
              </a:rPr>
              <a:t>Building Quality Dataset</a:t>
            </a:r>
            <a:r>
              <a:rPr sz="1400" b="1" dirty="0" smtClean="0">
                <a:latin typeface="Calibri"/>
                <a:cs typeface="Calibri"/>
              </a:rPr>
              <a:t>:</a:t>
            </a:r>
            <a:r>
              <a:rPr sz="1400" b="1" spc="200" dirty="0" smtClean="0">
                <a:latin typeface="Calibri"/>
                <a:cs typeface="Calibri"/>
              </a:rPr>
              <a:t> </a:t>
            </a:r>
            <a:r>
              <a:rPr lang="en-US" sz="1400" dirty="0" smtClean="0">
                <a:latin typeface="Calibri"/>
                <a:cs typeface="Calibri"/>
              </a:rPr>
              <a:t>Ensuring a high-quality dataset for Reinforcement Learning from Human Feedback (RLHF) is a must due to potential biases in the collected human feedback, which can impact the agent's learning.</a:t>
            </a:r>
          </a:p>
          <a:p>
            <a:pPr marL="469900" marR="34290" indent="-336550">
              <a:lnSpc>
                <a:spcPct val="100000"/>
              </a:lnSpc>
              <a:spcBef>
                <a:spcPts val="1445"/>
              </a:spcBef>
              <a:buFont typeface="Arial"/>
              <a:buChar char="●"/>
              <a:tabLst>
                <a:tab pos="469900" algn="l"/>
              </a:tabLst>
            </a:pPr>
            <a:r>
              <a:rPr lang="en-US" sz="1400" b="1" dirty="0" smtClean="0">
                <a:latin typeface="Calibri"/>
                <a:cs typeface="Calibri"/>
              </a:rPr>
              <a:t>Privacy Concerns</a:t>
            </a:r>
            <a:r>
              <a:rPr sz="1400" b="1" spc="-10" dirty="0" smtClean="0">
                <a:latin typeface="Calibri"/>
                <a:cs typeface="Calibri"/>
              </a:rPr>
              <a:t>: </a:t>
            </a:r>
            <a:r>
              <a:rPr lang="en-US" sz="1200" dirty="0"/>
              <a:t>Collecting and using human feedback data may raise privacy concerns, especially if sensitive information is involved. Ensuring data privacy and compliance with regulations is essential.</a:t>
            </a:r>
            <a:endParaRPr sz="12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5"/>
              </a:spcBef>
              <a:buFont typeface="Arial"/>
              <a:buChar char="●"/>
            </a:pPr>
            <a:endParaRPr sz="1200" dirty="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How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did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we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solve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these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challenges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?:</a:t>
            </a:r>
            <a:endParaRPr sz="1600" dirty="0">
              <a:latin typeface="Calibri"/>
              <a:cs typeface="Calibri"/>
            </a:endParaRPr>
          </a:p>
          <a:p>
            <a:pPr marL="469900" marR="23495" indent="-336550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900" algn="l"/>
              </a:tabLst>
            </a:pPr>
            <a:r>
              <a:rPr lang="en-US" sz="1400" b="1" dirty="0" smtClean="0">
                <a:latin typeface="Calibri"/>
                <a:cs typeface="Calibri"/>
              </a:rPr>
              <a:t>Building Quality Dataset</a:t>
            </a:r>
            <a:r>
              <a:rPr sz="1400" b="1" dirty="0" smtClean="0">
                <a:latin typeface="Calibri"/>
                <a:cs typeface="Calibri"/>
              </a:rPr>
              <a:t>:</a:t>
            </a:r>
            <a:r>
              <a:rPr sz="1400" b="1" spc="50" dirty="0" smtClean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overcome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challenge,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focused</a:t>
            </a:r>
            <a:r>
              <a:rPr lang="en-US" sz="1400" dirty="0" smtClean="0">
                <a:latin typeface="Calibri"/>
                <a:cs typeface="Calibri"/>
              </a:rPr>
              <a:t> on Visiting several datasets and filtering out data according to or model needs. The Dataset is still in construction</a:t>
            </a:r>
            <a:endParaRPr sz="1400" dirty="0">
              <a:latin typeface="Calibri"/>
              <a:cs typeface="Calibri"/>
            </a:endParaRPr>
          </a:p>
          <a:p>
            <a:pPr marL="469900" marR="5080" indent="-336550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lang="en-US" sz="1400" b="1" spc="-10" dirty="0" smtClean="0">
                <a:latin typeface="Calibri"/>
                <a:cs typeface="Calibri"/>
              </a:rPr>
              <a:t>Privacy Concerns</a:t>
            </a:r>
            <a:r>
              <a:rPr sz="1400" b="1" spc="-20" dirty="0" smtClean="0">
                <a:latin typeface="Calibri"/>
                <a:cs typeface="Calibri"/>
              </a:rPr>
              <a:t>: </a:t>
            </a:r>
            <a:r>
              <a:rPr lang="en-US" sz="1400" dirty="0" smtClean="0">
                <a:latin typeface="Calibri"/>
                <a:cs typeface="Calibri"/>
              </a:rPr>
              <a:t>The team A</a:t>
            </a:r>
            <a:r>
              <a:rPr lang="en-US" sz="1200" dirty="0" smtClean="0"/>
              <a:t>nonymized </a:t>
            </a:r>
            <a:r>
              <a:rPr lang="en-US" sz="1200" dirty="0"/>
              <a:t>data to remove personally identifiable information (PII) before storing or using it.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spc="-75" dirty="0"/>
              <a:t> </a:t>
            </a:r>
            <a:r>
              <a:rPr dirty="0"/>
              <a:t>till</a:t>
            </a:r>
            <a:r>
              <a:rPr spc="-70" dirty="0"/>
              <a:t> </a:t>
            </a:r>
            <a:r>
              <a:rPr spc="-25" dirty="0"/>
              <a:t>now</a:t>
            </a:r>
          </a:p>
        </p:txBody>
      </p:sp>
      <p:sp>
        <p:nvSpPr>
          <p:cNvPr id="3" name="object 3"/>
          <p:cNvSpPr/>
          <p:nvPr/>
        </p:nvSpPr>
        <p:spPr>
          <a:xfrm>
            <a:off x="178474" y="78783"/>
            <a:ext cx="56515" cy="361950"/>
          </a:xfrm>
          <a:custGeom>
            <a:avLst/>
            <a:gdLst/>
            <a:ahLst/>
            <a:cxnLst/>
            <a:rect l="l" t="t" r="r" b="b"/>
            <a:pathLst>
              <a:path w="56514" h="361950">
                <a:moveTo>
                  <a:pt x="56399" y="361799"/>
                </a:moveTo>
                <a:lnTo>
                  <a:pt x="0" y="361799"/>
                </a:lnTo>
                <a:lnTo>
                  <a:pt x="0" y="0"/>
                </a:lnTo>
                <a:lnTo>
                  <a:pt x="56399" y="0"/>
                </a:lnTo>
                <a:lnTo>
                  <a:pt x="56399" y="3617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6561" y="78783"/>
            <a:ext cx="937438" cy="3561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749800"/>
            <a:ext cx="9144000" cy="3157220"/>
            <a:chOff x="0" y="749800"/>
            <a:chExt cx="9144000" cy="31572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9800"/>
              <a:ext cx="9143999" cy="3157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762499"/>
              <a:ext cx="9144000" cy="3055620"/>
            </a:xfrm>
            <a:custGeom>
              <a:avLst/>
              <a:gdLst/>
              <a:ahLst/>
              <a:cxnLst/>
              <a:rect l="l" t="t" r="r" b="b"/>
              <a:pathLst>
                <a:path w="9144000" h="3055620">
                  <a:moveTo>
                    <a:pt x="9143999" y="3055499"/>
                  </a:moveTo>
                  <a:lnTo>
                    <a:pt x="0" y="30554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0554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243" y="771263"/>
            <a:ext cx="8886190" cy="1092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16510" indent="-33401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8615" algn="l"/>
              </a:tabLst>
            </a:pPr>
            <a:r>
              <a:rPr sz="1400" b="1" dirty="0">
                <a:latin typeface="Calibri"/>
                <a:cs typeface="Calibri"/>
              </a:rPr>
              <a:t>Completed</a:t>
            </a:r>
            <a:r>
              <a:rPr sz="1400" b="1" spc="3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Literature</a:t>
            </a:r>
            <a:r>
              <a:rPr sz="1400" b="1" spc="3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Review:</a:t>
            </a:r>
            <a:r>
              <a:rPr sz="1400" b="1" spc="3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have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conducted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comprehensive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literature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review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fields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lang="en-US" sz="1400" spc="345" dirty="0" smtClean="0">
                <a:latin typeface="Calibri"/>
                <a:cs typeface="Calibri"/>
              </a:rPr>
              <a:t>RLHF</a:t>
            </a:r>
            <a:r>
              <a:rPr sz="1400" spc="-10" dirty="0" smtClean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	</a:t>
            </a:r>
            <a:r>
              <a:rPr lang="en-US" sz="1400" spc="-10" dirty="0" smtClean="0">
                <a:latin typeface="Calibri"/>
                <a:cs typeface="Calibri"/>
              </a:rPr>
              <a:t>And </a:t>
            </a:r>
            <a:r>
              <a:rPr lang="en-US" sz="1400" spc="-10" dirty="0" smtClean="0">
                <a:latin typeface="Calibri"/>
                <a:cs typeface="Calibri"/>
              </a:rPr>
              <a:t>Reward Model Training</a:t>
            </a:r>
            <a:r>
              <a:rPr sz="1400" spc="-10" dirty="0" smtClean="0">
                <a:latin typeface="Calibri"/>
                <a:cs typeface="Calibri"/>
              </a:rPr>
              <a:t>.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research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laid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foundation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10" dirty="0">
                <a:latin typeface="Calibri"/>
                <a:cs typeface="Calibri"/>
              </a:rPr>
              <a:t> understanding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 smtClean="0">
                <a:latin typeface="Calibri"/>
                <a:cs typeface="Calibri"/>
              </a:rPr>
              <a:t>theoretical</a:t>
            </a:r>
            <a:r>
              <a:rPr sz="1400" spc="-40" dirty="0" smtClean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aspects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project.</a:t>
            </a:r>
            <a:endParaRPr sz="1400" dirty="0">
              <a:latin typeface="Calibri"/>
              <a:cs typeface="Calibri"/>
            </a:endParaRPr>
          </a:p>
          <a:p>
            <a:pPr marL="346075" marR="15875" indent="-334010" algn="just">
              <a:lnSpc>
                <a:spcPct val="100000"/>
              </a:lnSpc>
              <a:spcBef>
                <a:spcPts val="1680"/>
              </a:spcBef>
              <a:buFont typeface="Arial MT"/>
              <a:buChar char="●"/>
              <a:tabLst>
                <a:tab pos="348615" algn="l"/>
              </a:tabLst>
            </a:pPr>
            <a:r>
              <a:rPr sz="1400" b="1" dirty="0" smtClean="0">
                <a:latin typeface="Calibri"/>
                <a:cs typeface="Calibri"/>
              </a:rPr>
              <a:t>Model</a:t>
            </a:r>
            <a:r>
              <a:rPr sz="1400" b="1" spc="-5" dirty="0" smtClean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Exploration: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have </a:t>
            </a:r>
            <a:r>
              <a:rPr sz="1400" spc="-10" dirty="0">
                <a:latin typeface="Calibri"/>
                <a:cs typeface="Calibri"/>
              </a:rPr>
              <a:t>explored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existing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lang="en-US" sz="1400" spc="-10" dirty="0" smtClean="0">
                <a:latin typeface="Calibri"/>
                <a:cs typeface="Calibri"/>
              </a:rPr>
              <a:t>RLHF</a:t>
            </a:r>
            <a:r>
              <a:rPr sz="1400" dirty="0" smtClean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 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algorithms,</a:t>
            </a:r>
            <a:r>
              <a:rPr sz="1400" dirty="0">
                <a:latin typeface="Calibri"/>
                <a:cs typeface="Calibri"/>
              </a:rPr>
              <a:t> such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as</a:t>
            </a:r>
            <a:r>
              <a:rPr lang="en-US" sz="1400" dirty="0" smtClean="0">
                <a:latin typeface="Calibri"/>
                <a:cs typeface="Calibri"/>
              </a:rPr>
              <a:t> CARLA</a:t>
            </a:r>
            <a:r>
              <a:rPr sz="1400" dirty="0" smtClean="0">
                <a:latin typeface="Calibri"/>
                <a:cs typeface="Calibri"/>
              </a:rPr>
              <a:t> </a:t>
            </a:r>
            <a:r>
              <a:rPr sz="1400" spc="-20" dirty="0" smtClean="0">
                <a:latin typeface="Calibri"/>
                <a:cs typeface="Calibri"/>
              </a:rPr>
              <a:t>, </a:t>
            </a:r>
            <a:r>
              <a:rPr sz="1400" dirty="0" smtClean="0">
                <a:latin typeface="Calibri"/>
                <a:cs typeface="Calibri"/>
              </a:rPr>
              <a:t>to</a:t>
            </a:r>
            <a:r>
              <a:rPr sz="1400" spc="-25" dirty="0" smtClean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understand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their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potential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integration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lang="en-US" sz="1400" spc="-20" dirty="0" smtClean="0">
                <a:latin typeface="Calibri"/>
                <a:cs typeface="Calibri"/>
              </a:rPr>
              <a:t>model</a:t>
            </a:r>
            <a:r>
              <a:rPr sz="1400" spc="-20" dirty="0" smtClean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Observations</a:t>
            </a:r>
            <a:r>
              <a:rPr spc="-60" dirty="0"/>
              <a:t> </a:t>
            </a:r>
            <a:r>
              <a:rPr dirty="0"/>
              <a:t>based</a:t>
            </a:r>
            <a:r>
              <a:rPr spc="-60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results</a:t>
            </a:r>
            <a:r>
              <a:rPr spc="-60" dirty="0"/>
              <a:t> </a:t>
            </a:r>
            <a:r>
              <a:rPr spc="-10" dirty="0"/>
              <a:t>obtained</a:t>
            </a:r>
          </a:p>
        </p:txBody>
      </p:sp>
      <p:sp>
        <p:nvSpPr>
          <p:cNvPr id="3" name="object 3"/>
          <p:cNvSpPr/>
          <p:nvPr/>
        </p:nvSpPr>
        <p:spPr>
          <a:xfrm>
            <a:off x="178474" y="78783"/>
            <a:ext cx="56515" cy="361950"/>
          </a:xfrm>
          <a:custGeom>
            <a:avLst/>
            <a:gdLst/>
            <a:ahLst/>
            <a:cxnLst/>
            <a:rect l="l" t="t" r="r" b="b"/>
            <a:pathLst>
              <a:path w="56514" h="361950">
                <a:moveTo>
                  <a:pt x="56474" y="361898"/>
                </a:moveTo>
                <a:lnTo>
                  <a:pt x="0" y="361898"/>
                </a:lnTo>
                <a:lnTo>
                  <a:pt x="0" y="0"/>
                </a:lnTo>
                <a:lnTo>
                  <a:pt x="56474" y="0"/>
                </a:lnTo>
                <a:lnTo>
                  <a:pt x="56474" y="3618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6561" y="78783"/>
            <a:ext cx="937438" cy="3561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682360"/>
            <a:ext cx="9144000" cy="3026410"/>
            <a:chOff x="0" y="682360"/>
            <a:chExt cx="9144000" cy="30264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82360"/>
              <a:ext cx="9143999" cy="3026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95060"/>
              <a:ext cx="9144000" cy="2924810"/>
            </a:xfrm>
            <a:custGeom>
              <a:avLst/>
              <a:gdLst/>
              <a:ahLst/>
              <a:cxnLst/>
              <a:rect l="l" t="t" r="r" b="b"/>
              <a:pathLst>
                <a:path w="9144000" h="2924810">
                  <a:moveTo>
                    <a:pt x="9143999" y="2924399"/>
                  </a:moveTo>
                  <a:lnTo>
                    <a:pt x="0" y="29243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9243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243" y="671819"/>
            <a:ext cx="8892540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65125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spc="-10" dirty="0" smtClean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348615" marR="5080" indent="-336550">
              <a:lnSpc>
                <a:spcPct val="114999"/>
              </a:lnSpc>
              <a:buFont typeface="Arial MT"/>
              <a:buChar char="●"/>
              <a:tabLst>
                <a:tab pos="348615" algn="l"/>
              </a:tabLst>
            </a:pPr>
            <a:r>
              <a:rPr sz="1400" b="1" dirty="0" smtClean="0">
                <a:latin typeface="Calibri"/>
                <a:cs typeface="Calibri"/>
              </a:rPr>
              <a:t>Model</a:t>
            </a:r>
            <a:r>
              <a:rPr sz="1400" b="1" spc="-40" dirty="0" smtClean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Exploration: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Exploring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existing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10" dirty="0" smtClean="0">
                <a:latin typeface="Calibri"/>
                <a:cs typeface="Calibri"/>
              </a:rPr>
              <a:t>RLHF</a:t>
            </a:r>
            <a:r>
              <a:rPr sz="1400" spc="-35" dirty="0" smtClean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algorithms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indicates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proactive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approach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 smtClean="0">
                <a:latin typeface="Calibri"/>
                <a:cs typeface="Calibri"/>
              </a:rPr>
              <a:t>to</a:t>
            </a:r>
            <a:r>
              <a:rPr lang="en-US" sz="1400" spc="-25" dirty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identifying</a:t>
            </a:r>
            <a:r>
              <a:rPr sz="1400" spc="-35" dirty="0" smtClean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potential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solutions.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exploration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guide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decision-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selecting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suitable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model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app.</a:t>
            </a:r>
            <a:endParaRPr sz="1400" dirty="0">
              <a:latin typeface="Calibri"/>
              <a:cs typeface="Calibri"/>
            </a:endParaRPr>
          </a:p>
          <a:p>
            <a:pPr marL="348615" marR="147955" indent="-336550">
              <a:lnSpc>
                <a:spcPct val="114999"/>
              </a:lnSpc>
              <a:buFont typeface="Arial MT"/>
              <a:buChar char="●"/>
              <a:tabLst>
                <a:tab pos="348615" algn="l"/>
              </a:tabLst>
            </a:pPr>
            <a:r>
              <a:rPr sz="1400" b="1" spc="-10" dirty="0">
                <a:latin typeface="Calibri"/>
                <a:cs typeface="Calibri"/>
              </a:rPr>
              <a:t>Preparation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Next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Phases: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results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obtained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first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month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provide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strong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foundation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next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phases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project.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clear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understanding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theoretical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concepts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initial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design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work,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is</a:t>
            </a:r>
            <a:endParaRPr sz="1400" dirty="0">
              <a:latin typeface="Calibri"/>
              <a:cs typeface="Calibri"/>
            </a:endParaRPr>
          </a:p>
          <a:p>
            <a:pPr marL="348615">
              <a:lnSpc>
                <a:spcPct val="100000"/>
              </a:lnSpc>
              <a:spcBef>
                <a:spcPts val="250"/>
              </a:spcBef>
            </a:pPr>
            <a:r>
              <a:rPr sz="1400" spc="-20" dirty="0">
                <a:latin typeface="Calibri"/>
                <a:cs typeface="Calibri"/>
              </a:rPr>
              <a:t>well-</a:t>
            </a:r>
            <a:r>
              <a:rPr sz="1400" spc="-10" dirty="0">
                <a:latin typeface="Calibri"/>
                <a:cs typeface="Calibri"/>
              </a:rPr>
              <a:t>prepared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implementation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development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stages.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Upcoming</a:t>
            </a:r>
            <a:r>
              <a:rPr spc="-90" dirty="0"/>
              <a:t> </a:t>
            </a:r>
            <a:r>
              <a:rPr dirty="0"/>
              <a:t>Month’s</a:t>
            </a:r>
            <a:r>
              <a:rPr spc="-90" dirty="0"/>
              <a:t> </a:t>
            </a:r>
            <a:r>
              <a:rPr spc="-20" dirty="0"/>
              <a:t>plan</a:t>
            </a:r>
          </a:p>
        </p:txBody>
      </p:sp>
      <p:sp>
        <p:nvSpPr>
          <p:cNvPr id="3" name="object 3"/>
          <p:cNvSpPr/>
          <p:nvPr/>
        </p:nvSpPr>
        <p:spPr>
          <a:xfrm>
            <a:off x="178474" y="78783"/>
            <a:ext cx="56515" cy="361950"/>
          </a:xfrm>
          <a:custGeom>
            <a:avLst/>
            <a:gdLst/>
            <a:ahLst/>
            <a:cxnLst/>
            <a:rect l="l" t="t" r="r" b="b"/>
            <a:pathLst>
              <a:path w="56514" h="361950">
                <a:moveTo>
                  <a:pt x="56474" y="361898"/>
                </a:moveTo>
                <a:lnTo>
                  <a:pt x="0" y="361898"/>
                </a:lnTo>
                <a:lnTo>
                  <a:pt x="0" y="0"/>
                </a:lnTo>
                <a:lnTo>
                  <a:pt x="56474" y="0"/>
                </a:lnTo>
                <a:lnTo>
                  <a:pt x="56474" y="3618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6561" y="78783"/>
            <a:ext cx="937438" cy="3561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592185"/>
            <a:ext cx="9144000" cy="3112770"/>
            <a:chOff x="0" y="592185"/>
            <a:chExt cx="9144000" cy="31127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92185"/>
              <a:ext cx="9143999" cy="311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04885"/>
              <a:ext cx="9144000" cy="3011170"/>
            </a:xfrm>
            <a:custGeom>
              <a:avLst/>
              <a:gdLst/>
              <a:ahLst/>
              <a:cxnLst/>
              <a:rect l="l" t="t" r="r" b="b"/>
              <a:pathLst>
                <a:path w="9144000" h="3011170">
                  <a:moveTo>
                    <a:pt x="9143999" y="3010799"/>
                  </a:moveTo>
                  <a:lnTo>
                    <a:pt x="0" y="3010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010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5897" y="581644"/>
            <a:ext cx="8833485" cy="201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389890" indent="-305435">
              <a:lnSpc>
                <a:spcPct val="114999"/>
              </a:lnSpc>
              <a:spcBef>
                <a:spcPts val="100"/>
              </a:spcBef>
              <a:buSzPct val="71428"/>
              <a:buFont typeface="Arial MT"/>
              <a:buChar char="●"/>
              <a:tabLst>
                <a:tab pos="317500" algn="l"/>
              </a:tabLst>
            </a:pPr>
            <a:r>
              <a:rPr lang="en-US" sz="1400" b="1" spc="-10" dirty="0" smtClean="0">
                <a:latin typeface="Calibri"/>
                <a:cs typeface="Calibri"/>
              </a:rPr>
              <a:t>Writing The Code</a:t>
            </a:r>
            <a:r>
              <a:rPr sz="1400" b="1" dirty="0" smtClean="0">
                <a:latin typeface="Calibri"/>
                <a:cs typeface="Calibri"/>
              </a:rPr>
              <a:t>:</a:t>
            </a:r>
            <a:r>
              <a:rPr sz="1400" b="1" spc="-30" dirty="0" smtClean="0">
                <a:latin typeface="Calibri"/>
                <a:cs typeface="Calibri"/>
              </a:rPr>
              <a:t> </a:t>
            </a:r>
            <a:r>
              <a:rPr lang="en-US" sz="1400" spc="-10" dirty="0" smtClean="0">
                <a:latin typeface="Calibri"/>
                <a:cs typeface="Calibri"/>
              </a:rPr>
              <a:t>Starting and writing the Basic Code to Make Our RLHF Model</a:t>
            </a:r>
          </a:p>
          <a:p>
            <a:pPr marL="317500" marR="389890" indent="-305435">
              <a:lnSpc>
                <a:spcPct val="114999"/>
              </a:lnSpc>
              <a:spcBef>
                <a:spcPts val="100"/>
              </a:spcBef>
              <a:buSzPct val="71428"/>
              <a:buFont typeface="Arial MT"/>
              <a:buChar char="●"/>
              <a:tabLst>
                <a:tab pos="317500" algn="l"/>
              </a:tabLst>
            </a:pPr>
            <a:r>
              <a:rPr lang="en-US" sz="1400" b="1" spc="-10" dirty="0" smtClean="0">
                <a:latin typeface="Calibri"/>
                <a:cs typeface="Calibri"/>
              </a:rPr>
              <a:t>Fine Tuning The Model :</a:t>
            </a:r>
            <a:r>
              <a:rPr lang="en-US" sz="1400" dirty="0"/>
              <a:t> </a:t>
            </a:r>
            <a:r>
              <a:rPr lang="en-US" sz="1200" dirty="0" smtClean="0"/>
              <a:t>Fine-tune the </a:t>
            </a:r>
            <a:r>
              <a:rPr lang="en-US" sz="1200" dirty="0"/>
              <a:t>Reinforcement Learning from Human Feedback (RLHF) model to enhance its performance and align it more closely with user preferences</a:t>
            </a:r>
            <a:r>
              <a:rPr lang="en-US" sz="1400" dirty="0"/>
              <a:t>.</a:t>
            </a:r>
            <a:endParaRPr sz="1400" dirty="0">
              <a:latin typeface="Calibri"/>
              <a:cs typeface="Calibri"/>
            </a:endParaRPr>
          </a:p>
          <a:p>
            <a:pPr marL="317500" marR="596900" indent="-305435">
              <a:lnSpc>
                <a:spcPct val="114999"/>
              </a:lnSpc>
              <a:buSzPct val="71428"/>
              <a:buFont typeface="Arial MT"/>
              <a:buChar char="●"/>
              <a:tabLst>
                <a:tab pos="317500" algn="l"/>
              </a:tabLst>
            </a:pPr>
            <a:r>
              <a:rPr sz="1400" b="1" dirty="0" smtClean="0">
                <a:latin typeface="Calibri"/>
                <a:cs typeface="Calibri"/>
              </a:rPr>
              <a:t>Experiment</a:t>
            </a:r>
            <a:r>
              <a:rPr sz="1400" b="1" spc="-40" dirty="0" smtClean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Test: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Conduct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experiments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identify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effective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lang="en-US" sz="1400" spc="-10" dirty="0" smtClean="0">
                <a:latin typeface="Calibri"/>
                <a:cs typeface="Calibri"/>
              </a:rPr>
              <a:t>Reward Model Training</a:t>
            </a:r>
            <a:r>
              <a:rPr sz="1400" spc="-40" dirty="0" smtClean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methods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merging </a:t>
            </a:r>
            <a:r>
              <a:rPr sz="1400" spc="-20" dirty="0">
                <a:latin typeface="Calibri"/>
                <a:cs typeface="Calibri"/>
              </a:rPr>
              <a:t>strategies</a:t>
            </a:r>
            <a:r>
              <a:rPr sz="1400" spc="-10" dirty="0">
                <a:latin typeface="Calibri"/>
                <a:cs typeface="Calibri"/>
              </a:rPr>
              <a:t> through rigorous testing</a:t>
            </a:r>
            <a:r>
              <a:rPr sz="1400" spc="-10" dirty="0" smtClean="0">
                <a:latin typeface="Calibri"/>
                <a:cs typeface="Calibri"/>
              </a:rPr>
              <a:t>.</a:t>
            </a:r>
            <a:endParaRPr lang="en-US" sz="1400" spc="-10" dirty="0" smtClean="0">
              <a:latin typeface="Calibri"/>
              <a:cs typeface="Calibri"/>
            </a:endParaRPr>
          </a:p>
          <a:p>
            <a:pPr marL="297815" marR="515620" indent="-285750">
              <a:lnSpc>
                <a:spcPct val="114999"/>
              </a:lnSpc>
              <a:buSzPct val="71428"/>
              <a:buFont typeface="Arial" panose="020B0604020202020204" pitchFamily="34" charset="0"/>
              <a:buChar char="•"/>
              <a:tabLst>
                <a:tab pos="317500" algn="l"/>
              </a:tabLst>
            </a:pPr>
            <a:r>
              <a:rPr sz="1400" b="1" spc="-10" dirty="0" smtClean="0">
                <a:latin typeface="Calibri"/>
                <a:cs typeface="Calibri"/>
              </a:rPr>
              <a:t>Address</a:t>
            </a:r>
            <a:r>
              <a:rPr sz="1400" b="1" spc="-30" dirty="0" smtClean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Technical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Challenges: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Tackle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technical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challenges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during implementation.</a:t>
            </a:r>
            <a:endParaRPr sz="1400" dirty="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50"/>
              </a:spcBef>
              <a:buSzPct val="71428"/>
              <a:buFont typeface="Arial MT"/>
              <a:buChar char="●"/>
              <a:tabLst>
                <a:tab pos="317500" algn="l"/>
              </a:tabLst>
            </a:pPr>
            <a:r>
              <a:rPr sz="1400" b="1" dirty="0">
                <a:latin typeface="Calibri"/>
                <a:cs typeface="Calibri"/>
              </a:rPr>
              <a:t>Plan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Future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Phases: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Begin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outlining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next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steps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milestones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project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beyond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second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month.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791" y="1608340"/>
            <a:ext cx="515747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00" b="0" i="1" spc="345" dirty="0">
                <a:solidFill>
                  <a:srgbClr val="5B9BD4"/>
                </a:solidFill>
                <a:latin typeface="Times New Roman"/>
                <a:cs typeface="Times New Roman"/>
              </a:rPr>
              <a:t>T</a:t>
            </a:r>
            <a:r>
              <a:rPr sz="10400" b="0" i="1" spc="-265" dirty="0">
                <a:solidFill>
                  <a:srgbClr val="5B9BD4"/>
                </a:solidFill>
                <a:latin typeface="Times New Roman"/>
                <a:cs typeface="Times New Roman"/>
              </a:rPr>
              <a:t>han</a:t>
            </a:r>
            <a:r>
              <a:rPr sz="10400" b="0" i="1" spc="-254" dirty="0">
                <a:solidFill>
                  <a:srgbClr val="5B9BD4"/>
                </a:solidFill>
                <a:latin typeface="Times New Roman"/>
                <a:cs typeface="Times New Roman"/>
              </a:rPr>
              <a:t>k</a:t>
            </a:r>
            <a:r>
              <a:rPr sz="10400" b="0" i="1" spc="-509" dirty="0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sz="10400" b="0" i="1" spc="-735" dirty="0">
                <a:solidFill>
                  <a:srgbClr val="5B9BD4"/>
                </a:solidFill>
                <a:latin typeface="Times New Roman"/>
                <a:cs typeface="Times New Roman"/>
              </a:rPr>
              <a:t>you</a:t>
            </a:r>
            <a:endParaRPr sz="10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555" y="0"/>
            <a:ext cx="738505" cy="5143500"/>
          </a:xfrm>
          <a:custGeom>
            <a:avLst/>
            <a:gdLst/>
            <a:ahLst/>
            <a:cxnLst/>
            <a:rect l="l" t="t" r="r" b="b"/>
            <a:pathLst>
              <a:path w="738505" h="5143500">
                <a:moveTo>
                  <a:pt x="738410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738410" y="0"/>
                </a:lnTo>
                <a:lnTo>
                  <a:pt x="738410" y="51434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2280" cy="5143500"/>
          </a:xfrm>
          <a:custGeom>
            <a:avLst/>
            <a:gdLst/>
            <a:ahLst/>
            <a:cxnLst/>
            <a:rect l="l" t="t" r="r" b="b"/>
            <a:pathLst>
              <a:path w="462280" h="5143500">
                <a:moveTo>
                  <a:pt x="462168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62168" y="0"/>
                </a:lnTo>
                <a:lnTo>
                  <a:pt x="462168" y="5143499"/>
                </a:lnTo>
                <a:close/>
              </a:path>
            </a:pathLst>
          </a:custGeom>
          <a:solidFill>
            <a:srgbClr val="0D409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565</Words>
  <Application>Microsoft Office PowerPoint</Application>
  <PresentationFormat>On-screen Show (16:9)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MT</vt:lpstr>
      <vt:lpstr>Calibri</vt:lpstr>
      <vt:lpstr>Times New Roman</vt:lpstr>
      <vt:lpstr>Office Theme</vt:lpstr>
      <vt:lpstr>Work-let Name: RLHF-Reward Model Training</vt:lpstr>
      <vt:lpstr>Last month’s Progress</vt:lpstr>
      <vt:lpstr>KPIs achieved</vt:lpstr>
      <vt:lpstr>Technical challenges</vt:lpstr>
      <vt:lpstr>Results till now</vt:lpstr>
      <vt:lpstr>Observations based on the results obtained</vt:lpstr>
      <vt:lpstr>Upcoming Month’s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Work-let Name: Segment Human from One Image and Impose on Second Image</dc:title>
  <dc:creator>MANOJ GOYAL</dc:creator>
  <cp:lastModifiedBy>MANOJ GOYAL</cp:lastModifiedBy>
  <cp:revision>6</cp:revision>
  <dcterms:created xsi:type="dcterms:W3CDTF">2023-10-29T10:43:55Z</dcterms:created>
  <dcterms:modified xsi:type="dcterms:W3CDTF">2023-10-29T11:55:47Z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2023-10-11T00:00:00Z</vt:filetime>
  </property>
</Properties>
</file>