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p:cViewPr varScale="1">
        <p:scale>
          <a:sx n="98" d="100"/>
          <a:sy n="98" d="100"/>
        </p:scale>
        <p:origin x="6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7704" y="501449"/>
            <a:ext cx="8981980" cy="794705"/>
          </a:xfrm>
          <a:prstGeom prst="rect">
            <a:avLst/>
          </a:prstGeom>
        </p:spPr>
      </p:pic>
      <p:sp>
        <p:nvSpPr>
          <p:cNvPr id="17" name="bg object 17"/>
          <p:cNvSpPr/>
          <p:nvPr/>
        </p:nvSpPr>
        <p:spPr>
          <a:xfrm>
            <a:off x="0" y="78783"/>
            <a:ext cx="127000" cy="361950"/>
          </a:xfrm>
          <a:custGeom>
            <a:avLst/>
            <a:gdLst/>
            <a:ahLst/>
            <a:cxnLst/>
            <a:rect l="l" t="t" r="r" b="b"/>
            <a:pathLst>
              <a:path w="127000" h="361950">
                <a:moveTo>
                  <a:pt x="126998" y="361898"/>
                </a:moveTo>
                <a:lnTo>
                  <a:pt x="0" y="361898"/>
                </a:lnTo>
                <a:lnTo>
                  <a:pt x="0" y="0"/>
                </a:lnTo>
                <a:lnTo>
                  <a:pt x="126998" y="0"/>
                </a:lnTo>
                <a:lnTo>
                  <a:pt x="126998" y="361898"/>
                </a:lnTo>
                <a:close/>
              </a:path>
            </a:pathLst>
          </a:custGeom>
          <a:solidFill>
            <a:srgbClr val="0D4094"/>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8783"/>
            <a:ext cx="127000" cy="361950"/>
          </a:xfrm>
          <a:custGeom>
            <a:avLst/>
            <a:gdLst/>
            <a:ahLst/>
            <a:cxnLst/>
            <a:rect l="l" t="t" r="r" b="b"/>
            <a:pathLst>
              <a:path w="127000" h="361950">
                <a:moveTo>
                  <a:pt x="126998" y="361898"/>
                </a:moveTo>
                <a:lnTo>
                  <a:pt x="0" y="361898"/>
                </a:lnTo>
                <a:lnTo>
                  <a:pt x="0" y="0"/>
                </a:lnTo>
                <a:lnTo>
                  <a:pt x="126998" y="0"/>
                </a:lnTo>
                <a:lnTo>
                  <a:pt x="126998" y="361898"/>
                </a:lnTo>
                <a:close/>
              </a:path>
            </a:pathLst>
          </a:custGeom>
          <a:solidFill>
            <a:srgbClr val="0D4094"/>
          </a:solidFill>
        </p:spPr>
        <p:txBody>
          <a:bodyPr wrap="square" lIns="0" tIns="0" rIns="0" bIns="0" rtlCol="0"/>
          <a:lstStyle/>
          <a:p>
            <a:endParaRPr dirty="0"/>
          </a:p>
        </p:txBody>
      </p:sp>
      <p:sp>
        <p:nvSpPr>
          <p:cNvPr id="2" name="Holder 2"/>
          <p:cNvSpPr>
            <a:spLocks noGrp="1"/>
          </p:cNvSpPr>
          <p:nvPr>
            <p:ph type="title"/>
          </p:nvPr>
        </p:nvSpPr>
        <p:spPr>
          <a:xfrm>
            <a:off x="340397" y="51959"/>
            <a:ext cx="6847840" cy="391169"/>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12/18/2023</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97" y="51959"/>
            <a:ext cx="6847840" cy="317522"/>
          </a:xfrm>
          <a:prstGeom prst="rect">
            <a:avLst/>
          </a:prstGeom>
        </p:spPr>
        <p:txBody>
          <a:bodyPr vert="horz" wrap="square" lIns="0" tIns="85851" rIns="0" bIns="0" rtlCol="0">
            <a:spAutoFit/>
          </a:bodyPr>
          <a:lstStyle/>
          <a:p>
            <a:pPr marL="12700">
              <a:lnSpc>
                <a:spcPct val="100000"/>
              </a:lnSpc>
              <a:spcBef>
                <a:spcPts val="100"/>
              </a:spcBef>
            </a:pPr>
            <a:r>
              <a:rPr sz="1500" b="0" spc="-25" dirty="0">
                <a:latin typeface="Arial MT"/>
                <a:cs typeface="Arial MT"/>
              </a:rPr>
              <a:t>Work-</a:t>
            </a:r>
            <a:r>
              <a:rPr sz="1500" b="0" dirty="0">
                <a:latin typeface="Arial MT"/>
                <a:cs typeface="Arial MT"/>
              </a:rPr>
              <a:t>let</a:t>
            </a:r>
            <a:r>
              <a:rPr sz="1500" b="0" spc="-55" dirty="0">
                <a:latin typeface="Arial MT"/>
                <a:cs typeface="Arial MT"/>
              </a:rPr>
              <a:t> </a:t>
            </a:r>
            <a:r>
              <a:rPr sz="1500" b="0" dirty="0">
                <a:latin typeface="Arial MT"/>
                <a:cs typeface="Arial MT"/>
              </a:rPr>
              <a:t>Name:</a:t>
            </a:r>
            <a:r>
              <a:rPr sz="1500" b="0" spc="-30" dirty="0">
                <a:latin typeface="Arial MT"/>
                <a:cs typeface="Arial MT"/>
              </a:rPr>
              <a:t> </a:t>
            </a:r>
            <a:r>
              <a:rPr lang="en-US" sz="1500" b="0" dirty="0">
                <a:solidFill>
                  <a:srgbClr val="7F7F7F"/>
                </a:solidFill>
                <a:latin typeface="Arial MT"/>
                <a:cs typeface="Arial MT"/>
              </a:rPr>
              <a:t>RLHF-Reward Model Training</a:t>
            </a:r>
            <a:endParaRPr sz="1500" dirty="0">
              <a:latin typeface="Arial MT"/>
              <a:cs typeface="Arial MT"/>
            </a:endParaRPr>
          </a:p>
        </p:txBody>
      </p:sp>
      <p:sp>
        <p:nvSpPr>
          <p:cNvPr id="3" name="object 3"/>
          <p:cNvSpPr/>
          <p:nvPr/>
        </p:nvSpPr>
        <p:spPr>
          <a:xfrm>
            <a:off x="178474" y="78783"/>
            <a:ext cx="56515" cy="361950"/>
          </a:xfrm>
          <a:custGeom>
            <a:avLst/>
            <a:gdLst/>
            <a:ahLst/>
            <a:cxnLst/>
            <a:rect l="l" t="t" r="r" b="b"/>
            <a:pathLst>
              <a:path w="56514" h="361950">
                <a:moveTo>
                  <a:pt x="56474" y="361898"/>
                </a:moveTo>
                <a:lnTo>
                  <a:pt x="0" y="361898"/>
                </a:lnTo>
                <a:lnTo>
                  <a:pt x="0" y="0"/>
                </a:lnTo>
                <a:lnTo>
                  <a:pt x="56474" y="0"/>
                </a:lnTo>
                <a:lnTo>
                  <a:pt x="56474" y="361898"/>
                </a:lnTo>
                <a:close/>
              </a:path>
            </a:pathLst>
          </a:custGeom>
          <a:solidFill>
            <a:srgbClr val="BEBEBE"/>
          </a:solidFill>
        </p:spPr>
        <p:txBody>
          <a:bodyPr wrap="square" lIns="0" tIns="0" rIns="0" bIns="0" rtlCol="0"/>
          <a:lstStyle/>
          <a:p>
            <a:endParaRPr dirty="0"/>
          </a:p>
        </p:txBody>
      </p:sp>
      <p:sp>
        <p:nvSpPr>
          <p:cNvPr id="4" name="object 4"/>
          <p:cNvSpPr txBox="1"/>
          <p:nvPr/>
        </p:nvSpPr>
        <p:spPr>
          <a:xfrm>
            <a:off x="125445" y="525309"/>
            <a:ext cx="8880475" cy="577080"/>
          </a:xfrm>
          <a:prstGeom prst="rect">
            <a:avLst/>
          </a:prstGeom>
          <a:solidFill>
            <a:srgbClr val="3E3E3E"/>
          </a:solidFill>
        </p:spPr>
        <p:txBody>
          <a:bodyPr vert="horz" wrap="square" lIns="0" tIns="33019" rIns="0" bIns="0" rtlCol="0">
            <a:spAutoFit/>
          </a:bodyPr>
          <a:lstStyle/>
          <a:p>
            <a:pPr marL="70485">
              <a:lnSpc>
                <a:spcPct val="100000"/>
              </a:lnSpc>
              <a:spcBef>
                <a:spcPts val="259"/>
              </a:spcBef>
            </a:pPr>
            <a:r>
              <a:rPr sz="1400" b="1" dirty="0">
                <a:solidFill>
                  <a:srgbClr val="70AD47"/>
                </a:solidFill>
                <a:latin typeface="Arial"/>
                <a:cs typeface="Arial"/>
              </a:rPr>
              <a:t>Worklet</a:t>
            </a:r>
            <a:r>
              <a:rPr sz="1400" b="1" spc="-50" dirty="0">
                <a:solidFill>
                  <a:srgbClr val="70AD47"/>
                </a:solidFill>
                <a:latin typeface="Arial"/>
                <a:cs typeface="Arial"/>
              </a:rPr>
              <a:t> </a:t>
            </a:r>
            <a:r>
              <a:rPr sz="1400" b="1" spc="-10" dirty="0">
                <a:solidFill>
                  <a:srgbClr val="70AD47"/>
                </a:solidFill>
                <a:latin typeface="Arial"/>
                <a:cs typeface="Arial"/>
              </a:rPr>
              <a:t>Details</a:t>
            </a:r>
            <a:endParaRPr sz="1400" dirty="0">
              <a:latin typeface="Arial"/>
              <a:cs typeface="Arial"/>
            </a:endParaRPr>
          </a:p>
          <a:p>
            <a:pPr marL="317500" indent="-208915">
              <a:lnSpc>
                <a:spcPct val="100000"/>
              </a:lnSpc>
              <a:spcBef>
                <a:spcPts val="375"/>
              </a:spcBef>
              <a:buAutoNum type="arabicPeriod"/>
              <a:tabLst>
                <a:tab pos="317500" algn="l"/>
              </a:tabLst>
            </a:pPr>
            <a:r>
              <a:rPr sz="900" dirty="0">
                <a:solidFill>
                  <a:srgbClr val="FFFFFF"/>
                </a:solidFill>
                <a:latin typeface="Arial MT"/>
                <a:cs typeface="Arial MT"/>
              </a:rPr>
              <a:t>Work</a:t>
            </a:r>
            <a:r>
              <a:rPr lang="en-US" sz="900" dirty="0">
                <a:solidFill>
                  <a:srgbClr val="FFFFFF"/>
                </a:solidFill>
                <a:latin typeface="Arial MT"/>
                <a:cs typeface="Arial MT"/>
              </a:rPr>
              <a:t> </a:t>
            </a:r>
            <a:r>
              <a:rPr sz="900" dirty="0">
                <a:solidFill>
                  <a:srgbClr val="FFFFFF"/>
                </a:solidFill>
                <a:latin typeface="Arial MT"/>
                <a:cs typeface="Arial MT"/>
              </a:rPr>
              <a:t>let</a:t>
            </a:r>
            <a:r>
              <a:rPr sz="900" spc="-40" dirty="0">
                <a:solidFill>
                  <a:srgbClr val="FFFFFF"/>
                </a:solidFill>
                <a:latin typeface="Arial MT"/>
                <a:cs typeface="Arial MT"/>
              </a:rPr>
              <a:t> </a:t>
            </a:r>
            <a:r>
              <a:rPr sz="900" dirty="0">
                <a:solidFill>
                  <a:srgbClr val="FFFFFF"/>
                </a:solidFill>
                <a:latin typeface="Arial MT"/>
                <a:cs typeface="Arial MT"/>
              </a:rPr>
              <a:t>ID:</a:t>
            </a:r>
            <a:r>
              <a:rPr sz="900" spc="-35" dirty="0">
                <a:solidFill>
                  <a:srgbClr val="FFFFFF"/>
                </a:solidFill>
                <a:latin typeface="Arial MT"/>
                <a:cs typeface="Arial MT"/>
              </a:rPr>
              <a:t> </a:t>
            </a:r>
            <a:r>
              <a:rPr sz="900" spc="-10" dirty="0">
                <a:solidFill>
                  <a:srgbClr val="FFFFFF"/>
                </a:solidFill>
                <a:latin typeface="Arial MT"/>
                <a:cs typeface="Arial MT"/>
              </a:rPr>
              <a:t>23VIS</a:t>
            </a:r>
            <a:r>
              <a:rPr lang="en-US" sz="900" spc="-10" dirty="0">
                <a:solidFill>
                  <a:srgbClr val="FFFFFF"/>
                </a:solidFill>
                <a:latin typeface="Arial MT"/>
                <a:cs typeface="Arial MT"/>
              </a:rPr>
              <a:t>3</a:t>
            </a:r>
            <a:r>
              <a:rPr sz="900" spc="-10" dirty="0">
                <a:solidFill>
                  <a:srgbClr val="FFFFFF"/>
                </a:solidFill>
                <a:latin typeface="Arial MT"/>
                <a:cs typeface="Arial MT"/>
              </a:rPr>
              <a:t>5SRM</a:t>
            </a:r>
            <a:endParaRPr sz="900" dirty="0">
              <a:latin typeface="Arial MT"/>
              <a:cs typeface="Arial MT"/>
            </a:endParaRPr>
          </a:p>
          <a:p>
            <a:pPr marL="317500" indent="-208915">
              <a:lnSpc>
                <a:spcPct val="100000"/>
              </a:lnSpc>
              <a:buAutoNum type="arabicPeriod"/>
              <a:tabLst>
                <a:tab pos="317500" algn="l"/>
              </a:tabLst>
            </a:pPr>
            <a:r>
              <a:rPr sz="900" dirty="0">
                <a:solidFill>
                  <a:srgbClr val="FFFFFF"/>
                </a:solidFill>
                <a:latin typeface="Arial MT"/>
                <a:cs typeface="Arial MT"/>
              </a:rPr>
              <a:t>College</a:t>
            </a:r>
            <a:r>
              <a:rPr sz="900" spc="-25" dirty="0">
                <a:solidFill>
                  <a:srgbClr val="FFFFFF"/>
                </a:solidFill>
                <a:latin typeface="Arial MT"/>
                <a:cs typeface="Arial MT"/>
              </a:rPr>
              <a:t> </a:t>
            </a:r>
            <a:r>
              <a:rPr sz="900" dirty="0">
                <a:solidFill>
                  <a:srgbClr val="FFFFFF"/>
                </a:solidFill>
                <a:latin typeface="Arial MT"/>
                <a:cs typeface="Arial MT"/>
              </a:rPr>
              <a:t>Name:</a:t>
            </a:r>
            <a:r>
              <a:rPr sz="900" spc="-25" dirty="0">
                <a:solidFill>
                  <a:srgbClr val="FFFFFF"/>
                </a:solidFill>
                <a:latin typeface="Arial MT"/>
                <a:cs typeface="Arial MT"/>
              </a:rPr>
              <a:t> </a:t>
            </a:r>
            <a:r>
              <a:rPr sz="900" dirty="0">
                <a:solidFill>
                  <a:srgbClr val="FFFFFF"/>
                </a:solidFill>
                <a:latin typeface="Arial MT"/>
                <a:cs typeface="Arial MT"/>
              </a:rPr>
              <a:t>SRM</a:t>
            </a:r>
            <a:r>
              <a:rPr sz="900" spc="-25" dirty="0">
                <a:solidFill>
                  <a:srgbClr val="FFFFFF"/>
                </a:solidFill>
                <a:latin typeface="Arial MT"/>
                <a:cs typeface="Arial MT"/>
              </a:rPr>
              <a:t> </a:t>
            </a:r>
            <a:r>
              <a:rPr sz="900" dirty="0">
                <a:solidFill>
                  <a:srgbClr val="FFFFFF"/>
                </a:solidFill>
                <a:latin typeface="Arial MT"/>
                <a:cs typeface="Arial MT"/>
              </a:rPr>
              <a:t>Institute</a:t>
            </a:r>
            <a:r>
              <a:rPr sz="900" spc="-25" dirty="0">
                <a:solidFill>
                  <a:srgbClr val="FFFFFF"/>
                </a:solidFill>
                <a:latin typeface="Arial MT"/>
                <a:cs typeface="Arial MT"/>
              </a:rPr>
              <a:t> </a:t>
            </a:r>
            <a:r>
              <a:rPr sz="900" dirty="0">
                <a:solidFill>
                  <a:srgbClr val="FFFFFF"/>
                </a:solidFill>
                <a:latin typeface="Arial MT"/>
                <a:cs typeface="Arial MT"/>
              </a:rPr>
              <a:t>of</a:t>
            </a:r>
            <a:r>
              <a:rPr sz="900" spc="-25" dirty="0">
                <a:solidFill>
                  <a:srgbClr val="FFFFFF"/>
                </a:solidFill>
                <a:latin typeface="Arial MT"/>
                <a:cs typeface="Arial MT"/>
              </a:rPr>
              <a:t> </a:t>
            </a:r>
            <a:r>
              <a:rPr sz="900" dirty="0">
                <a:solidFill>
                  <a:srgbClr val="FFFFFF"/>
                </a:solidFill>
                <a:latin typeface="Arial MT"/>
                <a:cs typeface="Arial MT"/>
              </a:rPr>
              <a:t>Science</a:t>
            </a:r>
            <a:r>
              <a:rPr sz="900" spc="-25" dirty="0">
                <a:solidFill>
                  <a:srgbClr val="FFFFFF"/>
                </a:solidFill>
                <a:latin typeface="Arial MT"/>
                <a:cs typeface="Arial MT"/>
              </a:rPr>
              <a:t> </a:t>
            </a:r>
            <a:r>
              <a:rPr sz="900" dirty="0">
                <a:solidFill>
                  <a:srgbClr val="FFFFFF"/>
                </a:solidFill>
                <a:latin typeface="Arial MT"/>
                <a:cs typeface="Arial MT"/>
              </a:rPr>
              <a:t>and</a:t>
            </a:r>
            <a:r>
              <a:rPr sz="900" spc="-35" dirty="0">
                <a:solidFill>
                  <a:srgbClr val="FFFFFF"/>
                </a:solidFill>
                <a:latin typeface="Arial MT"/>
                <a:cs typeface="Arial MT"/>
              </a:rPr>
              <a:t> </a:t>
            </a:r>
            <a:r>
              <a:rPr sz="900" spc="-10" dirty="0">
                <a:solidFill>
                  <a:srgbClr val="FFFFFF"/>
                </a:solidFill>
                <a:latin typeface="Arial MT"/>
                <a:cs typeface="Arial MT"/>
              </a:rPr>
              <a:t>Technology</a:t>
            </a:r>
            <a:endParaRPr sz="900" dirty="0">
              <a:latin typeface="Arial MT"/>
              <a:cs typeface="Arial MT"/>
            </a:endParaRPr>
          </a:p>
        </p:txBody>
      </p:sp>
      <p:pic>
        <p:nvPicPr>
          <p:cNvPr id="5" name="object 5"/>
          <p:cNvPicPr/>
          <p:nvPr/>
        </p:nvPicPr>
        <p:blipFill>
          <a:blip r:embed="rId2" cstate="print"/>
          <a:stretch>
            <a:fillRect/>
          </a:stretch>
        </p:blipFill>
        <p:spPr>
          <a:xfrm>
            <a:off x="8206561" y="78783"/>
            <a:ext cx="937438" cy="356182"/>
          </a:xfrm>
          <a:prstGeom prst="rect">
            <a:avLst/>
          </a:prstGeom>
        </p:spPr>
      </p:pic>
      <p:sp>
        <p:nvSpPr>
          <p:cNvPr id="9" name="object 9"/>
          <p:cNvSpPr txBox="1"/>
          <p:nvPr/>
        </p:nvSpPr>
        <p:spPr>
          <a:xfrm>
            <a:off x="125446" y="3146366"/>
            <a:ext cx="4446554" cy="1657505"/>
          </a:xfrm>
          <a:prstGeom prst="rect">
            <a:avLst/>
          </a:prstGeom>
          <a:solidFill>
            <a:srgbClr val="D8D8D8"/>
          </a:solidFill>
        </p:spPr>
        <p:txBody>
          <a:bodyPr vert="horz" wrap="square" lIns="0" tIns="71755" rIns="0" bIns="0" rtlCol="0">
            <a:spAutoFit/>
          </a:bodyPr>
          <a:lstStyle/>
          <a:p>
            <a:pPr marL="66675">
              <a:lnSpc>
                <a:spcPct val="100000"/>
              </a:lnSpc>
              <a:spcBef>
                <a:spcPts val="565"/>
              </a:spcBef>
            </a:pPr>
            <a:r>
              <a:rPr sz="1400" b="1" dirty="0">
                <a:solidFill>
                  <a:srgbClr val="0D4094"/>
                </a:solidFill>
                <a:latin typeface="Arial"/>
                <a:cs typeface="Arial"/>
              </a:rPr>
              <a:t>Next</a:t>
            </a:r>
            <a:r>
              <a:rPr sz="1400" b="1" spc="-5" dirty="0">
                <a:solidFill>
                  <a:srgbClr val="0D4094"/>
                </a:solidFill>
                <a:latin typeface="Arial"/>
                <a:cs typeface="Arial"/>
              </a:rPr>
              <a:t> </a:t>
            </a:r>
            <a:r>
              <a:rPr sz="1400" b="1" spc="-10" dirty="0">
                <a:solidFill>
                  <a:srgbClr val="0D4094"/>
                </a:solidFill>
                <a:latin typeface="Arial"/>
                <a:cs typeface="Arial"/>
              </a:rPr>
              <a:t>Steps</a:t>
            </a:r>
            <a:endParaRPr lang="en-IN" sz="1400" b="1" spc="-10" dirty="0">
              <a:solidFill>
                <a:srgbClr val="0D4094"/>
              </a:solidFill>
              <a:latin typeface="Arial"/>
              <a:cs typeface="Arial"/>
            </a:endParaRPr>
          </a:p>
          <a:p>
            <a:pPr marL="523240" indent="-304800">
              <a:lnSpc>
                <a:spcPct val="100000"/>
              </a:lnSpc>
              <a:spcBef>
                <a:spcPts val="1215"/>
              </a:spcBef>
              <a:buChar char="●"/>
              <a:tabLst>
                <a:tab pos="523240" algn="l"/>
              </a:tabLst>
            </a:pPr>
            <a:r>
              <a:rPr lang="en-IN" sz="1000" b="1" dirty="0" smtClean="0">
                <a:solidFill>
                  <a:srgbClr val="0D4094"/>
                </a:solidFill>
                <a:latin typeface="Arial"/>
                <a:cs typeface="Arial"/>
              </a:rPr>
              <a:t>Fine Tuning Our Model more</a:t>
            </a:r>
            <a:endParaRPr lang="en-IN" sz="1000" b="1" dirty="0">
              <a:solidFill>
                <a:srgbClr val="0D4094"/>
              </a:solidFill>
              <a:latin typeface="Arial"/>
              <a:cs typeface="Arial"/>
            </a:endParaRPr>
          </a:p>
          <a:p>
            <a:pPr marL="523240" indent="-304800">
              <a:lnSpc>
                <a:spcPct val="100000"/>
              </a:lnSpc>
              <a:spcBef>
                <a:spcPts val="1215"/>
              </a:spcBef>
              <a:buChar char="●"/>
              <a:tabLst>
                <a:tab pos="523240" algn="l"/>
              </a:tabLst>
            </a:pPr>
            <a:r>
              <a:rPr lang="en-US" sz="1000" b="1" dirty="0" smtClean="0">
                <a:solidFill>
                  <a:srgbClr val="0D4094"/>
                </a:solidFill>
                <a:latin typeface="Arial"/>
                <a:cs typeface="Arial"/>
              </a:rPr>
              <a:t>Presenting A Detailed Report on Our findings And Implementations</a:t>
            </a:r>
          </a:p>
          <a:p>
            <a:pPr marL="523240" indent="-304800">
              <a:lnSpc>
                <a:spcPct val="100000"/>
              </a:lnSpc>
              <a:spcBef>
                <a:spcPts val="1215"/>
              </a:spcBef>
              <a:buChar char="●"/>
              <a:tabLst>
                <a:tab pos="523240" algn="l"/>
              </a:tabLst>
            </a:pPr>
            <a:r>
              <a:rPr lang="en-US" sz="1000" b="1" dirty="0" smtClean="0">
                <a:solidFill>
                  <a:srgbClr val="0D4094"/>
                </a:solidFill>
                <a:latin typeface="Arial"/>
                <a:cs typeface="Arial"/>
              </a:rPr>
              <a:t>Continual Model Maintenence And updates</a:t>
            </a:r>
            <a:endParaRPr lang="en-IN" sz="1000" b="1" dirty="0">
              <a:solidFill>
                <a:srgbClr val="0D4094"/>
              </a:solidFill>
              <a:latin typeface="Arial"/>
              <a:cs typeface="Arial"/>
            </a:endParaRPr>
          </a:p>
          <a:p>
            <a:pPr marL="66675">
              <a:lnSpc>
                <a:spcPct val="100000"/>
              </a:lnSpc>
              <a:spcBef>
                <a:spcPts val="565"/>
              </a:spcBef>
            </a:pPr>
            <a:endParaRPr lang="en-IN" sz="1400" b="1" spc="-10" dirty="0">
              <a:solidFill>
                <a:srgbClr val="0D4094"/>
              </a:solidFill>
              <a:latin typeface="Arial"/>
              <a:cs typeface="Arial"/>
            </a:endParaRPr>
          </a:p>
        </p:txBody>
      </p:sp>
      <p:sp>
        <p:nvSpPr>
          <p:cNvPr id="10" name="object 10"/>
          <p:cNvSpPr txBox="1"/>
          <p:nvPr/>
        </p:nvSpPr>
        <p:spPr>
          <a:xfrm>
            <a:off x="134723" y="1460348"/>
            <a:ext cx="4428000" cy="1597873"/>
          </a:xfrm>
          <a:prstGeom prst="rect">
            <a:avLst/>
          </a:prstGeom>
          <a:solidFill>
            <a:srgbClr val="D8D8D8"/>
          </a:solidFill>
        </p:spPr>
        <p:txBody>
          <a:bodyPr vert="horz" wrap="square" lIns="0" tIns="76200" rIns="0" bIns="0" rtlCol="0">
            <a:spAutoFit/>
          </a:bodyPr>
          <a:lstStyle/>
          <a:p>
            <a:pPr marL="140335">
              <a:lnSpc>
                <a:spcPct val="100000"/>
              </a:lnSpc>
              <a:spcBef>
                <a:spcPts val="600"/>
              </a:spcBef>
            </a:pPr>
            <a:r>
              <a:rPr sz="1400" b="1" dirty="0">
                <a:solidFill>
                  <a:srgbClr val="0D4094"/>
                </a:solidFill>
                <a:latin typeface="Arial"/>
                <a:cs typeface="Arial"/>
              </a:rPr>
              <a:t>KPIs</a:t>
            </a:r>
            <a:r>
              <a:rPr sz="1400" b="1" spc="-45" dirty="0">
                <a:solidFill>
                  <a:srgbClr val="0D4094"/>
                </a:solidFill>
                <a:latin typeface="Arial"/>
                <a:cs typeface="Arial"/>
              </a:rPr>
              <a:t> </a:t>
            </a:r>
            <a:r>
              <a:rPr sz="1400" b="1" dirty="0">
                <a:solidFill>
                  <a:srgbClr val="0D4094"/>
                </a:solidFill>
                <a:latin typeface="Arial"/>
                <a:cs typeface="Arial"/>
              </a:rPr>
              <a:t>achieved</a:t>
            </a:r>
            <a:r>
              <a:rPr sz="1400" b="1" spc="-35" dirty="0">
                <a:solidFill>
                  <a:srgbClr val="0D4094"/>
                </a:solidFill>
                <a:latin typeface="Arial"/>
                <a:cs typeface="Arial"/>
              </a:rPr>
              <a:t> </a:t>
            </a:r>
            <a:r>
              <a:rPr sz="1400" b="1" dirty="0">
                <a:solidFill>
                  <a:srgbClr val="0D4094"/>
                </a:solidFill>
                <a:latin typeface="Arial"/>
                <a:cs typeface="Arial"/>
              </a:rPr>
              <a:t>till</a:t>
            </a:r>
            <a:r>
              <a:rPr sz="1400" b="1" spc="-35" dirty="0">
                <a:solidFill>
                  <a:srgbClr val="0D4094"/>
                </a:solidFill>
                <a:latin typeface="Arial"/>
                <a:cs typeface="Arial"/>
              </a:rPr>
              <a:t> </a:t>
            </a:r>
            <a:r>
              <a:rPr sz="1400" b="1" spc="-25" dirty="0">
                <a:solidFill>
                  <a:srgbClr val="0D4094"/>
                </a:solidFill>
                <a:latin typeface="Arial"/>
                <a:cs typeface="Arial"/>
              </a:rPr>
              <a:t>now</a:t>
            </a:r>
            <a:endParaRPr sz="1400" dirty="0">
              <a:latin typeface="Arial"/>
              <a:cs typeface="Arial"/>
            </a:endParaRPr>
          </a:p>
          <a:p>
            <a:pPr>
              <a:lnSpc>
                <a:spcPct val="100000"/>
              </a:lnSpc>
              <a:spcBef>
                <a:spcPts val="135"/>
              </a:spcBef>
            </a:pPr>
            <a:endParaRPr sz="1400" dirty="0" smtClean="0">
              <a:latin typeface="Arial"/>
              <a:cs typeface="Arial"/>
            </a:endParaRPr>
          </a:p>
          <a:p>
            <a:pPr marL="523240" indent="-297180">
              <a:lnSpc>
                <a:spcPct val="100000"/>
              </a:lnSpc>
              <a:buSzPct val="90000"/>
              <a:buChar char="●"/>
              <a:tabLst>
                <a:tab pos="523240" algn="l"/>
              </a:tabLst>
            </a:pPr>
            <a:r>
              <a:rPr lang="en-US" sz="1000" b="1" dirty="0" smtClean="0">
                <a:solidFill>
                  <a:srgbClr val="0D4094"/>
                </a:solidFill>
                <a:latin typeface="Arial"/>
                <a:cs typeface="Arial"/>
              </a:rPr>
              <a:t>Exploring Different Models And choosing an Adaptive one</a:t>
            </a:r>
          </a:p>
          <a:p>
            <a:pPr marL="523240" indent="-297180">
              <a:lnSpc>
                <a:spcPct val="100000"/>
              </a:lnSpc>
              <a:buSzPct val="90000"/>
              <a:buChar char="●"/>
              <a:tabLst>
                <a:tab pos="523240" algn="l"/>
              </a:tabLst>
            </a:pPr>
            <a:r>
              <a:rPr lang="en-US" sz="1000" b="1" dirty="0" smtClean="0">
                <a:solidFill>
                  <a:srgbClr val="0D4094"/>
                </a:solidFill>
                <a:latin typeface="Arial"/>
                <a:cs typeface="Arial"/>
              </a:rPr>
              <a:t>Tried Testing our Dataset against The Word2vec Model</a:t>
            </a:r>
          </a:p>
          <a:p>
            <a:pPr marL="523240" indent="-297180">
              <a:lnSpc>
                <a:spcPct val="100000"/>
              </a:lnSpc>
              <a:buSzPct val="90000"/>
              <a:buChar char="●"/>
              <a:tabLst>
                <a:tab pos="523240" algn="l"/>
              </a:tabLst>
            </a:pPr>
            <a:r>
              <a:rPr lang="en-US" sz="1000" b="1" dirty="0" smtClean="0">
                <a:solidFill>
                  <a:srgbClr val="0D4094"/>
                </a:solidFill>
                <a:latin typeface="Arial"/>
                <a:cs typeface="Arial"/>
              </a:rPr>
              <a:t>A quality Dataset is Ready</a:t>
            </a:r>
            <a:endParaRPr sz="1000" dirty="0">
              <a:latin typeface="Arial"/>
              <a:cs typeface="Arial"/>
            </a:endParaRPr>
          </a:p>
          <a:p>
            <a:pPr marL="218440">
              <a:lnSpc>
                <a:spcPct val="100000"/>
              </a:lnSpc>
              <a:tabLst>
                <a:tab pos="523240" algn="l"/>
              </a:tabLst>
            </a:pPr>
            <a:endParaRPr lang="en-US" sz="1000" dirty="0" smtClean="0">
              <a:latin typeface="Arial"/>
              <a:cs typeface="Arial"/>
            </a:endParaRPr>
          </a:p>
          <a:p>
            <a:pPr marL="218440">
              <a:lnSpc>
                <a:spcPct val="100000"/>
              </a:lnSpc>
              <a:tabLst>
                <a:tab pos="523240" algn="l"/>
              </a:tabLst>
            </a:pPr>
            <a:endParaRPr lang="en-US" sz="1000" dirty="0">
              <a:latin typeface="Arial"/>
              <a:cs typeface="Arial"/>
            </a:endParaRPr>
          </a:p>
          <a:p>
            <a:pPr marL="218440">
              <a:lnSpc>
                <a:spcPct val="100000"/>
              </a:lnSpc>
              <a:tabLst>
                <a:tab pos="523240" algn="l"/>
              </a:tabLst>
            </a:pPr>
            <a:endParaRPr lang="en-US" sz="1000" dirty="0" smtClean="0">
              <a:latin typeface="Arial"/>
              <a:cs typeface="Arial"/>
            </a:endParaRPr>
          </a:p>
          <a:p>
            <a:pPr marL="218440">
              <a:lnSpc>
                <a:spcPct val="100000"/>
              </a:lnSpc>
              <a:tabLst>
                <a:tab pos="523240" algn="l"/>
              </a:tabLst>
            </a:pPr>
            <a:endParaRPr lang="en-US" sz="1000" dirty="0">
              <a:latin typeface="Arial"/>
              <a:cs typeface="Arial"/>
            </a:endParaRPr>
          </a:p>
        </p:txBody>
      </p:sp>
      <p:sp>
        <p:nvSpPr>
          <p:cNvPr id="12" name="object 12"/>
          <p:cNvSpPr txBox="1"/>
          <p:nvPr/>
        </p:nvSpPr>
        <p:spPr>
          <a:xfrm>
            <a:off x="4604993" y="3153822"/>
            <a:ext cx="4401185" cy="1650452"/>
          </a:xfrm>
          <a:prstGeom prst="rect">
            <a:avLst/>
          </a:prstGeom>
          <a:solidFill>
            <a:srgbClr val="D8D8D8"/>
          </a:solidFill>
        </p:spPr>
        <p:txBody>
          <a:bodyPr vert="horz" wrap="square" lIns="0" tIns="74930" rIns="0" bIns="0" rtlCol="0">
            <a:spAutoFit/>
          </a:bodyPr>
          <a:lstStyle/>
          <a:p>
            <a:pPr marL="66675">
              <a:lnSpc>
                <a:spcPct val="100000"/>
              </a:lnSpc>
              <a:spcBef>
                <a:spcPts val="590"/>
              </a:spcBef>
            </a:pPr>
            <a:r>
              <a:rPr sz="1400" b="1" dirty="0">
                <a:solidFill>
                  <a:srgbClr val="0D4094"/>
                </a:solidFill>
                <a:latin typeface="Arial"/>
                <a:cs typeface="Arial"/>
              </a:rPr>
              <a:t>Key</a:t>
            </a:r>
            <a:r>
              <a:rPr sz="1400" b="1" spc="-85" dirty="0">
                <a:solidFill>
                  <a:srgbClr val="0D4094"/>
                </a:solidFill>
                <a:latin typeface="Arial"/>
                <a:cs typeface="Arial"/>
              </a:rPr>
              <a:t> </a:t>
            </a:r>
            <a:r>
              <a:rPr sz="1400" b="1" dirty="0">
                <a:solidFill>
                  <a:srgbClr val="0D4094"/>
                </a:solidFill>
                <a:latin typeface="Arial"/>
                <a:cs typeface="Arial"/>
              </a:rPr>
              <a:t>Achievements/</a:t>
            </a:r>
            <a:r>
              <a:rPr sz="1400" b="1" spc="-35" dirty="0">
                <a:solidFill>
                  <a:srgbClr val="0D4094"/>
                </a:solidFill>
                <a:latin typeface="Arial"/>
                <a:cs typeface="Arial"/>
              </a:rPr>
              <a:t> </a:t>
            </a:r>
            <a:r>
              <a:rPr sz="1400" b="1" dirty="0">
                <a:solidFill>
                  <a:srgbClr val="0D4094"/>
                </a:solidFill>
                <a:latin typeface="Arial"/>
                <a:cs typeface="Arial"/>
              </a:rPr>
              <a:t>Outcome</a:t>
            </a:r>
            <a:r>
              <a:rPr sz="1400" b="1" spc="-35" dirty="0">
                <a:solidFill>
                  <a:srgbClr val="0D4094"/>
                </a:solidFill>
                <a:latin typeface="Arial"/>
                <a:cs typeface="Arial"/>
              </a:rPr>
              <a:t> </a:t>
            </a:r>
            <a:r>
              <a:rPr sz="1400" b="1" dirty="0">
                <a:solidFill>
                  <a:srgbClr val="0D4094"/>
                </a:solidFill>
                <a:latin typeface="Arial"/>
                <a:cs typeface="Arial"/>
              </a:rPr>
              <a:t>till</a:t>
            </a:r>
            <a:r>
              <a:rPr sz="1400" b="1" spc="-30" dirty="0">
                <a:solidFill>
                  <a:srgbClr val="0D4094"/>
                </a:solidFill>
                <a:latin typeface="Arial"/>
                <a:cs typeface="Arial"/>
              </a:rPr>
              <a:t> </a:t>
            </a:r>
            <a:r>
              <a:rPr sz="1400" b="1" spc="-25" dirty="0">
                <a:solidFill>
                  <a:srgbClr val="0D4094"/>
                </a:solidFill>
                <a:latin typeface="Arial"/>
                <a:cs typeface="Arial"/>
              </a:rPr>
              <a:t>now</a:t>
            </a:r>
            <a:endParaRPr sz="1400" dirty="0">
              <a:latin typeface="Arial"/>
              <a:cs typeface="Arial"/>
            </a:endParaRPr>
          </a:p>
          <a:p>
            <a:pPr marL="523240" indent="-304800">
              <a:lnSpc>
                <a:spcPct val="100000"/>
              </a:lnSpc>
              <a:spcBef>
                <a:spcPts val="960"/>
              </a:spcBef>
              <a:buChar char="●"/>
              <a:tabLst>
                <a:tab pos="523240" algn="l"/>
              </a:tabLst>
            </a:pPr>
            <a:r>
              <a:rPr sz="1000" b="1" dirty="0">
                <a:solidFill>
                  <a:srgbClr val="0D4094"/>
                </a:solidFill>
                <a:latin typeface="Arial"/>
                <a:cs typeface="Arial"/>
              </a:rPr>
              <a:t>Completed</a:t>
            </a:r>
            <a:r>
              <a:rPr sz="1000" b="1" spc="-55" dirty="0">
                <a:solidFill>
                  <a:srgbClr val="0D4094"/>
                </a:solidFill>
                <a:latin typeface="Arial"/>
                <a:cs typeface="Arial"/>
              </a:rPr>
              <a:t> </a:t>
            </a:r>
            <a:r>
              <a:rPr sz="1000" b="1" dirty="0">
                <a:solidFill>
                  <a:srgbClr val="0D4094"/>
                </a:solidFill>
                <a:latin typeface="Arial"/>
                <a:cs typeface="Arial"/>
              </a:rPr>
              <a:t>comprehensive</a:t>
            </a:r>
            <a:r>
              <a:rPr sz="1000" b="1" spc="-55" dirty="0">
                <a:solidFill>
                  <a:srgbClr val="0D4094"/>
                </a:solidFill>
                <a:latin typeface="Arial"/>
                <a:cs typeface="Arial"/>
              </a:rPr>
              <a:t> </a:t>
            </a:r>
            <a:r>
              <a:rPr sz="1000" b="1" dirty="0">
                <a:solidFill>
                  <a:srgbClr val="0D4094"/>
                </a:solidFill>
                <a:latin typeface="Arial"/>
                <a:cs typeface="Arial"/>
              </a:rPr>
              <a:t>literature</a:t>
            </a:r>
            <a:r>
              <a:rPr sz="1000" b="1" spc="-50" dirty="0">
                <a:solidFill>
                  <a:srgbClr val="0D4094"/>
                </a:solidFill>
                <a:latin typeface="Arial"/>
                <a:cs typeface="Arial"/>
              </a:rPr>
              <a:t> </a:t>
            </a:r>
            <a:r>
              <a:rPr sz="1000" b="1" spc="-10" dirty="0">
                <a:solidFill>
                  <a:srgbClr val="0D4094"/>
                </a:solidFill>
                <a:latin typeface="Arial"/>
                <a:cs typeface="Arial"/>
              </a:rPr>
              <a:t>review.</a:t>
            </a:r>
            <a:endParaRPr sz="1000" dirty="0">
              <a:latin typeface="Arial"/>
              <a:cs typeface="Arial"/>
            </a:endParaRPr>
          </a:p>
          <a:p>
            <a:pPr marL="523240" indent="-304800">
              <a:lnSpc>
                <a:spcPct val="100000"/>
              </a:lnSpc>
              <a:buChar char="●"/>
              <a:tabLst>
                <a:tab pos="523240" algn="l"/>
              </a:tabLst>
            </a:pPr>
            <a:r>
              <a:rPr sz="1000" b="1" dirty="0">
                <a:solidFill>
                  <a:srgbClr val="0D4094"/>
                </a:solidFill>
                <a:latin typeface="Arial"/>
                <a:cs typeface="Arial"/>
              </a:rPr>
              <a:t>Acquired</a:t>
            </a:r>
            <a:r>
              <a:rPr sz="1000" b="1" spc="-20" dirty="0">
                <a:solidFill>
                  <a:srgbClr val="0D4094"/>
                </a:solidFill>
                <a:latin typeface="Arial"/>
                <a:cs typeface="Arial"/>
              </a:rPr>
              <a:t> </a:t>
            </a:r>
            <a:r>
              <a:rPr sz="1000" b="1" dirty="0">
                <a:solidFill>
                  <a:srgbClr val="0D4094"/>
                </a:solidFill>
                <a:latin typeface="Arial"/>
                <a:cs typeface="Arial"/>
              </a:rPr>
              <a:t>basic</a:t>
            </a:r>
            <a:r>
              <a:rPr sz="1000" b="1" spc="-50" dirty="0">
                <a:solidFill>
                  <a:srgbClr val="0D4094"/>
                </a:solidFill>
                <a:latin typeface="Arial"/>
                <a:cs typeface="Arial"/>
              </a:rPr>
              <a:t> </a:t>
            </a:r>
            <a:r>
              <a:rPr lang="en-US" sz="1000" b="1" spc="-10" dirty="0">
                <a:solidFill>
                  <a:srgbClr val="0D4094"/>
                </a:solidFill>
                <a:latin typeface="Arial"/>
                <a:cs typeface="Arial"/>
              </a:rPr>
              <a:t>Machine Learning</a:t>
            </a:r>
            <a:r>
              <a:rPr sz="1000" b="1" spc="-15" dirty="0">
                <a:solidFill>
                  <a:srgbClr val="0D4094"/>
                </a:solidFill>
                <a:latin typeface="Arial"/>
                <a:cs typeface="Arial"/>
              </a:rPr>
              <a:t> </a:t>
            </a:r>
            <a:r>
              <a:rPr sz="1000" b="1" spc="-10" dirty="0" smtClean="0">
                <a:solidFill>
                  <a:srgbClr val="0D4094"/>
                </a:solidFill>
                <a:latin typeface="Arial"/>
                <a:cs typeface="Arial"/>
              </a:rPr>
              <a:t>skills</a:t>
            </a:r>
            <a:endParaRPr lang="en-US" sz="1000" b="1" spc="-10" dirty="0" smtClean="0">
              <a:solidFill>
                <a:srgbClr val="0D4094"/>
              </a:solidFill>
              <a:latin typeface="Arial"/>
              <a:cs typeface="Arial"/>
            </a:endParaRPr>
          </a:p>
          <a:p>
            <a:pPr marL="523240" indent="-304800">
              <a:lnSpc>
                <a:spcPct val="100000"/>
              </a:lnSpc>
              <a:buChar char="●"/>
              <a:tabLst>
                <a:tab pos="523240" algn="l"/>
              </a:tabLst>
            </a:pPr>
            <a:r>
              <a:rPr lang="en-US" sz="1000" b="1" spc="-10" dirty="0" smtClean="0">
                <a:solidFill>
                  <a:srgbClr val="0D4094"/>
                </a:solidFill>
                <a:latin typeface="Arial"/>
                <a:cs typeface="Arial"/>
              </a:rPr>
              <a:t>Decided Our ML Model</a:t>
            </a:r>
          </a:p>
          <a:p>
            <a:pPr marL="523240" indent="-304800">
              <a:lnSpc>
                <a:spcPct val="100000"/>
              </a:lnSpc>
              <a:buChar char="●"/>
              <a:tabLst>
                <a:tab pos="523240" algn="l"/>
              </a:tabLst>
            </a:pPr>
            <a:r>
              <a:rPr lang="en-US" sz="1000" b="1" spc="-10" dirty="0" smtClean="0">
                <a:solidFill>
                  <a:srgbClr val="0D4094"/>
                </a:solidFill>
                <a:latin typeface="Arial"/>
                <a:cs typeface="Arial"/>
              </a:rPr>
              <a:t>Quality Improvement in Responses</a:t>
            </a:r>
          </a:p>
          <a:p>
            <a:pPr marL="523240" indent="-304800">
              <a:lnSpc>
                <a:spcPct val="100000"/>
              </a:lnSpc>
              <a:buChar char="●"/>
              <a:tabLst>
                <a:tab pos="523240" algn="l"/>
              </a:tabLst>
            </a:pPr>
            <a:endParaRPr lang="en-US" sz="1000" b="1" spc="-10" dirty="0">
              <a:solidFill>
                <a:srgbClr val="0D4094"/>
              </a:solidFill>
              <a:latin typeface="Arial"/>
              <a:cs typeface="Arial"/>
            </a:endParaRPr>
          </a:p>
          <a:p>
            <a:pPr marL="523240" indent="-304800">
              <a:lnSpc>
                <a:spcPct val="100000"/>
              </a:lnSpc>
              <a:buChar char="●"/>
              <a:tabLst>
                <a:tab pos="523240" algn="l"/>
              </a:tabLst>
            </a:pPr>
            <a:endParaRPr lang="en-US" sz="1000" b="1" spc="-10" dirty="0" smtClean="0">
              <a:solidFill>
                <a:srgbClr val="0D4094"/>
              </a:solidFill>
              <a:latin typeface="Arial"/>
              <a:cs typeface="Arial"/>
            </a:endParaRPr>
          </a:p>
          <a:p>
            <a:pPr marL="218440">
              <a:lnSpc>
                <a:spcPct val="100000"/>
              </a:lnSpc>
              <a:tabLst>
                <a:tab pos="523240" algn="l"/>
              </a:tabLst>
            </a:pPr>
            <a:endParaRPr lang="en-US" sz="1000" b="1" spc="-10" dirty="0" smtClean="0">
              <a:solidFill>
                <a:srgbClr val="0D4094"/>
              </a:solidFill>
              <a:latin typeface="Arial"/>
              <a:cs typeface="Arial"/>
            </a:endParaRPr>
          </a:p>
          <a:p>
            <a:pPr marL="523240" indent="-304800">
              <a:lnSpc>
                <a:spcPct val="100000"/>
              </a:lnSpc>
              <a:buChar char="●"/>
              <a:tabLst>
                <a:tab pos="523240" algn="l"/>
              </a:tabLst>
            </a:pPr>
            <a:endParaRPr sz="1000" dirty="0">
              <a:latin typeface="Arial"/>
              <a:cs typeface="Arial"/>
            </a:endParaRPr>
          </a:p>
        </p:txBody>
      </p:sp>
      <p:sp>
        <p:nvSpPr>
          <p:cNvPr id="14" name="object 14"/>
          <p:cNvSpPr txBox="1"/>
          <p:nvPr/>
        </p:nvSpPr>
        <p:spPr>
          <a:xfrm>
            <a:off x="4604993" y="1460348"/>
            <a:ext cx="4400927" cy="1525418"/>
          </a:xfrm>
          <a:prstGeom prst="rect">
            <a:avLst/>
          </a:prstGeom>
          <a:solidFill>
            <a:srgbClr val="D8D8D8"/>
          </a:solidFill>
        </p:spPr>
        <p:txBody>
          <a:bodyPr vert="horz" wrap="square" lIns="0" tIns="80645" rIns="0" bIns="0" rtlCol="0">
            <a:spAutoFit/>
          </a:bodyPr>
          <a:lstStyle/>
          <a:p>
            <a:pPr marL="35560">
              <a:lnSpc>
                <a:spcPct val="100000"/>
              </a:lnSpc>
              <a:spcBef>
                <a:spcPts val="635"/>
              </a:spcBef>
            </a:pPr>
            <a:r>
              <a:rPr sz="1400" b="1" dirty="0">
                <a:solidFill>
                  <a:srgbClr val="0D4094"/>
                </a:solidFill>
                <a:latin typeface="Arial"/>
                <a:cs typeface="Arial"/>
              </a:rPr>
              <a:t>Any</a:t>
            </a:r>
            <a:r>
              <a:rPr sz="1400" b="1" spc="-35" dirty="0">
                <a:solidFill>
                  <a:srgbClr val="0D4094"/>
                </a:solidFill>
                <a:latin typeface="Arial"/>
                <a:cs typeface="Arial"/>
              </a:rPr>
              <a:t> </a:t>
            </a:r>
            <a:r>
              <a:rPr sz="1400" b="1" dirty="0">
                <a:solidFill>
                  <a:srgbClr val="0D4094"/>
                </a:solidFill>
                <a:latin typeface="Arial"/>
                <a:cs typeface="Arial"/>
              </a:rPr>
              <a:t>Challenges/</a:t>
            </a:r>
            <a:r>
              <a:rPr sz="1400" b="1" spc="-35" dirty="0">
                <a:solidFill>
                  <a:srgbClr val="0D4094"/>
                </a:solidFill>
                <a:latin typeface="Arial"/>
                <a:cs typeface="Arial"/>
              </a:rPr>
              <a:t> </a:t>
            </a:r>
            <a:r>
              <a:rPr sz="1400" b="1" dirty="0">
                <a:solidFill>
                  <a:srgbClr val="0D4094"/>
                </a:solidFill>
                <a:latin typeface="Arial"/>
                <a:cs typeface="Arial"/>
              </a:rPr>
              <a:t>Issues</a:t>
            </a:r>
            <a:r>
              <a:rPr sz="1400" b="1" spc="-30" dirty="0">
                <a:solidFill>
                  <a:srgbClr val="0D4094"/>
                </a:solidFill>
                <a:latin typeface="Arial"/>
                <a:cs typeface="Arial"/>
              </a:rPr>
              <a:t> </a:t>
            </a:r>
            <a:r>
              <a:rPr sz="1400" b="1" spc="-10" dirty="0">
                <a:solidFill>
                  <a:srgbClr val="0D4094"/>
                </a:solidFill>
                <a:latin typeface="Arial"/>
                <a:cs typeface="Arial"/>
              </a:rPr>
              <a:t>faced</a:t>
            </a:r>
            <a:endParaRPr sz="1400" dirty="0">
              <a:latin typeface="Arial"/>
              <a:cs typeface="Arial"/>
            </a:endParaRPr>
          </a:p>
          <a:p>
            <a:pPr>
              <a:lnSpc>
                <a:spcPct val="100000"/>
              </a:lnSpc>
              <a:spcBef>
                <a:spcPts val="700"/>
              </a:spcBef>
            </a:pPr>
            <a:endParaRPr sz="1400" dirty="0">
              <a:latin typeface="Arial"/>
              <a:cs typeface="Arial"/>
            </a:endParaRPr>
          </a:p>
          <a:p>
            <a:pPr marL="523240" indent="-304800">
              <a:lnSpc>
                <a:spcPct val="100000"/>
              </a:lnSpc>
              <a:buChar char="●"/>
              <a:tabLst>
                <a:tab pos="523240" algn="l"/>
              </a:tabLst>
            </a:pPr>
            <a:r>
              <a:rPr lang="en-US" sz="1000" b="1" dirty="0" smtClean="0">
                <a:solidFill>
                  <a:schemeClr val="tx2"/>
                </a:solidFill>
                <a:latin typeface="Arial"/>
                <a:cs typeface="Arial"/>
              </a:rPr>
              <a:t>Improving and Optimizing</a:t>
            </a:r>
            <a:endParaRPr lang="en-US" sz="1000" b="1" dirty="0">
              <a:solidFill>
                <a:schemeClr val="tx2"/>
              </a:solidFill>
              <a:latin typeface="Arial"/>
              <a:cs typeface="Arial"/>
            </a:endParaRPr>
          </a:p>
          <a:p>
            <a:pPr marL="523240" indent="-304800">
              <a:lnSpc>
                <a:spcPct val="100000"/>
              </a:lnSpc>
              <a:buChar char="●"/>
              <a:tabLst>
                <a:tab pos="523240" algn="l"/>
              </a:tabLst>
            </a:pPr>
            <a:r>
              <a:rPr lang="en-US" sz="1000" b="1" dirty="0" smtClean="0">
                <a:solidFill>
                  <a:schemeClr val="tx2"/>
                </a:solidFill>
                <a:latin typeface="Arial"/>
                <a:cs typeface="Arial"/>
              </a:rPr>
              <a:t>Deciding What is Considered Harmful And What Is Not</a:t>
            </a:r>
          </a:p>
          <a:p>
            <a:pPr marL="523240" indent="-304800">
              <a:lnSpc>
                <a:spcPct val="100000"/>
              </a:lnSpc>
              <a:buChar char="●"/>
              <a:tabLst>
                <a:tab pos="523240" algn="l"/>
              </a:tabLst>
            </a:pPr>
            <a:endParaRPr lang="en-US" sz="1000" b="1" spc="-10" dirty="0">
              <a:solidFill>
                <a:schemeClr val="tx2"/>
              </a:solidFill>
              <a:latin typeface="Arial"/>
              <a:cs typeface="Arial"/>
            </a:endParaRPr>
          </a:p>
          <a:p>
            <a:pPr marL="523240" indent="-304800">
              <a:lnSpc>
                <a:spcPct val="100000"/>
              </a:lnSpc>
              <a:buChar char="●"/>
              <a:tabLst>
                <a:tab pos="523240" algn="l"/>
              </a:tabLst>
            </a:pPr>
            <a:endParaRPr lang="en-US" sz="1000" b="1" spc="-10" dirty="0" smtClean="0">
              <a:solidFill>
                <a:schemeClr val="tx2"/>
              </a:solidFill>
              <a:latin typeface="Arial"/>
              <a:cs typeface="Arial"/>
            </a:endParaRPr>
          </a:p>
          <a:p>
            <a:pPr marL="523240" indent="-304800">
              <a:lnSpc>
                <a:spcPct val="100000"/>
              </a:lnSpc>
              <a:buChar char="●"/>
              <a:tabLst>
                <a:tab pos="523240" algn="l"/>
              </a:tabLst>
            </a:pPr>
            <a:endParaRPr sz="1000" b="1" spc="-10" dirty="0">
              <a:solidFill>
                <a:schemeClr val="tx2"/>
              </a:solidFill>
              <a:latin typeface="Arial"/>
              <a:cs typeface="Arial"/>
            </a:endParaRPr>
          </a:p>
          <a:p>
            <a:pPr marL="523240" indent="-304800">
              <a:lnSpc>
                <a:spcPct val="100000"/>
              </a:lnSpc>
              <a:buChar char="●"/>
              <a:tabLst>
                <a:tab pos="523240" algn="l"/>
              </a:tabLst>
            </a:pPr>
            <a:endParaRPr sz="1000" dirty="0">
              <a:solidFill>
                <a:schemeClr val="tx2"/>
              </a:solidFill>
              <a:latin typeface="Arial"/>
              <a:cs typeface="Arial"/>
            </a:endParaRPr>
          </a:p>
        </p:txBody>
      </p:sp>
      <p:sp>
        <p:nvSpPr>
          <p:cNvPr id="15" name="object 15"/>
          <p:cNvSpPr txBox="1"/>
          <p:nvPr/>
        </p:nvSpPr>
        <p:spPr>
          <a:xfrm>
            <a:off x="7584059" y="4882751"/>
            <a:ext cx="13887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Date:</a:t>
            </a:r>
            <a:r>
              <a:rPr sz="1400" spc="-25" dirty="0">
                <a:latin typeface="Arial MT"/>
                <a:cs typeface="Arial MT"/>
              </a:rPr>
              <a:t> </a:t>
            </a:r>
            <a:r>
              <a:rPr lang="en-US" sz="1400" spc="-10" dirty="0" smtClean="0">
                <a:latin typeface="Arial MT"/>
                <a:cs typeface="Arial MT"/>
              </a:rPr>
              <a:t>18</a:t>
            </a:r>
            <a:r>
              <a:rPr sz="1400" spc="-10" dirty="0" smtClean="0">
                <a:latin typeface="Arial MT"/>
                <a:cs typeface="Arial MT"/>
              </a:rPr>
              <a:t>/1</a:t>
            </a:r>
            <a:r>
              <a:rPr lang="en-US" sz="1400" spc="-10" dirty="0" smtClean="0">
                <a:latin typeface="Arial MT"/>
                <a:cs typeface="Arial MT"/>
              </a:rPr>
              <a:t>2</a:t>
            </a:r>
            <a:r>
              <a:rPr sz="1400" spc="-10" dirty="0" smtClean="0">
                <a:latin typeface="Arial MT"/>
                <a:cs typeface="Arial MT"/>
              </a:rPr>
              <a:t>/2023</a:t>
            </a:r>
            <a:endParaRPr sz="14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Last</a:t>
            </a:r>
            <a:r>
              <a:rPr spc="-100" dirty="0"/>
              <a:t> </a:t>
            </a:r>
            <a:r>
              <a:rPr dirty="0"/>
              <a:t>month’s</a:t>
            </a:r>
            <a:r>
              <a:rPr spc="-95" dirty="0"/>
              <a:t> </a:t>
            </a:r>
            <a:r>
              <a:rPr spc="-10" dirty="0"/>
              <a:t>Progress</a:t>
            </a:r>
          </a:p>
        </p:txBody>
      </p:sp>
      <p:sp>
        <p:nvSpPr>
          <p:cNvPr id="3" name="object 3"/>
          <p:cNvSpPr/>
          <p:nvPr/>
        </p:nvSpPr>
        <p:spPr>
          <a:xfrm>
            <a:off x="178474" y="78783"/>
            <a:ext cx="56515" cy="361950"/>
          </a:xfrm>
          <a:custGeom>
            <a:avLst/>
            <a:gdLst/>
            <a:ahLst/>
            <a:cxnLst/>
            <a:rect l="l" t="t" r="r" b="b"/>
            <a:pathLst>
              <a:path w="56514" h="361950">
                <a:moveTo>
                  <a:pt x="56474" y="361898"/>
                </a:moveTo>
                <a:lnTo>
                  <a:pt x="0" y="361898"/>
                </a:lnTo>
                <a:lnTo>
                  <a:pt x="0" y="0"/>
                </a:lnTo>
                <a:lnTo>
                  <a:pt x="56474" y="0"/>
                </a:lnTo>
                <a:lnTo>
                  <a:pt x="56474" y="361898"/>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11349" y="590550"/>
            <a:ext cx="9144000" cy="1833245"/>
            <a:chOff x="0" y="714949"/>
            <a:chExt cx="9144000" cy="1833245"/>
          </a:xfrm>
        </p:grpSpPr>
        <p:pic>
          <p:nvPicPr>
            <p:cNvPr id="6" name="object 6"/>
            <p:cNvPicPr/>
            <p:nvPr/>
          </p:nvPicPr>
          <p:blipFill>
            <a:blip r:embed="rId3" cstate="print"/>
            <a:stretch>
              <a:fillRect/>
            </a:stretch>
          </p:blipFill>
          <p:spPr>
            <a:xfrm>
              <a:off x="0" y="714949"/>
              <a:ext cx="9143999" cy="1833200"/>
            </a:xfrm>
            <a:prstGeom prst="rect">
              <a:avLst/>
            </a:prstGeom>
          </p:spPr>
        </p:pic>
        <p:sp>
          <p:nvSpPr>
            <p:cNvPr id="7" name="object 7"/>
            <p:cNvSpPr/>
            <p:nvPr/>
          </p:nvSpPr>
          <p:spPr>
            <a:xfrm>
              <a:off x="0" y="727649"/>
              <a:ext cx="9144000" cy="1731645"/>
            </a:xfrm>
            <a:custGeom>
              <a:avLst/>
              <a:gdLst/>
              <a:ahLst/>
              <a:cxnLst/>
              <a:rect l="l" t="t" r="r" b="b"/>
              <a:pathLst>
                <a:path w="9144000" h="1731645">
                  <a:moveTo>
                    <a:pt x="9143999" y="1731599"/>
                  </a:moveTo>
                  <a:lnTo>
                    <a:pt x="0" y="1731599"/>
                  </a:lnTo>
                  <a:lnTo>
                    <a:pt x="0" y="0"/>
                  </a:lnTo>
                  <a:lnTo>
                    <a:pt x="9143999" y="0"/>
                  </a:lnTo>
                  <a:lnTo>
                    <a:pt x="9143999" y="1731599"/>
                  </a:lnTo>
                  <a:close/>
                </a:path>
              </a:pathLst>
            </a:custGeom>
            <a:solidFill>
              <a:srgbClr val="F1F1F1"/>
            </a:solidFill>
          </p:spPr>
          <p:txBody>
            <a:bodyPr wrap="square" lIns="0" tIns="0" rIns="0" bIns="0" rtlCol="0"/>
            <a:lstStyle/>
            <a:p>
              <a:endParaRPr dirty="0"/>
            </a:p>
          </p:txBody>
        </p:sp>
      </p:grpSp>
      <p:sp>
        <p:nvSpPr>
          <p:cNvPr id="8" name="object 8"/>
          <p:cNvSpPr txBox="1"/>
          <p:nvPr/>
        </p:nvSpPr>
        <p:spPr>
          <a:xfrm>
            <a:off x="175243" y="736412"/>
            <a:ext cx="5783580" cy="1090042"/>
          </a:xfrm>
          <a:prstGeom prst="rect">
            <a:avLst/>
          </a:prstGeom>
        </p:spPr>
        <p:txBody>
          <a:bodyPr vert="horz" wrap="square" lIns="0" tIns="12700" rIns="0" bIns="0" rtlCol="0">
            <a:spAutoFit/>
          </a:bodyPr>
          <a:lstStyle/>
          <a:p>
            <a:pPr marL="347980" indent="-335280">
              <a:lnSpc>
                <a:spcPct val="100000"/>
              </a:lnSpc>
              <a:spcBef>
                <a:spcPts val="100"/>
              </a:spcBef>
              <a:buFont typeface="Arial MT"/>
              <a:buChar char="●"/>
              <a:tabLst>
                <a:tab pos="347980" algn="l"/>
              </a:tabLst>
            </a:pPr>
            <a:r>
              <a:rPr sz="1400" b="1" dirty="0">
                <a:latin typeface="Calibri"/>
                <a:cs typeface="Calibri"/>
              </a:rPr>
              <a:t>Conducted</a:t>
            </a:r>
            <a:r>
              <a:rPr sz="1400" b="1" spc="-40" dirty="0">
                <a:latin typeface="Calibri"/>
                <a:cs typeface="Calibri"/>
              </a:rPr>
              <a:t> </a:t>
            </a:r>
            <a:r>
              <a:rPr sz="1400" b="1" spc="-10" dirty="0">
                <a:latin typeface="Calibri"/>
                <a:cs typeface="Calibri"/>
              </a:rPr>
              <a:t>literature</a:t>
            </a:r>
            <a:r>
              <a:rPr sz="1400" b="1" spc="-35" dirty="0">
                <a:latin typeface="Calibri"/>
                <a:cs typeface="Calibri"/>
              </a:rPr>
              <a:t> </a:t>
            </a:r>
            <a:r>
              <a:rPr sz="1400" b="1" dirty="0">
                <a:latin typeface="Calibri"/>
                <a:cs typeface="Calibri"/>
              </a:rPr>
              <a:t>review</a:t>
            </a:r>
            <a:r>
              <a:rPr sz="1400" b="1" spc="-35" dirty="0">
                <a:latin typeface="Calibri"/>
                <a:cs typeface="Calibri"/>
              </a:rPr>
              <a:t> </a:t>
            </a:r>
            <a:r>
              <a:rPr sz="1400" b="1" dirty="0">
                <a:latin typeface="Calibri"/>
                <a:cs typeface="Calibri"/>
              </a:rPr>
              <a:t>on</a:t>
            </a:r>
            <a:r>
              <a:rPr sz="1400" b="1" spc="-40" dirty="0">
                <a:latin typeface="Calibri"/>
                <a:cs typeface="Calibri"/>
              </a:rPr>
              <a:t> </a:t>
            </a:r>
            <a:r>
              <a:rPr sz="1400" b="1" dirty="0">
                <a:latin typeface="Calibri"/>
                <a:cs typeface="Calibri"/>
              </a:rPr>
              <a:t>image</a:t>
            </a:r>
            <a:r>
              <a:rPr sz="1400" b="1" spc="-35" dirty="0">
                <a:latin typeface="Calibri"/>
                <a:cs typeface="Calibri"/>
              </a:rPr>
              <a:t> </a:t>
            </a:r>
            <a:r>
              <a:rPr sz="1400" b="1" spc="-10" dirty="0">
                <a:latin typeface="Calibri"/>
                <a:cs typeface="Calibri"/>
              </a:rPr>
              <a:t>segmentation</a:t>
            </a:r>
            <a:r>
              <a:rPr sz="1400" b="1" spc="-35" dirty="0">
                <a:latin typeface="Calibri"/>
                <a:cs typeface="Calibri"/>
              </a:rPr>
              <a:t> </a:t>
            </a:r>
            <a:r>
              <a:rPr sz="1400" b="1" dirty="0">
                <a:latin typeface="Calibri"/>
                <a:cs typeface="Calibri"/>
              </a:rPr>
              <a:t>and</a:t>
            </a:r>
            <a:r>
              <a:rPr sz="1400" b="1" spc="-40" dirty="0">
                <a:latin typeface="Calibri"/>
                <a:cs typeface="Calibri"/>
              </a:rPr>
              <a:t> </a:t>
            </a:r>
            <a:r>
              <a:rPr sz="1400" b="1" spc="-10" dirty="0">
                <a:latin typeface="Calibri"/>
                <a:cs typeface="Calibri"/>
              </a:rPr>
              <a:t>manipulation.</a:t>
            </a:r>
            <a:endParaRPr sz="1400" dirty="0">
              <a:latin typeface="Calibri"/>
              <a:cs typeface="Calibri"/>
            </a:endParaRPr>
          </a:p>
          <a:p>
            <a:pPr marL="347980" indent="-335280">
              <a:lnSpc>
                <a:spcPct val="100000"/>
              </a:lnSpc>
              <a:buFont typeface="Arial MT"/>
              <a:buChar char="●"/>
              <a:tabLst>
                <a:tab pos="347980" algn="l"/>
              </a:tabLst>
            </a:pPr>
            <a:r>
              <a:rPr sz="1400" b="1" spc="-10" dirty="0">
                <a:latin typeface="Calibri"/>
                <a:cs typeface="Calibri"/>
              </a:rPr>
              <a:t>Explored</a:t>
            </a:r>
            <a:r>
              <a:rPr sz="1400" b="1" spc="-30" dirty="0">
                <a:latin typeface="Calibri"/>
                <a:cs typeface="Calibri"/>
              </a:rPr>
              <a:t> </a:t>
            </a:r>
            <a:r>
              <a:rPr sz="1400" b="1" dirty="0">
                <a:latin typeface="Calibri"/>
                <a:cs typeface="Calibri"/>
              </a:rPr>
              <a:t>models</a:t>
            </a:r>
            <a:r>
              <a:rPr sz="1400" b="1" spc="-25" dirty="0">
                <a:latin typeface="Calibri"/>
                <a:cs typeface="Calibri"/>
              </a:rPr>
              <a:t> </a:t>
            </a:r>
            <a:r>
              <a:rPr sz="1400" b="1" spc="-10" dirty="0">
                <a:latin typeface="Calibri"/>
                <a:cs typeface="Calibri"/>
              </a:rPr>
              <a:t>like</a:t>
            </a:r>
            <a:r>
              <a:rPr lang="en-US" sz="1400" b="1" spc="-25" dirty="0">
                <a:latin typeface="Calibri"/>
                <a:cs typeface="Calibri"/>
              </a:rPr>
              <a:t> CARLA</a:t>
            </a:r>
            <a:r>
              <a:rPr sz="1400" b="1" spc="-25" dirty="0">
                <a:latin typeface="Calibri"/>
                <a:cs typeface="Calibri"/>
              </a:rPr>
              <a:t> </a:t>
            </a:r>
            <a:r>
              <a:rPr sz="1400" b="1" dirty="0">
                <a:latin typeface="Calibri"/>
                <a:cs typeface="Calibri"/>
              </a:rPr>
              <a:t>and</a:t>
            </a:r>
            <a:r>
              <a:rPr sz="1400" b="1" spc="-25" dirty="0">
                <a:latin typeface="Calibri"/>
                <a:cs typeface="Calibri"/>
              </a:rPr>
              <a:t> </a:t>
            </a:r>
            <a:r>
              <a:rPr lang="en-US" sz="1400" b="1" dirty="0">
                <a:latin typeface="Calibri"/>
                <a:cs typeface="Calibri"/>
              </a:rPr>
              <a:t>TAMER</a:t>
            </a:r>
            <a:r>
              <a:rPr sz="1400" b="1" spc="-25" dirty="0">
                <a:latin typeface="Calibri"/>
                <a:cs typeface="Calibri"/>
              </a:rPr>
              <a:t> </a:t>
            </a:r>
            <a:r>
              <a:rPr sz="1400" b="1" spc="-10" dirty="0">
                <a:latin typeface="Calibri"/>
                <a:cs typeface="Calibri"/>
              </a:rPr>
              <a:t>.</a:t>
            </a:r>
            <a:endParaRPr sz="1400" dirty="0">
              <a:latin typeface="Calibri"/>
              <a:cs typeface="Calibri"/>
            </a:endParaRPr>
          </a:p>
          <a:p>
            <a:pPr marL="347980" indent="-335280">
              <a:lnSpc>
                <a:spcPct val="100000"/>
              </a:lnSpc>
              <a:buFont typeface="Arial MT"/>
              <a:buChar char="●"/>
              <a:tabLst>
                <a:tab pos="347980" algn="l"/>
              </a:tabLst>
            </a:pPr>
            <a:r>
              <a:rPr sz="1400" b="1" dirty="0">
                <a:latin typeface="Calibri"/>
                <a:cs typeface="Calibri"/>
              </a:rPr>
              <a:t>Learned</a:t>
            </a:r>
            <a:r>
              <a:rPr sz="1400" b="1" spc="-30" dirty="0">
                <a:latin typeface="Calibri"/>
                <a:cs typeface="Calibri"/>
              </a:rPr>
              <a:t> </a:t>
            </a:r>
            <a:r>
              <a:rPr sz="1400" b="1" dirty="0">
                <a:latin typeface="Calibri"/>
                <a:cs typeface="Calibri"/>
              </a:rPr>
              <a:t>basic</a:t>
            </a:r>
            <a:r>
              <a:rPr sz="1400" b="1" spc="-30" dirty="0">
                <a:latin typeface="Calibri"/>
                <a:cs typeface="Calibri"/>
              </a:rPr>
              <a:t> </a:t>
            </a:r>
            <a:r>
              <a:rPr lang="en-US" sz="1400" b="1" spc="-10" dirty="0">
                <a:latin typeface="Calibri"/>
                <a:cs typeface="Calibri"/>
              </a:rPr>
              <a:t>Machine Learning Algoithms</a:t>
            </a:r>
            <a:r>
              <a:rPr sz="1400" b="1" spc="-10" dirty="0">
                <a:latin typeface="Calibri"/>
                <a:cs typeface="Calibri"/>
              </a:rPr>
              <a:t>.</a:t>
            </a:r>
            <a:endParaRPr sz="1400" dirty="0">
              <a:latin typeface="Calibri"/>
              <a:cs typeface="Calibri"/>
            </a:endParaRPr>
          </a:p>
          <a:p>
            <a:pPr marL="347980" indent="-335280">
              <a:lnSpc>
                <a:spcPct val="100000"/>
              </a:lnSpc>
              <a:buFont typeface="Arial MT"/>
              <a:buChar char="●"/>
              <a:tabLst>
                <a:tab pos="347980" algn="l"/>
              </a:tabLst>
            </a:pPr>
            <a:r>
              <a:rPr sz="1400" b="1" spc="-10" dirty="0">
                <a:latin typeface="Calibri"/>
                <a:cs typeface="Calibri"/>
              </a:rPr>
              <a:t>Identified</a:t>
            </a:r>
            <a:r>
              <a:rPr sz="1400" b="1" spc="-25" dirty="0">
                <a:latin typeface="Calibri"/>
                <a:cs typeface="Calibri"/>
              </a:rPr>
              <a:t> </a:t>
            </a:r>
            <a:r>
              <a:rPr sz="1400" b="1" spc="-10" dirty="0">
                <a:latin typeface="Calibri"/>
                <a:cs typeface="Calibri"/>
              </a:rPr>
              <a:t>project</a:t>
            </a:r>
            <a:r>
              <a:rPr sz="1400" b="1" spc="-20" dirty="0">
                <a:latin typeface="Calibri"/>
                <a:cs typeface="Calibri"/>
              </a:rPr>
              <a:t> </a:t>
            </a:r>
            <a:r>
              <a:rPr sz="1400" b="1" spc="-10" dirty="0">
                <a:latin typeface="Calibri"/>
                <a:cs typeface="Calibri"/>
              </a:rPr>
              <a:t>challenges,</a:t>
            </a:r>
            <a:r>
              <a:rPr sz="1400" b="1" spc="-20" dirty="0">
                <a:latin typeface="Calibri"/>
                <a:cs typeface="Calibri"/>
              </a:rPr>
              <a:t> </a:t>
            </a:r>
            <a:r>
              <a:rPr sz="1400" b="1" dirty="0">
                <a:latin typeface="Calibri"/>
                <a:cs typeface="Calibri"/>
              </a:rPr>
              <a:t>such</a:t>
            </a:r>
            <a:r>
              <a:rPr sz="1400" b="1" spc="-25" dirty="0">
                <a:latin typeface="Calibri"/>
                <a:cs typeface="Calibri"/>
              </a:rPr>
              <a:t> </a:t>
            </a:r>
            <a:r>
              <a:rPr sz="1400" b="1" dirty="0">
                <a:latin typeface="Calibri"/>
                <a:cs typeface="Calibri"/>
              </a:rPr>
              <a:t>as</a:t>
            </a:r>
            <a:r>
              <a:rPr sz="1400" b="1" spc="-20" dirty="0">
                <a:latin typeface="Calibri"/>
                <a:cs typeface="Calibri"/>
              </a:rPr>
              <a:t> </a:t>
            </a:r>
            <a:r>
              <a:rPr sz="1400" b="1" spc="-10" dirty="0">
                <a:latin typeface="Calibri"/>
                <a:cs typeface="Calibri"/>
              </a:rPr>
              <a:t>real-</a:t>
            </a:r>
            <a:r>
              <a:rPr sz="1400" b="1" dirty="0">
                <a:latin typeface="Calibri"/>
                <a:cs typeface="Calibri"/>
              </a:rPr>
              <a:t>time</a:t>
            </a:r>
            <a:r>
              <a:rPr sz="1400" b="1" spc="-20" dirty="0">
                <a:latin typeface="Calibri"/>
                <a:cs typeface="Calibri"/>
              </a:rPr>
              <a:t> </a:t>
            </a:r>
            <a:r>
              <a:rPr lang="en-US" sz="1400" b="1" dirty="0">
                <a:latin typeface="Calibri"/>
                <a:cs typeface="Calibri"/>
              </a:rPr>
              <a:t>reward modelling</a:t>
            </a:r>
            <a:r>
              <a:rPr sz="1400" b="1" spc="-10" dirty="0">
                <a:latin typeface="Calibri"/>
                <a:cs typeface="Calibri"/>
              </a:rPr>
              <a:t>.</a:t>
            </a:r>
            <a:endParaRPr sz="1400" dirty="0">
              <a:latin typeface="Calibri"/>
              <a:cs typeface="Calibri"/>
            </a:endParaRPr>
          </a:p>
          <a:p>
            <a:pPr marL="347980" indent="-335280">
              <a:lnSpc>
                <a:spcPct val="100000"/>
              </a:lnSpc>
              <a:buFont typeface="Arial"/>
              <a:buChar char="●"/>
              <a:tabLst>
                <a:tab pos="347980" algn="l"/>
              </a:tabLst>
            </a:pPr>
            <a:r>
              <a:rPr sz="1400" b="1" spc="-10" dirty="0">
                <a:latin typeface="Calibri"/>
                <a:cs typeface="Calibri"/>
              </a:rPr>
              <a:t>Analyzed</a:t>
            </a:r>
            <a:r>
              <a:rPr sz="1400" b="1" spc="-35" dirty="0">
                <a:latin typeface="Calibri"/>
                <a:cs typeface="Calibri"/>
              </a:rPr>
              <a:t> </a:t>
            </a:r>
            <a:r>
              <a:rPr sz="1400" b="1" spc="-10" dirty="0">
                <a:latin typeface="Calibri"/>
                <a:cs typeface="Calibri"/>
              </a:rPr>
              <a:t>existing</a:t>
            </a:r>
            <a:r>
              <a:rPr sz="1400" b="1" spc="-30" dirty="0">
                <a:latin typeface="Calibri"/>
                <a:cs typeface="Calibri"/>
              </a:rPr>
              <a:t> </a:t>
            </a:r>
            <a:r>
              <a:rPr sz="1400" b="1" spc="-10" dirty="0">
                <a:latin typeface="Calibri"/>
                <a:cs typeface="Calibri"/>
              </a:rPr>
              <a:t>research</a:t>
            </a:r>
            <a:r>
              <a:rPr sz="1400" b="1" spc="-30" dirty="0">
                <a:latin typeface="Calibri"/>
                <a:cs typeface="Calibri"/>
              </a:rPr>
              <a:t> </a:t>
            </a:r>
            <a:r>
              <a:rPr sz="1400" b="1" dirty="0">
                <a:latin typeface="Calibri"/>
                <a:cs typeface="Calibri"/>
              </a:rPr>
              <a:t>papers</a:t>
            </a:r>
            <a:r>
              <a:rPr sz="1400" b="1" spc="-35" dirty="0">
                <a:latin typeface="Calibri"/>
                <a:cs typeface="Calibri"/>
              </a:rPr>
              <a:t> </a:t>
            </a:r>
            <a:r>
              <a:rPr sz="1400" b="1" dirty="0">
                <a:latin typeface="Calibri"/>
                <a:cs typeface="Calibri"/>
              </a:rPr>
              <a:t>and</a:t>
            </a:r>
            <a:r>
              <a:rPr sz="1400" b="1" spc="-30" dirty="0">
                <a:latin typeface="Calibri"/>
                <a:cs typeface="Calibri"/>
              </a:rPr>
              <a:t> </a:t>
            </a:r>
            <a:r>
              <a:rPr sz="1400" b="1" dirty="0">
                <a:latin typeface="Calibri"/>
                <a:cs typeface="Calibri"/>
              </a:rPr>
              <a:t>models</a:t>
            </a:r>
            <a:r>
              <a:rPr sz="1400" b="1" spc="-30" dirty="0">
                <a:latin typeface="Calibri"/>
                <a:cs typeface="Calibri"/>
              </a:rPr>
              <a:t> </a:t>
            </a:r>
            <a:r>
              <a:rPr sz="1400" b="1" dirty="0">
                <a:latin typeface="Calibri"/>
                <a:cs typeface="Calibri"/>
              </a:rPr>
              <a:t>to</a:t>
            </a:r>
            <a:r>
              <a:rPr sz="1400" b="1" spc="-35" dirty="0">
                <a:latin typeface="Calibri"/>
                <a:cs typeface="Calibri"/>
              </a:rPr>
              <a:t> </a:t>
            </a:r>
            <a:r>
              <a:rPr sz="1400" b="1" dirty="0">
                <a:latin typeface="Calibri"/>
                <a:cs typeface="Calibri"/>
              </a:rPr>
              <a:t>inform</a:t>
            </a:r>
            <a:r>
              <a:rPr sz="1400" b="1" spc="-30" dirty="0">
                <a:latin typeface="Calibri"/>
                <a:cs typeface="Calibri"/>
              </a:rPr>
              <a:t> </a:t>
            </a:r>
            <a:r>
              <a:rPr sz="1400" b="1" spc="-10" dirty="0">
                <a:latin typeface="Calibri"/>
                <a:cs typeface="Calibri"/>
              </a:rPr>
              <a:t>project</a:t>
            </a:r>
            <a:r>
              <a:rPr sz="1400" b="1" spc="-30" dirty="0">
                <a:latin typeface="Calibri"/>
                <a:cs typeface="Calibri"/>
              </a:rPr>
              <a:t> </a:t>
            </a:r>
            <a:r>
              <a:rPr sz="1400" b="1" spc="-10" dirty="0" smtClean="0">
                <a:latin typeface="Calibri"/>
                <a:cs typeface="Calibri"/>
              </a:rPr>
              <a:t>direction.</a:t>
            </a:r>
            <a:endParaRPr sz="1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7765">
              <a:lnSpc>
                <a:spcPct val="100000"/>
              </a:lnSpc>
              <a:spcBef>
                <a:spcPts val="100"/>
              </a:spcBef>
            </a:pPr>
            <a:r>
              <a:rPr dirty="0"/>
              <a:t>KPIs</a:t>
            </a:r>
            <a:r>
              <a:rPr spc="-75" dirty="0"/>
              <a:t> </a:t>
            </a:r>
            <a:r>
              <a:rPr spc="-10" dirty="0"/>
              <a:t>achieved</a:t>
            </a:r>
          </a:p>
        </p:txBody>
      </p:sp>
      <p:sp>
        <p:nvSpPr>
          <p:cNvPr id="3" name="object 3"/>
          <p:cNvSpPr/>
          <p:nvPr/>
        </p:nvSpPr>
        <p:spPr>
          <a:xfrm>
            <a:off x="178474" y="78783"/>
            <a:ext cx="56515" cy="361950"/>
          </a:xfrm>
          <a:custGeom>
            <a:avLst/>
            <a:gdLst/>
            <a:ahLst/>
            <a:cxnLst/>
            <a:rect l="l" t="t" r="r" b="b"/>
            <a:pathLst>
              <a:path w="56514" h="361950">
                <a:moveTo>
                  <a:pt x="56399" y="361799"/>
                </a:moveTo>
                <a:lnTo>
                  <a:pt x="0" y="361799"/>
                </a:lnTo>
                <a:lnTo>
                  <a:pt x="0" y="0"/>
                </a:lnTo>
                <a:lnTo>
                  <a:pt x="56399" y="0"/>
                </a:lnTo>
                <a:lnTo>
                  <a:pt x="56399" y="361799"/>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0" y="740775"/>
            <a:ext cx="9144000" cy="4267230"/>
            <a:chOff x="0" y="740775"/>
            <a:chExt cx="9144000" cy="2757170"/>
          </a:xfrm>
        </p:grpSpPr>
        <p:pic>
          <p:nvPicPr>
            <p:cNvPr id="6" name="object 6"/>
            <p:cNvPicPr/>
            <p:nvPr/>
          </p:nvPicPr>
          <p:blipFill>
            <a:blip r:embed="rId3" cstate="print"/>
            <a:stretch>
              <a:fillRect/>
            </a:stretch>
          </p:blipFill>
          <p:spPr>
            <a:xfrm>
              <a:off x="0" y="740775"/>
              <a:ext cx="9143999" cy="2756900"/>
            </a:xfrm>
            <a:prstGeom prst="rect">
              <a:avLst/>
            </a:prstGeom>
          </p:spPr>
        </p:pic>
        <p:sp>
          <p:nvSpPr>
            <p:cNvPr id="7" name="object 7"/>
            <p:cNvSpPr/>
            <p:nvPr/>
          </p:nvSpPr>
          <p:spPr>
            <a:xfrm>
              <a:off x="0" y="753474"/>
              <a:ext cx="9144000" cy="2655570"/>
            </a:xfrm>
            <a:custGeom>
              <a:avLst/>
              <a:gdLst/>
              <a:ahLst/>
              <a:cxnLst/>
              <a:rect l="l" t="t" r="r" b="b"/>
              <a:pathLst>
                <a:path w="9144000" h="2655570">
                  <a:moveTo>
                    <a:pt x="9143999" y="2655300"/>
                  </a:moveTo>
                  <a:lnTo>
                    <a:pt x="0" y="2655300"/>
                  </a:lnTo>
                  <a:lnTo>
                    <a:pt x="0" y="0"/>
                  </a:lnTo>
                  <a:lnTo>
                    <a:pt x="9143999" y="0"/>
                  </a:lnTo>
                  <a:lnTo>
                    <a:pt x="9143999" y="2655300"/>
                  </a:lnTo>
                  <a:close/>
                </a:path>
              </a:pathLst>
            </a:custGeom>
            <a:solidFill>
              <a:srgbClr val="F1F1F1"/>
            </a:solidFill>
          </p:spPr>
          <p:txBody>
            <a:bodyPr wrap="square" lIns="0" tIns="0" rIns="0" bIns="0" rtlCol="0"/>
            <a:lstStyle/>
            <a:p>
              <a:pPr algn="r"/>
              <a:endParaRPr dirty="0"/>
            </a:p>
          </p:txBody>
        </p:sp>
      </p:grpSp>
      <p:sp>
        <p:nvSpPr>
          <p:cNvPr id="8" name="object 8"/>
          <p:cNvSpPr txBox="1"/>
          <p:nvPr/>
        </p:nvSpPr>
        <p:spPr>
          <a:xfrm>
            <a:off x="53975" y="763253"/>
            <a:ext cx="8590280" cy="4798750"/>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Based</a:t>
            </a:r>
            <a:r>
              <a:rPr sz="1200" spc="-35" dirty="0">
                <a:latin typeface="Calibri"/>
                <a:cs typeface="Calibri"/>
              </a:rPr>
              <a:t> </a:t>
            </a:r>
            <a:r>
              <a:rPr sz="1200" dirty="0">
                <a:latin typeface="Calibri"/>
                <a:cs typeface="Calibri"/>
              </a:rPr>
              <a:t>on</a:t>
            </a:r>
            <a:r>
              <a:rPr sz="1200" spc="-35" dirty="0">
                <a:latin typeface="Calibri"/>
                <a:cs typeface="Calibri"/>
              </a:rPr>
              <a:t> </a:t>
            </a:r>
            <a:r>
              <a:rPr sz="1200" dirty="0">
                <a:latin typeface="Calibri"/>
                <a:cs typeface="Calibri"/>
              </a:rPr>
              <a:t>the</a:t>
            </a:r>
            <a:r>
              <a:rPr sz="1200" spc="-35" dirty="0">
                <a:latin typeface="Calibri"/>
                <a:cs typeface="Calibri"/>
              </a:rPr>
              <a:t> </a:t>
            </a:r>
            <a:r>
              <a:rPr sz="1200" spc="-10" dirty="0">
                <a:latin typeface="Calibri"/>
                <a:cs typeface="Calibri"/>
              </a:rPr>
              <a:t>milestones</a:t>
            </a:r>
            <a:r>
              <a:rPr sz="1200" spc="-30" dirty="0">
                <a:latin typeface="Calibri"/>
                <a:cs typeface="Calibri"/>
              </a:rPr>
              <a:t> </a:t>
            </a:r>
            <a:r>
              <a:rPr sz="1200" dirty="0">
                <a:latin typeface="Calibri"/>
                <a:cs typeface="Calibri"/>
              </a:rPr>
              <a:t>for</a:t>
            </a:r>
            <a:r>
              <a:rPr sz="1200" spc="-35" dirty="0">
                <a:latin typeface="Calibri"/>
                <a:cs typeface="Calibri"/>
              </a:rPr>
              <a:t> </a:t>
            </a:r>
            <a:r>
              <a:rPr sz="1200" dirty="0">
                <a:latin typeface="Calibri"/>
                <a:cs typeface="Calibri"/>
              </a:rPr>
              <a:t>the</a:t>
            </a:r>
            <a:r>
              <a:rPr sz="1200" spc="-35" dirty="0">
                <a:latin typeface="Calibri"/>
                <a:cs typeface="Calibri"/>
              </a:rPr>
              <a:t> </a:t>
            </a:r>
            <a:r>
              <a:rPr lang="en-US" sz="1200" dirty="0">
                <a:latin typeface="Calibri"/>
                <a:cs typeface="Calibri"/>
              </a:rPr>
              <a:t>F</a:t>
            </a:r>
            <a:r>
              <a:rPr sz="1200" dirty="0" smtClean="0">
                <a:latin typeface="Calibri"/>
                <a:cs typeface="Calibri"/>
              </a:rPr>
              <a:t>irst</a:t>
            </a:r>
            <a:r>
              <a:rPr lang="en-US" sz="1200" dirty="0" smtClean="0">
                <a:latin typeface="Calibri"/>
                <a:cs typeface="Calibri"/>
              </a:rPr>
              <a:t> and Second</a:t>
            </a:r>
            <a:r>
              <a:rPr sz="1200" spc="-35" dirty="0" smtClean="0">
                <a:latin typeface="Calibri"/>
                <a:cs typeface="Calibri"/>
              </a:rPr>
              <a:t> </a:t>
            </a:r>
            <a:r>
              <a:rPr sz="1200" dirty="0">
                <a:latin typeface="Calibri"/>
                <a:cs typeface="Calibri"/>
              </a:rPr>
              <a:t>month,</a:t>
            </a:r>
            <a:r>
              <a:rPr sz="1200" spc="-30" dirty="0">
                <a:latin typeface="Calibri"/>
                <a:cs typeface="Calibri"/>
              </a:rPr>
              <a:t> </a:t>
            </a:r>
            <a:r>
              <a:rPr sz="1200" dirty="0">
                <a:latin typeface="Calibri"/>
                <a:cs typeface="Calibri"/>
              </a:rPr>
              <a:t>here</a:t>
            </a:r>
            <a:r>
              <a:rPr sz="1200" spc="-35" dirty="0">
                <a:latin typeface="Calibri"/>
                <a:cs typeface="Calibri"/>
              </a:rPr>
              <a:t> </a:t>
            </a:r>
            <a:r>
              <a:rPr sz="1200" dirty="0">
                <a:latin typeface="Calibri"/>
                <a:cs typeface="Calibri"/>
              </a:rPr>
              <a:t>are</a:t>
            </a:r>
            <a:r>
              <a:rPr sz="1200" spc="-35" dirty="0">
                <a:latin typeface="Calibri"/>
                <a:cs typeface="Calibri"/>
              </a:rPr>
              <a:t> </a:t>
            </a:r>
            <a:r>
              <a:rPr sz="1200" dirty="0">
                <a:latin typeface="Calibri"/>
                <a:cs typeface="Calibri"/>
              </a:rPr>
              <a:t>the</a:t>
            </a:r>
            <a:r>
              <a:rPr sz="1200" spc="-30" dirty="0">
                <a:latin typeface="Calibri"/>
                <a:cs typeface="Calibri"/>
              </a:rPr>
              <a:t> </a:t>
            </a:r>
            <a:r>
              <a:rPr sz="1200" dirty="0">
                <a:latin typeface="Calibri"/>
                <a:cs typeface="Calibri"/>
              </a:rPr>
              <a:t>KPIs</a:t>
            </a:r>
            <a:r>
              <a:rPr sz="1200" spc="-35" dirty="0">
                <a:latin typeface="Calibri"/>
                <a:cs typeface="Calibri"/>
              </a:rPr>
              <a:t> </a:t>
            </a:r>
            <a:r>
              <a:rPr sz="1200" dirty="0">
                <a:latin typeface="Calibri"/>
                <a:cs typeface="Calibri"/>
              </a:rPr>
              <a:t>that</a:t>
            </a:r>
            <a:r>
              <a:rPr sz="1200" spc="-35" dirty="0">
                <a:latin typeface="Calibri"/>
                <a:cs typeface="Calibri"/>
              </a:rPr>
              <a:t> </a:t>
            </a:r>
            <a:r>
              <a:rPr sz="1200" dirty="0">
                <a:latin typeface="Calibri"/>
                <a:cs typeface="Calibri"/>
              </a:rPr>
              <a:t>we</a:t>
            </a:r>
            <a:r>
              <a:rPr sz="1200" spc="-35" dirty="0">
                <a:latin typeface="Calibri"/>
                <a:cs typeface="Calibri"/>
              </a:rPr>
              <a:t> </a:t>
            </a:r>
            <a:r>
              <a:rPr sz="1200" dirty="0">
                <a:latin typeface="Calibri"/>
                <a:cs typeface="Calibri"/>
              </a:rPr>
              <a:t>have</a:t>
            </a:r>
            <a:r>
              <a:rPr sz="1200" spc="-30" dirty="0">
                <a:latin typeface="Calibri"/>
                <a:cs typeface="Calibri"/>
              </a:rPr>
              <a:t> </a:t>
            </a:r>
            <a:r>
              <a:rPr sz="1200" spc="-10" dirty="0">
                <a:latin typeface="Calibri"/>
                <a:cs typeface="Calibri"/>
              </a:rPr>
              <a:t>achieved</a:t>
            </a:r>
            <a:r>
              <a:rPr sz="1200" spc="-10" dirty="0" smtClean="0">
                <a:latin typeface="Calibri"/>
                <a:cs typeface="Calibri"/>
              </a:rPr>
              <a:t>:.</a:t>
            </a:r>
            <a:endParaRPr sz="1200" dirty="0">
              <a:latin typeface="Calibri"/>
              <a:cs typeface="Calibri"/>
            </a:endParaRPr>
          </a:p>
          <a:p>
            <a:pPr marL="469265" indent="-320040">
              <a:lnSpc>
                <a:spcPct val="100000"/>
              </a:lnSpc>
              <a:spcBef>
                <a:spcPts val="1440"/>
              </a:spcBef>
              <a:buFont typeface="Arial"/>
              <a:buChar char="●"/>
              <a:tabLst>
                <a:tab pos="469265" algn="l"/>
              </a:tabLst>
            </a:pPr>
            <a:r>
              <a:rPr sz="1200" b="1" dirty="0">
                <a:latin typeface="Calibri"/>
                <a:cs typeface="Calibri"/>
              </a:rPr>
              <a:t>Learn</a:t>
            </a:r>
            <a:r>
              <a:rPr sz="1200" b="1" spc="-40" dirty="0">
                <a:latin typeface="Calibri"/>
                <a:cs typeface="Calibri"/>
              </a:rPr>
              <a:t> </a:t>
            </a:r>
            <a:r>
              <a:rPr sz="1200" b="1" dirty="0">
                <a:latin typeface="Calibri"/>
                <a:cs typeface="Calibri"/>
              </a:rPr>
              <a:t>Basic</a:t>
            </a:r>
            <a:r>
              <a:rPr sz="1200" b="1" spc="-40" dirty="0">
                <a:latin typeface="Calibri"/>
                <a:cs typeface="Calibri"/>
              </a:rPr>
              <a:t> </a:t>
            </a:r>
            <a:r>
              <a:rPr lang="en-US" sz="1200" b="1" spc="-10" dirty="0">
                <a:latin typeface="Calibri"/>
                <a:cs typeface="Calibri"/>
              </a:rPr>
              <a:t>Syntax And Fine Tuning Algorithms</a:t>
            </a:r>
            <a:r>
              <a:rPr sz="1200" b="1" spc="-10" dirty="0">
                <a:latin typeface="Calibri"/>
                <a:cs typeface="Calibri"/>
              </a:rPr>
              <a:t>:</a:t>
            </a:r>
            <a:endParaRPr sz="1200" dirty="0">
              <a:latin typeface="Calibri"/>
              <a:cs typeface="Calibri"/>
            </a:endParaRPr>
          </a:p>
          <a:p>
            <a:pPr marL="469900">
              <a:lnSpc>
                <a:spcPct val="100000"/>
              </a:lnSpc>
            </a:pPr>
            <a:r>
              <a:rPr sz="1200" b="1" dirty="0">
                <a:latin typeface="Calibri"/>
                <a:cs typeface="Calibri"/>
              </a:rPr>
              <a:t>KPI</a:t>
            </a:r>
            <a:r>
              <a:rPr sz="1200" dirty="0">
                <a:latin typeface="Calibri"/>
                <a:cs typeface="Calibri"/>
              </a:rPr>
              <a:t>:</a:t>
            </a:r>
            <a:r>
              <a:rPr sz="1200" spc="-35" dirty="0">
                <a:latin typeface="Calibri"/>
                <a:cs typeface="Calibri"/>
              </a:rPr>
              <a:t> </a:t>
            </a:r>
            <a:r>
              <a:rPr lang="en-US" sz="1200" spc="-40" dirty="0">
                <a:latin typeface="Calibri"/>
                <a:cs typeface="Calibri"/>
              </a:rPr>
              <a:t> </a:t>
            </a:r>
            <a:r>
              <a:rPr lang="en-US" sz="1200" dirty="0">
                <a:latin typeface="Calibri"/>
                <a:cs typeface="Calibri"/>
              </a:rPr>
              <a:t>Basic</a:t>
            </a:r>
            <a:r>
              <a:rPr lang="en-US" sz="1200" spc="-40" dirty="0">
                <a:latin typeface="Calibri"/>
                <a:cs typeface="Calibri"/>
              </a:rPr>
              <a:t> </a:t>
            </a:r>
            <a:r>
              <a:rPr lang="en-US" sz="1200" spc="-10" dirty="0">
                <a:latin typeface="Calibri"/>
                <a:cs typeface="Calibri"/>
              </a:rPr>
              <a:t>Syntax And Fine Tuning Algorithms Learnt</a:t>
            </a:r>
            <a:r>
              <a:rPr sz="1200" spc="-10" dirty="0">
                <a:latin typeface="Calibri"/>
                <a:cs typeface="Calibri"/>
              </a:rPr>
              <a:t>.</a:t>
            </a:r>
            <a:endParaRPr sz="1200" dirty="0">
              <a:latin typeface="Calibri"/>
              <a:cs typeface="Calibri"/>
            </a:endParaRPr>
          </a:p>
          <a:p>
            <a:pPr marL="469900">
              <a:lnSpc>
                <a:spcPct val="100000"/>
              </a:lnSpc>
            </a:pPr>
            <a:r>
              <a:rPr sz="1200" b="1" spc="-10" dirty="0">
                <a:latin typeface="Calibri"/>
                <a:cs typeface="Calibri"/>
              </a:rPr>
              <a:t>Evidence:</a:t>
            </a:r>
            <a:r>
              <a:rPr sz="1200" b="1" spc="-15" dirty="0">
                <a:latin typeface="Calibri"/>
                <a:cs typeface="Calibri"/>
              </a:rPr>
              <a:t> </a:t>
            </a:r>
            <a:r>
              <a:rPr sz="1200" spc="-10" dirty="0">
                <a:latin typeface="Calibri"/>
                <a:cs typeface="Calibri"/>
              </a:rPr>
              <a:t>Demonstrated</a:t>
            </a:r>
            <a:r>
              <a:rPr sz="1200" spc="-25" dirty="0">
                <a:latin typeface="Calibri"/>
                <a:cs typeface="Calibri"/>
              </a:rPr>
              <a:t> </a:t>
            </a:r>
            <a:r>
              <a:rPr sz="1200" spc="-10" dirty="0">
                <a:latin typeface="Calibri"/>
                <a:cs typeface="Calibri"/>
              </a:rPr>
              <a:t>knowledge</a:t>
            </a:r>
            <a:r>
              <a:rPr sz="1200" spc="-25" dirty="0">
                <a:latin typeface="Calibri"/>
                <a:cs typeface="Calibri"/>
              </a:rPr>
              <a:t> </a:t>
            </a:r>
            <a:r>
              <a:rPr sz="1200" dirty="0">
                <a:latin typeface="Calibri"/>
                <a:cs typeface="Calibri"/>
              </a:rPr>
              <a:t>of</a:t>
            </a:r>
            <a:r>
              <a:rPr sz="1200" spc="-25" dirty="0">
                <a:latin typeface="Calibri"/>
                <a:cs typeface="Calibri"/>
              </a:rPr>
              <a:t> </a:t>
            </a:r>
            <a:r>
              <a:rPr lang="en-US" sz="1200" dirty="0">
                <a:latin typeface="Calibri"/>
                <a:cs typeface="Calibri"/>
              </a:rPr>
              <a:t>Basic Syntax via coding platforms.Learnt Fine tuning algorithms and Held Peer Reviews</a:t>
            </a:r>
            <a:r>
              <a:rPr lang="en-US" sz="1200" dirty="0" smtClean="0">
                <a:latin typeface="Calibri"/>
                <a:cs typeface="Calibri"/>
              </a:rPr>
              <a:t>.</a:t>
            </a:r>
          </a:p>
          <a:p>
            <a:pPr marL="469900">
              <a:lnSpc>
                <a:spcPct val="100000"/>
              </a:lnSpc>
            </a:pPr>
            <a:endParaRPr lang="en-US" sz="1200" dirty="0" smtClean="0">
              <a:latin typeface="Calibri"/>
              <a:cs typeface="Calibri"/>
            </a:endParaRPr>
          </a:p>
          <a:p>
            <a:pPr marL="469265" indent="-320040">
              <a:lnSpc>
                <a:spcPct val="100000"/>
              </a:lnSpc>
              <a:spcBef>
                <a:spcPts val="1440"/>
              </a:spcBef>
              <a:buFont typeface="Arial"/>
              <a:buChar char="●"/>
              <a:tabLst>
                <a:tab pos="469265" algn="l"/>
              </a:tabLst>
            </a:pPr>
            <a:r>
              <a:rPr lang="en-US" sz="1200" b="1" dirty="0" smtClean="0">
                <a:latin typeface="Calibri"/>
                <a:cs typeface="Calibri"/>
              </a:rPr>
              <a:t>Exploring Different models and choosing an adaptive one</a:t>
            </a:r>
            <a:endParaRPr lang="en-IN" sz="1200" dirty="0" smtClean="0">
              <a:latin typeface="Calibri"/>
              <a:cs typeface="Calibri"/>
            </a:endParaRPr>
          </a:p>
          <a:p>
            <a:pPr marL="469900">
              <a:lnSpc>
                <a:spcPct val="100000"/>
              </a:lnSpc>
            </a:pPr>
            <a:r>
              <a:rPr lang="en-IN" sz="1200" b="1" dirty="0" smtClean="0">
                <a:latin typeface="Calibri"/>
                <a:cs typeface="Calibri"/>
              </a:rPr>
              <a:t>KPI</a:t>
            </a:r>
            <a:r>
              <a:rPr lang="en-IN" sz="1200" dirty="0" smtClean="0">
                <a:latin typeface="Calibri"/>
                <a:cs typeface="Calibri"/>
              </a:rPr>
              <a:t>:</a:t>
            </a:r>
            <a:r>
              <a:rPr lang="en-US" sz="1200" dirty="0" smtClean="0">
                <a:latin typeface="Calibri"/>
                <a:cs typeface="Calibri"/>
              </a:rPr>
              <a:t> Assessing a reduction in prediction errors or improved task performance following the adoption of the Word2vec model</a:t>
            </a:r>
            <a:r>
              <a:rPr lang="en-IN" sz="1200" spc="-10" dirty="0" smtClean="0">
                <a:latin typeface="Calibri"/>
                <a:cs typeface="Calibri"/>
              </a:rPr>
              <a:t>.</a:t>
            </a:r>
            <a:endParaRPr lang="en-IN" sz="1200" dirty="0" smtClean="0">
              <a:latin typeface="Calibri"/>
              <a:cs typeface="Calibri"/>
            </a:endParaRPr>
          </a:p>
          <a:p>
            <a:pPr marL="469900">
              <a:lnSpc>
                <a:spcPct val="100000"/>
              </a:lnSpc>
            </a:pPr>
            <a:r>
              <a:rPr lang="en-IN" sz="1200" b="1" spc="-10" dirty="0" smtClean="0">
                <a:latin typeface="Calibri"/>
                <a:cs typeface="Calibri"/>
              </a:rPr>
              <a:t>Evidence</a:t>
            </a:r>
            <a:r>
              <a:rPr lang="en-IN" sz="1200" spc="-10" dirty="0" smtClean="0">
                <a:latin typeface="Calibri"/>
                <a:cs typeface="Calibri"/>
              </a:rPr>
              <a:t>: </a:t>
            </a:r>
            <a:r>
              <a:rPr lang="en-US" sz="1200" spc="-10" dirty="0" smtClean="0">
                <a:latin typeface="Calibri"/>
                <a:cs typeface="Calibri"/>
              </a:rPr>
              <a:t>Comparing the Word2vec model's predictions against real-world outcomes reveals consistently closer matches or superior performance compared to prior models within the same context or dataset.</a:t>
            </a:r>
            <a:endParaRPr lang="en-US" sz="1200" dirty="0" smtClean="0">
              <a:latin typeface="Calibri"/>
              <a:cs typeface="Calibri"/>
            </a:endParaRPr>
          </a:p>
          <a:p>
            <a:pPr marL="469900">
              <a:lnSpc>
                <a:spcPct val="100000"/>
              </a:lnSpc>
            </a:pPr>
            <a:endParaRPr lang="en-US" sz="1200" dirty="0" smtClean="0">
              <a:latin typeface="Calibri"/>
              <a:cs typeface="Calibri"/>
            </a:endParaRPr>
          </a:p>
          <a:p>
            <a:pPr marL="469265" indent="-320040">
              <a:lnSpc>
                <a:spcPct val="100000"/>
              </a:lnSpc>
              <a:spcBef>
                <a:spcPts val="1440"/>
              </a:spcBef>
              <a:buFont typeface="Arial"/>
              <a:buChar char="●"/>
              <a:tabLst>
                <a:tab pos="469265" algn="l"/>
              </a:tabLst>
            </a:pPr>
            <a:r>
              <a:rPr lang="en-US" sz="1200" b="1" dirty="0" smtClean="0">
                <a:latin typeface="Calibri"/>
                <a:cs typeface="Calibri"/>
              </a:rPr>
              <a:t>Testing our Model:</a:t>
            </a:r>
            <a:endParaRPr lang="en-IN" sz="1200" dirty="0" smtClean="0">
              <a:latin typeface="Calibri"/>
              <a:cs typeface="Calibri"/>
            </a:endParaRPr>
          </a:p>
          <a:p>
            <a:pPr marL="469900">
              <a:lnSpc>
                <a:spcPct val="100000"/>
              </a:lnSpc>
            </a:pPr>
            <a:r>
              <a:rPr lang="en-IN" sz="1200" b="1" dirty="0" smtClean="0">
                <a:latin typeface="Calibri"/>
                <a:cs typeface="Calibri"/>
              </a:rPr>
              <a:t>KPI</a:t>
            </a:r>
            <a:r>
              <a:rPr lang="en-IN" sz="1200" dirty="0" smtClean="0">
                <a:latin typeface="Calibri"/>
                <a:cs typeface="Calibri"/>
              </a:rPr>
              <a:t>:</a:t>
            </a:r>
            <a:r>
              <a:rPr lang="en-US" sz="1200" dirty="0" smtClean="0">
                <a:latin typeface="Calibri"/>
                <a:cs typeface="Calibri"/>
              </a:rPr>
              <a:t> Assessing a reduction in prediction errors or improved task performance following the adoption of the Word2vec model</a:t>
            </a:r>
            <a:r>
              <a:rPr lang="en-IN" sz="1200" spc="-10" dirty="0" smtClean="0">
                <a:latin typeface="Calibri"/>
                <a:cs typeface="Calibri"/>
              </a:rPr>
              <a:t>.</a:t>
            </a:r>
            <a:endParaRPr lang="en-IN" sz="1200" dirty="0" smtClean="0">
              <a:latin typeface="Calibri"/>
              <a:cs typeface="Calibri"/>
            </a:endParaRPr>
          </a:p>
          <a:p>
            <a:pPr marL="469900">
              <a:lnSpc>
                <a:spcPct val="100000"/>
              </a:lnSpc>
            </a:pPr>
            <a:r>
              <a:rPr lang="en-IN" sz="1200" b="1" spc="-10" dirty="0" smtClean="0">
                <a:latin typeface="Calibri"/>
                <a:cs typeface="Calibri"/>
              </a:rPr>
              <a:t>Evidence</a:t>
            </a:r>
            <a:r>
              <a:rPr lang="en-IN" sz="1200" spc="-10" dirty="0" smtClean="0">
                <a:latin typeface="Calibri"/>
                <a:cs typeface="Calibri"/>
              </a:rPr>
              <a:t>: </a:t>
            </a:r>
            <a:r>
              <a:rPr lang="en-US" sz="1200" spc="-10" dirty="0" smtClean="0">
                <a:latin typeface="Calibri"/>
                <a:cs typeface="Calibri"/>
              </a:rPr>
              <a:t>Comparing the Word2vec model's predictions against real-world outcomes reveals consistently closer matches or superior performance compared to prior models within the same context or dataset and then evaluating the results.</a:t>
            </a:r>
            <a:endParaRPr lang="en-US" sz="1200" dirty="0" smtClean="0">
              <a:latin typeface="Calibri"/>
              <a:cs typeface="Calibri"/>
            </a:endParaRPr>
          </a:p>
          <a:p>
            <a:pPr marL="469900">
              <a:lnSpc>
                <a:spcPct val="100000"/>
              </a:lnSpc>
            </a:pPr>
            <a:endParaRPr lang="en-US" sz="1200" dirty="0" smtClean="0">
              <a:latin typeface="Calibri"/>
              <a:cs typeface="Calibri"/>
            </a:endParaRPr>
          </a:p>
          <a:p>
            <a:pPr marL="469900">
              <a:lnSpc>
                <a:spcPct val="100000"/>
              </a:lnSpc>
            </a:pPr>
            <a:endParaRPr lang="en-US" sz="1200" dirty="0" smtClean="0">
              <a:latin typeface="Calibri"/>
              <a:cs typeface="Calibri"/>
            </a:endParaRPr>
          </a:p>
          <a:p>
            <a:pPr marL="469900">
              <a:lnSpc>
                <a:spcPct val="100000"/>
              </a:lnSpc>
            </a:pPr>
            <a:endParaRPr lang="en-US" sz="1200" dirty="0">
              <a:latin typeface="Calibri"/>
              <a:cs typeface="Calibri"/>
            </a:endParaRPr>
          </a:p>
          <a:p>
            <a:pPr marL="469900">
              <a:lnSpc>
                <a:spcPct val="100000"/>
              </a:lnSpc>
            </a:pPr>
            <a:endParaRPr lang="en-US" sz="1200" dirty="0" smtClean="0">
              <a:latin typeface="Calibri"/>
              <a:cs typeface="Calibri"/>
            </a:endParaRPr>
          </a:p>
          <a:p>
            <a:pPr marL="469900">
              <a:lnSpc>
                <a:spcPct val="100000"/>
              </a:lnSpc>
            </a:pPr>
            <a:endParaRPr lang="en-US" sz="1200" dirty="0">
              <a:latin typeface="Calibri"/>
              <a:cs typeface="Calibri"/>
            </a:endParaRPr>
          </a:p>
          <a:p>
            <a:pPr marL="469900">
              <a:lnSpc>
                <a:spcPct val="100000"/>
              </a:lnSpc>
            </a:pPr>
            <a:endParaRPr lang="en-US" sz="1200" dirty="0" smtClean="0">
              <a:latin typeface="Calibri"/>
              <a:cs typeface="Calibri"/>
            </a:endParaRPr>
          </a:p>
          <a:p>
            <a:pPr marL="469900">
              <a:lnSpc>
                <a:spcPct val="100000"/>
              </a:lnSpc>
            </a:pPr>
            <a:endParaRPr lang="en-IN" sz="1200" dirty="0" smtClean="0">
              <a:latin typeface="Calibri"/>
              <a:cs typeface="Calibri"/>
            </a:endParaRPr>
          </a:p>
          <a:p>
            <a:pPr marL="469900">
              <a:lnSpc>
                <a:spcPct val="100000"/>
              </a:lnSpc>
            </a:pPr>
            <a:endParaRPr lang="en-US" sz="1200" dirty="0">
              <a:latin typeface="Calibri"/>
              <a:cs typeface="Calibri"/>
            </a:endParaRPr>
          </a:p>
          <a:p>
            <a:pPr marL="469900">
              <a:lnSpc>
                <a:spcPct val="100000"/>
              </a:lnSpc>
            </a:pP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Technical</a:t>
            </a:r>
            <a:r>
              <a:rPr spc="-140" dirty="0"/>
              <a:t> </a:t>
            </a:r>
            <a:r>
              <a:rPr spc="-10" dirty="0"/>
              <a:t>challenges</a:t>
            </a:r>
          </a:p>
        </p:txBody>
      </p:sp>
      <p:sp>
        <p:nvSpPr>
          <p:cNvPr id="3" name="object 3"/>
          <p:cNvSpPr/>
          <p:nvPr/>
        </p:nvSpPr>
        <p:spPr>
          <a:xfrm>
            <a:off x="178474" y="78783"/>
            <a:ext cx="56515" cy="361950"/>
          </a:xfrm>
          <a:custGeom>
            <a:avLst/>
            <a:gdLst/>
            <a:ahLst/>
            <a:cxnLst/>
            <a:rect l="l" t="t" r="r" b="b"/>
            <a:pathLst>
              <a:path w="56514" h="361950">
                <a:moveTo>
                  <a:pt x="56399" y="361799"/>
                </a:moveTo>
                <a:lnTo>
                  <a:pt x="0" y="361799"/>
                </a:lnTo>
                <a:lnTo>
                  <a:pt x="0" y="0"/>
                </a:lnTo>
                <a:lnTo>
                  <a:pt x="56399" y="0"/>
                </a:lnTo>
                <a:lnTo>
                  <a:pt x="56399" y="361799"/>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0" y="667453"/>
            <a:ext cx="9144000" cy="4358005"/>
            <a:chOff x="0" y="667453"/>
            <a:chExt cx="9144000" cy="4358005"/>
          </a:xfrm>
        </p:grpSpPr>
        <p:pic>
          <p:nvPicPr>
            <p:cNvPr id="6" name="object 6"/>
            <p:cNvPicPr/>
            <p:nvPr/>
          </p:nvPicPr>
          <p:blipFill>
            <a:blip r:embed="rId3" cstate="print"/>
            <a:stretch>
              <a:fillRect/>
            </a:stretch>
          </p:blipFill>
          <p:spPr>
            <a:xfrm>
              <a:off x="0" y="667453"/>
              <a:ext cx="9143999" cy="4357700"/>
            </a:xfrm>
            <a:prstGeom prst="rect">
              <a:avLst/>
            </a:prstGeom>
          </p:spPr>
        </p:pic>
        <p:sp>
          <p:nvSpPr>
            <p:cNvPr id="7" name="object 7"/>
            <p:cNvSpPr/>
            <p:nvPr/>
          </p:nvSpPr>
          <p:spPr>
            <a:xfrm>
              <a:off x="50500" y="680152"/>
              <a:ext cx="9093835" cy="4256405"/>
            </a:xfrm>
            <a:custGeom>
              <a:avLst/>
              <a:gdLst/>
              <a:ahLst/>
              <a:cxnLst/>
              <a:rect l="l" t="t" r="r" b="b"/>
              <a:pathLst>
                <a:path w="9093835" h="4256405">
                  <a:moveTo>
                    <a:pt x="0" y="0"/>
                  </a:moveTo>
                  <a:lnTo>
                    <a:pt x="9093499" y="0"/>
                  </a:lnTo>
                  <a:lnTo>
                    <a:pt x="9093499" y="4256099"/>
                  </a:lnTo>
                  <a:lnTo>
                    <a:pt x="0" y="4256099"/>
                  </a:lnTo>
                  <a:lnTo>
                    <a:pt x="0" y="0"/>
                  </a:lnTo>
                  <a:close/>
                </a:path>
              </a:pathLst>
            </a:custGeom>
            <a:solidFill>
              <a:srgbClr val="F1F1F1"/>
            </a:solidFill>
          </p:spPr>
          <p:txBody>
            <a:bodyPr wrap="square" lIns="0" tIns="0" rIns="0" bIns="0" rtlCol="0"/>
            <a:lstStyle/>
            <a:p>
              <a:endParaRPr dirty="0"/>
            </a:p>
          </p:txBody>
        </p:sp>
      </p:grpSp>
      <p:sp>
        <p:nvSpPr>
          <p:cNvPr id="8" name="object 8"/>
          <p:cNvSpPr txBox="1"/>
          <p:nvPr/>
        </p:nvSpPr>
        <p:spPr>
          <a:xfrm>
            <a:off x="104475" y="687899"/>
            <a:ext cx="9003665" cy="3557384"/>
          </a:xfrm>
          <a:prstGeom prst="rect">
            <a:avLst/>
          </a:prstGeom>
        </p:spPr>
        <p:txBody>
          <a:bodyPr vert="horz" wrap="square" lIns="0" tIns="12700" rIns="0" bIns="0" rtlCol="0">
            <a:spAutoFit/>
          </a:bodyPr>
          <a:lstStyle/>
          <a:p>
            <a:pPr marL="12700">
              <a:lnSpc>
                <a:spcPct val="100000"/>
              </a:lnSpc>
              <a:spcBef>
                <a:spcPts val="100"/>
              </a:spcBef>
            </a:pPr>
            <a:r>
              <a:rPr sz="1600" b="1" spc="-25" dirty="0">
                <a:latin typeface="Calibri"/>
                <a:cs typeface="Calibri"/>
              </a:rPr>
              <a:t>Technical</a:t>
            </a:r>
            <a:r>
              <a:rPr sz="1600" b="1" spc="-5" dirty="0">
                <a:latin typeface="Calibri"/>
                <a:cs typeface="Calibri"/>
              </a:rPr>
              <a:t> </a:t>
            </a:r>
            <a:r>
              <a:rPr sz="1600" b="1" spc="-10" dirty="0">
                <a:latin typeface="Calibri"/>
                <a:cs typeface="Calibri"/>
              </a:rPr>
              <a:t>Challenges:</a:t>
            </a:r>
            <a:endParaRPr sz="1600" dirty="0">
              <a:latin typeface="Calibri"/>
              <a:cs typeface="Calibri"/>
            </a:endParaRPr>
          </a:p>
          <a:p>
            <a:pPr marL="469900" marR="34290" indent="-336550">
              <a:lnSpc>
                <a:spcPct val="100000"/>
              </a:lnSpc>
              <a:spcBef>
                <a:spcPts val="1445"/>
              </a:spcBef>
              <a:buFont typeface="Arial"/>
              <a:buChar char="●"/>
              <a:tabLst>
                <a:tab pos="469900" algn="l"/>
              </a:tabLst>
            </a:pPr>
            <a:r>
              <a:rPr lang="en-US" sz="1400" b="1" dirty="0" smtClean="0">
                <a:latin typeface="Calibri"/>
                <a:cs typeface="Calibri"/>
              </a:rPr>
              <a:t>Improving And Optimizing</a:t>
            </a:r>
            <a:r>
              <a:rPr sz="1400" b="1" dirty="0" smtClean="0">
                <a:latin typeface="Calibri"/>
                <a:cs typeface="Calibri"/>
              </a:rPr>
              <a:t>:</a:t>
            </a:r>
            <a:r>
              <a:rPr sz="1400" b="1" spc="200" dirty="0" smtClean="0">
                <a:latin typeface="Calibri"/>
                <a:cs typeface="Calibri"/>
              </a:rPr>
              <a:t> </a:t>
            </a:r>
            <a:r>
              <a:rPr lang="en-US" sz="1400" dirty="0" smtClean="0">
                <a:latin typeface="Calibri"/>
                <a:cs typeface="Calibri"/>
              </a:rPr>
              <a:t>Enhancing the model's performance by refining input features, identifying crucial data elements, and potentially augmenting datasets with additional relevant information.</a:t>
            </a:r>
            <a:endParaRPr lang="en-US" sz="1400" dirty="0">
              <a:latin typeface="Calibri"/>
              <a:cs typeface="Calibri"/>
            </a:endParaRPr>
          </a:p>
          <a:p>
            <a:pPr marL="469900" marR="34290" indent="-336550">
              <a:lnSpc>
                <a:spcPct val="100000"/>
              </a:lnSpc>
              <a:spcBef>
                <a:spcPts val="1445"/>
              </a:spcBef>
              <a:buFont typeface="Arial"/>
              <a:buChar char="●"/>
              <a:tabLst>
                <a:tab pos="469900" algn="l"/>
              </a:tabLst>
            </a:pPr>
            <a:r>
              <a:rPr lang="en-US" sz="1400" b="1" dirty="0" smtClean="0">
                <a:latin typeface="Calibri"/>
                <a:cs typeface="Calibri"/>
              </a:rPr>
              <a:t>What is considered Harmful And what is not?</a:t>
            </a:r>
            <a:r>
              <a:rPr sz="1400" b="1" spc="-10" dirty="0" smtClean="0">
                <a:latin typeface="Calibri"/>
                <a:cs typeface="Calibri"/>
              </a:rPr>
              <a:t>: </a:t>
            </a:r>
            <a:r>
              <a:rPr lang="en-US" sz="1200" dirty="0" smtClean="0"/>
              <a:t>Determining the parameters distinguishing beneficial feedback from detrimental input is a critical aspect of refining RLHF models, ensuring they learn constructively without amplifying undesirable behaviors.</a:t>
            </a:r>
            <a:endParaRPr sz="1200" dirty="0">
              <a:latin typeface="Calibri"/>
              <a:cs typeface="Calibri"/>
            </a:endParaRPr>
          </a:p>
          <a:p>
            <a:pPr marL="58419">
              <a:lnSpc>
                <a:spcPct val="100000"/>
              </a:lnSpc>
            </a:pPr>
            <a:r>
              <a:rPr sz="1600" b="1" dirty="0">
                <a:latin typeface="Calibri"/>
                <a:cs typeface="Calibri"/>
              </a:rPr>
              <a:t>How</a:t>
            </a:r>
            <a:r>
              <a:rPr sz="1600" b="1" spc="-45" dirty="0">
                <a:latin typeface="Calibri"/>
                <a:cs typeface="Calibri"/>
              </a:rPr>
              <a:t> </a:t>
            </a:r>
            <a:r>
              <a:rPr sz="1600" b="1" dirty="0">
                <a:latin typeface="Calibri"/>
                <a:cs typeface="Calibri"/>
              </a:rPr>
              <a:t>did</a:t>
            </a:r>
            <a:r>
              <a:rPr sz="1600" b="1" spc="-40" dirty="0">
                <a:latin typeface="Calibri"/>
                <a:cs typeface="Calibri"/>
              </a:rPr>
              <a:t> </a:t>
            </a:r>
            <a:r>
              <a:rPr sz="1600" b="1" dirty="0">
                <a:latin typeface="Calibri"/>
                <a:cs typeface="Calibri"/>
              </a:rPr>
              <a:t>we</a:t>
            </a:r>
            <a:r>
              <a:rPr sz="1600" b="1" spc="-40" dirty="0">
                <a:latin typeface="Calibri"/>
                <a:cs typeface="Calibri"/>
              </a:rPr>
              <a:t> </a:t>
            </a:r>
            <a:r>
              <a:rPr sz="1600" b="1" dirty="0">
                <a:latin typeface="Calibri"/>
                <a:cs typeface="Calibri"/>
              </a:rPr>
              <a:t>solve</a:t>
            </a:r>
            <a:r>
              <a:rPr sz="1600" b="1" spc="-40" dirty="0">
                <a:latin typeface="Calibri"/>
                <a:cs typeface="Calibri"/>
              </a:rPr>
              <a:t> </a:t>
            </a:r>
            <a:r>
              <a:rPr sz="1600" b="1" dirty="0">
                <a:latin typeface="Calibri"/>
                <a:cs typeface="Calibri"/>
              </a:rPr>
              <a:t>these</a:t>
            </a:r>
            <a:r>
              <a:rPr sz="1600" b="1" spc="-40" dirty="0">
                <a:latin typeface="Calibri"/>
                <a:cs typeface="Calibri"/>
              </a:rPr>
              <a:t> </a:t>
            </a:r>
            <a:r>
              <a:rPr sz="1600" b="1" dirty="0">
                <a:latin typeface="Calibri"/>
                <a:cs typeface="Calibri"/>
              </a:rPr>
              <a:t>challenges</a:t>
            </a:r>
            <a:r>
              <a:rPr sz="1600" b="1" spc="-40" dirty="0">
                <a:latin typeface="Calibri"/>
                <a:cs typeface="Calibri"/>
              </a:rPr>
              <a:t> </a:t>
            </a:r>
            <a:r>
              <a:rPr sz="1600" b="1" spc="-25" dirty="0">
                <a:latin typeface="Calibri"/>
                <a:cs typeface="Calibri"/>
              </a:rPr>
              <a:t>?:</a:t>
            </a:r>
            <a:endParaRPr sz="1600" dirty="0">
              <a:latin typeface="Calibri"/>
              <a:cs typeface="Calibri"/>
            </a:endParaRPr>
          </a:p>
          <a:p>
            <a:pPr marL="469900" marR="23495" indent="-336550">
              <a:lnSpc>
                <a:spcPct val="100000"/>
              </a:lnSpc>
              <a:spcBef>
                <a:spcPts val="1450"/>
              </a:spcBef>
              <a:buFont typeface="Arial MT"/>
              <a:buChar char="●"/>
              <a:tabLst>
                <a:tab pos="469900" algn="l"/>
              </a:tabLst>
            </a:pPr>
            <a:r>
              <a:rPr lang="en-US" sz="1400" b="1" dirty="0" smtClean="0">
                <a:latin typeface="Calibri"/>
                <a:cs typeface="Calibri"/>
              </a:rPr>
              <a:t>Improving And Optimizing</a:t>
            </a:r>
            <a:r>
              <a:rPr sz="1400" b="1" dirty="0" smtClean="0">
                <a:latin typeface="Calibri"/>
                <a:cs typeface="Calibri"/>
              </a:rPr>
              <a:t>:</a:t>
            </a:r>
            <a:r>
              <a:rPr sz="1400" b="1" spc="50" dirty="0" smtClean="0">
                <a:latin typeface="Calibri"/>
                <a:cs typeface="Calibri"/>
              </a:rPr>
              <a:t> </a:t>
            </a:r>
            <a:r>
              <a:rPr lang="en-US" sz="1400" dirty="0" smtClean="0">
                <a:latin typeface="Calibri"/>
                <a:cs typeface="Calibri"/>
              </a:rPr>
              <a:t>Ensuring high-quality, diverse, and representative data sources to broaden the model's learning scope and effectiveness. </a:t>
            </a:r>
          </a:p>
          <a:p>
            <a:pPr marL="469900" marR="23495" indent="-336550">
              <a:lnSpc>
                <a:spcPct val="100000"/>
              </a:lnSpc>
              <a:spcBef>
                <a:spcPts val="1450"/>
              </a:spcBef>
              <a:buFont typeface="Arial MT"/>
              <a:buChar char="●"/>
              <a:tabLst>
                <a:tab pos="469900" algn="l"/>
              </a:tabLst>
            </a:pPr>
            <a:r>
              <a:rPr lang="en-US" sz="1400" b="1" dirty="0" smtClean="0">
                <a:latin typeface="Calibri"/>
                <a:cs typeface="Calibri"/>
              </a:rPr>
              <a:t>What is considered Harmful And what is not? :</a:t>
            </a:r>
            <a:r>
              <a:rPr lang="en-US" sz="1400" dirty="0" smtClean="0">
                <a:latin typeface="Calibri"/>
                <a:cs typeface="Calibri"/>
              </a:rPr>
              <a:t>Establishing precise criteria and boundaries for what constitutes constructive or beneficial feedback versus harmful or counterproductive input. This involves setting explicit guidelines or rules that guide the learning process, enabling the model to differentiate between helpful and detrimental feedback.</a:t>
            </a:r>
            <a:endParaRPr sz="1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Results</a:t>
            </a:r>
            <a:r>
              <a:rPr spc="-75" dirty="0"/>
              <a:t> </a:t>
            </a:r>
            <a:r>
              <a:rPr dirty="0"/>
              <a:t>till</a:t>
            </a:r>
            <a:r>
              <a:rPr spc="-70" dirty="0"/>
              <a:t> </a:t>
            </a:r>
            <a:r>
              <a:rPr spc="-25" dirty="0"/>
              <a:t>now</a:t>
            </a:r>
          </a:p>
        </p:txBody>
      </p:sp>
      <p:sp>
        <p:nvSpPr>
          <p:cNvPr id="3" name="object 3"/>
          <p:cNvSpPr/>
          <p:nvPr/>
        </p:nvSpPr>
        <p:spPr>
          <a:xfrm>
            <a:off x="178474" y="78783"/>
            <a:ext cx="56515" cy="361950"/>
          </a:xfrm>
          <a:custGeom>
            <a:avLst/>
            <a:gdLst/>
            <a:ahLst/>
            <a:cxnLst/>
            <a:rect l="l" t="t" r="r" b="b"/>
            <a:pathLst>
              <a:path w="56514" h="361950">
                <a:moveTo>
                  <a:pt x="56399" y="361799"/>
                </a:moveTo>
                <a:lnTo>
                  <a:pt x="0" y="361799"/>
                </a:lnTo>
                <a:lnTo>
                  <a:pt x="0" y="0"/>
                </a:lnTo>
                <a:lnTo>
                  <a:pt x="56399" y="0"/>
                </a:lnTo>
                <a:lnTo>
                  <a:pt x="56399" y="361799"/>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0" y="749800"/>
            <a:ext cx="9144000" cy="3157220"/>
            <a:chOff x="0" y="749800"/>
            <a:chExt cx="9144000" cy="3157220"/>
          </a:xfrm>
        </p:grpSpPr>
        <p:pic>
          <p:nvPicPr>
            <p:cNvPr id="6" name="object 6"/>
            <p:cNvPicPr/>
            <p:nvPr/>
          </p:nvPicPr>
          <p:blipFill>
            <a:blip r:embed="rId3" cstate="print"/>
            <a:stretch>
              <a:fillRect/>
            </a:stretch>
          </p:blipFill>
          <p:spPr>
            <a:xfrm>
              <a:off x="0" y="749800"/>
              <a:ext cx="9143999" cy="3157100"/>
            </a:xfrm>
            <a:prstGeom prst="rect">
              <a:avLst/>
            </a:prstGeom>
          </p:spPr>
        </p:pic>
        <p:sp>
          <p:nvSpPr>
            <p:cNvPr id="7" name="object 7"/>
            <p:cNvSpPr/>
            <p:nvPr/>
          </p:nvSpPr>
          <p:spPr>
            <a:xfrm>
              <a:off x="0" y="762499"/>
              <a:ext cx="9144000" cy="3055620"/>
            </a:xfrm>
            <a:custGeom>
              <a:avLst/>
              <a:gdLst/>
              <a:ahLst/>
              <a:cxnLst/>
              <a:rect l="l" t="t" r="r" b="b"/>
              <a:pathLst>
                <a:path w="9144000" h="3055620">
                  <a:moveTo>
                    <a:pt x="9143999" y="3055499"/>
                  </a:moveTo>
                  <a:lnTo>
                    <a:pt x="0" y="3055499"/>
                  </a:lnTo>
                  <a:lnTo>
                    <a:pt x="0" y="0"/>
                  </a:lnTo>
                  <a:lnTo>
                    <a:pt x="9143999" y="0"/>
                  </a:lnTo>
                  <a:lnTo>
                    <a:pt x="9143999" y="3055499"/>
                  </a:lnTo>
                  <a:close/>
                </a:path>
              </a:pathLst>
            </a:custGeom>
            <a:solidFill>
              <a:srgbClr val="F1F1F1"/>
            </a:solidFill>
          </p:spPr>
          <p:txBody>
            <a:bodyPr wrap="square" lIns="0" tIns="0" rIns="0" bIns="0" rtlCol="0"/>
            <a:lstStyle/>
            <a:p>
              <a:endParaRPr dirty="0"/>
            </a:p>
          </p:txBody>
        </p:sp>
      </p:grpSp>
      <p:sp>
        <p:nvSpPr>
          <p:cNvPr id="8" name="object 8"/>
          <p:cNvSpPr txBox="1"/>
          <p:nvPr/>
        </p:nvSpPr>
        <p:spPr>
          <a:xfrm>
            <a:off x="175243" y="771263"/>
            <a:ext cx="8886190" cy="2764859"/>
          </a:xfrm>
          <a:prstGeom prst="rect">
            <a:avLst/>
          </a:prstGeom>
        </p:spPr>
        <p:txBody>
          <a:bodyPr vert="horz" wrap="square" lIns="0" tIns="12700" rIns="0" bIns="0" rtlCol="0">
            <a:spAutoFit/>
          </a:bodyPr>
          <a:lstStyle/>
          <a:p>
            <a:pPr marL="346075" marR="15875" indent="-334010" algn="just">
              <a:lnSpc>
                <a:spcPct val="100000"/>
              </a:lnSpc>
              <a:spcBef>
                <a:spcPts val="1680"/>
              </a:spcBef>
              <a:buFont typeface="Arial MT"/>
              <a:buChar char="●"/>
              <a:tabLst>
                <a:tab pos="348615" algn="l"/>
              </a:tabLst>
            </a:pPr>
            <a:r>
              <a:rPr sz="1400" b="1" dirty="0" smtClean="0">
                <a:latin typeface="Calibri"/>
                <a:cs typeface="Calibri"/>
              </a:rPr>
              <a:t>Model</a:t>
            </a:r>
            <a:r>
              <a:rPr sz="1400" b="1" spc="-5" dirty="0" smtClean="0">
                <a:latin typeface="Calibri"/>
                <a:cs typeface="Calibri"/>
              </a:rPr>
              <a:t> </a:t>
            </a:r>
            <a:r>
              <a:rPr sz="1400" b="1" spc="-10" dirty="0">
                <a:latin typeface="Calibri"/>
                <a:cs typeface="Calibri"/>
              </a:rPr>
              <a:t>Exploration:</a:t>
            </a:r>
            <a:r>
              <a:rPr sz="1400" b="1" spc="5" dirty="0">
                <a:latin typeface="Calibri"/>
                <a:cs typeface="Calibri"/>
              </a:rPr>
              <a:t> </a:t>
            </a:r>
            <a:r>
              <a:rPr sz="1400" dirty="0">
                <a:latin typeface="Calibri"/>
                <a:cs typeface="Calibri"/>
              </a:rPr>
              <a:t>We</a:t>
            </a:r>
            <a:r>
              <a:rPr sz="1400" spc="-5" dirty="0">
                <a:latin typeface="Calibri"/>
                <a:cs typeface="Calibri"/>
              </a:rPr>
              <a:t> </a:t>
            </a:r>
            <a:r>
              <a:rPr sz="1400" dirty="0">
                <a:latin typeface="Calibri"/>
                <a:cs typeface="Calibri"/>
              </a:rPr>
              <a:t>have </a:t>
            </a:r>
            <a:r>
              <a:rPr sz="1400" spc="-10" dirty="0">
                <a:latin typeface="Calibri"/>
                <a:cs typeface="Calibri"/>
              </a:rPr>
              <a:t>explored</a:t>
            </a:r>
            <a:r>
              <a:rPr sz="1400" spc="-5" dirty="0">
                <a:latin typeface="Calibri"/>
                <a:cs typeface="Calibri"/>
              </a:rPr>
              <a:t> </a:t>
            </a:r>
            <a:r>
              <a:rPr sz="1400" spc="-10" dirty="0">
                <a:latin typeface="Calibri"/>
                <a:cs typeface="Calibri"/>
              </a:rPr>
              <a:t>existing</a:t>
            </a:r>
            <a:r>
              <a:rPr sz="1400" spc="-5" dirty="0">
                <a:latin typeface="Calibri"/>
                <a:cs typeface="Calibri"/>
              </a:rPr>
              <a:t> </a:t>
            </a:r>
            <a:r>
              <a:rPr lang="en-US" sz="1400" spc="-10" dirty="0">
                <a:latin typeface="Calibri"/>
                <a:cs typeface="Calibri"/>
              </a:rPr>
              <a:t>RLHF</a:t>
            </a:r>
            <a:r>
              <a:rPr sz="1400" dirty="0">
                <a:latin typeface="Calibri"/>
                <a:cs typeface="Calibri"/>
              </a:rPr>
              <a:t> models and</a:t>
            </a:r>
            <a:r>
              <a:rPr sz="1400" spc="-5" dirty="0">
                <a:latin typeface="Calibri"/>
                <a:cs typeface="Calibri"/>
              </a:rPr>
              <a:t> </a:t>
            </a:r>
            <a:r>
              <a:rPr sz="1400" spc="-10" dirty="0">
                <a:latin typeface="Calibri"/>
                <a:cs typeface="Calibri"/>
              </a:rPr>
              <a:t>algorithms,</a:t>
            </a:r>
            <a:r>
              <a:rPr sz="1400" dirty="0">
                <a:latin typeface="Calibri"/>
                <a:cs typeface="Calibri"/>
              </a:rPr>
              <a:t> such</a:t>
            </a:r>
            <a:r>
              <a:rPr sz="1400" spc="-5" dirty="0">
                <a:latin typeface="Calibri"/>
                <a:cs typeface="Calibri"/>
              </a:rPr>
              <a:t> </a:t>
            </a:r>
            <a:r>
              <a:rPr sz="1400" dirty="0">
                <a:latin typeface="Calibri"/>
                <a:cs typeface="Calibri"/>
              </a:rPr>
              <a:t>as</a:t>
            </a:r>
            <a:r>
              <a:rPr lang="en-US" sz="1400" dirty="0">
                <a:latin typeface="Calibri"/>
                <a:cs typeface="Calibri"/>
              </a:rPr>
              <a:t> CARLA</a:t>
            </a:r>
            <a:r>
              <a:rPr sz="1400" dirty="0">
                <a:latin typeface="Calibri"/>
                <a:cs typeface="Calibri"/>
              </a:rPr>
              <a:t> </a:t>
            </a:r>
            <a:r>
              <a:rPr sz="1400" spc="-20" dirty="0">
                <a:latin typeface="Calibri"/>
                <a:cs typeface="Calibri"/>
              </a:rPr>
              <a:t>, </a:t>
            </a:r>
            <a:r>
              <a:rPr sz="1400" dirty="0">
                <a:latin typeface="Calibri"/>
                <a:cs typeface="Calibri"/>
              </a:rPr>
              <a:t>to</a:t>
            </a:r>
            <a:r>
              <a:rPr sz="1400" spc="-25" dirty="0">
                <a:latin typeface="Calibri"/>
                <a:cs typeface="Calibri"/>
              </a:rPr>
              <a:t> </a:t>
            </a:r>
            <a:r>
              <a:rPr sz="1400" spc="-20" dirty="0">
                <a:latin typeface="Calibri"/>
                <a:cs typeface="Calibri"/>
              </a:rPr>
              <a:t>understand</a:t>
            </a:r>
            <a:r>
              <a:rPr sz="1400" spc="-25" dirty="0">
                <a:latin typeface="Calibri"/>
                <a:cs typeface="Calibri"/>
              </a:rPr>
              <a:t> </a:t>
            </a:r>
            <a:r>
              <a:rPr sz="1400" dirty="0">
                <a:latin typeface="Calibri"/>
                <a:cs typeface="Calibri"/>
              </a:rPr>
              <a:t>their</a:t>
            </a:r>
            <a:r>
              <a:rPr sz="1400" spc="-20" dirty="0">
                <a:latin typeface="Calibri"/>
                <a:cs typeface="Calibri"/>
              </a:rPr>
              <a:t> </a:t>
            </a:r>
            <a:r>
              <a:rPr sz="1400" spc="-10" dirty="0">
                <a:latin typeface="Calibri"/>
                <a:cs typeface="Calibri"/>
              </a:rPr>
              <a:t>potential</a:t>
            </a:r>
            <a:r>
              <a:rPr sz="1400" spc="-25" dirty="0">
                <a:latin typeface="Calibri"/>
                <a:cs typeface="Calibri"/>
              </a:rPr>
              <a:t> </a:t>
            </a:r>
            <a:r>
              <a:rPr sz="1400" dirty="0">
                <a:latin typeface="Calibri"/>
                <a:cs typeface="Calibri"/>
              </a:rPr>
              <a:t>for</a:t>
            </a:r>
            <a:r>
              <a:rPr sz="1400" spc="-20" dirty="0">
                <a:latin typeface="Calibri"/>
                <a:cs typeface="Calibri"/>
              </a:rPr>
              <a:t> integration</a:t>
            </a:r>
            <a:r>
              <a:rPr sz="1400" spc="-25" dirty="0">
                <a:latin typeface="Calibri"/>
                <a:cs typeface="Calibri"/>
              </a:rPr>
              <a:t> </a:t>
            </a:r>
            <a:r>
              <a:rPr sz="1400" dirty="0">
                <a:latin typeface="Calibri"/>
                <a:cs typeface="Calibri"/>
              </a:rPr>
              <a:t>into</a:t>
            </a:r>
            <a:r>
              <a:rPr sz="1400" spc="-20" dirty="0">
                <a:latin typeface="Calibri"/>
                <a:cs typeface="Calibri"/>
              </a:rPr>
              <a:t> </a:t>
            </a:r>
            <a:r>
              <a:rPr sz="1400" dirty="0">
                <a:latin typeface="Calibri"/>
                <a:cs typeface="Calibri"/>
              </a:rPr>
              <a:t>our</a:t>
            </a:r>
            <a:r>
              <a:rPr sz="1400" spc="-25" dirty="0">
                <a:latin typeface="Calibri"/>
                <a:cs typeface="Calibri"/>
              </a:rPr>
              <a:t> </a:t>
            </a:r>
            <a:r>
              <a:rPr lang="en-US" sz="1400" spc="-20" dirty="0" smtClean="0">
                <a:latin typeface="Calibri"/>
                <a:cs typeface="Calibri"/>
              </a:rPr>
              <a:t>model</a:t>
            </a:r>
          </a:p>
          <a:p>
            <a:pPr marL="346075" marR="15875" indent="-334010" algn="just">
              <a:lnSpc>
                <a:spcPct val="100000"/>
              </a:lnSpc>
              <a:spcBef>
                <a:spcPts val="1680"/>
              </a:spcBef>
              <a:buFont typeface="Arial MT"/>
              <a:buChar char="●"/>
              <a:tabLst>
                <a:tab pos="348615" algn="l"/>
              </a:tabLst>
            </a:pPr>
            <a:r>
              <a:rPr lang="en-US" sz="1400" b="1" spc="-20" dirty="0" smtClean="0">
                <a:latin typeface="Calibri"/>
                <a:cs typeface="Calibri"/>
              </a:rPr>
              <a:t>Model Decided</a:t>
            </a:r>
            <a:r>
              <a:rPr lang="en-US" sz="1400" spc="-20" dirty="0" smtClean="0">
                <a:latin typeface="Calibri"/>
                <a:cs typeface="Calibri"/>
              </a:rPr>
              <a:t>: The team Has decided to Move forward with the Project Using Word2vec Framework</a:t>
            </a:r>
          </a:p>
          <a:p>
            <a:pPr marL="346075" marR="15875" indent="-334010" algn="just">
              <a:lnSpc>
                <a:spcPct val="100000"/>
              </a:lnSpc>
              <a:spcBef>
                <a:spcPts val="1680"/>
              </a:spcBef>
              <a:buFont typeface="Arial MT"/>
              <a:buChar char="●"/>
              <a:tabLst>
                <a:tab pos="348615" algn="l"/>
              </a:tabLst>
            </a:pPr>
            <a:r>
              <a:rPr lang="en-US" sz="1400" b="1" spc="-20" dirty="0" smtClean="0">
                <a:latin typeface="Calibri"/>
                <a:cs typeface="Calibri"/>
              </a:rPr>
              <a:t>Model Testing And Accuracy : </a:t>
            </a:r>
            <a:r>
              <a:rPr lang="en-US" sz="1400" spc="-20" dirty="0" smtClean="0">
                <a:latin typeface="Calibri"/>
                <a:cs typeface="Calibri"/>
              </a:rPr>
              <a:t>We tested our Model Against our dataset and it portrayed 79% Accuracy.</a:t>
            </a:r>
          </a:p>
          <a:p>
            <a:pPr marL="346075" marR="15875" indent="-334010" algn="just">
              <a:spcBef>
                <a:spcPts val="1680"/>
              </a:spcBef>
              <a:buFont typeface="Arial MT"/>
              <a:buChar char="●"/>
              <a:tabLst>
                <a:tab pos="348615" algn="l"/>
              </a:tabLst>
            </a:pPr>
            <a:r>
              <a:rPr lang="en-IN" sz="1200" b="1" dirty="0">
                <a:sym typeface="Calibri"/>
              </a:rPr>
              <a:t>Quality Improvement in </a:t>
            </a:r>
            <a:r>
              <a:rPr lang="en-IN" sz="1200" b="1" dirty="0" smtClean="0">
                <a:sym typeface="Calibri"/>
              </a:rPr>
              <a:t>Responses :</a:t>
            </a:r>
            <a:r>
              <a:rPr lang="en-US" sz="1200" dirty="0" smtClean="0">
                <a:sym typeface="Calibri"/>
              </a:rPr>
              <a:t>Enhancing response quality in RLHF models through iterative refinement based on diverse and reliable human feedback.</a:t>
            </a:r>
            <a:endParaRPr lang="en-IN" sz="1200" dirty="0">
              <a:sym typeface="Calibri"/>
            </a:endParaRPr>
          </a:p>
          <a:p>
            <a:pPr marL="346075" marR="15875" indent="-334010" algn="just">
              <a:lnSpc>
                <a:spcPct val="100000"/>
              </a:lnSpc>
              <a:spcBef>
                <a:spcPts val="1680"/>
              </a:spcBef>
              <a:buFont typeface="Arial MT"/>
              <a:buChar char="●"/>
              <a:tabLst>
                <a:tab pos="348615" algn="l"/>
              </a:tabLst>
            </a:pPr>
            <a:endParaRPr lang="en-US" sz="1400" spc="-20" dirty="0" smtClean="0">
              <a:latin typeface="Calibri"/>
              <a:cs typeface="Calibri"/>
            </a:endParaRPr>
          </a:p>
          <a:p>
            <a:pPr marL="346075" marR="15875" indent="-334010" algn="just">
              <a:lnSpc>
                <a:spcPct val="100000"/>
              </a:lnSpc>
              <a:spcBef>
                <a:spcPts val="1680"/>
              </a:spcBef>
              <a:buFont typeface="Arial MT"/>
              <a:buChar char="●"/>
              <a:tabLst>
                <a:tab pos="348615" algn="l"/>
              </a:tabLst>
            </a:pPr>
            <a:endParaRPr lang="en-US" sz="1400" b="1" spc="-20" dirty="0" smtClean="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Observations</a:t>
            </a:r>
            <a:r>
              <a:rPr spc="-60" dirty="0"/>
              <a:t> </a:t>
            </a:r>
            <a:r>
              <a:rPr dirty="0"/>
              <a:t>based</a:t>
            </a:r>
            <a:r>
              <a:rPr spc="-60" dirty="0"/>
              <a:t> </a:t>
            </a:r>
            <a:r>
              <a:rPr dirty="0"/>
              <a:t>on</a:t>
            </a:r>
            <a:r>
              <a:rPr spc="-60" dirty="0"/>
              <a:t> </a:t>
            </a:r>
            <a:r>
              <a:rPr dirty="0"/>
              <a:t>the</a:t>
            </a:r>
            <a:r>
              <a:rPr spc="-55" dirty="0"/>
              <a:t> </a:t>
            </a:r>
            <a:r>
              <a:rPr dirty="0"/>
              <a:t>results</a:t>
            </a:r>
            <a:r>
              <a:rPr spc="-60" dirty="0"/>
              <a:t> </a:t>
            </a:r>
            <a:r>
              <a:rPr spc="-10" dirty="0"/>
              <a:t>obtained</a:t>
            </a:r>
          </a:p>
        </p:txBody>
      </p:sp>
      <p:sp>
        <p:nvSpPr>
          <p:cNvPr id="3" name="object 3"/>
          <p:cNvSpPr/>
          <p:nvPr/>
        </p:nvSpPr>
        <p:spPr>
          <a:xfrm>
            <a:off x="178474" y="78783"/>
            <a:ext cx="56515" cy="361950"/>
          </a:xfrm>
          <a:custGeom>
            <a:avLst/>
            <a:gdLst/>
            <a:ahLst/>
            <a:cxnLst/>
            <a:rect l="l" t="t" r="r" b="b"/>
            <a:pathLst>
              <a:path w="56514" h="361950">
                <a:moveTo>
                  <a:pt x="56474" y="361898"/>
                </a:moveTo>
                <a:lnTo>
                  <a:pt x="0" y="361898"/>
                </a:lnTo>
                <a:lnTo>
                  <a:pt x="0" y="0"/>
                </a:lnTo>
                <a:lnTo>
                  <a:pt x="56474" y="0"/>
                </a:lnTo>
                <a:lnTo>
                  <a:pt x="56474" y="361898"/>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0" y="682360"/>
            <a:ext cx="9144000" cy="3026410"/>
            <a:chOff x="0" y="682360"/>
            <a:chExt cx="9144000" cy="3026410"/>
          </a:xfrm>
        </p:grpSpPr>
        <p:pic>
          <p:nvPicPr>
            <p:cNvPr id="6" name="object 6"/>
            <p:cNvPicPr/>
            <p:nvPr/>
          </p:nvPicPr>
          <p:blipFill>
            <a:blip r:embed="rId3" cstate="print"/>
            <a:stretch>
              <a:fillRect/>
            </a:stretch>
          </p:blipFill>
          <p:spPr>
            <a:xfrm>
              <a:off x="0" y="682360"/>
              <a:ext cx="9143999" cy="3026000"/>
            </a:xfrm>
            <a:prstGeom prst="rect">
              <a:avLst/>
            </a:prstGeom>
          </p:spPr>
        </p:pic>
        <p:sp>
          <p:nvSpPr>
            <p:cNvPr id="7" name="object 7"/>
            <p:cNvSpPr/>
            <p:nvPr/>
          </p:nvSpPr>
          <p:spPr>
            <a:xfrm>
              <a:off x="0" y="695060"/>
              <a:ext cx="9144000" cy="2924810"/>
            </a:xfrm>
            <a:custGeom>
              <a:avLst/>
              <a:gdLst/>
              <a:ahLst/>
              <a:cxnLst/>
              <a:rect l="l" t="t" r="r" b="b"/>
              <a:pathLst>
                <a:path w="9144000" h="2924810">
                  <a:moveTo>
                    <a:pt x="9143999" y="2924399"/>
                  </a:moveTo>
                  <a:lnTo>
                    <a:pt x="0" y="2924399"/>
                  </a:lnTo>
                  <a:lnTo>
                    <a:pt x="0" y="0"/>
                  </a:lnTo>
                  <a:lnTo>
                    <a:pt x="9143999" y="0"/>
                  </a:lnTo>
                  <a:lnTo>
                    <a:pt x="9143999" y="2924399"/>
                  </a:lnTo>
                  <a:close/>
                </a:path>
              </a:pathLst>
            </a:custGeom>
            <a:solidFill>
              <a:srgbClr val="F1F1F1"/>
            </a:solidFill>
          </p:spPr>
          <p:txBody>
            <a:bodyPr wrap="square" lIns="0" tIns="0" rIns="0" bIns="0" rtlCol="0"/>
            <a:lstStyle/>
            <a:p>
              <a:endParaRPr dirty="0"/>
            </a:p>
          </p:txBody>
        </p:sp>
      </p:grpSp>
      <p:sp>
        <p:nvSpPr>
          <p:cNvPr id="8" name="object 8"/>
          <p:cNvSpPr txBox="1"/>
          <p:nvPr/>
        </p:nvSpPr>
        <p:spPr>
          <a:xfrm>
            <a:off x="175243" y="671819"/>
            <a:ext cx="8892540" cy="4120102"/>
          </a:xfrm>
          <a:prstGeom prst="rect">
            <a:avLst/>
          </a:prstGeom>
        </p:spPr>
        <p:txBody>
          <a:bodyPr vert="horz" wrap="square" lIns="0" tIns="12700" rIns="0" bIns="0" rtlCol="0">
            <a:spAutoFit/>
          </a:bodyPr>
          <a:lstStyle/>
          <a:p>
            <a:pPr marL="12065" marR="365125">
              <a:lnSpc>
                <a:spcPct val="114999"/>
              </a:lnSpc>
              <a:spcBef>
                <a:spcPts val="100"/>
              </a:spcBef>
              <a:tabLst>
                <a:tab pos="348615" algn="l"/>
              </a:tabLst>
            </a:pPr>
            <a:r>
              <a:rPr sz="1200" spc="-20" dirty="0" smtClean="0">
                <a:latin typeface="Calibri"/>
                <a:cs typeface="Calibri"/>
              </a:rPr>
              <a:t>.</a:t>
            </a:r>
            <a:endParaRPr sz="1200" dirty="0">
              <a:latin typeface="Calibri"/>
              <a:cs typeface="Calibri"/>
            </a:endParaRPr>
          </a:p>
          <a:p>
            <a:pPr marL="12065" marR="147955">
              <a:lnSpc>
                <a:spcPct val="114999"/>
              </a:lnSpc>
              <a:tabLst>
                <a:tab pos="348615" algn="l"/>
              </a:tabLst>
            </a:pPr>
            <a:r>
              <a:rPr lang="en-US" sz="1200" b="1" spc="-10" dirty="0" smtClean="0">
                <a:latin typeface="Calibri"/>
                <a:cs typeface="Calibri"/>
              </a:rPr>
              <a:t>1.</a:t>
            </a:r>
            <a:r>
              <a:rPr sz="1200" b="1" spc="-10" dirty="0" smtClean="0">
                <a:latin typeface="Calibri"/>
                <a:cs typeface="Calibri"/>
              </a:rPr>
              <a:t>Preparation</a:t>
            </a:r>
            <a:r>
              <a:rPr sz="1200" b="1" spc="-40" dirty="0" smtClean="0">
                <a:latin typeface="Calibri"/>
                <a:cs typeface="Calibri"/>
              </a:rPr>
              <a:t> </a:t>
            </a:r>
            <a:r>
              <a:rPr sz="1200" b="1" dirty="0">
                <a:latin typeface="Calibri"/>
                <a:cs typeface="Calibri"/>
              </a:rPr>
              <a:t>for</a:t>
            </a:r>
            <a:r>
              <a:rPr sz="1200" b="1" spc="-35" dirty="0">
                <a:latin typeface="Calibri"/>
                <a:cs typeface="Calibri"/>
              </a:rPr>
              <a:t> </a:t>
            </a:r>
            <a:r>
              <a:rPr sz="1200" b="1" dirty="0">
                <a:latin typeface="Calibri"/>
                <a:cs typeface="Calibri"/>
              </a:rPr>
              <a:t>Next</a:t>
            </a:r>
            <a:r>
              <a:rPr sz="1200" b="1" spc="-35" dirty="0">
                <a:latin typeface="Calibri"/>
                <a:cs typeface="Calibri"/>
              </a:rPr>
              <a:t> </a:t>
            </a:r>
            <a:r>
              <a:rPr sz="1200" b="1" dirty="0">
                <a:latin typeface="Calibri"/>
                <a:cs typeface="Calibri"/>
              </a:rPr>
              <a:t>Phases:</a:t>
            </a:r>
            <a:r>
              <a:rPr sz="1200" b="1" spc="-30" dirty="0">
                <a:latin typeface="Calibri"/>
                <a:cs typeface="Calibri"/>
              </a:rPr>
              <a:t> </a:t>
            </a:r>
            <a:r>
              <a:rPr sz="1200" dirty="0">
                <a:latin typeface="Calibri"/>
                <a:cs typeface="Calibri"/>
              </a:rPr>
              <a:t>The</a:t>
            </a:r>
            <a:r>
              <a:rPr sz="1200" spc="-35" dirty="0">
                <a:latin typeface="Calibri"/>
                <a:cs typeface="Calibri"/>
              </a:rPr>
              <a:t> </a:t>
            </a:r>
            <a:r>
              <a:rPr sz="1200" spc="-10" dirty="0">
                <a:latin typeface="Calibri"/>
                <a:cs typeface="Calibri"/>
              </a:rPr>
              <a:t>results</a:t>
            </a:r>
            <a:r>
              <a:rPr sz="1200" spc="-40" dirty="0">
                <a:latin typeface="Calibri"/>
                <a:cs typeface="Calibri"/>
              </a:rPr>
              <a:t> </a:t>
            </a:r>
            <a:r>
              <a:rPr sz="1200" spc="-10" dirty="0">
                <a:latin typeface="Calibri"/>
                <a:cs typeface="Calibri"/>
              </a:rPr>
              <a:t>obtained</a:t>
            </a:r>
            <a:r>
              <a:rPr sz="1200" spc="-35" dirty="0">
                <a:latin typeface="Calibri"/>
                <a:cs typeface="Calibri"/>
              </a:rPr>
              <a:t> </a:t>
            </a:r>
            <a:r>
              <a:rPr sz="1200" dirty="0">
                <a:latin typeface="Calibri"/>
                <a:cs typeface="Calibri"/>
              </a:rPr>
              <a:t>in</a:t>
            </a:r>
            <a:r>
              <a:rPr sz="1200" spc="-35" dirty="0">
                <a:latin typeface="Calibri"/>
                <a:cs typeface="Calibri"/>
              </a:rPr>
              <a:t> </a:t>
            </a:r>
            <a:r>
              <a:rPr sz="1200" dirty="0">
                <a:latin typeface="Calibri"/>
                <a:cs typeface="Calibri"/>
              </a:rPr>
              <a:t>the</a:t>
            </a:r>
            <a:r>
              <a:rPr sz="1200" spc="-40" dirty="0">
                <a:latin typeface="Calibri"/>
                <a:cs typeface="Calibri"/>
              </a:rPr>
              <a:t> </a:t>
            </a:r>
            <a:r>
              <a:rPr sz="1200" spc="-10" dirty="0">
                <a:latin typeface="Calibri"/>
                <a:cs typeface="Calibri"/>
              </a:rPr>
              <a:t>first</a:t>
            </a:r>
            <a:r>
              <a:rPr sz="1200" spc="-35" dirty="0">
                <a:latin typeface="Calibri"/>
                <a:cs typeface="Calibri"/>
              </a:rPr>
              <a:t> </a:t>
            </a:r>
            <a:r>
              <a:rPr sz="1200" dirty="0">
                <a:latin typeface="Calibri"/>
                <a:cs typeface="Calibri"/>
              </a:rPr>
              <a:t>month</a:t>
            </a:r>
            <a:r>
              <a:rPr sz="1200" spc="-35" dirty="0">
                <a:latin typeface="Calibri"/>
                <a:cs typeface="Calibri"/>
              </a:rPr>
              <a:t> </a:t>
            </a:r>
            <a:r>
              <a:rPr sz="1200" spc="-10" dirty="0">
                <a:latin typeface="Calibri"/>
                <a:cs typeface="Calibri"/>
              </a:rPr>
              <a:t>provide</a:t>
            </a:r>
            <a:r>
              <a:rPr sz="1200" spc="-35" dirty="0">
                <a:latin typeface="Calibri"/>
                <a:cs typeface="Calibri"/>
              </a:rPr>
              <a:t> </a:t>
            </a:r>
            <a:r>
              <a:rPr sz="1200" dirty="0">
                <a:latin typeface="Calibri"/>
                <a:cs typeface="Calibri"/>
              </a:rPr>
              <a:t>a</a:t>
            </a:r>
            <a:r>
              <a:rPr sz="1200" spc="-40" dirty="0">
                <a:latin typeface="Calibri"/>
                <a:cs typeface="Calibri"/>
              </a:rPr>
              <a:t> </a:t>
            </a:r>
            <a:r>
              <a:rPr sz="1200" spc="-10" dirty="0">
                <a:latin typeface="Calibri"/>
                <a:cs typeface="Calibri"/>
              </a:rPr>
              <a:t>strong</a:t>
            </a:r>
            <a:r>
              <a:rPr sz="1200" spc="-35" dirty="0">
                <a:latin typeface="Calibri"/>
                <a:cs typeface="Calibri"/>
              </a:rPr>
              <a:t> </a:t>
            </a:r>
            <a:r>
              <a:rPr sz="1200" spc="-10" dirty="0">
                <a:latin typeface="Calibri"/>
                <a:cs typeface="Calibri"/>
              </a:rPr>
              <a:t>foundation</a:t>
            </a:r>
            <a:r>
              <a:rPr sz="1200" spc="-35" dirty="0">
                <a:latin typeface="Calibri"/>
                <a:cs typeface="Calibri"/>
              </a:rPr>
              <a:t> </a:t>
            </a:r>
            <a:r>
              <a:rPr sz="1200" dirty="0">
                <a:latin typeface="Calibri"/>
                <a:cs typeface="Calibri"/>
              </a:rPr>
              <a:t>for</a:t>
            </a:r>
            <a:r>
              <a:rPr sz="1200" spc="-40"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next</a:t>
            </a:r>
            <a:r>
              <a:rPr sz="1200" spc="-35" dirty="0">
                <a:latin typeface="Calibri"/>
                <a:cs typeface="Calibri"/>
              </a:rPr>
              <a:t> </a:t>
            </a:r>
            <a:r>
              <a:rPr sz="1200" spc="-10" dirty="0">
                <a:latin typeface="Calibri"/>
                <a:cs typeface="Calibri"/>
              </a:rPr>
              <a:t>phases </a:t>
            </a:r>
            <a:r>
              <a:rPr sz="1200" dirty="0">
                <a:latin typeface="Calibri"/>
                <a:cs typeface="Calibri"/>
              </a:rPr>
              <a:t>of</a:t>
            </a:r>
            <a:r>
              <a:rPr sz="1200" spc="-35" dirty="0">
                <a:latin typeface="Calibri"/>
                <a:cs typeface="Calibri"/>
              </a:rPr>
              <a:t> </a:t>
            </a:r>
            <a:r>
              <a:rPr sz="1200" dirty="0">
                <a:latin typeface="Calibri"/>
                <a:cs typeface="Calibri"/>
              </a:rPr>
              <a:t>the</a:t>
            </a:r>
            <a:r>
              <a:rPr sz="1200" spc="-35" dirty="0">
                <a:latin typeface="Calibri"/>
                <a:cs typeface="Calibri"/>
              </a:rPr>
              <a:t> </a:t>
            </a:r>
            <a:r>
              <a:rPr sz="1200" spc="-10" dirty="0">
                <a:latin typeface="Calibri"/>
                <a:cs typeface="Calibri"/>
              </a:rPr>
              <a:t>project.</a:t>
            </a:r>
            <a:r>
              <a:rPr sz="1200" spc="-30" dirty="0">
                <a:latin typeface="Calibri"/>
                <a:cs typeface="Calibri"/>
              </a:rPr>
              <a:t> </a:t>
            </a:r>
            <a:r>
              <a:rPr sz="1200" dirty="0">
                <a:latin typeface="Calibri"/>
                <a:cs typeface="Calibri"/>
              </a:rPr>
              <a:t>With</a:t>
            </a:r>
            <a:r>
              <a:rPr sz="1200" spc="-35" dirty="0">
                <a:latin typeface="Calibri"/>
                <a:cs typeface="Calibri"/>
              </a:rPr>
              <a:t> </a:t>
            </a:r>
            <a:r>
              <a:rPr sz="1200" dirty="0">
                <a:latin typeface="Calibri"/>
                <a:cs typeface="Calibri"/>
              </a:rPr>
              <a:t>a</a:t>
            </a:r>
            <a:r>
              <a:rPr sz="1200" spc="-30" dirty="0">
                <a:latin typeface="Calibri"/>
                <a:cs typeface="Calibri"/>
              </a:rPr>
              <a:t> </a:t>
            </a:r>
            <a:r>
              <a:rPr sz="1200" dirty="0">
                <a:latin typeface="Calibri"/>
                <a:cs typeface="Calibri"/>
              </a:rPr>
              <a:t>clear</a:t>
            </a:r>
            <a:r>
              <a:rPr sz="1200" spc="-35" dirty="0">
                <a:latin typeface="Calibri"/>
                <a:cs typeface="Calibri"/>
              </a:rPr>
              <a:t> </a:t>
            </a:r>
            <a:r>
              <a:rPr sz="1200" spc="-20" dirty="0">
                <a:latin typeface="Calibri"/>
                <a:cs typeface="Calibri"/>
              </a:rPr>
              <a:t>understanding</a:t>
            </a:r>
            <a:r>
              <a:rPr sz="1200" spc="-30" dirty="0">
                <a:latin typeface="Calibri"/>
                <a:cs typeface="Calibri"/>
              </a:rPr>
              <a:t> </a:t>
            </a:r>
            <a:r>
              <a:rPr sz="1200" dirty="0">
                <a:latin typeface="Calibri"/>
                <a:cs typeface="Calibri"/>
              </a:rPr>
              <a:t>of</a:t>
            </a:r>
            <a:r>
              <a:rPr sz="1200" spc="-35" dirty="0">
                <a:latin typeface="Calibri"/>
                <a:cs typeface="Calibri"/>
              </a:rPr>
              <a:t> </a:t>
            </a:r>
            <a:r>
              <a:rPr sz="1200" dirty="0">
                <a:latin typeface="Calibri"/>
                <a:cs typeface="Calibri"/>
              </a:rPr>
              <a:t>the</a:t>
            </a:r>
            <a:r>
              <a:rPr sz="1200" spc="-30" dirty="0">
                <a:latin typeface="Calibri"/>
                <a:cs typeface="Calibri"/>
              </a:rPr>
              <a:t> </a:t>
            </a:r>
            <a:r>
              <a:rPr sz="1200" spc="-10" dirty="0">
                <a:latin typeface="Calibri"/>
                <a:cs typeface="Calibri"/>
              </a:rPr>
              <a:t>theoretical</a:t>
            </a:r>
            <a:r>
              <a:rPr sz="1200" spc="-35" dirty="0">
                <a:latin typeface="Calibri"/>
                <a:cs typeface="Calibri"/>
              </a:rPr>
              <a:t> </a:t>
            </a:r>
            <a:r>
              <a:rPr sz="1200" spc="-10" dirty="0">
                <a:latin typeface="Calibri"/>
                <a:cs typeface="Calibri"/>
              </a:rPr>
              <a:t>concepts</a:t>
            </a:r>
            <a:r>
              <a:rPr sz="1200" spc="-35" dirty="0">
                <a:latin typeface="Calibri"/>
                <a:cs typeface="Calibri"/>
              </a:rPr>
              <a:t> </a:t>
            </a:r>
            <a:r>
              <a:rPr sz="1200" dirty="0">
                <a:latin typeface="Calibri"/>
                <a:cs typeface="Calibri"/>
              </a:rPr>
              <a:t>and</a:t>
            </a:r>
            <a:r>
              <a:rPr sz="1200" spc="-30" dirty="0">
                <a:latin typeface="Calibri"/>
                <a:cs typeface="Calibri"/>
              </a:rPr>
              <a:t> </a:t>
            </a:r>
            <a:r>
              <a:rPr sz="1200" dirty="0">
                <a:latin typeface="Calibri"/>
                <a:cs typeface="Calibri"/>
              </a:rPr>
              <a:t>initial</a:t>
            </a:r>
            <a:r>
              <a:rPr sz="1200" spc="-35" dirty="0">
                <a:latin typeface="Calibri"/>
                <a:cs typeface="Calibri"/>
              </a:rPr>
              <a:t> </a:t>
            </a:r>
            <a:r>
              <a:rPr sz="1200" dirty="0">
                <a:latin typeface="Calibri"/>
                <a:cs typeface="Calibri"/>
              </a:rPr>
              <a:t>design</a:t>
            </a:r>
            <a:r>
              <a:rPr sz="1200" spc="-30" dirty="0">
                <a:latin typeface="Calibri"/>
                <a:cs typeface="Calibri"/>
              </a:rPr>
              <a:t> </a:t>
            </a:r>
            <a:r>
              <a:rPr sz="1200" dirty="0">
                <a:latin typeface="Calibri"/>
                <a:cs typeface="Calibri"/>
              </a:rPr>
              <a:t>work,</a:t>
            </a:r>
            <a:r>
              <a:rPr sz="1200" spc="-35" dirty="0">
                <a:latin typeface="Calibri"/>
                <a:cs typeface="Calibri"/>
              </a:rPr>
              <a:t> </a:t>
            </a:r>
            <a:r>
              <a:rPr sz="1200" dirty="0">
                <a:latin typeface="Calibri"/>
                <a:cs typeface="Calibri"/>
              </a:rPr>
              <a:t>our</a:t>
            </a:r>
            <a:r>
              <a:rPr sz="1200" spc="-30" dirty="0">
                <a:latin typeface="Calibri"/>
                <a:cs typeface="Calibri"/>
              </a:rPr>
              <a:t> </a:t>
            </a:r>
            <a:r>
              <a:rPr sz="1200" dirty="0">
                <a:latin typeface="Calibri"/>
                <a:cs typeface="Calibri"/>
              </a:rPr>
              <a:t>team</a:t>
            </a:r>
            <a:r>
              <a:rPr sz="1200" spc="-35" dirty="0">
                <a:latin typeface="Calibri"/>
                <a:cs typeface="Calibri"/>
              </a:rPr>
              <a:t> </a:t>
            </a:r>
            <a:r>
              <a:rPr sz="1200" spc="-25" dirty="0" smtClean="0">
                <a:latin typeface="Calibri"/>
                <a:cs typeface="Calibri"/>
              </a:rPr>
              <a:t>i</a:t>
            </a:r>
            <a:r>
              <a:rPr lang="en-US" sz="1200" spc="-25" dirty="0" smtClean="0">
                <a:latin typeface="Calibri"/>
                <a:cs typeface="Calibri"/>
              </a:rPr>
              <a:t>s </a:t>
            </a:r>
            <a:r>
              <a:rPr sz="1200" spc="-20" dirty="0" smtClean="0">
                <a:latin typeface="Calibri"/>
                <a:cs typeface="Calibri"/>
              </a:rPr>
              <a:t>well-</a:t>
            </a:r>
            <a:r>
              <a:rPr sz="1200" spc="-10" dirty="0" smtClean="0">
                <a:latin typeface="Calibri"/>
                <a:cs typeface="Calibri"/>
              </a:rPr>
              <a:t>prepared</a:t>
            </a:r>
            <a:r>
              <a:rPr sz="1200" spc="-40" dirty="0" smtClean="0">
                <a:latin typeface="Calibri"/>
                <a:cs typeface="Calibri"/>
              </a:rPr>
              <a:t> </a:t>
            </a:r>
            <a:r>
              <a:rPr sz="1200" dirty="0">
                <a:latin typeface="Calibri"/>
                <a:cs typeface="Calibri"/>
              </a:rPr>
              <a:t>to</a:t>
            </a:r>
            <a:r>
              <a:rPr sz="1200" spc="-40" dirty="0">
                <a:latin typeface="Calibri"/>
                <a:cs typeface="Calibri"/>
              </a:rPr>
              <a:t> </a:t>
            </a:r>
            <a:r>
              <a:rPr sz="1200" dirty="0">
                <a:latin typeface="Calibri"/>
                <a:cs typeface="Calibri"/>
              </a:rPr>
              <a:t>move</a:t>
            </a:r>
            <a:r>
              <a:rPr sz="1200" spc="-40" dirty="0">
                <a:latin typeface="Calibri"/>
                <a:cs typeface="Calibri"/>
              </a:rPr>
              <a:t> </a:t>
            </a:r>
            <a:r>
              <a:rPr sz="1200" dirty="0">
                <a:latin typeface="Calibri"/>
                <a:cs typeface="Calibri"/>
              </a:rPr>
              <a:t>into</a:t>
            </a:r>
            <a:r>
              <a:rPr sz="1200" spc="-40" dirty="0">
                <a:latin typeface="Calibri"/>
                <a:cs typeface="Calibri"/>
              </a:rPr>
              <a:t> </a:t>
            </a:r>
            <a:r>
              <a:rPr sz="1200" dirty="0">
                <a:latin typeface="Calibri"/>
                <a:cs typeface="Calibri"/>
              </a:rPr>
              <a:t>the</a:t>
            </a:r>
            <a:r>
              <a:rPr sz="1200" spc="-40" dirty="0">
                <a:latin typeface="Calibri"/>
                <a:cs typeface="Calibri"/>
              </a:rPr>
              <a:t> </a:t>
            </a:r>
            <a:r>
              <a:rPr sz="1200" spc="-10" dirty="0">
                <a:latin typeface="Calibri"/>
                <a:cs typeface="Calibri"/>
              </a:rPr>
              <a:t>implementation</a:t>
            </a:r>
            <a:r>
              <a:rPr sz="1200" spc="-40" dirty="0">
                <a:latin typeface="Calibri"/>
                <a:cs typeface="Calibri"/>
              </a:rPr>
              <a:t> </a:t>
            </a:r>
            <a:r>
              <a:rPr sz="1200" dirty="0">
                <a:latin typeface="Calibri"/>
                <a:cs typeface="Calibri"/>
              </a:rPr>
              <a:t>and</a:t>
            </a:r>
            <a:r>
              <a:rPr sz="1200" spc="-40" dirty="0">
                <a:latin typeface="Calibri"/>
                <a:cs typeface="Calibri"/>
              </a:rPr>
              <a:t> </a:t>
            </a:r>
            <a:r>
              <a:rPr sz="1200" spc="-10" dirty="0">
                <a:latin typeface="Calibri"/>
                <a:cs typeface="Calibri"/>
              </a:rPr>
              <a:t>development</a:t>
            </a:r>
            <a:r>
              <a:rPr sz="1200" spc="-40" dirty="0">
                <a:latin typeface="Calibri"/>
                <a:cs typeface="Calibri"/>
              </a:rPr>
              <a:t> </a:t>
            </a:r>
            <a:r>
              <a:rPr sz="1200" spc="-10" dirty="0">
                <a:latin typeface="Calibri"/>
                <a:cs typeface="Calibri"/>
              </a:rPr>
              <a:t>stages</a:t>
            </a:r>
            <a:r>
              <a:rPr sz="1200" spc="-10" dirty="0" smtClean="0">
                <a:latin typeface="Calibri"/>
                <a:cs typeface="Calibri"/>
              </a:rPr>
              <a:t>.</a:t>
            </a:r>
            <a:endParaRPr lang="en-US" sz="1200" spc="-10" dirty="0" smtClean="0">
              <a:latin typeface="Calibri"/>
              <a:cs typeface="Calibri"/>
            </a:endParaRPr>
          </a:p>
          <a:p>
            <a:pPr marL="12065" marR="147955">
              <a:lnSpc>
                <a:spcPct val="114999"/>
              </a:lnSpc>
              <a:tabLst>
                <a:tab pos="348615" algn="l"/>
              </a:tabLst>
            </a:pPr>
            <a:endParaRPr lang="en-US" sz="1200" spc="-10" dirty="0">
              <a:latin typeface="Calibri"/>
              <a:cs typeface="Calibri"/>
            </a:endParaRPr>
          </a:p>
          <a:p>
            <a:pPr marL="12065" marR="147955">
              <a:lnSpc>
                <a:spcPct val="114999"/>
              </a:lnSpc>
              <a:tabLst>
                <a:tab pos="348615" algn="l"/>
              </a:tabLst>
            </a:pPr>
            <a:r>
              <a:rPr lang="en-US" sz="1200" spc="-10" dirty="0" smtClean="0">
                <a:latin typeface="Calibri"/>
                <a:cs typeface="Calibri"/>
              </a:rPr>
              <a:t>2.</a:t>
            </a:r>
            <a:r>
              <a:rPr lang="en-US" sz="1200" b="1" spc="-10" dirty="0" smtClean="0">
                <a:latin typeface="Calibri"/>
                <a:cs typeface="Calibri"/>
              </a:rPr>
              <a:t> Analyzing Different Models</a:t>
            </a:r>
            <a:r>
              <a:rPr lang="en-US" sz="1200" b="1" dirty="0" smtClean="0">
                <a:latin typeface="Calibri"/>
                <a:cs typeface="Calibri"/>
              </a:rPr>
              <a:t>: </a:t>
            </a:r>
            <a:r>
              <a:rPr lang="en-US" sz="1200" spc="-10" dirty="0" smtClean="0">
                <a:latin typeface="Calibri"/>
                <a:cs typeface="Calibri"/>
              </a:rPr>
              <a:t>In our pursuit of enhancing RLHF capabilities, we meticulously analyzed various models, scrutinizing their adaptability to integrate and respond to human feedback dynamically. We assessed a spectrum of frameworks, prioritizing those adept at continuous learning, enabling the assimilation of diverse human inputs while fostering adaptive decision-making. Our evaluation focused on models showcasing robust mechanisms to discern constructive feedback from noise, seeking optimal strategies for seamless integration within RLHF systems. This exploration aimed to unearth a model with the agility and resilience to evolve with human input, ensuring a symbiotic relationship between user feedback and model refinement in real-time learning scenarios.</a:t>
            </a:r>
          </a:p>
          <a:p>
            <a:pPr marL="12065" marR="147955">
              <a:lnSpc>
                <a:spcPct val="114999"/>
              </a:lnSpc>
              <a:tabLst>
                <a:tab pos="348615" algn="l"/>
              </a:tabLst>
            </a:pPr>
            <a:endParaRPr lang="en-US" sz="1400" spc="-10" dirty="0" smtClean="0">
              <a:latin typeface="Calibri"/>
              <a:cs typeface="Calibri"/>
            </a:endParaRPr>
          </a:p>
          <a:p>
            <a:pPr marL="348615">
              <a:lnSpc>
                <a:spcPct val="100000"/>
              </a:lnSpc>
              <a:spcBef>
                <a:spcPts val="250"/>
              </a:spcBef>
            </a:pPr>
            <a:endParaRPr lang="en-US" sz="1400" spc="-10" dirty="0" smtClean="0">
              <a:latin typeface="Calibri"/>
              <a:cs typeface="Calibri"/>
            </a:endParaRPr>
          </a:p>
          <a:p>
            <a:pPr marL="348615">
              <a:lnSpc>
                <a:spcPct val="100000"/>
              </a:lnSpc>
              <a:spcBef>
                <a:spcPts val="250"/>
              </a:spcBef>
            </a:pPr>
            <a:endParaRPr lang="en-US" sz="1400" spc="-10" dirty="0" smtClean="0">
              <a:latin typeface="Calibri"/>
              <a:cs typeface="Calibri"/>
            </a:endParaRPr>
          </a:p>
          <a:p>
            <a:pPr marL="348615">
              <a:lnSpc>
                <a:spcPct val="100000"/>
              </a:lnSpc>
              <a:spcBef>
                <a:spcPts val="250"/>
              </a:spcBef>
            </a:pPr>
            <a:endParaRPr lang="en-US" sz="1400" spc="-10" dirty="0" smtClean="0">
              <a:latin typeface="Calibri"/>
              <a:cs typeface="Calibri"/>
            </a:endParaRPr>
          </a:p>
          <a:p>
            <a:pPr marL="348615">
              <a:lnSpc>
                <a:spcPct val="100000"/>
              </a:lnSpc>
              <a:spcBef>
                <a:spcPts val="250"/>
              </a:spcBef>
            </a:pPr>
            <a:endParaRPr lang="en-US" sz="1400" spc="-10" dirty="0" smtClean="0">
              <a:latin typeface="Calibri"/>
              <a:cs typeface="Calibri"/>
            </a:endParaRPr>
          </a:p>
          <a:p>
            <a:pPr marL="348615">
              <a:lnSpc>
                <a:spcPct val="100000"/>
              </a:lnSpc>
              <a:spcBef>
                <a:spcPts val="250"/>
              </a:spcBef>
            </a:pPr>
            <a:endParaRPr lang="en-US" sz="1400" spc="-10" dirty="0">
              <a:latin typeface="Calibri"/>
              <a:cs typeface="Calibri"/>
            </a:endParaRPr>
          </a:p>
          <a:p>
            <a:pPr marL="348615">
              <a:lnSpc>
                <a:spcPct val="100000"/>
              </a:lnSpc>
              <a:spcBef>
                <a:spcPts val="250"/>
              </a:spcBef>
            </a:pPr>
            <a:endParaRPr sz="1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Upcoming</a:t>
            </a:r>
            <a:r>
              <a:rPr spc="-90" dirty="0"/>
              <a:t> </a:t>
            </a:r>
            <a:r>
              <a:rPr dirty="0"/>
              <a:t>Month’s</a:t>
            </a:r>
            <a:r>
              <a:rPr spc="-90" dirty="0"/>
              <a:t> </a:t>
            </a:r>
            <a:r>
              <a:rPr spc="-20" dirty="0"/>
              <a:t>plan</a:t>
            </a:r>
          </a:p>
        </p:txBody>
      </p:sp>
      <p:sp>
        <p:nvSpPr>
          <p:cNvPr id="3" name="object 3"/>
          <p:cNvSpPr/>
          <p:nvPr/>
        </p:nvSpPr>
        <p:spPr>
          <a:xfrm>
            <a:off x="178474" y="78783"/>
            <a:ext cx="56515" cy="361950"/>
          </a:xfrm>
          <a:custGeom>
            <a:avLst/>
            <a:gdLst/>
            <a:ahLst/>
            <a:cxnLst/>
            <a:rect l="l" t="t" r="r" b="b"/>
            <a:pathLst>
              <a:path w="56514" h="361950">
                <a:moveTo>
                  <a:pt x="56474" y="361898"/>
                </a:moveTo>
                <a:lnTo>
                  <a:pt x="0" y="361898"/>
                </a:lnTo>
                <a:lnTo>
                  <a:pt x="0" y="0"/>
                </a:lnTo>
                <a:lnTo>
                  <a:pt x="56474" y="0"/>
                </a:lnTo>
                <a:lnTo>
                  <a:pt x="56474" y="361898"/>
                </a:lnTo>
                <a:close/>
              </a:path>
            </a:pathLst>
          </a:custGeom>
          <a:solidFill>
            <a:srgbClr val="BEBEB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206561" y="78783"/>
            <a:ext cx="937438" cy="356182"/>
          </a:xfrm>
          <a:prstGeom prst="rect">
            <a:avLst/>
          </a:prstGeom>
        </p:spPr>
      </p:pic>
      <p:grpSp>
        <p:nvGrpSpPr>
          <p:cNvPr id="5" name="object 5"/>
          <p:cNvGrpSpPr/>
          <p:nvPr/>
        </p:nvGrpSpPr>
        <p:grpSpPr>
          <a:xfrm>
            <a:off x="0" y="592185"/>
            <a:ext cx="9144000" cy="3112770"/>
            <a:chOff x="0" y="592185"/>
            <a:chExt cx="9144000" cy="3112770"/>
          </a:xfrm>
        </p:grpSpPr>
        <p:pic>
          <p:nvPicPr>
            <p:cNvPr id="6" name="object 6"/>
            <p:cNvPicPr/>
            <p:nvPr/>
          </p:nvPicPr>
          <p:blipFill>
            <a:blip r:embed="rId3" cstate="print"/>
            <a:stretch>
              <a:fillRect/>
            </a:stretch>
          </p:blipFill>
          <p:spPr>
            <a:xfrm>
              <a:off x="0" y="592185"/>
              <a:ext cx="9143999" cy="3112400"/>
            </a:xfrm>
            <a:prstGeom prst="rect">
              <a:avLst/>
            </a:prstGeom>
          </p:spPr>
        </p:pic>
        <p:sp>
          <p:nvSpPr>
            <p:cNvPr id="7" name="object 7"/>
            <p:cNvSpPr/>
            <p:nvPr/>
          </p:nvSpPr>
          <p:spPr>
            <a:xfrm>
              <a:off x="0" y="604885"/>
              <a:ext cx="9144000" cy="3011170"/>
            </a:xfrm>
            <a:custGeom>
              <a:avLst/>
              <a:gdLst/>
              <a:ahLst/>
              <a:cxnLst/>
              <a:rect l="l" t="t" r="r" b="b"/>
              <a:pathLst>
                <a:path w="9144000" h="3011170">
                  <a:moveTo>
                    <a:pt x="9143999" y="3010799"/>
                  </a:moveTo>
                  <a:lnTo>
                    <a:pt x="0" y="3010799"/>
                  </a:lnTo>
                  <a:lnTo>
                    <a:pt x="0" y="0"/>
                  </a:lnTo>
                  <a:lnTo>
                    <a:pt x="9143999" y="0"/>
                  </a:lnTo>
                  <a:lnTo>
                    <a:pt x="9143999" y="3010799"/>
                  </a:lnTo>
                  <a:close/>
                </a:path>
              </a:pathLst>
            </a:custGeom>
            <a:solidFill>
              <a:srgbClr val="F1F1F1"/>
            </a:solidFill>
          </p:spPr>
          <p:txBody>
            <a:bodyPr wrap="square" lIns="0" tIns="0" rIns="0" bIns="0" rtlCol="0"/>
            <a:lstStyle/>
            <a:p>
              <a:endParaRPr dirty="0"/>
            </a:p>
          </p:txBody>
        </p:sp>
      </p:grpSp>
      <p:sp>
        <p:nvSpPr>
          <p:cNvPr id="8" name="object 8"/>
          <p:cNvSpPr txBox="1"/>
          <p:nvPr/>
        </p:nvSpPr>
        <p:spPr>
          <a:xfrm>
            <a:off x="205897" y="581644"/>
            <a:ext cx="8833485" cy="1700978"/>
          </a:xfrm>
          <a:prstGeom prst="rect">
            <a:avLst/>
          </a:prstGeom>
        </p:spPr>
        <p:txBody>
          <a:bodyPr vert="horz" wrap="square" lIns="0" tIns="12700" rIns="0" bIns="0" rtlCol="0">
            <a:spAutoFit/>
          </a:bodyPr>
          <a:lstStyle/>
          <a:p>
            <a:pPr marL="317500" marR="389890" indent="-305435">
              <a:lnSpc>
                <a:spcPct val="114999"/>
              </a:lnSpc>
              <a:spcBef>
                <a:spcPts val="100"/>
              </a:spcBef>
              <a:buSzPct val="71428"/>
              <a:buFont typeface="Arial MT"/>
              <a:buChar char="●"/>
              <a:tabLst>
                <a:tab pos="317500" algn="l"/>
              </a:tabLst>
            </a:pPr>
            <a:r>
              <a:rPr sz="1400" b="1" spc="-10" dirty="0" smtClean="0">
                <a:latin typeface="Calibri"/>
                <a:cs typeface="Calibri"/>
              </a:rPr>
              <a:t>Address</a:t>
            </a:r>
            <a:r>
              <a:rPr sz="1400" b="1" spc="-30" dirty="0" smtClean="0">
                <a:latin typeface="Calibri"/>
                <a:cs typeface="Calibri"/>
              </a:rPr>
              <a:t> </a:t>
            </a:r>
            <a:r>
              <a:rPr sz="1400" b="1" spc="-25" dirty="0">
                <a:latin typeface="Calibri"/>
                <a:cs typeface="Calibri"/>
              </a:rPr>
              <a:t>Technical</a:t>
            </a:r>
            <a:r>
              <a:rPr sz="1400" b="1" spc="-30" dirty="0">
                <a:latin typeface="Calibri"/>
                <a:cs typeface="Calibri"/>
              </a:rPr>
              <a:t> </a:t>
            </a:r>
            <a:r>
              <a:rPr sz="1400" b="1" dirty="0">
                <a:latin typeface="Calibri"/>
                <a:cs typeface="Calibri"/>
              </a:rPr>
              <a:t>Challenges:</a:t>
            </a:r>
            <a:r>
              <a:rPr sz="1400" b="1" spc="-25" dirty="0">
                <a:latin typeface="Calibri"/>
                <a:cs typeface="Calibri"/>
              </a:rPr>
              <a:t> </a:t>
            </a:r>
            <a:r>
              <a:rPr sz="1400" spc="-25" dirty="0">
                <a:latin typeface="Calibri"/>
                <a:cs typeface="Calibri"/>
              </a:rPr>
              <a:t>Tackle</a:t>
            </a:r>
            <a:r>
              <a:rPr sz="1400" spc="-30" dirty="0">
                <a:latin typeface="Calibri"/>
                <a:cs typeface="Calibri"/>
              </a:rPr>
              <a:t> </a:t>
            </a:r>
            <a:r>
              <a:rPr sz="1400" spc="-10" dirty="0">
                <a:latin typeface="Calibri"/>
                <a:cs typeface="Calibri"/>
              </a:rPr>
              <a:t>technical</a:t>
            </a:r>
            <a:r>
              <a:rPr sz="1400" spc="-30" dirty="0">
                <a:latin typeface="Calibri"/>
                <a:cs typeface="Calibri"/>
              </a:rPr>
              <a:t> </a:t>
            </a:r>
            <a:r>
              <a:rPr sz="1400" spc="-10" dirty="0">
                <a:latin typeface="Calibri"/>
                <a:cs typeface="Calibri"/>
              </a:rPr>
              <a:t>challenges</a:t>
            </a:r>
            <a:r>
              <a:rPr sz="1400" spc="-25" dirty="0">
                <a:latin typeface="Calibri"/>
                <a:cs typeface="Calibri"/>
              </a:rPr>
              <a:t> </a:t>
            </a:r>
            <a:r>
              <a:rPr sz="1400" dirty="0">
                <a:latin typeface="Calibri"/>
                <a:cs typeface="Calibri"/>
              </a:rPr>
              <a:t>such</a:t>
            </a:r>
            <a:r>
              <a:rPr sz="1400" spc="-30" dirty="0">
                <a:latin typeface="Calibri"/>
                <a:cs typeface="Calibri"/>
              </a:rPr>
              <a:t> </a:t>
            </a:r>
            <a:r>
              <a:rPr sz="1400" dirty="0">
                <a:latin typeface="Calibri"/>
                <a:cs typeface="Calibri"/>
              </a:rPr>
              <a:t>as</a:t>
            </a:r>
            <a:r>
              <a:rPr sz="1400" spc="-30" dirty="0">
                <a:latin typeface="Calibri"/>
                <a:cs typeface="Calibri"/>
              </a:rPr>
              <a:t> </a:t>
            </a:r>
            <a:r>
              <a:rPr sz="1400" spc="-20" dirty="0">
                <a:latin typeface="Calibri"/>
                <a:cs typeface="Calibri"/>
              </a:rPr>
              <a:t>real-</a:t>
            </a:r>
            <a:r>
              <a:rPr sz="1400" dirty="0">
                <a:latin typeface="Calibri"/>
                <a:cs typeface="Calibri"/>
              </a:rPr>
              <a:t>time</a:t>
            </a:r>
            <a:r>
              <a:rPr sz="1400" spc="-30" dirty="0">
                <a:latin typeface="Calibri"/>
                <a:cs typeface="Calibri"/>
              </a:rPr>
              <a:t> </a:t>
            </a:r>
            <a:r>
              <a:rPr sz="1400" spc="-10" dirty="0">
                <a:latin typeface="Calibri"/>
                <a:cs typeface="Calibri"/>
              </a:rPr>
              <a:t>processing</a:t>
            </a:r>
            <a:r>
              <a:rPr sz="1400" spc="-30" dirty="0">
                <a:latin typeface="Calibri"/>
                <a:cs typeface="Calibri"/>
              </a:rPr>
              <a:t> </a:t>
            </a:r>
            <a:r>
              <a:rPr sz="1400" dirty="0">
                <a:latin typeface="Calibri"/>
                <a:cs typeface="Calibri"/>
              </a:rPr>
              <a:t>and</a:t>
            </a:r>
            <a:r>
              <a:rPr sz="1400" spc="-25" dirty="0">
                <a:latin typeface="Calibri"/>
                <a:cs typeface="Calibri"/>
              </a:rPr>
              <a:t> </a:t>
            </a:r>
            <a:r>
              <a:rPr sz="1400" spc="-10" dirty="0">
                <a:latin typeface="Calibri"/>
                <a:cs typeface="Calibri"/>
              </a:rPr>
              <a:t>optimization</a:t>
            </a:r>
            <a:r>
              <a:rPr sz="1400" spc="-30" dirty="0">
                <a:latin typeface="Calibri"/>
                <a:cs typeface="Calibri"/>
              </a:rPr>
              <a:t> </a:t>
            </a:r>
            <a:r>
              <a:rPr sz="1400" spc="-10" dirty="0">
                <a:latin typeface="Calibri"/>
                <a:cs typeface="Calibri"/>
              </a:rPr>
              <a:t>during implementation.</a:t>
            </a:r>
            <a:endParaRPr sz="1400" dirty="0">
              <a:latin typeface="Calibri"/>
              <a:cs typeface="Calibri"/>
            </a:endParaRPr>
          </a:p>
          <a:p>
            <a:pPr marL="317500" indent="-304800">
              <a:lnSpc>
                <a:spcPct val="100000"/>
              </a:lnSpc>
              <a:spcBef>
                <a:spcPts val="250"/>
              </a:spcBef>
              <a:buSzPct val="71428"/>
              <a:buFont typeface="Arial MT"/>
              <a:buChar char="●"/>
              <a:tabLst>
                <a:tab pos="317500" algn="l"/>
              </a:tabLst>
            </a:pPr>
            <a:r>
              <a:rPr sz="1400" b="1" dirty="0">
                <a:latin typeface="Calibri"/>
                <a:cs typeface="Calibri"/>
              </a:rPr>
              <a:t>Plan</a:t>
            </a:r>
            <a:r>
              <a:rPr sz="1400" b="1" spc="-40" dirty="0">
                <a:latin typeface="Calibri"/>
                <a:cs typeface="Calibri"/>
              </a:rPr>
              <a:t> </a:t>
            </a:r>
            <a:r>
              <a:rPr sz="1400" b="1" dirty="0">
                <a:latin typeface="Calibri"/>
                <a:cs typeface="Calibri"/>
              </a:rPr>
              <a:t>for</a:t>
            </a:r>
            <a:r>
              <a:rPr sz="1400" b="1" spc="-40" dirty="0">
                <a:latin typeface="Calibri"/>
                <a:cs typeface="Calibri"/>
              </a:rPr>
              <a:t> </a:t>
            </a:r>
            <a:r>
              <a:rPr sz="1400" b="1" dirty="0">
                <a:latin typeface="Calibri"/>
                <a:cs typeface="Calibri"/>
              </a:rPr>
              <a:t>Future</a:t>
            </a:r>
            <a:r>
              <a:rPr sz="1400" b="1" spc="-40" dirty="0">
                <a:latin typeface="Calibri"/>
                <a:cs typeface="Calibri"/>
              </a:rPr>
              <a:t> </a:t>
            </a:r>
            <a:r>
              <a:rPr sz="1400" b="1" dirty="0">
                <a:latin typeface="Calibri"/>
                <a:cs typeface="Calibri"/>
              </a:rPr>
              <a:t>Phases:</a:t>
            </a:r>
            <a:r>
              <a:rPr sz="1400" b="1" spc="-35" dirty="0">
                <a:latin typeface="Calibri"/>
                <a:cs typeface="Calibri"/>
              </a:rPr>
              <a:t> </a:t>
            </a:r>
            <a:r>
              <a:rPr sz="1400" dirty="0">
                <a:latin typeface="Calibri"/>
                <a:cs typeface="Calibri"/>
              </a:rPr>
              <a:t>Begin</a:t>
            </a:r>
            <a:r>
              <a:rPr sz="1400" spc="-40" dirty="0">
                <a:latin typeface="Calibri"/>
                <a:cs typeface="Calibri"/>
              </a:rPr>
              <a:t> </a:t>
            </a:r>
            <a:r>
              <a:rPr sz="1400" spc="-10" dirty="0">
                <a:latin typeface="Calibri"/>
                <a:cs typeface="Calibri"/>
              </a:rPr>
              <a:t>outlining</a:t>
            </a:r>
            <a:r>
              <a:rPr sz="1400" spc="-40" dirty="0">
                <a:latin typeface="Calibri"/>
                <a:cs typeface="Calibri"/>
              </a:rPr>
              <a:t> </a:t>
            </a:r>
            <a:r>
              <a:rPr sz="1400" dirty="0">
                <a:latin typeface="Calibri"/>
                <a:cs typeface="Calibri"/>
              </a:rPr>
              <a:t>the</a:t>
            </a:r>
            <a:r>
              <a:rPr sz="1400" spc="-35" dirty="0">
                <a:latin typeface="Calibri"/>
                <a:cs typeface="Calibri"/>
              </a:rPr>
              <a:t> </a:t>
            </a:r>
            <a:r>
              <a:rPr sz="1400" dirty="0">
                <a:latin typeface="Calibri"/>
                <a:cs typeface="Calibri"/>
              </a:rPr>
              <a:t>next</a:t>
            </a:r>
            <a:r>
              <a:rPr sz="1400" spc="-40" dirty="0">
                <a:latin typeface="Calibri"/>
                <a:cs typeface="Calibri"/>
              </a:rPr>
              <a:t> </a:t>
            </a:r>
            <a:r>
              <a:rPr sz="1400" spc="-10" dirty="0">
                <a:latin typeface="Calibri"/>
                <a:cs typeface="Calibri"/>
              </a:rPr>
              <a:t>steps</a:t>
            </a:r>
            <a:r>
              <a:rPr sz="1400" spc="-40" dirty="0">
                <a:latin typeface="Calibri"/>
                <a:cs typeface="Calibri"/>
              </a:rPr>
              <a:t> </a:t>
            </a:r>
            <a:r>
              <a:rPr sz="1400" dirty="0">
                <a:latin typeface="Calibri"/>
                <a:cs typeface="Calibri"/>
              </a:rPr>
              <a:t>and</a:t>
            </a:r>
            <a:r>
              <a:rPr sz="1400" spc="-40" dirty="0">
                <a:latin typeface="Calibri"/>
                <a:cs typeface="Calibri"/>
              </a:rPr>
              <a:t> </a:t>
            </a:r>
            <a:r>
              <a:rPr sz="1400" spc="-10" dirty="0">
                <a:latin typeface="Calibri"/>
                <a:cs typeface="Calibri"/>
              </a:rPr>
              <a:t>milestones</a:t>
            </a:r>
            <a:r>
              <a:rPr sz="1400" spc="-40" dirty="0">
                <a:latin typeface="Calibri"/>
                <a:cs typeface="Calibri"/>
              </a:rPr>
              <a:t> </a:t>
            </a:r>
            <a:r>
              <a:rPr sz="1400" dirty="0">
                <a:latin typeface="Calibri"/>
                <a:cs typeface="Calibri"/>
              </a:rPr>
              <a:t>for</a:t>
            </a:r>
            <a:r>
              <a:rPr sz="1400" spc="-40" dirty="0">
                <a:latin typeface="Calibri"/>
                <a:cs typeface="Calibri"/>
              </a:rPr>
              <a:t> </a:t>
            </a:r>
            <a:r>
              <a:rPr sz="1400" dirty="0">
                <a:latin typeface="Calibri"/>
                <a:cs typeface="Calibri"/>
              </a:rPr>
              <a:t>the</a:t>
            </a:r>
            <a:r>
              <a:rPr sz="1400" spc="-40" dirty="0">
                <a:latin typeface="Calibri"/>
                <a:cs typeface="Calibri"/>
              </a:rPr>
              <a:t> </a:t>
            </a:r>
            <a:r>
              <a:rPr sz="1400" spc="-10" dirty="0">
                <a:latin typeface="Calibri"/>
                <a:cs typeface="Calibri"/>
              </a:rPr>
              <a:t>project</a:t>
            </a:r>
            <a:r>
              <a:rPr sz="1400" spc="-40" dirty="0">
                <a:latin typeface="Calibri"/>
                <a:cs typeface="Calibri"/>
              </a:rPr>
              <a:t> </a:t>
            </a:r>
            <a:r>
              <a:rPr sz="1400" spc="-10" dirty="0">
                <a:latin typeface="Calibri"/>
                <a:cs typeface="Calibri"/>
              </a:rPr>
              <a:t>beyond</a:t>
            </a:r>
            <a:r>
              <a:rPr sz="1400" spc="-40" dirty="0">
                <a:latin typeface="Calibri"/>
                <a:cs typeface="Calibri"/>
              </a:rPr>
              <a:t> </a:t>
            </a:r>
            <a:r>
              <a:rPr sz="1400" dirty="0">
                <a:latin typeface="Calibri"/>
                <a:cs typeface="Calibri"/>
              </a:rPr>
              <a:t>the</a:t>
            </a:r>
            <a:r>
              <a:rPr sz="1400" spc="-40" dirty="0">
                <a:latin typeface="Calibri"/>
                <a:cs typeface="Calibri"/>
              </a:rPr>
              <a:t> </a:t>
            </a:r>
            <a:r>
              <a:rPr lang="en-US" sz="1400" spc="-10" dirty="0" smtClean="0">
                <a:latin typeface="Calibri"/>
                <a:cs typeface="Calibri"/>
              </a:rPr>
              <a:t>next</a:t>
            </a:r>
            <a:r>
              <a:rPr sz="1400" spc="-40" dirty="0" smtClean="0">
                <a:latin typeface="Calibri"/>
                <a:cs typeface="Calibri"/>
              </a:rPr>
              <a:t> </a:t>
            </a:r>
            <a:r>
              <a:rPr sz="1400" spc="-10" dirty="0">
                <a:latin typeface="Calibri"/>
                <a:cs typeface="Calibri"/>
              </a:rPr>
              <a:t>month</a:t>
            </a:r>
            <a:r>
              <a:rPr sz="1400" spc="-10" dirty="0" smtClean="0">
                <a:latin typeface="Calibri"/>
                <a:cs typeface="Calibri"/>
              </a:rPr>
              <a:t>.</a:t>
            </a:r>
            <a:endParaRPr lang="en-US" sz="1400" spc="-10" dirty="0" smtClean="0">
              <a:latin typeface="Calibri"/>
              <a:cs typeface="Calibri"/>
            </a:endParaRPr>
          </a:p>
          <a:p>
            <a:pPr marL="317500" indent="-304800">
              <a:lnSpc>
                <a:spcPct val="100000"/>
              </a:lnSpc>
              <a:spcBef>
                <a:spcPts val="250"/>
              </a:spcBef>
              <a:buSzPct val="71428"/>
              <a:buFont typeface="Arial MT"/>
              <a:buChar char="●"/>
              <a:tabLst>
                <a:tab pos="317500" algn="l"/>
              </a:tabLst>
            </a:pPr>
            <a:r>
              <a:rPr lang="en-US" sz="1400" b="1" spc="-10" dirty="0" smtClean="0">
                <a:latin typeface="Calibri"/>
                <a:cs typeface="Calibri"/>
              </a:rPr>
              <a:t>Fine Tuning </a:t>
            </a:r>
            <a:r>
              <a:rPr lang="en-US" sz="1400" spc="-10" dirty="0" smtClean="0">
                <a:latin typeface="Calibri"/>
                <a:cs typeface="Calibri"/>
              </a:rPr>
              <a:t>: We plan to fine-tune the model by adjusting hyper parameters and incorporating additional relevant data sources to enhance its predictive accuracy and robustness in the next month.</a:t>
            </a:r>
          </a:p>
          <a:p>
            <a:pPr marL="317500" indent="-304800">
              <a:lnSpc>
                <a:spcPct val="100000"/>
              </a:lnSpc>
              <a:spcBef>
                <a:spcPts val="250"/>
              </a:spcBef>
              <a:buSzPct val="71428"/>
              <a:buFont typeface="Arial MT"/>
              <a:buChar char="●"/>
              <a:tabLst>
                <a:tab pos="317500" algn="l"/>
              </a:tabLst>
            </a:pPr>
            <a:r>
              <a:rPr lang="en-US" sz="1400" b="1" spc="-10" dirty="0" smtClean="0">
                <a:latin typeface="Calibri"/>
                <a:cs typeface="Calibri"/>
              </a:rPr>
              <a:t>Continuous Maintenance and Updates : </a:t>
            </a:r>
            <a:r>
              <a:rPr lang="en-US" sz="1200" spc="-10" dirty="0" smtClean="0">
                <a:latin typeface="Calibri"/>
                <a:cs typeface="Calibri"/>
              </a:rPr>
              <a:t>Continual model maintenance and updates involve ongoing monitoring and adaptation to incorporate fresh data and evolving feedback, ensuring model relevance and effectiveness over time</a:t>
            </a:r>
            <a:r>
              <a:rPr lang="en-US" sz="1400" b="1" spc="-10" dirty="0" smtClean="0">
                <a:latin typeface="Calibri"/>
                <a:cs typeface="Calibri"/>
              </a:rPr>
              <a:t>.</a:t>
            </a:r>
            <a:endParaRPr sz="1400" b="1"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0791" y="1608340"/>
            <a:ext cx="5157470" cy="1610360"/>
          </a:xfrm>
          <a:prstGeom prst="rect">
            <a:avLst/>
          </a:prstGeom>
        </p:spPr>
        <p:txBody>
          <a:bodyPr vert="horz" wrap="square" lIns="0" tIns="12700" rIns="0" bIns="0" rtlCol="0">
            <a:spAutoFit/>
          </a:bodyPr>
          <a:lstStyle/>
          <a:p>
            <a:pPr marL="12700">
              <a:lnSpc>
                <a:spcPct val="100000"/>
              </a:lnSpc>
              <a:spcBef>
                <a:spcPts val="100"/>
              </a:spcBef>
            </a:pPr>
            <a:r>
              <a:rPr sz="10400" b="0" i="1" spc="345" dirty="0">
                <a:solidFill>
                  <a:srgbClr val="5B9BD4"/>
                </a:solidFill>
                <a:latin typeface="Times New Roman"/>
                <a:cs typeface="Times New Roman"/>
              </a:rPr>
              <a:t>T</a:t>
            </a:r>
            <a:r>
              <a:rPr sz="10400" b="0" i="1" spc="-265" dirty="0">
                <a:solidFill>
                  <a:srgbClr val="5B9BD4"/>
                </a:solidFill>
                <a:latin typeface="Times New Roman"/>
                <a:cs typeface="Times New Roman"/>
              </a:rPr>
              <a:t>han</a:t>
            </a:r>
            <a:r>
              <a:rPr sz="10400" b="0" i="1" spc="-254" dirty="0">
                <a:solidFill>
                  <a:srgbClr val="5B9BD4"/>
                </a:solidFill>
                <a:latin typeface="Times New Roman"/>
                <a:cs typeface="Times New Roman"/>
              </a:rPr>
              <a:t>k</a:t>
            </a:r>
            <a:r>
              <a:rPr sz="10400" b="0" i="1" spc="-509" dirty="0">
                <a:solidFill>
                  <a:srgbClr val="5B9BD4"/>
                </a:solidFill>
                <a:latin typeface="Times New Roman"/>
                <a:cs typeface="Times New Roman"/>
              </a:rPr>
              <a:t> </a:t>
            </a:r>
            <a:r>
              <a:rPr sz="10400" b="0" i="1" spc="-735" dirty="0">
                <a:solidFill>
                  <a:srgbClr val="5B9BD4"/>
                </a:solidFill>
                <a:latin typeface="Times New Roman"/>
                <a:cs typeface="Times New Roman"/>
              </a:rPr>
              <a:t>you</a:t>
            </a:r>
            <a:endParaRPr sz="10400" dirty="0">
              <a:latin typeface="Times New Roman"/>
              <a:cs typeface="Times New Roman"/>
            </a:endParaRPr>
          </a:p>
        </p:txBody>
      </p:sp>
      <p:sp>
        <p:nvSpPr>
          <p:cNvPr id="3" name="object 3"/>
          <p:cNvSpPr/>
          <p:nvPr/>
        </p:nvSpPr>
        <p:spPr>
          <a:xfrm>
            <a:off x="573555" y="0"/>
            <a:ext cx="738505" cy="5143500"/>
          </a:xfrm>
          <a:custGeom>
            <a:avLst/>
            <a:gdLst/>
            <a:ahLst/>
            <a:cxnLst/>
            <a:rect l="l" t="t" r="r" b="b"/>
            <a:pathLst>
              <a:path w="738505" h="5143500">
                <a:moveTo>
                  <a:pt x="738410" y="5143499"/>
                </a:moveTo>
                <a:lnTo>
                  <a:pt x="0" y="5143499"/>
                </a:lnTo>
                <a:lnTo>
                  <a:pt x="0" y="0"/>
                </a:lnTo>
                <a:lnTo>
                  <a:pt x="738410" y="0"/>
                </a:lnTo>
                <a:lnTo>
                  <a:pt x="738410" y="5143499"/>
                </a:lnTo>
                <a:close/>
              </a:path>
            </a:pathLst>
          </a:custGeom>
          <a:solidFill>
            <a:srgbClr val="BEBEBE"/>
          </a:solidFill>
        </p:spPr>
        <p:txBody>
          <a:bodyPr wrap="square" lIns="0" tIns="0" rIns="0" bIns="0" rtlCol="0"/>
          <a:lstStyle/>
          <a:p>
            <a:endParaRPr dirty="0"/>
          </a:p>
        </p:txBody>
      </p:sp>
      <p:sp>
        <p:nvSpPr>
          <p:cNvPr id="4" name="object 4"/>
          <p:cNvSpPr/>
          <p:nvPr/>
        </p:nvSpPr>
        <p:spPr>
          <a:xfrm>
            <a:off x="0" y="0"/>
            <a:ext cx="462280" cy="5143500"/>
          </a:xfrm>
          <a:custGeom>
            <a:avLst/>
            <a:gdLst/>
            <a:ahLst/>
            <a:cxnLst/>
            <a:rect l="l" t="t" r="r" b="b"/>
            <a:pathLst>
              <a:path w="462280" h="5143500">
                <a:moveTo>
                  <a:pt x="462168" y="5143499"/>
                </a:moveTo>
                <a:lnTo>
                  <a:pt x="0" y="5143499"/>
                </a:lnTo>
                <a:lnTo>
                  <a:pt x="0" y="0"/>
                </a:lnTo>
                <a:lnTo>
                  <a:pt x="462168" y="0"/>
                </a:lnTo>
                <a:lnTo>
                  <a:pt x="462168" y="5143499"/>
                </a:lnTo>
                <a:close/>
              </a:path>
            </a:pathLst>
          </a:custGeom>
          <a:solidFill>
            <a:srgbClr val="0D4094"/>
          </a:solidFill>
        </p:spPr>
        <p:txBody>
          <a:bodyPr wrap="square" lIns="0" tIns="0" rIns="0" bIns="0" rtlCol="0"/>
          <a:lstStyle/>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TotalTime>
  <Words>848</Words>
  <Application>Microsoft Office PowerPoint</Application>
  <PresentationFormat>On-screen Show (16:9)</PresentationFormat>
  <Paragraphs>83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MT</vt:lpstr>
      <vt:lpstr>Calibri</vt:lpstr>
      <vt:lpstr>Times New Roman</vt:lpstr>
      <vt:lpstr>Office Theme</vt:lpstr>
      <vt:lpstr>Work-let Name: RLHF-Reward Model Training</vt:lpstr>
      <vt:lpstr>Last month’s Progress</vt:lpstr>
      <vt:lpstr>KPIs achieved</vt:lpstr>
      <vt:lpstr>Technical challenges</vt:lpstr>
      <vt:lpstr>Results till now</vt:lpstr>
      <vt:lpstr>Observations based on the results obtained</vt:lpstr>
      <vt:lpstr>Upcoming Month’s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Work-let Name: Segment Human from One Image and Impose on Second Image</dc:title>
  <dc:creator>MANOJ GOYAL</dc:creator>
  <cp:lastModifiedBy>MANOJ GOYAL</cp:lastModifiedBy>
  <cp:revision>17</cp:revision>
  <dcterms:created xsi:type="dcterms:W3CDTF">2023-10-29T10:43:55Z</dcterms:created>
  <dcterms:modified xsi:type="dcterms:W3CDTF">2023-12-18T09:43:52Z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2023-10-11T00:00:00Z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2023-10-11T00:00:00Z</vt:filetime>
  </property>
</Properties>
</file>