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04" y="501449"/>
            <a:ext cx="8981980" cy="7947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78783"/>
            <a:ext cx="127000" cy="361950"/>
          </a:xfrm>
          <a:custGeom>
            <a:rect b="b" l="l" r="r" t="t"/>
            <a:pathLst>
              <a:path extrusionOk="0" h="361950" w="127000">
                <a:moveTo>
                  <a:pt x="126998" y="361898"/>
                </a:moveTo>
                <a:lnTo>
                  <a:pt x="0" y="361898"/>
                </a:lnTo>
                <a:lnTo>
                  <a:pt x="0" y="0"/>
                </a:lnTo>
                <a:lnTo>
                  <a:pt x="126998" y="0"/>
                </a:lnTo>
                <a:lnTo>
                  <a:pt x="126998" y="361898"/>
                </a:lnTo>
                <a:close/>
              </a:path>
            </a:pathLst>
          </a:custGeom>
          <a:solidFill>
            <a:srgbClr val="0D40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40397" y="51959"/>
            <a:ext cx="6847840" cy="3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40397" y="51959"/>
            <a:ext cx="6847840" cy="3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40397" y="51959"/>
            <a:ext cx="6847840" cy="3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78783"/>
            <a:ext cx="127000" cy="361950"/>
          </a:xfrm>
          <a:custGeom>
            <a:rect b="b" l="l" r="r" t="t"/>
            <a:pathLst>
              <a:path extrusionOk="0" h="361950" w="127000">
                <a:moveTo>
                  <a:pt x="126998" y="361898"/>
                </a:moveTo>
                <a:lnTo>
                  <a:pt x="0" y="361898"/>
                </a:lnTo>
                <a:lnTo>
                  <a:pt x="0" y="0"/>
                </a:lnTo>
                <a:lnTo>
                  <a:pt x="126998" y="0"/>
                </a:lnTo>
                <a:lnTo>
                  <a:pt x="126998" y="361898"/>
                </a:lnTo>
                <a:close/>
              </a:path>
            </a:pathLst>
          </a:custGeom>
          <a:solidFill>
            <a:srgbClr val="0D40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40397" y="51959"/>
            <a:ext cx="6847840" cy="3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40397" y="51959"/>
            <a:ext cx="6847840" cy="317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b="0"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RLHF-Reward Model Training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78474" y="78783"/>
            <a:ext cx="56515" cy="361950"/>
          </a:xfrm>
          <a:custGeom>
            <a:rect b="b" l="l" r="r" t="t"/>
            <a:pathLst>
              <a:path extrusionOk="0" h="361950" w="56514">
                <a:moveTo>
                  <a:pt x="56474" y="361898"/>
                </a:moveTo>
                <a:lnTo>
                  <a:pt x="0" y="361898"/>
                </a:lnTo>
                <a:lnTo>
                  <a:pt x="0" y="0"/>
                </a:lnTo>
                <a:lnTo>
                  <a:pt x="56474" y="0"/>
                </a:lnTo>
                <a:lnTo>
                  <a:pt x="56474" y="3618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 txBox="1"/>
          <p:nvPr/>
        </p:nvSpPr>
        <p:spPr>
          <a:xfrm>
            <a:off x="125445" y="525309"/>
            <a:ext cx="8880475" cy="57708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70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8915" lvl="0" marL="317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AutoNum type="arabicPeriod"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let ID: 23VIS35SRM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08915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AutoNum type="arabicPeriod"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 Name: SRM Institute of Science and Technology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6561" y="78783"/>
            <a:ext cx="937438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125446" y="3146366"/>
            <a:ext cx="4446600" cy="18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66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1" sz="14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rgbClr val="0D4094"/>
              </a:buClr>
              <a:buSzPts val="10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</a:rPr>
              <a:t>Select a open source llm</a:t>
            </a:r>
            <a:endParaRPr b="1" sz="1000">
              <a:solidFill>
                <a:srgbClr val="0D4094"/>
              </a:solidFill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rgbClr val="0D4094"/>
              </a:buClr>
              <a:buSzPts val="10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</a:rPr>
              <a:t>Building a transformer Architecture</a:t>
            </a:r>
            <a:endParaRPr b="1" sz="1000">
              <a:solidFill>
                <a:srgbClr val="0D4094"/>
              </a:solidFill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rgbClr val="0D4094"/>
              </a:buClr>
              <a:buSzPts val="10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</a:rPr>
              <a:t>Incontext </a:t>
            </a:r>
            <a:r>
              <a:rPr b="1" lang="en-US" sz="1000">
                <a:solidFill>
                  <a:srgbClr val="0D4094"/>
                </a:solidFill>
              </a:rPr>
              <a:t>learning</a:t>
            </a:r>
            <a:r>
              <a:rPr b="1" lang="en-US" sz="1000">
                <a:solidFill>
                  <a:srgbClr val="0D4094"/>
                </a:solidFill>
              </a:rPr>
              <a:t> to out model</a:t>
            </a:r>
            <a:endParaRPr/>
          </a:p>
          <a:p>
            <a:pPr indent="-304800" lvl="0" marL="52324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rgbClr val="0D4094"/>
              </a:buClr>
              <a:buSzPts val="10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Continual Model </a:t>
            </a:r>
            <a:r>
              <a:rPr b="1" lang="en-US" sz="1000">
                <a:solidFill>
                  <a:srgbClr val="0D4094"/>
                </a:solidFill>
              </a:rPr>
              <a:t>Maintenance</a:t>
            </a:r>
            <a:r>
              <a:rPr b="1" lang="en-US" sz="10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 And updates</a:t>
            </a:r>
            <a:endParaRPr b="1" sz="10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67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34723" y="1460348"/>
            <a:ext cx="4428000" cy="1756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40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KPIs achieved till now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718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94"/>
              </a:buClr>
              <a:buSzPts val="9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Tried Testing our Dataset against The Word2vec Model</a:t>
            </a:r>
            <a:endParaRPr b="1" sz="10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53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94"/>
              </a:buClr>
              <a:buSzPts val="1000"/>
              <a:buChar char="●"/>
            </a:pPr>
            <a:r>
              <a:rPr b="1" lang="en-US" sz="1000">
                <a:solidFill>
                  <a:srgbClr val="0D4094"/>
                </a:solidFill>
              </a:rPr>
              <a:t>Tried </a:t>
            </a:r>
            <a:r>
              <a:rPr b="1" lang="en-US" sz="1000">
                <a:solidFill>
                  <a:srgbClr val="0D4094"/>
                </a:solidFill>
              </a:rPr>
              <a:t>testing</a:t>
            </a:r>
            <a:r>
              <a:rPr b="1" lang="en-US" sz="1000">
                <a:solidFill>
                  <a:srgbClr val="0D4094"/>
                </a:solidFill>
              </a:rPr>
              <a:t> our dataset using multiple methods of ML</a:t>
            </a:r>
            <a:endParaRPr b="1" sz="1000">
              <a:solidFill>
                <a:srgbClr val="0D4094"/>
              </a:solidFill>
            </a:endParaRPr>
          </a:p>
          <a:p>
            <a:pPr indent="-29718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94"/>
              </a:buClr>
              <a:buSzPts val="9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A quality Dataset is Ready</a:t>
            </a:r>
            <a:endParaRPr b="1" sz="10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53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94"/>
              </a:buClr>
              <a:buSzPts val="1000"/>
              <a:buChar char="●"/>
            </a:pPr>
            <a:r>
              <a:rPr b="1" lang="en-US" sz="1000">
                <a:solidFill>
                  <a:srgbClr val="0D4094"/>
                </a:solidFill>
              </a:rPr>
              <a:t>Able to produce 99% accuracy through RandomForestClassifier</a:t>
            </a:r>
            <a:endParaRPr b="1" sz="1000">
              <a:solidFill>
                <a:srgbClr val="0D4094"/>
              </a:solidFill>
            </a:endParaRPr>
          </a:p>
          <a:p>
            <a:pPr indent="0" lvl="0" marL="218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218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218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218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4604993" y="3153822"/>
            <a:ext cx="44013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66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Key Achievements/ Outcome till now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D4094"/>
              </a:buClr>
              <a:buSzPts val="10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Completed comprehensive literature review.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94"/>
              </a:buClr>
              <a:buSzPts val="10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Acquired basic Machine Learning skills</a:t>
            </a:r>
            <a:endParaRPr b="1" sz="10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94"/>
              </a:buClr>
              <a:buSzPts val="1000"/>
              <a:buFont typeface="Arial"/>
              <a:buChar char="●"/>
            </a:pPr>
            <a:r>
              <a:rPr b="1" lang="en-US" sz="10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Quality Improvement in Responses</a:t>
            </a:r>
            <a:endParaRPr b="1" sz="1000">
              <a:solidFill>
                <a:srgbClr val="0D4094"/>
              </a:solidFill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94"/>
              </a:buClr>
              <a:buSzPts val="1000"/>
              <a:buChar char="●"/>
            </a:pPr>
            <a:r>
              <a:rPr b="1" lang="en-US" sz="1000">
                <a:solidFill>
                  <a:srgbClr val="0D4094"/>
                </a:solidFill>
              </a:rPr>
              <a:t>Tried almost every ML model and few DL models.</a:t>
            </a:r>
            <a:endParaRPr b="1" sz="1000">
              <a:solidFill>
                <a:srgbClr val="0D4094"/>
              </a:solidFill>
            </a:endParaRPr>
          </a:p>
          <a:p>
            <a:pPr indent="-2413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8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D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4604993" y="1460348"/>
            <a:ext cx="4401000" cy="13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35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D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Improving and Optimizing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b="1" lang="en-US" sz="1000">
                <a:solidFill>
                  <a:schemeClr val="dk2"/>
                </a:solidFill>
              </a:rPr>
              <a:t>Using open llm models</a:t>
            </a:r>
            <a:endParaRPr b="1" sz="1000">
              <a:solidFill>
                <a:schemeClr val="dk2"/>
              </a:solidFill>
            </a:endParaRPr>
          </a:p>
          <a:p>
            <a:pPr indent="-2413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7584059" y="4882751"/>
            <a:ext cx="1388745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US"/>
              <a:t>30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/>
              <a:t>01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n-US"/>
              <a:t>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