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7"/>
  </p:handoutMasterIdLst>
  <p:sldIdLst>
    <p:sldId id="257" r:id="rId3"/>
    <p:sldId id="258" r:id="rId5"/>
    <p:sldId id="259" r:id="rId6"/>
    <p:sldId id="260" r:id="rId7"/>
    <p:sldId id="261" r:id="rId8"/>
    <p:sldId id="263" r:id="rId9"/>
    <p:sldId id="296" r:id="rId10"/>
    <p:sldId id="264" r:id="rId11"/>
    <p:sldId id="297" r:id="rId12"/>
    <p:sldId id="265" r:id="rId13"/>
    <p:sldId id="266" r:id="rId14"/>
    <p:sldId id="271" r:id="rId15"/>
    <p:sldId id="267" r:id="rId16"/>
    <p:sldId id="275" r:id="rId17"/>
    <p:sldId id="277" r:id="rId18"/>
    <p:sldId id="288" r:id="rId19"/>
    <p:sldId id="278" r:id="rId20"/>
    <p:sldId id="279" r:id="rId21"/>
    <p:sldId id="289" r:id="rId22"/>
    <p:sldId id="280" r:id="rId23"/>
    <p:sldId id="281" r:id="rId24"/>
    <p:sldId id="290" r:id="rId25"/>
    <p:sldId id="283" r:id="rId26"/>
    <p:sldId id="284" r:id="rId27"/>
    <p:sldId id="285" r:id="rId28"/>
    <p:sldId id="291" r:id="rId29"/>
    <p:sldId id="292" r:id="rId30"/>
    <p:sldId id="293" r:id="rId31"/>
    <p:sldId id="294" r:id="rId32"/>
    <p:sldId id="295" r:id="rId33"/>
    <p:sldId id="298" r:id="rId34"/>
    <p:sldId id="269" r:id="rId35"/>
    <p:sldId id="26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33CC"/>
    <a:srgbClr val="990099"/>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2" d="100"/>
          <a:sy n="82" d="100"/>
        </p:scale>
        <p:origin x="710" y="86"/>
      </p:cViewPr>
      <p:guideLst/>
    </p:cSldViewPr>
  </p:slideViewPr>
  <p:notesTextViewPr>
    <p:cViewPr>
      <p:scale>
        <a:sx n="1" d="1"/>
        <a:sy n="1" d="1"/>
      </p:scale>
      <p:origin x="0" y="0"/>
    </p:cViewPr>
  </p:notesTextViewPr>
  <p:notesViewPr>
    <p:cSldViewPr snapToGrid="0">
      <p:cViewPr varScale="1">
        <p:scale>
          <a:sx n="83" d="100"/>
          <a:sy n="83" d="100"/>
        </p:scale>
        <p:origin x="2406"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560B6B-963E-45AD-B18D-9DA3469D83C9}"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B61BEE-A6B4-49DE-8859-2A55F155C514}"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8D2A0D-6B45-4215-8A49-D14849101A69}"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6A182-AF03-4CC8-94DC-C0726DF52A6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6A182-AF03-4CC8-94DC-C0726DF52A64}"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a:t>Click to edit Master title style</a:t>
            </a:r>
            <a:endParaRPr lang="en-US" altLang="zh-CN" noProof="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a:t>Click to edit Master subtitle style</a:t>
            </a:r>
            <a:endParaRPr lang="en-US" altLang="zh-CN" noProof="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8AE1E626-6EB7-4D9A-AD4A-B54D1684CAD1}" type="datetime1">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01CF334-2D5C-4859-84A6-CA7E6E43FAE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9932EDF-E99E-4C68-AFCB-7A835B309D6D}"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F82D85F-A551-4C69-800A-8CFFA2306A88}"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BD24A36-10EA-4DE5-9251-C62AA44714D2}"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5E95A85-13CC-45EA-B1A6-5B8E77AB646B}"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4B71815-F531-4787-BA2A-626422C133AD}"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56C4885B-3C5C-43BB-9862-47948E5DF551}"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9703B6AF-AB61-4D8E-B7B7-705C5ACEBBCC}"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3EC9A-B094-4092-8061-75D86CB34931}"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4E1AEED-2323-4359-853E-316DF6600362}"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33AC2DF-F1FD-4724-A563-92BADFC82ECC}"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8D20E2CF-D74B-4B51-899A-DCEA821C90C7}" type="datetime1">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01CF334-2D5C-4859-84A6-CA7E6E43FAE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9.jpeg"/><Relationship Id="rId1" Type="http://schemas.openxmlformats.org/officeDocument/2006/relationships/hyperlink" Target="https://github.com/2203A52089/2203A52089_capstone.git&#13;"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144122" y="3140205"/>
            <a:ext cx="6730482" cy="3380669"/>
          </a:xfrm>
        </p:spPr>
        <p:txBody>
          <a:bodyPr>
            <a:normAutofit lnSpcReduction="10000"/>
          </a:bodyPr>
          <a:lstStyle/>
          <a:p>
            <a:r>
              <a:rPr lang="en-US" sz="3200" dirty="0">
                <a:solidFill>
                  <a:srgbClr val="002060"/>
                </a:solidFill>
              </a:rPr>
              <a:t>Presented By:</a:t>
            </a:r>
            <a:endParaRPr lang="en-US" sz="3200" dirty="0">
              <a:solidFill>
                <a:srgbClr val="FF0000"/>
              </a:solidFill>
            </a:endParaRPr>
          </a:p>
          <a:p>
            <a:r>
              <a:rPr lang="en-US" sz="3200" dirty="0">
                <a:solidFill>
                  <a:schemeClr val="tx2">
                    <a:lumMod val="50000"/>
                  </a:schemeClr>
                </a:solidFill>
              </a:rPr>
              <a:t>	</a:t>
            </a:r>
            <a:r>
              <a:rPr lang="en-US" sz="3200" dirty="0">
                <a:solidFill>
                  <a:schemeClr val="tx2">
                    <a:lumMod val="95000"/>
                    <a:lumOff val="5000"/>
                  </a:schemeClr>
                </a:solidFill>
              </a:rPr>
              <a:t>GUNDELLI ABHICHANDAN</a:t>
            </a:r>
            <a:endParaRPr lang="en-US" sz="3200" dirty="0">
              <a:solidFill>
                <a:schemeClr val="tx2">
                  <a:lumMod val="95000"/>
                  <a:lumOff val="5000"/>
                </a:schemeClr>
              </a:solidFill>
            </a:endParaRPr>
          </a:p>
          <a:p>
            <a:r>
              <a:rPr lang="en-US" sz="3200" dirty="0">
                <a:solidFill>
                  <a:schemeClr val="tx2">
                    <a:lumMod val="95000"/>
                    <a:lumOff val="5000"/>
                  </a:schemeClr>
                </a:solidFill>
              </a:rPr>
              <a:t>	2203A52089</a:t>
            </a:r>
            <a:endParaRPr lang="en-US" sz="3200" dirty="0">
              <a:solidFill>
                <a:schemeClr val="tx2">
                  <a:lumMod val="95000"/>
                  <a:lumOff val="5000"/>
                </a:schemeClr>
              </a:solidFill>
            </a:endParaRPr>
          </a:p>
          <a:p>
            <a:r>
              <a:rPr lang="en-US" sz="3200" dirty="0">
                <a:solidFill>
                  <a:srgbClr val="002060"/>
                </a:solidFill>
              </a:rPr>
              <a:t>To:</a:t>
            </a:r>
            <a:endParaRPr lang="en-US" sz="3200" dirty="0">
              <a:solidFill>
                <a:srgbClr val="002060"/>
              </a:solidFill>
            </a:endParaRPr>
          </a:p>
          <a:p>
            <a:r>
              <a:rPr lang="en-US" sz="3200" dirty="0">
                <a:solidFill>
                  <a:schemeClr val="tx2">
                    <a:lumMod val="50000"/>
                  </a:schemeClr>
                </a:solidFill>
              </a:rPr>
              <a:t>	</a:t>
            </a:r>
            <a:r>
              <a:rPr lang="en-US" sz="3200" dirty="0">
                <a:solidFill>
                  <a:schemeClr val="tx2">
                    <a:lumMod val="95000"/>
                    <a:lumOff val="5000"/>
                  </a:schemeClr>
                </a:solidFill>
              </a:rPr>
              <a:t>Ramesh Dadi</a:t>
            </a:r>
            <a:endParaRPr lang="en-US" sz="3200" dirty="0">
              <a:solidFill>
                <a:schemeClr val="tx2">
                  <a:lumMod val="95000"/>
                  <a:lumOff val="5000"/>
                </a:schemeClr>
              </a:solidFill>
            </a:endParaRPr>
          </a:p>
          <a:p>
            <a:r>
              <a:rPr lang="en-US" sz="3200" dirty="0">
                <a:solidFill>
                  <a:schemeClr val="tx2">
                    <a:lumMod val="95000"/>
                    <a:lumOff val="5000"/>
                  </a:schemeClr>
                </a:solidFill>
              </a:rPr>
              <a:t>	Faculty of STATML</a:t>
            </a:r>
            <a:endParaRPr lang="en-US" sz="3200" dirty="0">
              <a:solidFill>
                <a:schemeClr val="tx2">
                  <a:lumMod val="95000"/>
                  <a:lumOff val="5000"/>
                </a:schemeClr>
              </a:solidFill>
            </a:endParaRPr>
          </a:p>
          <a:p>
            <a:endParaRPr lang="en-US" dirty="0"/>
          </a:p>
          <a:p>
            <a:endParaRPr lang="en-US" dirty="0"/>
          </a:p>
        </p:txBody>
      </p:sp>
      <p:sp>
        <p:nvSpPr>
          <p:cNvPr id="2" name="Title 1"/>
          <p:cNvSpPr>
            <a:spLocks noGrp="1"/>
          </p:cNvSpPr>
          <p:nvPr>
            <p:ph type="ctrTitle"/>
          </p:nvPr>
        </p:nvSpPr>
        <p:spPr>
          <a:xfrm>
            <a:off x="609632" y="944925"/>
            <a:ext cx="10972800" cy="1828800"/>
          </a:xfrm>
          <a:ln>
            <a:gradFill>
              <a:gsLst>
                <a:gs pos="0">
                  <a:srgbClr val="E30000"/>
                </a:gs>
                <a:gs pos="100000">
                  <a:srgbClr val="760303"/>
                </a:gs>
              </a:gsLst>
            </a:gradFill>
          </a:ln>
        </p:spPr>
        <p:txBody>
          <a:bodyPr>
            <a:normAutofit fontScale="90000"/>
          </a:bodyPr>
          <a:lstStyle/>
          <a:p>
            <a:r>
              <a:rPr lang="en-US" sz="8800" u="sng" dirty="0">
                <a:solidFill>
                  <a:srgbClr val="FF0000"/>
                </a:solidFill>
              </a:rPr>
              <a:t>superconductivity data</a:t>
            </a:r>
            <a:endParaRPr lang="en-US" sz="8800" u="sng"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190500"/>
            <a:ext cx="10972800" cy="1227455"/>
          </a:xfrm>
        </p:spPr>
        <p:txBody>
          <a:bodyPr>
            <a:noAutofit/>
          </a:bodyPr>
          <a:lstStyle/>
          <a:p>
            <a:r>
              <a:rPr lang="en-IN" sz="4400" b="1" dirty="0">
                <a:solidFill>
                  <a:schemeClr val="tx1"/>
                </a:solidFill>
                <a:effectLst>
                  <a:outerShdw blurRad="38100" dist="19050" dir="2700000" algn="tl" rotWithShape="0">
                    <a:schemeClr val="dk1">
                      <a:alpha val="40000"/>
                    </a:schemeClr>
                  </a:outerShdw>
                </a:effectLst>
              </a:rPr>
              <a:t> </a:t>
            </a:r>
            <a:r>
              <a:rPr lang="en-US" altLang="en-IN" sz="4400" b="1" dirty="0">
                <a:solidFill>
                  <a:schemeClr val="tx1"/>
                </a:solidFill>
                <a:effectLst>
                  <a:outerShdw blurRad="38100" dist="19050" dir="2700000" algn="tl" rotWithShape="0">
                    <a:schemeClr val="dk1">
                      <a:alpha val="40000"/>
                    </a:schemeClr>
                  </a:outerShdw>
                </a:effectLst>
              </a:rPr>
              <a:t>SUPPORT VECTOR MACHINE:</a:t>
            </a:r>
            <a:endParaRPr lang="en-US" altLang="en-IN" sz="4400" b="1" dirty="0">
              <a:solidFill>
                <a:schemeClr val="tx1"/>
              </a:solidFill>
              <a:effectLst>
                <a:outerShdw blurRad="38100" dist="19050" dir="2700000" algn="tl" rotWithShape="0">
                  <a:schemeClr val="dk1">
                    <a:alpha val="40000"/>
                  </a:schemeClr>
                </a:outerShdw>
              </a:effectLst>
            </a:endParaRPr>
          </a:p>
        </p:txBody>
      </p:sp>
      <p:pic>
        <p:nvPicPr>
          <p:cNvPr id="6" name="Content Placeholder 5" descr="Screenshot 2023-09-23 154545"/>
          <p:cNvPicPr>
            <a:picLocks noGrp="1" noChangeAspect="1"/>
          </p:cNvPicPr>
          <p:nvPr>
            <p:ph sz="half" idx="1"/>
          </p:nvPr>
        </p:nvPicPr>
        <p:blipFill>
          <a:blip r:embed="rId1"/>
          <a:stretch>
            <a:fillRect/>
          </a:stretch>
        </p:blipFill>
        <p:spPr>
          <a:xfrm>
            <a:off x="1310005" y="1971040"/>
            <a:ext cx="9076690" cy="34918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35890" y="466090"/>
            <a:ext cx="12366625" cy="803275"/>
          </a:xfrm>
          <a:prstGeom prst="rect">
            <a:avLst/>
          </a:prstGeom>
          <a:noFill/>
        </p:spPr>
        <p:txBody>
          <a:bodyPr wrap="square" rtlCol="0">
            <a:noAutofit/>
          </a:bodyPr>
          <a:lstStyle/>
          <a:p>
            <a:pPr algn="l"/>
            <a:r>
              <a:rPr lang="en-US" sz="4800" b="1">
                <a:solidFill>
                  <a:schemeClr val="tx1"/>
                </a:solidFill>
                <a:effectLst>
                  <a:outerShdw blurRad="38100" dist="19050" dir="2700000" algn="tl" rotWithShape="0">
                    <a:schemeClr val="dk1">
                      <a:alpha val="40000"/>
                    </a:schemeClr>
                  </a:outerShdw>
                </a:effectLst>
              </a:rPr>
              <a:t>SVM MODEL EVALUTION AND RESULTS:</a:t>
            </a:r>
            <a:endParaRPr lang="en-US" sz="4800" b="1">
              <a:solidFill>
                <a:schemeClr val="tx1"/>
              </a:solidFill>
              <a:effectLst>
                <a:outerShdw blurRad="38100" dist="19050" dir="2700000" algn="tl" rotWithShape="0">
                  <a:schemeClr val="dk1">
                    <a:alpha val="40000"/>
                  </a:schemeClr>
                </a:outerShdw>
              </a:effectLst>
            </a:endParaRPr>
          </a:p>
        </p:txBody>
      </p:sp>
      <p:pic>
        <p:nvPicPr>
          <p:cNvPr id="6" name="Content Placeholder 5" descr="Screenshot 2023-09-23 155014"/>
          <p:cNvPicPr>
            <a:picLocks noGrp="1" noChangeAspect="1"/>
          </p:cNvPicPr>
          <p:nvPr>
            <p:ph idx="1"/>
          </p:nvPr>
        </p:nvPicPr>
        <p:blipFill>
          <a:blip r:embed="rId1"/>
          <a:stretch>
            <a:fillRect/>
          </a:stretch>
        </p:blipFill>
        <p:spPr>
          <a:xfrm>
            <a:off x="2826385" y="1270000"/>
            <a:ext cx="6804660" cy="53822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90500"/>
            <a:ext cx="10972800" cy="1205230"/>
          </a:xfrm>
        </p:spPr>
        <p:txBody>
          <a:bodyPr/>
          <a:lstStyle/>
          <a:p>
            <a:r>
              <a:rPr lang="en-US" sz="4800" b="1">
                <a:solidFill>
                  <a:schemeClr val="tx1"/>
                </a:solidFill>
                <a:effectLst>
                  <a:outerShdw blurRad="38100" dist="19050" dir="2700000" algn="tl" rotWithShape="0">
                    <a:schemeClr val="dk1">
                      <a:alpha val="40000"/>
                    </a:schemeClr>
                  </a:outerShdw>
                </a:effectLst>
              </a:rPr>
              <a:t>PERFORMANCE COMPARISON:</a:t>
            </a:r>
            <a:endParaRPr lang="en-US" sz="4800" b="1">
              <a:solidFill>
                <a:schemeClr val="tx1"/>
              </a:solidFill>
              <a:effectLst>
                <a:outerShdw blurRad="38100" dist="19050" dir="2700000" algn="tl" rotWithShape="0">
                  <a:schemeClr val="dk1">
                    <a:alpha val="40000"/>
                  </a:schemeClr>
                </a:outerShdw>
              </a:effectLst>
            </a:endParaRPr>
          </a:p>
        </p:txBody>
      </p:sp>
      <p:pic>
        <p:nvPicPr>
          <p:cNvPr id="4" name="Content Placeholder 3" descr="Screenshot 2023-09-23 161328"/>
          <p:cNvPicPr>
            <a:picLocks noGrp="1" noChangeAspect="1"/>
          </p:cNvPicPr>
          <p:nvPr>
            <p:ph idx="1"/>
          </p:nvPr>
        </p:nvPicPr>
        <p:blipFill>
          <a:blip r:embed="rId1"/>
          <a:stretch>
            <a:fillRect/>
          </a:stretch>
        </p:blipFill>
        <p:spPr>
          <a:xfrm>
            <a:off x="1037590" y="1786255"/>
            <a:ext cx="9680575" cy="41490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966011" y="3186404"/>
            <a:ext cx="1868455" cy="369332"/>
          </a:xfrm>
          <a:prstGeom prst="rect">
            <a:avLst/>
          </a:prstGeom>
          <a:noFill/>
        </p:spPr>
        <p:txBody>
          <a:bodyPr wrap="square">
            <a:spAutoFit/>
          </a:bodyPr>
          <a:lstStyle/>
          <a:p>
            <a:pPr marL="137160" indent="0">
              <a:buNone/>
            </a:pPr>
            <a:r>
              <a:rPr lang="en-IN" dirty="0">
                <a:solidFill>
                  <a:srgbClr val="FF0066"/>
                </a:solidFill>
              </a:rPr>
              <a:t>Masadi Swetha</a:t>
            </a:r>
            <a:endParaRPr lang="en-IN" dirty="0">
              <a:solidFill>
                <a:srgbClr val="FF0066"/>
              </a:solidFill>
            </a:endParaRPr>
          </a:p>
        </p:txBody>
      </p:sp>
      <p:sp>
        <p:nvSpPr>
          <p:cNvPr id="2" name="Text Box 1"/>
          <p:cNvSpPr txBox="1"/>
          <p:nvPr/>
        </p:nvSpPr>
        <p:spPr>
          <a:xfrm>
            <a:off x="455930" y="599440"/>
            <a:ext cx="11543030" cy="967740"/>
          </a:xfrm>
          <a:prstGeom prst="rect">
            <a:avLst/>
          </a:prstGeom>
          <a:noFill/>
        </p:spPr>
        <p:txBody>
          <a:bodyPr wrap="square" rtlCol="0">
            <a:noAutofit/>
          </a:bodyPr>
          <a:lstStyle/>
          <a:p>
            <a:r>
              <a:rPr lang="en-US" sz="4800" b="1">
                <a:solidFill>
                  <a:schemeClr val="tx1"/>
                </a:solidFill>
                <a:effectLst>
                  <a:outerShdw blurRad="38100" dist="19050" dir="2700000" algn="tl" rotWithShape="0">
                    <a:schemeClr val="dk1">
                      <a:alpha val="40000"/>
                    </a:schemeClr>
                  </a:outerShdw>
                </a:effectLst>
              </a:rPr>
              <a:t>PERFORMANCE VISUALISATION:</a:t>
            </a:r>
            <a:endParaRPr lang="en-US" sz="4800" b="1">
              <a:solidFill>
                <a:schemeClr val="tx1"/>
              </a:solidFill>
              <a:effectLst>
                <a:outerShdw blurRad="38100" dist="19050" dir="2700000" algn="tl" rotWithShape="0">
                  <a:schemeClr val="dk1">
                    <a:alpha val="40000"/>
                  </a:schemeClr>
                </a:outerShdw>
              </a:effectLst>
            </a:endParaRPr>
          </a:p>
        </p:txBody>
      </p:sp>
      <p:pic>
        <p:nvPicPr>
          <p:cNvPr id="6" name="Content Placeholder 5" descr="Screenshot 2023-09-23 161423"/>
          <p:cNvPicPr>
            <a:picLocks noGrp="1" noChangeAspect="1"/>
          </p:cNvPicPr>
          <p:nvPr>
            <p:ph idx="1"/>
          </p:nvPr>
        </p:nvPicPr>
        <p:blipFill>
          <a:blip r:embed="rId1"/>
          <a:stretch>
            <a:fillRect/>
          </a:stretch>
        </p:blipFill>
        <p:spPr>
          <a:xfrm>
            <a:off x="2872740" y="1712595"/>
            <a:ext cx="6445250" cy="44831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81965"/>
            <a:ext cx="10972800" cy="668655"/>
          </a:xfrm>
        </p:spPr>
        <p:txBody>
          <a:bodyPr/>
          <a:p>
            <a:r>
              <a:rPr lang="en-US" sz="4800" b="1">
                <a:latin typeface="Times New Roman" panose="02020603050405020304" charset="0"/>
                <a:cs typeface="Times New Roman" panose="02020603050405020304" charset="0"/>
              </a:rPr>
              <a:t>RIDGE REGRESSION:</a:t>
            </a:r>
            <a:endParaRPr lang="en-US" sz="48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626870"/>
            <a:ext cx="11329035" cy="4985385"/>
          </a:xfrm>
        </p:spPr>
        <p:txBody>
          <a:bodyPr/>
          <a:p>
            <a:r>
              <a:rPr lang="en-US" sz="2400">
                <a:latin typeface="Times New Roman" panose="02020603050405020304" charset="0"/>
                <a:cs typeface="Times New Roman" panose="02020603050405020304" charset="0"/>
              </a:rPr>
              <a:t>Ridge regression is a linear regression technique used in statistics and machine learning to address the problem of multicollinearity and overfitting in linear regression models. It is an extension of ordinary least squares (OLS) regression and is particularly useful when you have a high-dimensional dataset with many features, some of which may be highly correlated.</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In traditional linear regression (OLS), the goal is to find a linear relationship between the independent variables (features) and the dependent variable (target) by minimizing the sum of the squared differences between the predicted values and the actual values. The regression equation is of the form:</a:t>
            </a:r>
            <a:endParaRPr lang="en-US" sz="2400">
              <a:latin typeface="Times New Roman" panose="02020603050405020304" charset="0"/>
              <a:cs typeface="Times New Roman" panose="02020603050405020304" charset="0"/>
            </a:endParaRPr>
          </a:p>
          <a:p>
            <a:endParaRPr lang="en-US"/>
          </a:p>
          <a:p>
            <a:pPr marL="0" indent="0">
              <a:buNone/>
            </a:pPr>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tx1"/>
                </a:solidFill>
                <a:effectLst>
                  <a:outerShdw blurRad="38100" dist="19050" dir="2700000" algn="tl" rotWithShape="0">
                    <a:schemeClr val="dk1">
                      <a:alpha val="40000"/>
                    </a:schemeClr>
                  </a:outerShdw>
                </a:effectLst>
                <a:highlight>
                  <a:srgbClr val="00FFFF"/>
                </a:highlight>
              </a:rPr>
              <a:t>FORMULA</a:t>
            </a:r>
            <a:r>
              <a:rPr lang="en-US">
                <a:highlight>
                  <a:srgbClr val="00FFFF"/>
                </a:highlight>
              </a:rPr>
              <a:t>:</a:t>
            </a:r>
            <a:endParaRPr lang="en-US">
              <a:highlight>
                <a:srgbClr val="00FFFF"/>
              </a:highlight>
            </a:endParaRPr>
          </a:p>
        </p:txBody>
      </p:sp>
      <p:sp>
        <p:nvSpPr>
          <p:cNvPr id="3" name="Content Placeholder 2"/>
          <p:cNvSpPr>
            <a:spLocks noGrp="1"/>
          </p:cNvSpPr>
          <p:nvPr>
            <p:ph idx="1"/>
          </p:nvPr>
        </p:nvSpPr>
        <p:spPr>
          <a:xfrm>
            <a:off x="609600" y="1142365"/>
            <a:ext cx="10972800" cy="5524500"/>
          </a:xfrm>
        </p:spPr>
        <p:txBody>
          <a:bodyPr/>
          <a:p>
            <a:r>
              <a:rPr lang="en-US" sz="2400">
                <a:latin typeface="Times New Roman" panose="02020603050405020304" charset="0"/>
                <a:cs typeface="Times New Roman" panose="02020603050405020304" charset="0"/>
                <a:sym typeface="+mn-ea"/>
              </a:rPr>
              <a:t>y = β0 + β1*x1 + β2*x2 + ... + βn*xn</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sym typeface="+mn-ea"/>
              </a:rPr>
              <a:t>Where: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sym typeface="+mn-ea"/>
              </a:rPr>
              <a:t>- y is the dependent variable (target).</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sym typeface="+mn-ea"/>
              </a:rPr>
              <a:t>- β0 is the intercept.</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sym typeface="+mn-ea"/>
              </a:rPr>
              <a:t>- β1, β2, ..., βn are the coefficients of the independent variables (features).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sym typeface="+mn-ea"/>
              </a:rPr>
              <a:t>- x1, x2, ..., xn are the values of the independent variables.</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sym typeface="+mn-ea"/>
              </a:rPr>
              <a:t>Ridge regression adds a regularization term to the linear regression equation to prevent overfitting. This regularization term is often referred to as the L2 penalty and is represented as follows:</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sym typeface="+mn-ea"/>
              </a:rPr>
              <a:t>Ridge Loss = Sum of squared errors + α * Sum of squared coefficients</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6000" b="1">
                <a:latin typeface="Times New Roman" panose="02020603050405020304" charset="0"/>
                <a:cs typeface="Times New Roman" panose="02020603050405020304" charset="0"/>
              </a:rPr>
              <a:t>RESULTS:</a:t>
            </a:r>
            <a:endParaRPr lang="en-US" sz="6000" b="1">
              <a:latin typeface="Times New Roman" panose="02020603050405020304" charset="0"/>
              <a:cs typeface="Times New Roman" panose="02020603050405020304" charset="0"/>
            </a:endParaRPr>
          </a:p>
        </p:txBody>
      </p:sp>
      <p:pic>
        <p:nvPicPr>
          <p:cNvPr id="4" name="Content Placeholder 3"/>
          <p:cNvPicPr>
            <a:picLocks noChangeAspect="1"/>
          </p:cNvPicPr>
          <p:nvPr>
            <p:ph idx="1"/>
          </p:nvPr>
        </p:nvPicPr>
        <p:blipFill>
          <a:blip r:embed="rId1"/>
          <a:stretch>
            <a:fillRect/>
          </a:stretch>
        </p:blipFill>
        <p:spPr>
          <a:xfrm>
            <a:off x="3220085" y="1118235"/>
            <a:ext cx="6798945" cy="55918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LASSO REGRESSION:</a:t>
            </a:r>
            <a:endParaRPr lang="en-US" sz="48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400">
                <a:latin typeface="Times New Roman" panose="02020603050405020304" charset="0"/>
                <a:cs typeface="Times New Roman" panose="02020603050405020304" charset="0"/>
              </a:rPr>
              <a:t>Lasso regression, short for "Least Absolute Shrinkage and Selection Operator" regression, is a linear regression technique that incorporates a regularization term to prevent overfitting and perform feature selection. Lasso regression is particularly useful when you have a high-dimensional dataset with many features, some of which may be irrelevant or highly correlated. Here's an explanation of how Lasso regression works:</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pPr marL="0" indent="0">
              <a:buNone/>
            </a:pPr>
            <a:r>
              <a:rPr lang="en-US" sz="2400">
                <a:highlight>
                  <a:srgbClr val="00FFFF"/>
                </a:highlight>
                <a:latin typeface="Times New Roman" panose="02020603050405020304" charset="0"/>
                <a:cs typeface="Times New Roman" panose="02020603050405020304" charset="0"/>
              </a:rPr>
              <a:t>Objective of Lasso Regression:</a:t>
            </a:r>
            <a:endParaRPr lang="en-US" sz="2400">
              <a:highlight>
                <a:srgbClr val="00FFFF"/>
              </a:highlight>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The main objective of Lasso regression is to find a linear relationship between the independent variables (features) and the dependent variable (target) while simultaneously performing feature selection. In other words, Lasso regression encourages some of the model's coefficients to be exactly zero, effectively eliminating some features from the model.</a:t>
            </a:r>
            <a:endParaRPr lang="en-US" sz="24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37160"/>
            <a:ext cx="10972800" cy="1056005"/>
          </a:xfrm>
        </p:spPr>
        <p:txBody>
          <a:bodyPr/>
          <a:p>
            <a:r>
              <a:rPr lang="en-US" sz="4400">
                <a:highlight>
                  <a:srgbClr val="00FFFF"/>
                </a:highlight>
              </a:rPr>
              <a:t>KEY FEATURES:</a:t>
            </a:r>
            <a:endParaRPr lang="en-US" sz="4400">
              <a:highlight>
                <a:srgbClr val="00FFFF"/>
              </a:highlight>
            </a:endParaRPr>
          </a:p>
        </p:txBody>
      </p:sp>
      <p:sp>
        <p:nvSpPr>
          <p:cNvPr id="3" name="Content Placeholder 2"/>
          <p:cNvSpPr>
            <a:spLocks noGrp="1"/>
          </p:cNvSpPr>
          <p:nvPr>
            <p:ph idx="1"/>
          </p:nvPr>
        </p:nvSpPr>
        <p:spPr>
          <a:xfrm>
            <a:off x="609600" y="938530"/>
            <a:ext cx="10972800" cy="5189220"/>
          </a:xfrm>
        </p:spPr>
        <p:txBody>
          <a:bodyPr/>
          <a:p>
            <a:pPr marL="0" indent="0">
              <a:buNone/>
            </a:pPr>
            <a:endParaRPr lang="en-US" sz="2400">
              <a:latin typeface="Times New Roman" panose="02020603050405020304" charset="0"/>
              <a:cs typeface="Times New Roman" panose="02020603050405020304" charset="0"/>
            </a:endParaRPr>
          </a:p>
          <a:p>
            <a:r>
              <a:rPr lang="en-US" sz="2400">
                <a:highlight>
                  <a:srgbClr val="00FFFF"/>
                </a:highlight>
                <a:latin typeface="Times New Roman" panose="02020603050405020304" charset="0"/>
                <a:cs typeface="Times New Roman" panose="02020603050405020304" charset="0"/>
              </a:rPr>
              <a:t>Sparsity</a:t>
            </a:r>
            <a:r>
              <a:rPr lang="en-US" sz="2400">
                <a:latin typeface="Times New Roman" panose="02020603050405020304" charset="0"/>
                <a:cs typeface="Times New Roman" panose="02020603050405020304" charset="0"/>
              </a:rPr>
              <a:t>: The L1 penalty in Lasso encourages sparsity in the model. It effectively "zeroes out" some of the coefficients, leading to a simpler and more interpretable model. Features with coefficients set to zero are considered irrelevant for predicting the target variable.</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highlight>
                  <a:srgbClr val="00FFFF"/>
                </a:highlight>
                <a:latin typeface="Times New Roman" panose="02020603050405020304" charset="0"/>
                <a:cs typeface="Times New Roman" panose="02020603050405020304" charset="0"/>
              </a:rPr>
              <a:t>Feature Selection: </a:t>
            </a:r>
            <a:r>
              <a:rPr lang="en-US" sz="2400">
                <a:latin typeface="Times New Roman" panose="02020603050405020304" charset="0"/>
                <a:cs typeface="Times New Roman" panose="02020603050405020304" charset="0"/>
              </a:rPr>
              <a:t>Lasso is well-suited for feature selection. By setting some coefficients to zero, it identifies and retains only the most relevant features for the prediction task. This can be particularly beneficial when dealing with high-dimensional data.</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highlight>
                  <a:srgbClr val="00FFFF"/>
                </a:highlight>
                <a:latin typeface="Times New Roman" panose="02020603050405020304" charset="0"/>
                <a:cs typeface="Times New Roman" panose="02020603050405020304" charset="0"/>
              </a:rPr>
              <a:t>Variable Importance</a:t>
            </a:r>
            <a:r>
              <a:rPr lang="en-US" sz="2400">
                <a:latin typeface="Times New Roman" panose="02020603050405020304" charset="0"/>
                <a:cs typeface="Times New Roman" panose="02020603050405020304" charset="0"/>
              </a:rPr>
              <a:t>: Lasso can also be used to rank the importance of features based on the magnitude of their non-zero coefficients. Features with larger non-zero coefficients are considered more important for prediction.</a:t>
            </a:r>
            <a:endParaRPr lang="en-US" sz="24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5400" b="1"/>
              <a:t>RESULTS:</a:t>
            </a:r>
            <a:endParaRPr lang="en-US" sz="5400" b="1"/>
          </a:p>
        </p:txBody>
      </p:sp>
      <p:pic>
        <p:nvPicPr>
          <p:cNvPr id="4" name="Content Placeholder 3"/>
          <p:cNvPicPr>
            <a:picLocks noChangeAspect="1"/>
          </p:cNvPicPr>
          <p:nvPr>
            <p:ph idx="1"/>
          </p:nvPr>
        </p:nvPicPr>
        <p:blipFill>
          <a:blip r:embed="rId1"/>
          <a:stretch>
            <a:fillRect/>
          </a:stretch>
        </p:blipFill>
        <p:spPr>
          <a:xfrm>
            <a:off x="2943860" y="901065"/>
            <a:ext cx="6443345" cy="56216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p:txBody>
          <a:bodyPr/>
          <a:lstStyle/>
          <a:p>
            <a:pPr marL="137160" indent="0" algn="l">
              <a:buNone/>
            </a:pPr>
            <a:r>
              <a:rPr lang="en-US" b="0" i="0" dirty="0">
                <a:solidFill>
                  <a:srgbClr val="FF0000"/>
                </a:solidFill>
                <a:effectLst/>
                <a:latin typeface="Lato" panose="020F0502020204030203" pitchFamily="34" charset="0"/>
              </a:rPr>
              <a:t>Problem statement:</a:t>
            </a:r>
            <a:endParaRPr lang="en-US" b="0" i="0" dirty="0">
              <a:solidFill>
                <a:srgbClr val="FF0000"/>
              </a:solidFill>
              <a:effectLst/>
              <a:latin typeface="Lato" panose="020F0502020204030203" pitchFamily="34" charset="0"/>
            </a:endParaRPr>
          </a:p>
          <a:p>
            <a:pPr marL="137160" indent="0" algn="just">
              <a:buNone/>
            </a:pPr>
            <a:r>
              <a:rPr lang="en-US" b="0" i="0" dirty="0">
                <a:solidFill>
                  <a:schemeClr val="tx1"/>
                </a:solidFill>
                <a:effectLst/>
                <a:latin typeface="Lato" panose="020F0502020204030203" pitchFamily="34" charset="0"/>
              </a:rPr>
              <a:t>By using these data set we can predict the critical temperature based on the features extracted.</a:t>
            </a:r>
            <a:endParaRPr lang="en-US" b="0" i="0" dirty="0">
              <a:solidFill>
                <a:schemeClr val="tx1"/>
              </a:solidFill>
              <a:effectLst/>
              <a:latin typeface="Lato" panose="020F0502020204030203" pitchFamily="34" charset="0"/>
            </a:endParaRPr>
          </a:p>
          <a:p>
            <a:pPr marL="137160" lvl="0" indent="0">
              <a:buNone/>
            </a:pPr>
            <a:endParaRPr lang="en-US" dirty="0">
              <a:solidFill>
                <a:srgbClr val="FFFF00"/>
              </a:solidFill>
              <a:highlight>
                <a:srgbClr val="FF0000"/>
              </a:highlight>
              <a:latin typeface="Lato" panose="020F0502020204030203" pitchFamily="34" charset="0"/>
            </a:endParaRPr>
          </a:p>
          <a:p>
            <a:pPr marL="137160" lvl="0" indent="0">
              <a:buNone/>
            </a:pPr>
            <a:r>
              <a:rPr lang="en-US" b="0" i="0" dirty="0">
                <a:solidFill>
                  <a:srgbClr val="002060"/>
                </a:solidFill>
                <a:effectLst/>
                <a:latin typeface="Lato" panose="020F0502020204030203" pitchFamily="34" charset="0"/>
              </a:rPr>
              <a:t>This data set contains  81 features extracted from 21263 superconductors along with the critical temperature in the 82nd column The goal here is to predict the critical temperature based on the features extracted.</a:t>
            </a:r>
            <a:endParaRPr lang="en-US" b="0" i="0" dirty="0">
              <a:solidFill>
                <a:srgbClr val="002060"/>
              </a:solidFill>
              <a:effectLst/>
              <a:latin typeface="Lato" panose="020F0502020204030203" pitchFamily="34" charset="0"/>
            </a:endParaRPr>
          </a:p>
        </p:txBody>
      </p:sp>
      <p:sp>
        <p:nvSpPr>
          <p:cNvPr id="13" name="Title 12"/>
          <p:cNvSpPr>
            <a:spLocks noGrp="1"/>
          </p:cNvSpPr>
          <p:nvPr>
            <p:ph type="title"/>
          </p:nvPr>
        </p:nvSpPr>
        <p:spPr/>
        <p:txBody>
          <a:bodyPr/>
          <a:lstStyle/>
          <a:p>
            <a:pPr algn="ctr"/>
            <a:r>
              <a:rPr lang="en-US" sz="5400" b="1" dirty="0">
                <a:solidFill>
                  <a:schemeClr val="tx2">
                    <a:lumMod val="10000"/>
                  </a:schemeClr>
                </a:solidFill>
                <a:latin typeface="Times New Roman" panose="02020603050405020304" charset="0"/>
                <a:cs typeface="Times New Roman" panose="02020603050405020304" charset="0"/>
              </a:rPr>
              <a:t>INTRODUCTION</a:t>
            </a:r>
            <a:r>
              <a:rPr lang="en-US" sz="6600" b="1" dirty="0">
                <a:solidFill>
                  <a:schemeClr val="tx2">
                    <a:lumMod val="10000"/>
                  </a:schemeClr>
                </a:solidFill>
              </a:rPr>
              <a:t>:</a:t>
            </a:r>
            <a:endParaRPr lang="en-US" sz="6600" b="1" dirty="0">
              <a:solidFill>
                <a:schemeClr val="tx2">
                  <a:lumMod val="10000"/>
                </a:schemeClr>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259715"/>
          </a:xfrm>
        </p:spPr>
        <p:txBody>
          <a:bodyPr/>
          <a:p>
            <a:br>
              <a:rPr lang="en-US"/>
            </a:br>
            <a:r>
              <a:rPr lang="en-US" sz="4800" b="1">
                <a:latin typeface="Times New Roman" panose="02020603050405020304" charset="0"/>
                <a:cs typeface="Times New Roman" panose="02020603050405020304" charset="0"/>
              </a:rPr>
              <a:t>K-Nearest Neighbors (KNN) regression:</a:t>
            </a:r>
            <a:endParaRPr lang="en-US" sz="48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926465"/>
            <a:ext cx="10972800" cy="5201285"/>
          </a:xfrm>
        </p:spPr>
        <p:txBody>
          <a:bodyPr/>
          <a:p>
            <a:pPr marL="0" indent="0">
              <a:buNone/>
            </a:pPr>
            <a:r>
              <a:rPr lang="en-US" sz="2400">
                <a:latin typeface="Times New Roman" panose="02020603050405020304" charset="0"/>
                <a:cs typeface="Times New Roman" panose="02020603050405020304" charset="0"/>
              </a:rPr>
              <a:t>Here's how KNN regression works</a:t>
            </a:r>
            <a:endParaRPr lang="en-US" sz="2400">
              <a:latin typeface="Times New Roman" panose="02020603050405020304" charset="0"/>
              <a:cs typeface="Times New Roman" panose="02020603050405020304" charset="0"/>
            </a:endParaRPr>
          </a:p>
          <a:p>
            <a:pPr marL="0" indent="0">
              <a:buNone/>
            </a:pPr>
            <a:r>
              <a:rPr lang="en-US" sz="2400">
                <a:highlight>
                  <a:srgbClr val="00FFFF"/>
                </a:highlight>
                <a:latin typeface="Times New Roman" panose="02020603050405020304" charset="0"/>
                <a:cs typeface="Times New Roman" panose="02020603050405020304" charset="0"/>
              </a:rPr>
              <a:t>Training Phase:</a:t>
            </a:r>
            <a:endParaRPr lang="en-US" sz="2400">
              <a:highlight>
                <a:srgbClr val="00FFFF"/>
              </a:highlight>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During the training phase, KNN simply stores the entire dataset, including the feature vectors and their corresponding target values.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KNN does not build an explicit model; it memorizes the training data to use for predictions.</a:t>
            </a:r>
            <a:endParaRPr lang="en-US" sz="2400">
              <a:latin typeface="Times New Roman" panose="02020603050405020304" charset="0"/>
              <a:cs typeface="Times New Roman" panose="02020603050405020304" charset="0"/>
            </a:endParaRPr>
          </a:p>
          <a:p>
            <a:pPr marL="0" indent="0">
              <a:buNone/>
            </a:pPr>
            <a:r>
              <a:rPr lang="en-US" sz="2400">
                <a:highlight>
                  <a:srgbClr val="00FFFF"/>
                </a:highlight>
                <a:latin typeface="Times New Roman" panose="02020603050405020304" charset="0"/>
                <a:cs typeface="Times New Roman" panose="02020603050405020304" charset="0"/>
              </a:rPr>
              <a:t>Prediction Phase:</a:t>
            </a:r>
            <a:endParaRPr lang="en-US" sz="2400">
              <a:highlight>
                <a:srgbClr val="00FFFF"/>
              </a:highlight>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To make a prediction for a new, unseen data point, KNN identifies the K nearest neighbors of that point in the feature space.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"K" is a hyperparameter that you specify, representing the number of neighbors to consider. Common values for K include 1, 3, 5, or other odd numbers to avoid ties.</a:t>
            </a:r>
            <a:endParaRPr lang="en-US" sz="2400">
              <a:latin typeface="Times New Roman" panose="02020603050405020304" charset="0"/>
              <a:cs typeface="Times New Roman" panose="02020603050405020304" charset="0"/>
            </a:endParaRPr>
          </a:p>
          <a:p>
            <a:pPr marL="0" indent="0">
              <a:buNone/>
            </a:pPr>
            <a:r>
              <a:rPr lang="en-US" sz="2400">
                <a:highlight>
                  <a:srgbClr val="00FFFF"/>
                </a:highlight>
                <a:latin typeface="Times New Roman" panose="02020603050405020304" charset="0"/>
                <a:cs typeface="Times New Roman" panose="02020603050405020304" charset="0"/>
              </a:rPr>
              <a:t>Regression Prediction:</a:t>
            </a:r>
            <a:endParaRPr lang="en-US" sz="2400">
              <a:highlight>
                <a:srgbClr val="00FFFF"/>
              </a:highlight>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Once the K nearest neighbors are identified, KNN performs a regression prediction by averaging or weighting the target values of those neighbors.</a:t>
            </a:r>
            <a:endParaRPr lang="en-US" sz="24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505460" y="190500"/>
            <a:ext cx="10972800" cy="712470"/>
          </a:xfrm>
        </p:spPr>
        <p:txBody>
          <a:bodyPr>
            <a:scene3d>
              <a:camera prst="orthographicFront"/>
              <a:lightRig rig="threePt" dir="t"/>
            </a:scene3d>
          </a:bodyPr>
          <a:p>
            <a:pPr algn="ctr"/>
            <a:r>
              <a:rPr lang="en-US" sz="4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METHODOLOGY:</a:t>
            </a:r>
            <a:endParaRPr lang="en-US" sz="4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609600" y="1174750"/>
            <a:ext cx="5384800" cy="2797175"/>
          </a:xfrm>
        </p:spPr>
        <p:txBody>
          <a:bodyPr/>
          <a:p>
            <a:pPr marL="0" indent="0">
              <a:buNone/>
            </a:pPr>
            <a:r>
              <a:rPr lang="en-US" sz="2400">
                <a:highlight>
                  <a:srgbClr val="00FFFF"/>
                </a:highlight>
                <a:latin typeface="Times New Roman" panose="02020603050405020304" charset="0"/>
                <a:cs typeface="Times New Roman" panose="02020603050405020304" charset="0"/>
              </a:rPr>
              <a:t>Regression Prediction:</a:t>
            </a:r>
            <a:endParaRPr lang="en-US" sz="2400">
              <a:highlight>
                <a:srgbClr val="00FFFF"/>
              </a:highlight>
              <a:latin typeface="Times New Roman" panose="02020603050405020304" charset="0"/>
              <a:cs typeface="Times New Roman" panose="02020603050405020304" charset="0"/>
            </a:endParaRPr>
          </a:p>
          <a:p>
            <a:r>
              <a:rPr lang="en-US" sz="2400">
                <a:highlight>
                  <a:srgbClr val="00FFFF"/>
                </a:highlight>
                <a:latin typeface="Times New Roman" panose="02020603050405020304" charset="0"/>
                <a:cs typeface="Times New Roman" panose="02020603050405020304" charset="0"/>
              </a:rPr>
              <a:t>For Simple Averaging:</a:t>
            </a:r>
            <a:r>
              <a:rPr lang="en-US" sz="2400">
                <a:latin typeface="Times New Roman" panose="02020603050405020304" charset="0"/>
                <a:cs typeface="Times New Roman" panose="02020603050405020304" charset="0"/>
              </a:rPr>
              <a:t> If you're using simple averaging for KNN regression, the predicted target value for the new data point is the mean (average) of the target values of the K nearest neighbors. It's calculated as:</a:t>
            </a:r>
            <a:endParaRPr lang="en-US" sz="2400">
              <a:latin typeface="Times New Roman" panose="02020603050405020304" charset="0"/>
              <a:cs typeface="Times New Roman" panose="02020603050405020304" charset="0"/>
            </a:endParaRPr>
          </a:p>
          <a:p>
            <a:r>
              <a:rPr lang="en-US" sz="2400">
                <a:highlight>
                  <a:srgbClr val="00FFFF"/>
                </a:highlight>
                <a:latin typeface="Times New Roman" panose="02020603050405020304" charset="0"/>
                <a:cs typeface="Times New Roman" panose="02020603050405020304" charset="0"/>
              </a:rPr>
              <a:t>For Weighted Averaging</a:t>
            </a:r>
            <a:r>
              <a:rPr lang="en-US" sz="2400">
                <a:latin typeface="Times New Roman" panose="02020603050405020304" charset="0"/>
                <a:cs typeface="Times New Roman" panose="02020603050405020304" charset="0"/>
              </a:rPr>
              <a:t>: In weighted averaging, you assign a weight to each of the K neighbors based on their proximity to the new data point. The predicted value is then calculated as a weighted sum:</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pic>
        <p:nvPicPr>
          <p:cNvPr id="5" name="Content Placeholder 4"/>
          <p:cNvPicPr>
            <a:picLocks noChangeAspect="1"/>
          </p:cNvPicPr>
          <p:nvPr>
            <p:ph sz="half" idx="2"/>
          </p:nvPr>
        </p:nvPicPr>
        <p:blipFill>
          <a:blip r:embed="rId1"/>
          <a:stretch>
            <a:fillRect/>
          </a:stretch>
        </p:blipFill>
        <p:spPr>
          <a:xfrm>
            <a:off x="3263900" y="3528695"/>
            <a:ext cx="1225550" cy="330200"/>
          </a:xfrm>
          <a:prstGeom prst="rect">
            <a:avLst/>
          </a:prstGeom>
        </p:spPr>
      </p:pic>
      <p:pic>
        <p:nvPicPr>
          <p:cNvPr id="8" name="Picture 7"/>
          <p:cNvPicPr>
            <a:picLocks noChangeAspect="1"/>
          </p:cNvPicPr>
          <p:nvPr/>
        </p:nvPicPr>
        <p:blipFill>
          <a:blip r:embed="rId2"/>
          <a:stretch>
            <a:fillRect/>
          </a:stretch>
        </p:blipFill>
        <p:spPr>
          <a:xfrm>
            <a:off x="2961005" y="5826760"/>
            <a:ext cx="1181100" cy="400050"/>
          </a:xfrm>
          <a:prstGeom prst="rect">
            <a:avLst/>
          </a:prstGeom>
        </p:spPr>
      </p:pic>
      <p:sp>
        <p:nvSpPr>
          <p:cNvPr id="9" name="Text Box 8"/>
          <p:cNvSpPr txBox="1"/>
          <p:nvPr/>
        </p:nvSpPr>
        <p:spPr>
          <a:xfrm>
            <a:off x="5896610" y="1583055"/>
            <a:ext cx="5581650" cy="6647180"/>
          </a:xfrm>
          <a:prstGeom prst="rect">
            <a:avLst/>
          </a:prstGeom>
          <a:noFill/>
        </p:spPr>
        <p:txBody>
          <a:bodyPr wrap="square" rtlCol="0" anchor="t">
            <a:spAutoFit/>
          </a:bodyPr>
          <a:p>
            <a:r>
              <a:rPr lang="en-US" sz="2400">
                <a:latin typeface="Times New Roman" panose="02020603050405020304" charset="0"/>
                <a:cs typeface="Times New Roman" panose="02020603050405020304" charset="0"/>
              </a:rPr>
              <a:t>Here, $w_i$ is the weight associated with the i-th neighbor. Common choices for the weight are the inverse of the distance or some other function that assigns higher weight to closer neighbors.</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pPr algn="ctr">
              <a:lnSpc>
                <a:spcPct val="100000"/>
              </a:lnSpc>
            </a:pPr>
            <a:r>
              <a:rPr lang="en-US" sz="2400">
                <a:latin typeface="Times New Roman" panose="02020603050405020304" charset="0"/>
                <a:cs typeface="Times New Roman" panose="02020603050405020304" charset="0"/>
              </a:rPr>
              <a:t>The choice between simple averaging and weighted averaging, as well as the selection of the distance metric </a:t>
            </a:r>
            <a:r>
              <a:rPr lang="en-US" sz="2400">
                <a:latin typeface="Times New Roman" panose="02020603050405020304" charset="0"/>
                <a:cs typeface="Times New Roman" panose="02020603050405020304" charset="0"/>
              </a:rPr>
              <a:t>and the value of K, depend on the specific problem and the dataset. The goal is to find the combination of parameters that provides the best predictive performance for your regression task.</a:t>
            </a:r>
            <a:endParaRPr lang="en-US" sz="2400">
              <a:latin typeface="Times New Roman" panose="02020603050405020304" charset="0"/>
              <a:cs typeface="Times New Roman" panose="02020603050405020304" charset="0"/>
            </a:endParaRPr>
          </a:p>
          <a:p>
            <a:endParaRPr lang="en-US"/>
          </a:p>
          <a:p>
            <a:endParaRPr lang="en-US"/>
          </a:p>
          <a:p>
            <a:endParaRPr lang="en-US"/>
          </a:p>
          <a:p>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78105"/>
            <a:ext cx="10972800" cy="1695450"/>
          </a:xfrm>
        </p:spPr>
        <p:txBody>
          <a:bodyPr/>
          <a:p>
            <a:pPr algn="ctr"/>
            <a:r>
              <a:rPr lang="en-US" sz="6000" b="1">
                <a:sym typeface="+mn-ea"/>
              </a:rPr>
              <a:t>RESULTS:</a:t>
            </a:r>
            <a:br>
              <a:rPr lang="en-US" b="1"/>
            </a:br>
            <a:endParaRPr lang="en-US"/>
          </a:p>
        </p:txBody>
      </p:sp>
      <p:sp>
        <p:nvSpPr>
          <p:cNvPr id="4" name="Content Placeholder 3"/>
          <p:cNvSpPr>
            <a:spLocks noGrp="1"/>
          </p:cNvSpPr>
          <p:nvPr>
            <p:ph sz="half" idx="2"/>
          </p:nvPr>
        </p:nvSpPr>
        <p:spPr>
          <a:xfrm flipH="1">
            <a:off x="13932535" y="430530"/>
            <a:ext cx="1529080" cy="1774190"/>
          </a:xfrm>
        </p:spPr>
        <p:txBody>
          <a:bodyPr/>
          <a:p>
            <a:endParaRPr lang="en-US"/>
          </a:p>
        </p:txBody>
      </p:sp>
      <p:pic>
        <p:nvPicPr>
          <p:cNvPr id="5" name="Content Placeholder 4"/>
          <p:cNvPicPr>
            <a:picLocks noChangeAspect="1"/>
          </p:cNvPicPr>
          <p:nvPr>
            <p:ph sz="half" idx="1"/>
          </p:nvPr>
        </p:nvPicPr>
        <p:blipFill>
          <a:blip r:embed="rId1"/>
          <a:stretch>
            <a:fillRect/>
          </a:stretch>
        </p:blipFill>
        <p:spPr>
          <a:xfrm>
            <a:off x="2821305" y="986790"/>
            <a:ext cx="6283325" cy="56051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highlight>
                  <a:srgbClr val="00FFFF"/>
                </a:highlight>
              </a:rPr>
              <a:t>WHAT IS BOOTSTRAPING?</a:t>
            </a:r>
            <a:endParaRPr lang="en-US" b="1">
              <a:highlight>
                <a:srgbClr val="00FFFF"/>
              </a:highlight>
            </a:endParaRPr>
          </a:p>
        </p:txBody>
      </p:sp>
      <p:sp>
        <p:nvSpPr>
          <p:cNvPr id="3" name="Content Placeholder 2"/>
          <p:cNvSpPr>
            <a:spLocks noGrp="1"/>
          </p:cNvSpPr>
          <p:nvPr>
            <p:ph sz="half" idx="1"/>
          </p:nvPr>
        </p:nvSpPr>
        <p:spPr>
          <a:xfrm>
            <a:off x="469900" y="773430"/>
            <a:ext cx="10881360" cy="3832860"/>
          </a:xfrm>
        </p:spPr>
        <p:txBody>
          <a:bodyPr/>
          <a:p>
            <a:r>
              <a:rPr lang="en-US" sz="2400">
                <a:latin typeface="Times New Roman" panose="02020603050405020304" charset="0"/>
                <a:cs typeface="Times New Roman" panose="02020603050405020304" charset="0"/>
              </a:rPr>
              <a:t>Bootstrap is a resampling technique commonly used in machine learning and statistics to estimate the sampling distribution of a statistic or to perform model validation. It involves randomly drawing samples (with replacement) from the original dataset to create multiple new datasets, which are then used for various purposes such as assessing the variability of a model's performance or generating multiple models for ensemble methods like bagging.</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Bootstrap can be used for hypothesis testing, especially in cases where the assumptions of traditional parametric tests are not met or when you want to make inferences about a statistic without making strong distributional assumptions. It allows you to empirically determine p-values by repeatedly resampling under the null hypothes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Bootstrap is robust to various data distributions and sample sizes. It doesn't rely on strict assumptions about the underlying data distribution, making it applicable in a wide range of scenarios.</a:t>
            </a:r>
            <a:endParaRPr lang="en-US" sz="24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sym typeface="+mn-ea"/>
              </a:rPr>
              <a:t>Here's how the bootstrap process works in machine learning:</a:t>
            </a:r>
            <a:br>
              <a:rPr lang="en-US">
                <a:latin typeface="Times New Roman" panose="02020603050405020304" charset="0"/>
                <a:cs typeface="Times New Roman" panose="02020603050405020304" charset="0"/>
              </a:rPr>
            </a:br>
            <a:endParaRPr lang="en-US"/>
          </a:p>
        </p:txBody>
      </p:sp>
      <p:sp>
        <p:nvSpPr>
          <p:cNvPr id="3" name="Content Placeholder 2"/>
          <p:cNvSpPr>
            <a:spLocks noGrp="1"/>
          </p:cNvSpPr>
          <p:nvPr>
            <p:ph sz="half" idx="1"/>
          </p:nvPr>
        </p:nvSpPr>
        <p:spPr>
          <a:xfrm>
            <a:off x="609600" y="774065"/>
            <a:ext cx="11302365" cy="5719445"/>
          </a:xfrm>
        </p:spPr>
        <p:txBody>
          <a:bodyPr/>
          <a:p>
            <a:pPr marL="0" indent="0">
              <a:buNone/>
            </a:pPr>
            <a:r>
              <a:rPr lang="en-US" sz="2400">
                <a:highlight>
                  <a:srgbClr val="00FFFF"/>
                </a:highlight>
                <a:latin typeface="Times New Roman" panose="02020603050405020304" charset="0"/>
                <a:cs typeface="Times New Roman" panose="02020603050405020304" charset="0"/>
              </a:rPr>
              <a:t>Resampling with Replacement:</a:t>
            </a:r>
            <a:endParaRPr lang="en-US" sz="2400">
              <a:highlight>
                <a:srgbClr val="00FFFF"/>
              </a:highlight>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Given an original dataset with 'n' data points, the bootstrap process randomly selects 'n' data points from the dataset with replacement. This means that some data points may be selected multiple times, while others may not be selected at all.</a:t>
            </a:r>
            <a:endParaRPr lang="en-US" sz="2400">
              <a:latin typeface="Times New Roman" panose="02020603050405020304" charset="0"/>
              <a:cs typeface="Times New Roman" panose="02020603050405020304" charset="0"/>
            </a:endParaRPr>
          </a:p>
          <a:p>
            <a:pPr marL="0" indent="0">
              <a:buNone/>
            </a:pPr>
            <a:r>
              <a:rPr lang="en-US" sz="2400">
                <a:highlight>
                  <a:srgbClr val="00FFFF"/>
                </a:highlight>
                <a:latin typeface="Times New Roman" panose="02020603050405020304" charset="0"/>
                <a:cs typeface="Times New Roman" panose="02020603050405020304" charset="0"/>
              </a:rPr>
              <a:t>Creating Bootstrap Samples:</a:t>
            </a:r>
            <a:endParaRPr lang="en-US" sz="2400">
              <a:highlight>
                <a:srgbClr val="00FFFF"/>
              </a:highlight>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The process of creating multiple datasets through this random selection with replacement is repeated 'B' times, where 'B' is typically a large number (e.g., 1,000 or 10,000). Each of these datasets is called a "bootstrap sample."</a:t>
            </a:r>
            <a:endParaRPr lang="en-US" sz="2400">
              <a:latin typeface="Times New Roman" panose="02020603050405020304" charset="0"/>
              <a:cs typeface="Times New Roman" panose="02020603050405020304" charset="0"/>
            </a:endParaRPr>
          </a:p>
          <a:p>
            <a:pPr marL="0" indent="0">
              <a:buNone/>
            </a:pPr>
            <a:r>
              <a:rPr lang="en-US" sz="2400">
                <a:highlight>
                  <a:srgbClr val="00FFFF"/>
                </a:highlight>
                <a:latin typeface="Times New Roman" panose="02020603050405020304" charset="0"/>
                <a:cs typeface="Times New Roman" panose="02020603050405020304" charset="0"/>
              </a:rPr>
              <a:t>Assessing Variability:</a:t>
            </a:r>
            <a:endParaRPr lang="en-US" sz="2400">
              <a:highlight>
                <a:srgbClr val="00FFFF"/>
              </a:highlight>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Bootstrap samples can be used to assess the variability of a statistic or performance metric. For example, you can calculate a specific statistic (e.g., mean, median, standard deviation) or a machine learning performance metric (e.g., accuracy, mean squared error) on each of the bootstrap samples.</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Confidence Intervals: The distribution of the computed statistics or performance metrics across the bootstrap samples can be used to estimate the uncertainty or confidence interval </a:t>
            </a:r>
            <a:endParaRPr lang="en-US" sz="24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KEY ADVANTAGES OF BOOTSTRAPING</a:t>
            </a:r>
            <a:r>
              <a:rPr lang="en-US" sz="4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a:t>
            </a:r>
            <a:endParaRPr lang="en-US" sz="4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609600" y="1174750"/>
            <a:ext cx="11496675" cy="5459095"/>
          </a:xfrm>
        </p:spPr>
        <p:txBody>
          <a:bodyPr/>
          <a:p>
            <a:pPr marL="0" indent="0">
              <a:buNone/>
            </a:pPr>
            <a:r>
              <a:rPr lang="en-US" sz="2400">
                <a:highlight>
                  <a:srgbClr val="00FFFF"/>
                </a:highlight>
                <a:latin typeface="Times New Roman" panose="02020603050405020304" charset="0"/>
                <a:cs typeface="Times New Roman" panose="02020603050405020304" charset="0"/>
              </a:rPr>
              <a:t> Resampling-Based Estimation:</a:t>
            </a:r>
            <a:r>
              <a:rPr lang="en-US" sz="2400">
                <a:latin typeface="Times New Roman" panose="02020603050405020304" charset="0"/>
                <a:cs typeface="Times New Roman" panose="02020603050405020304" charset="0"/>
              </a:rPr>
              <a:t> It provides a resampling-based approach for estimating                 Various statistics or metrics and understanding their variability.</a:t>
            </a:r>
            <a:endParaRPr lang="en-US" sz="2400">
              <a:latin typeface="Times New Roman" panose="02020603050405020304" charset="0"/>
              <a:cs typeface="Times New Roman" panose="02020603050405020304" charset="0"/>
            </a:endParaRPr>
          </a:p>
          <a:p>
            <a:r>
              <a:rPr lang="en-US" sz="2400">
                <a:highlight>
                  <a:srgbClr val="00FFFF"/>
                </a:highlight>
                <a:latin typeface="Times New Roman" panose="02020603050405020304" charset="0"/>
                <a:cs typeface="Times New Roman" panose="02020603050405020304" charset="0"/>
              </a:rPr>
              <a:t>Model Validation:</a:t>
            </a:r>
            <a:r>
              <a:rPr lang="en-US" sz="2400">
                <a:latin typeface="Times New Roman" panose="02020603050405020304" charset="0"/>
                <a:cs typeface="Times New Roman" panose="02020603050405020304" charset="0"/>
              </a:rPr>
              <a:t> Bootstrap can be used for model validation, particularly in situations where cross-validation is not feasible or is computationally expensive.</a:t>
            </a:r>
            <a:endParaRPr lang="en-US" sz="2400">
              <a:latin typeface="Times New Roman" panose="02020603050405020304" charset="0"/>
              <a:cs typeface="Times New Roman" panose="02020603050405020304" charset="0"/>
            </a:endParaRPr>
          </a:p>
          <a:p>
            <a:r>
              <a:rPr lang="en-US" sz="2400">
                <a:highlight>
                  <a:srgbClr val="00FFFF"/>
                </a:highlight>
                <a:latin typeface="Times New Roman" panose="02020603050405020304" charset="0"/>
                <a:cs typeface="Times New Roman" panose="02020603050405020304" charset="0"/>
              </a:rPr>
              <a:t>Ensemble Methods: </a:t>
            </a:r>
            <a:r>
              <a:rPr lang="en-US" sz="2400">
                <a:latin typeface="Times New Roman" panose="02020603050405020304" charset="0"/>
                <a:cs typeface="Times New Roman" panose="02020603050405020304" charset="0"/>
              </a:rPr>
              <a:t>It is a fundamental component of ensemble methods like bagging, which helps improve the generalization of models and reduce variance.</a:t>
            </a:r>
            <a:endParaRPr lang="en-US" sz="2400">
              <a:latin typeface="Times New Roman" panose="02020603050405020304" charset="0"/>
              <a:cs typeface="Times New Roman" panose="02020603050405020304" charset="0"/>
            </a:endParaRPr>
          </a:p>
          <a:p>
            <a:r>
              <a:rPr lang="en-US" sz="2400">
                <a:highlight>
                  <a:srgbClr val="00FFFF"/>
                </a:highlight>
                <a:latin typeface="Times New Roman" panose="02020603050405020304" charset="0"/>
                <a:cs typeface="Times New Roman" panose="02020603050405020304" charset="0"/>
              </a:rPr>
              <a:t>Non-parametric Method:</a:t>
            </a:r>
            <a:r>
              <a:rPr lang="en-US" sz="2400">
                <a:latin typeface="Times New Roman" panose="02020603050405020304" charset="0"/>
                <a:cs typeface="Times New Roman" panose="02020603050405020304" charset="0"/>
              </a:rPr>
              <a:t> Bootstrap is non-parametric, meaning it doesn't make any assumptions about the underlying data distribution, making it widely applicable.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Overall, bootstrap is a versatile technique that is widely used in machine learning and statistics to better understand the behavior of data and models, estimate confidence intervals, and enhance the predictive performance of models through ensemble methods.</a:t>
            </a:r>
            <a:endParaRPr lang="en-US" sz="24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LINEAR REGRESSION WITH BOOTSTRAPING:</a:t>
            </a:r>
            <a:endParaRPr lang="en-US" b="1"/>
          </a:p>
        </p:txBody>
      </p:sp>
      <p:pic>
        <p:nvPicPr>
          <p:cNvPr id="5" name="Content Placeholder 4"/>
          <p:cNvPicPr>
            <a:picLocks noChangeAspect="1"/>
          </p:cNvPicPr>
          <p:nvPr>
            <p:ph sz="half" idx="1"/>
          </p:nvPr>
        </p:nvPicPr>
        <p:blipFill>
          <a:blip r:embed="rId1"/>
          <a:stretch>
            <a:fillRect/>
          </a:stretch>
        </p:blipFill>
        <p:spPr>
          <a:xfrm>
            <a:off x="1754505" y="922020"/>
            <a:ext cx="8682990" cy="6010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0360" y="158115"/>
            <a:ext cx="10972800" cy="1135380"/>
          </a:xfrm>
        </p:spPr>
        <p:txBody>
          <a:bodyPr>
            <a:scene3d>
              <a:camera prst="orthographicFront"/>
              <a:lightRig rig="threePt" dir="t"/>
            </a:scene3d>
          </a:bodyPr>
          <a:p>
            <a:pPr algn="ctr"/>
            <a:r>
              <a:rPr lang="en-US" sz="4000" b="1">
                <a:ln/>
                <a:solidFill>
                  <a:schemeClr val="tx1"/>
                </a:solidFill>
                <a:effectLst>
                  <a:outerShdw blurRad="38100" dist="19050" dir="2700000" algn="tl" rotWithShape="0">
                    <a:schemeClr val="dk1">
                      <a:alpha val="40000"/>
                    </a:schemeClr>
                  </a:outerShdw>
                </a:effectLst>
                <a:sym typeface="+mn-ea"/>
              </a:rPr>
              <a:t>SVM WITH BOOTSTRAPING:</a:t>
            </a:r>
            <a:br>
              <a:rPr lang="en-US" sz="4000">
                <a:ln/>
                <a:solidFill>
                  <a:schemeClr val="tx1"/>
                </a:solidFill>
                <a:effectLst>
                  <a:outerShdw blurRad="38100" dist="19050" dir="2700000" algn="tl" rotWithShape="0">
                    <a:schemeClr val="dk1">
                      <a:alpha val="40000"/>
                    </a:schemeClr>
                  </a:outerShdw>
                </a:effectLst>
              </a:rPr>
            </a:br>
            <a:endParaRPr lang="en-US" sz="4000">
              <a:ln/>
              <a:solidFill>
                <a:schemeClr val="tx1"/>
              </a:solidFill>
              <a:effectLst>
                <a:outerShdw blurRad="38100" dist="19050" dir="2700000" algn="tl" rotWithShape="0">
                  <a:schemeClr val="dk1">
                    <a:alpha val="40000"/>
                  </a:schemeClr>
                </a:outerShdw>
              </a:effectLst>
            </a:endParaRPr>
          </a:p>
        </p:txBody>
      </p:sp>
      <p:pic>
        <p:nvPicPr>
          <p:cNvPr id="5" name="Content Placeholder 4"/>
          <p:cNvPicPr>
            <a:picLocks noChangeAspect="1"/>
          </p:cNvPicPr>
          <p:nvPr>
            <p:ph sz="half" idx="1"/>
          </p:nvPr>
        </p:nvPicPr>
        <p:blipFill>
          <a:blip r:embed="rId1"/>
          <a:stretch>
            <a:fillRect/>
          </a:stretch>
        </p:blipFill>
        <p:spPr>
          <a:xfrm>
            <a:off x="609600" y="1096645"/>
            <a:ext cx="10020935" cy="51187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379855"/>
          </a:xfrm>
        </p:spPr>
        <p:txBody>
          <a:bodyPr/>
          <a:p>
            <a:pPr algn="ctr"/>
            <a:r>
              <a:rPr lang="en-US" b="1">
                <a:sym typeface="+mn-ea"/>
              </a:rPr>
              <a:t>RIDGE REGRESSION WITH BOOTSTRAPING:</a:t>
            </a:r>
            <a:br>
              <a:rPr lang="en-US" b="1"/>
            </a:br>
            <a:endParaRPr lang="en-US" b="1"/>
          </a:p>
        </p:txBody>
      </p:sp>
      <p:pic>
        <p:nvPicPr>
          <p:cNvPr id="5" name="Content Placeholder 4"/>
          <p:cNvPicPr>
            <a:picLocks noChangeAspect="1"/>
          </p:cNvPicPr>
          <p:nvPr>
            <p:ph sz="half" idx="1"/>
          </p:nvPr>
        </p:nvPicPr>
        <p:blipFill>
          <a:blip r:embed="rId1"/>
          <a:stretch>
            <a:fillRect/>
          </a:stretch>
        </p:blipFill>
        <p:spPr>
          <a:xfrm>
            <a:off x="1677035" y="977265"/>
            <a:ext cx="9718040" cy="55670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51560" y="190500"/>
            <a:ext cx="10530840" cy="1605915"/>
          </a:xfrm>
        </p:spPr>
        <p:txBody>
          <a:bodyPr/>
          <a:p>
            <a:r>
              <a:rPr lang="en-US" b="1">
                <a:sym typeface="+mn-ea"/>
              </a:rPr>
              <a:t>LASSO REGRESSION WITH BOOTSTRAPING:</a:t>
            </a:r>
            <a:endParaRPr lang="en-US" b="1"/>
          </a:p>
        </p:txBody>
      </p:sp>
      <p:pic>
        <p:nvPicPr>
          <p:cNvPr id="5" name="Content Placeholder 4"/>
          <p:cNvPicPr>
            <a:picLocks noChangeAspect="1"/>
          </p:cNvPicPr>
          <p:nvPr>
            <p:ph sz="half" idx="1"/>
          </p:nvPr>
        </p:nvPicPr>
        <p:blipFill>
          <a:blip r:embed="rId1"/>
          <a:stretch>
            <a:fillRect/>
          </a:stretch>
        </p:blipFill>
        <p:spPr>
          <a:xfrm>
            <a:off x="1748790" y="2302510"/>
            <a:ext cx="9431655" cy="29978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26390" y="485140"/>
            <a:ext cx="11504930" cy="698500"/>
          </a:xfrm>
        </p:spPr>
        <p:txBody>
          <a:bodyPr>
            <a:noAutofit/>
            <a:scene3d>
              <a:camera prst="orthographicFront"/>
              <a:lightRig rig="threePt" dir="t"/>
            </a:scene3d>
          </a:bodyPr>
          <a:lstStyle/>
          <a:p>
            <a:pPr marL="137160" indent="0" algn="ctr">
              <a:buNone/>
            </a:pPr>
            <a:r>
              <a:rPr lang="en-US" altLang="en-IN" sz="5400" b="1" dirty="0">
                <a:solidFill>
                  <a:schemeClr val="tx1"/>
                </a:solidFill>
                <a:effectLst>
                  <a:outerShdw blurRad="38100" dist="19050" dir="2700000" algn="tl" rotWithShape="0">
                    <a:schemeClr val="dk1">
                      <a:alpha val="40000"/>
                    </a:schemeClr>
                  </a:outerShdw>
                </a:effectLst>
              </a:rPr>
              <a:t>DATA OVERVIEW:</a:t>
            </a:r>
            <a:endParaRPr lang="en-US" altLang="en-IN" sz="5400" b="1" dirty="0">
              <a:solidFill>
                <a:schemeClr val="tx1"/>
              </a:solidFill>
              <a:effectLst>
                <a:outerShdw blurRad="38100" dist="19050" dir="2700000" algn="tl" rotWithShape="0">
                  <a:schemeClr val="dk1">
                    <a:alpha val="40000"/>
                  </a:schemeClr>
                </a:outerShdw>
              </a:effectLst>
            </a:endParaRPr>
          </a:p>
        </p:txBody>
      </p:sp>
      <p:sp>
        <p:nvSpPr>
          <p:cNvPr id="3" name="Text Box 2"/>
          <p:cNvSpPr txBox="1"/>
          <p:nvPr/>
        </p:nvSpPr>
        <p:spPr>
          <a:xfrm>
            <a:off x="468947" y="1470660"/>
            <a:ext cx="11219815" cy="4902200"/>
          </a:xfrm>
          <a:prstGeom prst="rect">
            <a:avLst/>
          </a:prstGeom>
          <a:noFill/>
        </p:spPr>
        <p:txBody>
          <a:bodyPr wrap="square" rtlCol="0">
            <a:noAutofit/>
          </a:bodyPr>
          <a:lstStyle/>
          <a:p>
            <a:r>
              <a:rPr lang="en-US" sz="2400" dirty="0">
                <a:ln>
                  <a:noFill/>
                </a:ln>
                <a:solidFill>
                  <a:schemeClr val="tx1">
                    <a:lumMod val="95000"/>
                    <a:lumOff val="5000"/>
                  </a:schemeClr>
                </a:solidFill>
                <a:highlight>
                  <a:srgbClr val="00FFFF"/>
                </a:highlight>
                <a:latin typeface="Times New Roman" panose="02020603050405020304" charset="0"/>
                <a:cs typeface="Times New Roman" panose="02020603050405020304" charset="0"/>
              </a:rPr>
              <a:t>Material Information:</a:t>
            </a:r>
            <a:endParaRPr lang="en-US" sz="2400" dirty="0">
              <a:ln>
                <a:noFill/>
              </a:ln>
              <a:solidFill>
                <a:schemeClr val="tx1">
                  <a:lumMod val="95000"/>
                  <a:lumOff val="5000"/>
                </a:schemeClr>
              </a:solidFill>
              <a:highlight>
                <a:srgbClr val="00FFFF"/>
              </a:highlight>
              <a:latin typeface="Times New Roman" panose="02020603050405020304" charset="0"/>
              <a:cs typeface="Times New Roman" panose="02020603050405020304" charset="0"/>
            </a:endParaRPr>
          </a:p>
          <a:p>
            <a:endParaRPr lang="en-US" sz="2400" dirty="0">
              <a:ln>
                <a:noFill/>
              </a:ln>
              <a:solidFill>
                <a:schemeClr val="tx1">
                  <a:lumMod val="95000"/>
                  <a:lumOff val="5000"/>
                </a:schemeClr>
              </a:solidFill>
              <a:latin typeface="Times New Roman" panose="02020603050405020304" charset="0"/>
              <a:cs typeface="Times New Roman" panose="02020603050405020304" charset="0"/>
            </a:endParaRPr>
          </a:p>
          <a:p>
            <a:r>
              <a:rPr lang="en-US" sz="2400" dirty="0">
                <a:solidFill>
                  <a:schemeClr val="tx1"/>
                </a:solidFill>
                <a:latin typeface="Times New Roman" panose="02020603050405020304" charset="0"/>
                <a:cs typeface="Times New Roman" panose="02020603050405020304" charset="0"/>
              </a:rPr>
              <a:t>Material Composition: The chemical composition of each material, including the type and proportion of elements or compounds present.</a:t>
            </a:r>
            <a:endParaRPr lang="en-US" sz="2400" dirty="0">
              <a:solidFill>
                <a:schemeClr val="tx1"/>
              </a:solidFill>
              <a:latin typeface="Times New Roman" panose="02020603050405020304" charset="0"/>
              <a:cs typeface="Times New Roman" panose="02020603050405020304" charset="0"/>
            </a:endParaRPr>
          </a:p>
          <a:p>
            <a:r>
              <a:rPr lang="en-US" sz="2400" dirty="0">
                <a:solidFill>
                  <a:schemeClr val="tx1"/>
                </a:solidFill>
                <a:latin typeface="Times New Roman" panose="02020603050405020304" charset="0"/>
                <a:cs typeface="Times New Roman" panose="02020603050405020304" charset="0"/>
              </a:rPr>
              <a:t>Crystal Structure: Details about the crystalline structure of the material, which can include information about the unit cell, lattice parameters, and space group.</a:t>
            </a:r>
            <a:endParaRPr lang="en-US" sz="2400" dirty="0">
              <a:solidFill>
                <a:schemeClr val="tx1"/>
              </a:solidFill>
              <a:latin typeface="Times New Roman" panose="02020603050405020304" charset="0"/>
              <a:cs typeface="Times New Roman" panose="02020603050405020304" charset="0"/>
            </a:endParaRPr>
          </a:p>
          <a:p>
            <a:endParaRPr lang="en-US" sz="2400" dirty="0">
              <a:solidFill>
                <a:schemeClr val="tx1"/>
              </a:solidFill>
              <a:latin typeface="Times New Roman" panose="02020603050405020304" charset="0"/>
              <a:cs typeface="Times New Roman" panose="02020603050405020304" charset="0"/>
            </a:endParaRPr>
          </a:p>
          <a:p>
            <a:r>
              <a:rPr lang="en-US" sz="2400" dirty="0">
                <a:solidFill>
                  <a:schemeClr val="tx1"/>
                </a:solidFill>
                <a:highlight>
                  <a:srgbClr val="00FFFF"/>
                </a:highlight>
                <a:latin typeface="Times New Roman" panose="02020603050405020304" charset="0"/>
                <a:cs typeface="Times New Roman" panose="02020603050405020304" charset="0"/>
              </a:rPr>
              <a:t>Material Properties:</a:t>
            </a:r>
            <a:endParaRPr lang="en-US" sz="2400" dirty="0">
              <a:solidFill>
                <a:schemeClr val="tx1"/>
              </a:solidFill>
              <a:highlight>
                <a:srgbClr val="00FFFF"/>
              </a:highlight>
              <a:latin typeface="Times New Roman" panose="02020603050405020304" charset="0"/>
              <a:cs typeface="Times New Roman" panose="02020603050405020304" charset="0"/>
            </a:endParaRPr>
          </a:p>
          <a:p>
            <a:endParaRPr lang="en-US" sz="2400" dirty="0">
              <a:solidFill>
                <a:schemeClr val="tx1"/>
              </a:solidFill>
              <a:highlight>
                <a:srgbClr val="800000"/>
              </a:highlight>
              <a:latin typeface="Times New Roman" panose="02020603050405020304" charset="0"/>
              <a:cs typeface="Times New Roman" panose="02020603050405020304" charset="0"/>
            </a:endParaRPr>
          </a:p>
          <a:p>
            <a:r>
              <a:rPr lang="en-US" sz="2400" dirty="0">
                <a:solidFill>
                  <a:schemeClr val="tx1"/>
                </a:solidFill>
                <a:latin typeface="Times New Roman" panose="02020603050405020304" charset="0"/>
                <a:cs typeface="Times New Roman" panose="02020603050405020304" charset="0"/>
              </a:rPr>
              <a:t>Physical Properties: Various physical properties of the material, such as density, melting point, thermal conductivity, and specific heat capacity.</a:t>
            </a:r>
            <a:endParaRPr lang="en-US" sz="2400" dirty="0">
              <a:solidFill>
                <a:schemeClr val="tx1"/>
              </a:solidFill>
              <a:latin typeface="Times New Roman" panose="02020603050405020304" charset="0"/>
              <a:cs typeface="Times New Roman" panose="02020603050405020304" charset="0"/>
            </a:endParaRPr>
          </a:p>
          <a:p>
            <a:r>
              <a:rPr lang="en-US" sz="2400" dirty="0">
                <a:solidFill>
                  <a:schemeClr val="tx1"/>
                </a:solidFill>
                <a:latin typeface="Times New Roman" panose="02020603050405020304" charset="0"/>
                <a:cs typeface="Times New Roman" panose="02020603050405020304" charset="0"/>
              </a:rPr>
              <a:t>Electrical Properties: Electrical characteristics, including resistivity, electrical conductivity, and electron mobility.</a:t>
            </a:r>
            <a:endParaRPr lang="en-US" sz="2400" dirty="0">
              <a:solidFill>
                <a:schemeClr val="tx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263650"/>
          </a:xfrm>
        </p:spPr>
        <p:txBody>
          <a:bodyPr/>
          <a:p>
            <a:r>
              <a:rPr lang="en-US" b="1">
                <a:sym typeface="+mn-ea"/>
              </a:rPr>
              <a:t>KNN REGRESSION WITH BOOTSTRAPING:</a:t>
            </a:r>
            <a:br>
              <a:rPr lang="en-US" b="1"/>
            </a:br>
            <a:endParaRPr lang="en-US" b="1"/>
          </a:p>
        </p:txBody>
      </p:sp>
      <p:pic>
        <p:nvPicPr>
          <p:cNvPr id="5" name="Content Placeholder 4"/>
          <p:cNvPicPr>
            <a:picLocks noChangeAspect="1"/>
          </p:cNvPicPr>
          <p:nvPr>
            <p:ph sz="half" idx="1"/>
          </p:nvPr>
        </p:nvPicPr>
        <p:blipFill>
          <a:blip r:embed="rId1"/>
          <a:stretch>
            <a:fillRect/>
          </a:stretch>
        </p:blipFill>
        <p:spPr>
          <a:xfrm>
            <a:off x="2518410" y="965835"/>
            <a:ext cx="6524625" cy="56026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800" b="1"/>
              <a:t>CONCLUSION:</a:t>
            </a:r>
            <a:endParaRPr lang="en-US" sz="4800" b="1"/>
          </a:p>
        </p:txBody>
      </p:sp>
      <p:sp>
        <p:nvSpPr>
          <p:cNvPr id="3" name="Content Placeholder 2"/>
          <p:cNvSpPr>
            <a:spLocks noGrp="1"/>
          </p:cNvSpPr>
          <p:nvPr>
            <p:ph sz="half" idx="1"/>
          </p:nvPr>
        </p:nvSpPr>
        <p:spPr/>
        <p:txBody>
          <a:bodyPr/>
          <a:p>
            <a:r>
              <a:rPr lang="en-US" sz="2400">
                <a:latin typeface="Times New Roman" panose="02020603050405020304" charset="0"/>
                <a:cs typeface="Times New Roman" panose="02020603050405020304" charset="0"/>
              </a:rPr>
              <a:t>After conducting an extensive comparative analysis, it became evident that the </a:t>
            </a:r>
            <a:r>
              <a:rPr lang="en-US" sz="2400">
                <a:highlight>
                  <a:srgbClr val="00FFFF"/>
                </a:highlight>
                <a:latin typeface="Times New Roman" panose="02020603050405020304" charset="0"/>
                <a:cs typeface="Times New Roman" panose="02020603050405020304" charset="0"/>
              </a:rPr>
              <a:t>k-Nearest Neighbors (KNN) model with bootstrap</a:t>
            </a:r>
            <a:r>
              <a:rPr lang="en-US" sz="2400">
                <a:latin typeface="Times New Roman" panose="02020603050405020304" charset="0"/>
                <a:cs typeface="Times New Roman" panose="02020603050405020304" charset="0"/>
              </a:rPr>
              <a:t> resampling emerged as the superior choice for predicting the critical temperature (Tc) of superconducting materials, consistently outperforming alternative models, including Linear Regression, Support Vector Machines, Lasso, Ridge Regression, and Bayesian Ridge Regression (BRMS), in terms of precision and reliability.</a:t>
            </a:r>
            <a:endParaRPr lang="en-US" sz="2400">
              <a:latin typeface="Times New Roman" panose="02020603050405020304" charset="0"/>
              <a:cs typeface="Times New Roman" panose="02020603050405020304" charset="0"/>
            </a:endParaRPr>
          </a:p>
        </p:txBody>
      </p:sp>
      <p:pic>
        <p:nvPicPr>
          <p:cNvPr id="5" name="Content Placeholder 4"/>
          <p:cNvPicPr>
            <a:picLocks noChangeAspect="1"/>
          </p:cNvPicPr>
          <p:nvPr>
            <p:ph sz="half" idx="2"/>
          </p:nvPr>
        </p:nvPicPr>
        <p:blipFill>
          <a:blip r:embed="rId1"/>
          <a:stretch>
            <a:fillRect/>
          </a:stretch>
        </p:blipFill>
        <p:spPr>
          <a:xfrm>
            <a:off x="6256020" y="1533525"/>
            <a:ext cx="5293360" cy="42557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137920" y="3878580"/>
            <a:ext cx="7987030" cy="1126490"/>
          </a:xfrm>
        </p:spPr>
        <p:txBody>
          <a:bodyPr/>
          <a:lstStyle/>
          <a:p>
            <a:r>
              <a:rPr lang="en-US" altLang="en-IN">
                <a:solidFill>
                  <a:schemeClr val="tx1"/>
                </a:solidFill>
                <a:hlinkClick r:id="rId1" tooltip="" action="ppaction://hlinkfile"/>
              </a:rPr>
              <a:t>h</a:t>
            </a:r>
            <a:r>
              <a:rPr lang="en-IN">
                <a:solidFill>
                  <a:schemeClr val="tx1"/>
                </a:solidFill>
                <a:hlinkClick r:id="rId1" tooltip="" action="ppaction://hlinkfile"/>
              </a:rPr>
              <a:t>ttps://github.com/2203A52089/2203A52089_capstone.git</a:t>
            </a:r>
            <a:endParaRPr lang="en-IN">
              <a:solidFill>
                <a:schemeClr val="tx1"/>
              </a:solidFill>
              <a:hlinkClick r:id="rId1" tooltip="" action="ppaction://hlinkfile"/>
            </a:endParaRPr>
          </a:p>
        </p:txBody>
      </p:sp>
      <p:sp>
        <p:nvSpPr>
          <p:cNvPr id="3" name="Title 2"/>
          <p:cNvSpPr>
            <a:spLocks noGrp="1"/>
          </p:cNvSpPr>
          <p:nvPr>
            <p:ph type="title"/>
          </p:nvPr>
        </p:nvSpPr>
        <p:spPr>
          <a:xfrm>
            <a:off x="609600" y="2356485"/>
            <a:ext cx="7232650" cy="1522095"/>
          </a:xfrm>
          <a:solidFill>
            <a:srgbClr val="00B050"/>
          </a:solidFill>
        </p:spPr>
        <p:txBody>
          <a:bodyPr>
            <a:noAutofit/>
          </a:bodyPr>
          <a:lstStyle/>
          <a:p>
            <a:r>
              <a:rPr lang="en-IN" sz="6000" dirty="0">
                <a:solidFill>
                  <a:schemeClr val="tx2">
                    <a:lumMod val="25000"/>
                  </a:schemeClr>
                </a:solidFill>
              </a:rPr>
              <a:t>GitHub Link</a:t>
            </a:r>
            <a:r>
              <a:rPr lang="en-US" altLang="en-IN" sz="6000" dirty="0">
                <a:solidFill>
                  <a:schemeClr val="tx2">
                    <a:lumMod val="25000"/>
                  </a:schemeClr>
                </a:solidFill>
              </a:rPr>
              <a:t>:</a:t>
            </a:r>
            <a:endParaRPr lang="en-US" altLang="en-IN" sz="6000" dirty="0">
              <a:solidFill>
                <a:schemeClr val="tx2">
                  <a:lumMod val="25000"/>
                </a:schemeClr>
              </a:solidFill>
            </a:endParaRPr>
          </a:p>
        </p:txBody>
      </p:sp>
      <p:sp>
        <p:nvSpPr>
          <p:cNvPr id="4" name="Text Box 3"/>
          <p:cNvSpPr txBox="1"/>
          <p:nvPr/>
        </p:nvSpPr>
        <p:spPr>
          <a:xfrm>
            <a:off x="2711450" y="187960"/>
            <a:ext cx="6941820" cy="862330"/>
          </a:xfrm>
          <a:prstGeom prst="rect">
            <a:avLst/>
          </a:prstGeom>
          <a:noFill/>
        </p:spPr>
        <p:txBody>
          <a:bodyPr wrap="square" rtlCol="0">
            <a:noAutofit/>
            <a:scene3d>
              <a:camera prst="orthographicFront"/>
              <a:lightRig rig="threePt" dir="t"/>
            </a:scene3d>
          </a:bodyPr>
          <a:lstStyle/>
          <a:p>
            <a:pPr algn="ctr"/>
            <a:r>
              <a:rPr lang="en-US" sz="7200" b="1">
                <a:effectLst>
                  <a:outerShdw blurRad="38100" dist="19050" dir="2700000" algn="tl" rotWithShape="0">
                    <a:schemeClr val="dk1">
                      <a:alpha val="40000"/>
                    </a:schemeClr>
                  </a:outerShdw>
                </a:effectLst>
              </a:rPr>
              <a:t>CONCLUSION:</a:t>
            </a:r>
            <a:endParaRPr lang="en-US" sz="7200" b="1">
              <a:effectLst>
                <a:outerShdw blurRad="38100" dist="19050" dir="2700000" algn="tl" rotWithShape="0">
                  <a:schemeClr val="dk1">
                    <a:alpha val="40000"/>
                  </a:schemeClr>
                </a:outerShdw>
              </a:effectLst>
            </a:endParaRPr>
          </a:p>
        </p:txBody>
      </p:sp>
      <p:pic>
        <p:nvPicPr>
          <p:cNvPr id="100" name="Content Placeholder 99"/>
          <p:cNvPicPr/>
          <p:nvPr>
            <p:ph sz="half" idx="2"/>
          </p:nvPr>
        </p:nvPicPr>
        <p:blipFill>
          <a:blip r:embed="rId2"/>
          <a:stretch>
            <a:fillRect/>
          </a:stretch>
        </p:blipFill>
        <p:spPr>
          <a:xfrm>
            <a:off x="8985250" y="2037080"/>
            <a:ext cx="3067050" cy="3304540"/>
          </a:xfrm>
          <a:prstGeom prst="rect">
            <a:avLst/>
          </a:prstGeom>
          <a:noFill/>
          <a:ln w="9525">
            <a:noFill/>
          </a:ln>
        </p:spPr>
      </p:pic>
      <p:sp>
        <p:nvSpPr>
          <p:cNvPr id="5" name="Text Box 4"/>
          <p:cNvSpPr txBox="1"/>
          <p:nvPr/>
        </p:nvSpPr>
        <p:spPr>
          <a:xfrm>
            <a:off x="2401570" y="5341620"/>
            <a:ext cx="309880" cy="36830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p>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563245" y="2532380"/>
            <a:ext cx="10925810" cy="1422400"/>
          </a:xfrm>
          <a:prstGeom prst="rect">
            <a:avLst/>
          </a:prstGeom>
          <a:noFill/>
        </p:spPr>
        <p:txBody>
          <a:bodyPr wrap="square" rtlCol="0">
            <a:noAutofit/>
          </a:bodyPr>
          <a:lstStyle/>
          <a:p>
            <a:pPr algn="just"/>
            <a:r>
              <a:rPr lang="en-US" sz="8800" b="1">
                <a:latin typeface="Times New Roman" panose="02020603050405020304" charset="0"/>
                <a:cs typeface="Times New Roman" panose="02020603050405020304" charset="0"/>
              </a:rPr>
              <a:t>T H A N K   Y O U....</a:t>
            </a:r>
            <a:endParaRPr lang="en-US" sz="8800" b="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242570" y="219710"/>
            <a:ext cx="11682095" cy="6320790"/>
          </a:xfrm>
        </p:spPr>
        <p:txBody>
          <a:bodyPr>
            <a:noAutofit/>
          </a:bodyPr>
          <a:lstStyle/>
          <a:p>
            <a:pPr marL="137160" indent="0">
              <a:buNone/>
            </a:pPr>
            <a:r>
              <a:rPr lang="en-IN" sz="2400" dirty="0">
                <a:highlight>
                  <a:srgbClr val="00FFFF"/>
                </a:highlight>
                <a:latin typeface="Times New Roman" panose="02020603050405020304" charset="0"/>
                <a:cs typeface="Times New Roman" panose="02020603050405020304" charset="0"/>
              </a:rPr>
              <a:t>Superconductivity-related Data:</a:t>
            </a:r>
            <a:endParaRPr lang="en-IN" sz="2400" dirty="0">
              <a:highlight>
                <a:srgbClr val="800000"/>
              </a:highlight>
              <a:latin typeface="Times New Roman" panose="02020603050405020304" charset="0"/>
              <a:cs typeface="Times New Roman" panose="02020603050405020304" charset="0"/>
            </a:endParaRPr>
          </a:p>
          <a:p>
            <a:pPr marL="137160" indent="0">
              <a:buNone/>
            </a:pPr>
            <a:r>
              <a:rPr lang="en-IN" sz="2400" dirty="0">
                <a:latin typeface="Times New Roman" panose="02020603050405020304" charset="0"/>
                <a:cs typeface="Times New Roman" panose="02020603050405020304" charset="0"/>
              </a:rPr>
              <a:t>Critical Temperature (Tc): The critical temperature at which the material exhibits superconducting behavior.</a:t>
            </a:r>
            <a:endParaRPr lang="en-IN" sz="2400" dirty="0">
              <a:latin typeface="Times New Roman" panose="02020603050405020304" charset="0"/>
              <a:cs typeface="Times New Roman" panose="02020603050405020304" charset="0"/>
            </a:endParaRPr>
          </a:p>
          <a:p>
            <a:pPr marL="137160" indent="0">
              <a:buNone/>
            </a:pPr>
            <a:r>
              <a:rPr lang="en-IN" sz="2400" dirty="0">
                <a:latin typeface="Times New Roman" panose="02020603050405020304" charset="0"/>
                <a:cs typeface="Times New Roman" panose="02020603050405020304" charset="0"/>
              </a:rPr>
              <a:t>Critical Magnetic Field (Hc): The critical magnetic field strength at which superconductivity is suppressed.</a:t>
            </a:r>
            <a:endParaRPr lang="en-IN" sz="2400" dirty="0">
              <a:latin typeface="Times New Roman" panose="02020603050405020304" charset="0"/>
              <a:cs typeface="Times New Roman" panose="02020603050405020304" charset="0"/>
            </a:endParaRPr>
          </a:p>
          <a:p>
            <a:pPr marL="137160" indent="0">
              <a:buNone/>
            </a:pPr>
            <a:r>
              <a:rPr lang="en-IN" sz="2400" dirty="0">
                <a:latin typeface="Times New Roman" panose="02020603050405020304" charset="0"/>
                <a:cs typeface="Times New Roman" panose="02020603050405020304" charset="0"/>
              </a:rPr>
              <a:t>Superconducting Transition: Information about the transition from a normal state to a superconducting state, including transition width.</a:t>
            </a:r>
            <a:endParaRPr lang="en-IN" sz="2400" dirty="0">
              <a:latin typeface="Times New Roman" panose="02020603050405020304" charset="0"/>
              <a:cs typeface="Times New Roman" panose="02020603050405020304" charset="0"/>
            </a:endParaRPr>
          </a:p>
          <a:p>
            <a:pPr marL="137160" indent="0">
              <a:buNone/>
            </a:pPr>
            <a:endParaRPr lang="en-IN" sz="2400" dirty="0">
              <a:latin typeface="Times New Roman" panose="02020603050405020304" charset="0"/>
              <a:cs typeface="Times New Roman" panose="02020603050405020304" charset="0"/>
            </a:endParaRPr>
          </a:p>
          <a:p>
            <a:pPr marL="137160" indent="0">
              <a:buNone/>
            </a:pPr>
            <a:r>
              <a:rPr lang="en-IN" sz="2400" dirty="0">
                <a:highlight>
                  <a:srgbClr val="00FFFF"/>
                </a:highlight>
                <a:latin typeface="Times New Roman" panose="02020603050405020304" charset="0"/>
                <a:cs typeface="Times New Roman" panose="02020603050405020304" charset="0"/>
              </a:rPr>
              <a:t>Experimental Observations:</a:t>
            </a:r>
            <a:endParaRPr lang="en-IN" sz="2400" dirty="0">
              <a:highlight>
                <a:srgbClr val="00FFFF"/>
              </a:highlight>
              <a:latin typeface="Times New Roman" panose="02020603050405020304" charset="0"/>
              <a:cs typeface="Times New Roman" panose="02020603050405020304" charset="0"/>
            </a:endParaRPr>
          </a:p>
          <a:p>
            <a:pPr marL="137160" indent="0">
              <a:buNone/>
            </a:pPr>
            <a:endParaRPr lang="en-IN" sz="2400" dirty="0">
              <a:highlight>
                <a:srgbClr val="800000"/>
              </a:highlight>
              <a:latin typeface="Times New Roman" panose="02020603050405020304" charset="0"/>
              <a:cs typeface="Times New Roman" panose="02020603050405020304" charset="0"/>
            </a:endParaRPr>
          </a:p>
          <a:p>
            <a:pPr marL="137160" indent="0">
              <a:buNone/>
            </a:pPr>
            <a:r>
              <a:rPr lang="en-IN" sz="2400" dirty="0">
                <a:latin typeface="Times New Roman" panose="02020603050405020304" charset="0"/>
                <a:cs typeface="Times New Roman" panose="02020603050405020304" charset="0"/>
              </a:rPr>
              <a:t>Experimental Conditions: Details about the experimental conditions under which superconductivity was observed, such as temperature, pressure, and magnetic field strength.</a:t>
            </a:r>
            <a:endParaRPr lang="en-IN" sz="2400" dirty="0">
              <a:latin typeface="Times New Roman" panose="02020603050405020304" charset="0"/>
              <a:cs typeface="Times New Roman" panose="02020603050405020304" charset="0"/>
            </a:endParaRPr>
          </a:p>
          <a:p>
            <a:pPr marL="137160" indent="0">
              <a:buNone/>
            </a:pPr>
            <a:r>
              <a:rPr lang="en-IN" sz="2400" dirty="0">
                <a:latin typeface="Times New Roman" panose="02020603050405020304" charset="0"/>
                <a:cs typeface="Times New Roman" panose="02020603050405020304" charset="0"/>
              </a:rPr>
              <a:t>Measurement Techniques: Information on the methods and instruments used to measure superconducting properties.</a:t>
            </a:r>
            <a:endParaRPr lang="en-IN" sz="2400" dirty="0">
              <a:latin typeface="Times New Roman" panose="02020603050405020304" charset="0"/>
              <a:cs typeface="Times New Roman" panose="02020603050405020304" charset="0"/>
            </a:endParaRPr>
          </a:p>
          <a:p>
            <a:pPr marL="137160" indent="0">
              <a:buNone/>
            </a:pPr>
            <a:endParaRPr lang="en-IN" sz="2400"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a:xfrm>
            <a:off x="485140" y="359410"/>
            <a:ext cx="11321415" cy="5594985"/>
          </a:xfrm>
        </p:spPr>
        <p:txBody>
          <a:bodyPr>
            <a:noAutofit/>
          </a:bodyPr>
          <a:lstStyle/>
          <a:p>
            <a:pPr marL="137160" indent="0">
              <a:buNone/>
            </a:pPr>
            <a:r>
              <a:rPr lang="en-IN" sz="2800" dirty="0">
                <a:solidFill>
                  <a:schemeClr val="tx1"/>
                </a:solidFill>
                <a:highlight>
                  <a:srgbClr val="00FFFF"/>
                </a:highlight>
                <a:latin typeface="Times New Roman" panose="02020603050405020304" charset="0"/>
                <a:cs typeface="Times New Roman" panose="02020603050405020304" charset="0"/>
                <a:sym typeface="+mn-ea"/>
              </a:rPr>
              <a:t>Labels or Target Variables:</a:t>
            </a:r>
            <a:endParaRPr lang="en-IN" sz="2800" dirty="0">
              <a:solidFill>
                <a:schemeClr val="tx1"/>
              </a:solidFill>
              <a:highlight>
                <a:srgbClr val="00FFFF"/>
              </a:highlight>
              <a:latin typeface="Times New Roman" panose="02020603050405020304" charset="0"/>
              <a:cs typeface="Times New Roman" panose="02020603050405020304" charset="0"/>
            </a:endParaRPr>
          </a:p>
          <a:p>
            <a:pPr marL="137160" indent="0">
              <a:buNone/>
            </a:pPr>
            <a:r>
              <a:rPr lang="en-IN" sz="2800" dirty="0">
                <a:solidFill>
                  <a:schemeClr val="tx1"/>
                </a:solidFill>
                <a:latin typeface="Times New Roman" panose="02020603050405020304" charset="0"/>
                <a:cs typeface="Times New Roman" panose="02020603050405020304" charset="0"/>
                <a:sym typeface="+mn-ea"/>
              </a:rPr>
              <a:t>Superconductivity Labels: Binary labels indicating whether each material is a superconductor (1) or not (0) based on experimental observations.</a:t>
            </a:r>
            <a:endParaRPr lang="en-IN" sz="2800" dirty="0">
              <a:solidFill>
                <a:schemeClr val="tx1"/>
              </a:solidFill>
              <a:latin typeface="Times New Roman" panose="02020603050405020304" charset="0"/>
              <a:cs typeface="Times New Roman" panose="02020603050405020304" charset="0"/>
              <a:sym typeface="+mn-ea"/>
            </a:endParaRPr>
          </a:p>
          <a:p>
            <a:pPr marL="137160" indent="0">
              <a:buNone/>
            </a:pPr>
            <a:endParaRPr lang="en-IN" sz="2800" dirty="0">
              <a:solidFill>
                <a:schemeClr val="tx1"/>
              </a:solidFill>
              <a:latin typeface="Times New Roman" panose="02020603050405020304" charset="0"/>
              <a:cs typeface="Times New Roman" panose="02020603050405020304" charset="0"/>
            </a:endParaRPr>
          </a:p>
          <a:p>
            <a:pPr marL="137160" indent="0">
              <a:buNone/>
            </a:pPr>
            <a:r>
              <a:rPr lang="en-IN" sz="2800" dirty="0">
                <a:solidFill>
                  <a:schemeClr val="tx1"/>
                </a:solidFill>
                <a:highlight>
                  <a:srgbClr val="00FFFF"/>
                </a:highlight>
                <a:latin typeface="Times New Roman" panose="02020603050405020304" charset="0"/>
                <a:cs typeface="Times New Roman" panose="02020603050405020304" charset="0"/>
              </a:rPr>
              <a:t>Machine Learning and Analysis Metadata:</a:t>
            </a:r>
            <a:endParaRPr lang="en-IN" sz="2800" dirty="0">
              <a:solidFill>
                <a:schemeClr val="tx1"/>
              </a:solidFill>
              <a:highlight>
                <a:srgbClr val="00FFFF"/>
              </a:highlight>
              <a:latin typeface="Times New Roman" panose="02020603050405020304" charset="0"/>
              <a:cs typeface="Times New Roman" panose="02020603050405020304" charset="0"/>
            </a:endParaRPr>
          </a:p>
          <a:p>
            <a:pPr marL="137160" indent="0">
              <a:buNone/>
            </a:pPr>
            <a:r>
              <a:rPr lang="en-IN" sz="2800" dirty="0">
                <a:solidFill>
                  <a:schemeClr val="tx1"/>
                </a:solidFill>
                <a:latin typeface="Times New Roman" panose="02020603050405020304" charset="0"/>
                <a:cs typeface="Times New Roman" panose="02020603050405020304" charset="0"/>
              </a:rPr>
              <a:t>Splitting and Partitioning: Information on how the dataset is split into training, validation, and test sets for machine learning.</a:t>
            </a:r>
            <a:endParaRPr lang="en-IN" sz="2800" dirty="0">
              <a:solidFill>
                <a:schemeClr val="tx1"/>
              </a:solidFill>
              <a:latin typeface="Times New Roman" panose="02020603050405020304" charset="0"/>
              <a:cs typeface="Times New Roman" panose="02020603050405020304" charset="0"/>
            </a:endParaRPr>
          </a:p>
          <a:p>
            <a:pPr marL="137160" indent="0">
              <a:buNone/>
            </a:pPr>
            <a:r>
              <a:rPr lang="en-IN" sz="2800" dirty="0">
                <a:solidFill>
                  <a:schemeClr val="tx1"/>
                </a:solidFill>
                <a:latin typeface="Times New Roman" panose="02020603050405020304" charset="0"/>
                <a:cs typeface="Times New Roman" panose="02020603050405020304" charset="0"/>
              </a:rPr>
              <a:t>Feature Importance: Results of feature importance analysis, indicating which features are most relevant for predicting superconductivity.</a:t>
            </a:r>
            <a:endParaRPr lang="en-IN" sz="2800" dirty="0">
              <a:solidFill>
                <a:schemeClr val="tx1"/>
              </a:solidFill>
              <a:latin typeface="Times New Roman" panose="02020603050405020304" charset="0"/>
              <a:cs typeface="Times New Roman" panose="02020603050405020304" charset="0"/>
            </a:endParaRPr>
          </a:p>
          <a:p>
            <a:pPr marL="137160" indent="0">
              <a:buNone/>
            </a:pPr>
            <a:r>
              <a:rPr lang="en-IN" sz="2800" dirty="0">
                <a:solidFill>
                  <a:schemeClr val="tx1"/>
                </a:solidFill>
                <a:latin typeface="Times New Roman" panose="02020603050405020304" charset="0"/>
                <a:cs typeface="Times New Roman" panose="02020603050405020304" charset="0"/>
              </a:rPr>
              <a:t>Model Performance Metrics: Metrics such as accuracy, precision, recall, F1-score, and ROC curves for evaluating machine learning models.</a:t>
            </a:r>
            <a:endParaRPr lang="en-IN" sz="2800" dirty="0">
              <a:solidFill>
                <a:schemeClr val="tx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61870" y="932815"/>
            <a:ext cx="7351395" cy="5801360"/>
          </a:xfrm>
        </p:spPr>
        <p:txBody>
          <a:bodyPr/>
          <a:lstStyle/>
          <a:p>
            <a:pPr marL="137160" indent="0">
              <a:buNone/>
            </a:pPr>
            <a:endParaRPr lang="en-IN" sz="4800" dirty="0">
              <a:solidFill>
                <a:srgbClr val="FFFF00"/>
              </a:solidFill>
            </a:endParaRPr>
          </a:p>
          <a:p>
            <a:pPr marL="0" indent="0" algn="l">
              <a:buNone/>
            </a:pPr>
            <a:r>
              <a:rPr lang="en-US" altLang="en-IN" sz="4800" u="sng" dirty="0">
                <a:solidFill>
                  <a:srgbClr val="FF0000"/>
                </a:solidFill>
              </a:rPr>
              <a:t>1.Linear</a:t>
            </a:r>
            <a:r>
              <a:rPr lang="en-IN" sz="4800" u="sng" dirty="0">
                <a:solidFill>
                  <a:srgbClr val="FF0000"/>
                </a:solidFill>
              </a:rPr>
              <a:t> Regression</a:t>
            </a:r>
            <a:endParaRPr lang="en-IN" sz="4800" u="sng" dirty="0">
              <a:solidFill>
                <a:srgbClr val="FF0000"/>
              </a:solidFill>
            </a:endParaRPr>
          </a:p>
          <a:p>
            <a:pPr marL="0" indent="0" algn="l">
              <a:buNone/>
            </a:pPr>
            <a:r>
              <a:rPr lang="en-US" altLang="en-IN" sz="4800" u="sng" dirty="0">
                <a:solidFill>
                  <a:srgbClr val="FF0000"/>
                </a:solidFill>
              </a:rPr>
              <a:t>2.</a:t>
            </a:r>
            <a:r>
              <a:rPr lang="en-IN" sz="4800" u="sng" dirty="0">
                <a:solidFill>
                  <a:srgbClr val="FF0000"/>
                </a:solidFill>
              </a:rPr>
              <a:t>Support Vector Machine</a:t>
            </a:r>
            <a:endParaRPr lang="en-IN" sz="4800" u="sng" dirty="0">
              <a:solidFill>
                <a:srgbClr val="FF0000"/>
              </a:solidFill>
            </a:endParaRPr>
          </a:p>
          <a:p>
            <a:pPr marL="0" indent="0" algn="l">
              <a:buNone/>
            </a:pPr>
            <a:r>
              <a:rPr lang="en-US" altLang="en-IN" sz="4800" u="sng" dirty="0">
                <a:solidFill>
                  <a:srgbClr val="FF0000"/>
                </a:solidFill>
              </a:rPr>
              <a:t>3.Ridge Regression</a:t>
            </a:r>
            <a:endParaRPr lang="en-US" altLang="en-IN" sz="4800" u="sng" dirty="0">
              <a:solidFill>
                <a:srgbClr val="FF0000"/>
              </a:solidFill>
            </a:endParaRPr>
          </a:p>
          <a:p>
            <a:pPr marL="0" indent="0" algn="l">
              <a:buNone/>
            </a:pPr>
            <a:r>
              <a:rPr lang="en-US" altLang="en-IN" sz="4800" u="sng" dirty="0">
                <a:solidFill>
                  <a:srgbClr val="FF0000"/>
                </a:solidFill>
              </a:rPr>
              <a:t>4.Lasso Regression</a:t>
            </a:r>
            <a:endParaRPr lang="en-US" altLang="en-IN" sz="4800" u="sng" dirty="0">
              <a:solidFill>
                <a:srgbClr val="FF0000"/>
              </a:solidFill>
            </a:endParaRPr>
          </a:p>
          <a:p>
            <a:pPr marL="0" indent="0" algn="l">
              <a:buNone/>
            </a:pPr>
            <a:r>
              <a:rPr lang="en-US" altLang="en-IN" sz="4800" u="sng" dirty="0">
                <a:solidFill>
                  <a:srgbClr val="FF0000"/>
                </a:solidFill>
              </a:rPr>
              <a:t>5.KNN Regression</a:t>
            </a:r>
            <a:endParaRPr lang="en-US" altLang="en-IN" sz="4800" u="sng" dirty="0">
              <a:solidFill>
                <a:srgbClr val="FF0000"/>
              </a:solidFill>
            </a:endParaRPr>
          </a:p>
        </p:txBody>
      </p:sp>
      <p:sp>
        <p:nvSpPr>
          <p:cNvPr id="4" name="Title 3"/>
          <p:cNvSpPr>
            <a:spLocks noGrp="1"/>
          </p:cNvSpPr>
          <p:nvPr>
            <p:ph type="title"/>
          </p:nvPr>
        </p:nvSpPr>
        <p:spPr>
          <a:xfrm>
            <a:off x="609600" y="393700"/>
            <a:ext cx="10782300" cy="1343025"/>
          </a:xfrm>
        </p:spPr>
        <p:txBody>
          <a:bodyPr>
            <a:normAutofit/>
          </a:bodyPr>
          <a:lstStyle/>
          <a:p>
            <a:pPr algn="ctr"/>
            <a:r>
              <a:rPr lang="en-IN" sz="6600" b="1" dirty="0">
                <a:solidFill>
                  <a:schemeClr val="tx2">
                    <a:lumMod val="25000"/>
                  </a:schemeClr>
                </a:solidFill>
              </a:rPr>
              <a:t>IMPLEMENTATION</a:t>
            </a:r>
            <a:r>
              <a:rPr lang="en-US" altLang="en-IN" sz="6600" b="1" dirty="0">
                <a:solidFill>
                  <a:schemeClr val="tx2">
                    <a:lumMod val="25000"/>
                  </a:schemeClr>
                </a:solidFill>
              </a:rPr>
              <a:t>:</a:t>
            </a:r>
            <a:endParaRPr lang="en-US" altLang="en-IN" sz="6600" b="1" dirty="0">
              <a:solidFill>
                <a:schemeClr val="tx2">
                  <a:lumMod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000" b="1"/>
              <a:t>LINEAR REGRESSION:</a:t>
            </a:r>
            <a:endParaRPr lang="en-US" sz="4000" b="1"/>
          </a:p>
        </p:txBody>
      </p:sp>
      <p:sp>
        <p:nvSpPr>
          <p:cNvPr id="3" name="Content Placeholder 2"/>
          <p:cNvSpPr>
            <a:spLocks noGrp="1"/>
          </p:cNvSpPr>
          <p:nvPr>
            <p:ph sz="half" idx="1"/>
          </p:nvPr>
        </p:nvSpPr>
        <p:spPr>
          <a:xfrm>
            <a:off x="609600" y="938530"/>
            <a:ext cx="11280775" cy="5480050"/>
          </a:xfrm>
        </p:spPr>
        <p:txBody>
          <a:bodyPr/>
          <a:p>
            <a:r>
              <a:rPr lang="en-US" sz="2400">
                <a:latin typeface="Times New Roman" panose="02020603050405020304" charset="0"/>
                <a:cs typeface="Times New Roman" panose="02020603050405020304" charset="0"/>
              </a:rPr>
              <a:t>Linear regression is a fundamental statistical and machine learning technique used to model the relationship between a dependent variable and one or more independent variables. It is a supervised learning method that aims to find a linear equation that best describes the relationship between these variables.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In its simplest form, linear regression assumes that the relationship can be expressed as a straight line, represented as:</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Y = aX + b</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Here, Y is the dependent variable, X is the independent variable, a is the slope of the line, and b is the intercept. The goal of linear regression is to estimate the values of a and b that minimize the difference between the predicted values (aX + b) and the actual observed values of the dependent variable Y.</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Linear regression is widely used in various fields, including economics, finance, biology, and engineering, to make predictions and understand the relationships between variables. It can also be extended to multiple linear regression, where more than one independent variable is used to model the dependent variable.</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Linear regression models can provide valuable insights into data patterns and make predictions, but they are most suitable when the relationship between variables is indeed linear. Other regression techniques, such as polynomial or non-linear regression, may be used when the relationship is more complex.</a:t>
            </a:r>
            <a:endParaRPr lang="en-US" sz="24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altLang="en-IN" sz="4890" b="1" dirty="0">
                <a:solidFill>
                  <a:schemeClr val="tx1"/>
                </a:solidFill>
                <a:effectLst>
                  <a:outerShdw blurRad="38100" dist="19050" dir="2700000" algn="tl" rotWithShape="0">
                    <a:schemeClr val="dk1">
                      <a:alpha val="40000"/>
                    </a:schemeClr>
                  </a:outerShdw>
                </a:effectLst>
              </a:rPr>
              <a:t>LINEAR REGRESSION RESULTS:</a:t>
            </a:r>
            <a:endParaRPr lang="en-US" altLang="en-IN" sz="4890" b="1" dirty="0">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sz="half" idx="2"/>
          </p:nvPr>
        </p:nvSpPr>
        <p:spPr/>
        <p:txBody>
          <a:bodyPr/>
          <a:lstStyle/>
          <a:p>
            <a:pPr marL="137160" indent="0">
              <a:buNone/>
            </a:pPr>
            <a:r>
              <a:rPr lang="en-IN" dirty="0">
                <a:solidFill>
                  <a:srgbClr val="FF33CC"/>
                </a:solidFill>
              </a:rPr>
              <a:t>                                   </a:t>
            </a:r>
            <a:endParaRPr lang="en-IN" dirty="0">
              <a:solidFill>
                <a:srgbClr val="FF33CC"/>
              </a:solidFill>
            </a:endParaRPr>
          </a:p>
          <a:p>
            <a:pPr marL="137160" indent="0">
              <a:buNone/>
            </a:pPr>
            <a:r>
              <a:rPr lang="en-IN" dirty="0">
                <a:solidFill>
                  <a:srgbClr val="FF0066"/>
                </a:solidFill>
              </a:rPr>
              <a:t>                                                                                                         </a:t>
            </a:r>
            <a:endParaRPr lang="en-IN" dirty="0">
              <a:solidFill>
                <a:srgbClr val="FF0066"/>
              </a:solidFill>
            </a:endParaRPr>
          </a:p>
          <a:p>
            <a:endParaRPr lang="en-IN" dirty="0">
              <a:solidFill>
                <a:srgbClr val="990099"/>
              </a:solidFill>
            </a:endParaRPr>
          </a:p>
        </p:txBody>
      </p:sp>
      <p:pic>
        <p:nvPicPr>
          <p:cNvPr id="5" name="Content Placeholder 4" descr="Screenshot 2023-09-23 153549"/>
          <p:cNvPicPr>
            <a:picLocks noGrp="1" noChangeAspect="1"/>
          </p:cNvPicPr>
          <p:nvPr>
            <p:ph sz="half" idx="1"/>
          </p:nvPr>
        </p:nvPicPr>
        <p:blipFill>
          <a:blip r:embed="rId1"/>
          <a:stretch>
            <a:fillRect/>
          </a:stretch>
        </p:blipFill>
        <p:spPr>
          <a:xfrm>
            <a:off x="323850" y="2263140"/>
            <a:ext cx="5594350" cy="3399155"/>
          </a:xfrm>
          <a:prstGeom prst="rect">
            <a:avLst/>
          </a:prstGeom>
        </p:spPr>
      </p:pic>
      <p:pic>
        <p:nvPicPr>
          <p:cNvPr id="6" name="Picture 5" descr="Screenshot 2023-09-23 153653"/>
          <p:cNvPicPr>
            <a:picLocks noChangeAspect="1"/>
          </p:cNvPicPr>
          <p:nvPr/>
        </p:nvPicPr>
        <p:blipFill>
          <a:blip r:embed="rId2"/>
          <a:stretch>
            <a:fillRect/>
          </a:stretch>
        </p:blipFill>
        <p:spPr>
          <a:xfrm>
            <a:off x="6197600" y="1518920"/>
            <a:ext cx="5817870" cy="46075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261110"/>
          </a:xfrm>
        </p:spPr>
        <p:txBody>
          <a:bodyPr/>
          <a:p>
            <a:r>
              <a:rPr lang="en-IN" b="1" dirty="0">
                <a:effectLst>
                  <a:outerShdw blurRad="38100" dist="19050" dir="2700000" algn="tl" rotWithShape="0">
                    <a:schemeClr val="dk1">
                      <a:alpha val="40000"/>
                    </a:schemeClr>
                  </a:outerShdw>
                </a:effectLst>
                <a:sym typeface="+mn-ea"/>
              </a:rPr>
              <a:t> </a:t>
            </a:r>
            <a:r>
              <a:rPr lang="en-US" altLang="en-IN" sz="4400" b="1" dirty="0">
                <a:effectLst>
                  <a:outerShdw blurRad="38100" dist="19050" dir="2700000" algn="tl" rotWithShape="0">
                    <a:schemeClr val="dk1">
                      <a:alpha val="40000"/>
                    </a:schemeClr>
                  </a:outerShdw>
                </a:effectLst>
                <a:sym typeface="+mn-ea"/>
              </a:rPr>
              <a:t>SUPPORT VECTOR MACHINE:</a:t>
            </a:r>
            <a:br>
              <a:rPr lang="en-US" altLang="en-IN" b="1" dirty="0">
                <a:solidFill>
                  <a:schemeClr val="tx1"/>
                </a:solidFill>
                <a:effectLst>
                  <a:outerShdw blurRad="38100" dist="19050" dir="2700000" algn="tl" rotWithShape="0">
                    <a:schemeClr val="dk1">
                      <a:alpha val="40000"/>
                    </a:schemeClr>
                  </a:outerShdw>
                </a:effectLst>
              </a:rPr>
            </a:br>
            <a:endParaRPr lang="en-US"/>
          </a:p>
        </p:txBody>
      </p:sp>
      <p:sp>
        <p:nvSpPr>
          <p:cNvPr id="3" name="Content Placeholder 2"/>
          <p:cNvSpPr>
            <a:spLocks noGrp="1"/>
          </p:cNvSpPr>
          <p:nvPr>
            <p:ph sz="half" idx="1"/>
          </p:nvPr>
        </p:nvSpPr>
        <p:spPr>
          <a:xfrm>
            <a:off x="609600" y="1174750"/>
            <a:ext cx="11194415" cy="5362575"/>
          </a:xfrm>
        </p:spPr>
        <p:txBody>
          <a:bodyPr/>
          <a:p>
            <a:r>
              <a:rPr lang="en-US" sz="2400">
                <a:latin typeface="Times New Roman" panose="02020603050405020304" charset="0"/>
                <a:cs typeface="Times New Roman" panose="02020603050405020304" charset="0"/>
              </a:rPr>
              <a:t>Support Vector Machine (SVM) is a powerful supervised machine learning algorithm used for classification and regression tasks. SVM is particularly effective in binary classification problems. Its primary goal is to find a hyperplane that best separates data points into two distinct classes while maximizing the margin between them.</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In a binary classification scenario, SVM tries to find the hyperplane that not only separates the data but also maximizes the distance (margin) between the nearest data points from each class. These nearest data points are known as support vectors, and they play a crucial role in defining the decision boundary.</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SVM can handle linear and non-linear data by using different types of kernels, such as linear, polynomial, and radial basis function (RBF). Kernels allow SVM to map data into higher-dimensional spaces, making it possible to separate non-linearly separable classes effectively.</a:t>
            </a:r>
            <a:endParaRPr lang="en-US" sz="24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presentation design slides</Template>
  <TotalTime>0</TotalTime>
  <Words>13368</Words>
  <Application>WPS Presentation</Application>
  <PresentationFormat>Widescreen</PresentationFormat>
  <Paragraphs>209</Paragraphs>
  <Slides>33</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33</vt:i4>
      </vt:variant>
    </vt:vector>
  </HeadingPairs>
  <TitlesOfParts>
    <vt:vector size="42" baseType="lpstr">
      <vt:lpstr>Arial</vt:lpstr>
      <vt:lpstr>SimSun</vt:lpstr>
      <vt:lpstr>Wingdings</vt:lpstr>
      <vt:lpstr>Lato</vt:lpstr>
      <vt:lpstr>Calibri</vt:lpstr>
      <vt:lpstr>Times New Roman</vt:lpstr>
      <vt:lpstr>Microsoft YaHei</vt:lpstr>
      <vt:lpstr>Arial Unicode MS</vt:lpstr>
      <vt:lpstr>Gear Drives</vt:lpstr>
      <vt:lpstr>superconductivity data</vt:lpstr>
      <vt:lpstr>INTRODUCTION</vt:lpstr>
      <vt:lpstr>PowerPoint 演示文稿</vt:lpstr>
      <vt:lpstr>PowerPoint 演示文稿</vt:lpstr>
      <vt:lpstr>PowerPoint 演示文稿</vt:lpstr>
      <vt:lpstr>IMPLEMENTATION:</vt:lpstr>
      <vt:lpstr>PowerPoint 演示文稿</vt:lpstr>
      <vt:lpstr>LINEAR REGRESSION</vt:lpstr>
      <vt:lpstr>PowerPoint 演示文稿</vt:lpstr>
      <vt:lpstr> SUPPORT VECTOR MACHINE</vt:lpstr>
      <vt:lpstr>PowerPoint 演示文稿</vt:lpstr>
      <vt:lpstr>PERFORMANCE COMPARISON</vt:lpstr>
      <vt:lpstr>PowerPoint 演示文稿</vt:lpstr>
      <vt:lpstr>3.RIDGE REGRESSION</vt:lpstr>
      <vt:lpstr>FORMULA:</vt:lpstr>
      <vt:lpstr>PowerPoint 演示文稿</vt:lpstr>
      <vt:lpstr>4.LASSO REGRESSION:</vt:lpstr>
      <vt:lpstr>KEY FEATURES:</vt:lpstr>
      <vt:lpstr>PowerPoint 演示文稿</vt:lpstr>
      <vt:lpstr> K-Nearest Neighbors (KNN) regression:</vt:lpstr>
      <vt:lpstr>METHODOLOGY:</vt:lpstr>
      <vt:lpstr>PowerPoint 演示文稿</vt:lpstr>
      <vt:lpstr>WHAT IS BOOTSTRAPING?</vt:lpstr>
      <vt:lpstr>Here's how the bootstrap process works in machine learning: </vt:lpstr>
      <vt:lpstr>KEY ADVANTAGES OF BOOTSTRAPING:</vt:lpstr>
      <vt:lpstr>PowerPoint 演示文稿</vt:lpstr>
      <vt:lpstr>PowerPoint 演示文稿</vt:lpstr>
      <vt:lpstr>PowerPoint 演示文稿</vt:lpstr>
      <vt:lpstr>PowerPoint 演示文稿</vt:lpstr>
      <vt:lpstr>PowerPoint 演示文稿</vt:lpstr>
      <vt:lpstr>PowerPoint 演示文稿</vt:lpstr>
      <vt:lpstr>GitHub Link:</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Liver Disorder</dc:title>
  <dc:creator>swetha rao masadi</dc:creator>
  <cp:lastModifiedBy>91798</cp:lastModifiedBy>
  <cp:revision>11</cp:revision>
  <dcterms:created xsi:type="dcterms:W3CDTF">2023-09-17T04:55:00Z</dcterms:created>
  <dcterms:modified xsi:type="dcterms:W3CDTF">2023-11-05T17:25:24Z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Order">
    <vt:r8>74064496</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ICV">
    <vt:lpwstr>FDC2691BDEFF40D8890970BF3716152C</vt:lpwstr>
  </property>
  <property fmtid="{D5CDD505-2E9C-101B-9397-08002B2CF9AE}" pid="13" name="KSOProductBuildVer">
    <vt:lpwstr>1033-11.2.0.11225</vt:lpwstr>
  </property>
</Properties>
</file>