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7" r:id="rId2"/>
    <p:sldId id="258" r:id="rId3"/>
    <p:sldId id="259" r:id="rId4"/>
    <p:sldId id="261"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3904"/>
  </p:normalViewPr>
  <p:slideViewPr>
    <p:cSldViewPr snapToGrid="0">
      <p:cViewPr varScale="1">
        <p:scale>
          <a:sx n="105" d="100"/>
          <a:sy n="105" d="100"/>
        </p:scale>
        <p:origin x="6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dhri Narayanan.K.V" userId="e5bd43a64202c48f" providerId="LiveId" clId="{4C135C94-91E5-48E1-9115-DD939BDD5945}"/>
    <pc:docChg chg="custSel modSld">
      <pc:chgData name="Badhri Narayanan.K.V" userId="e5bd43a64202c48f" providerId="LiveId" clId="{4C135C94-91E5-48E1-9115-DD939BDD5945}" dt="2023-03-04T18:03:06.789" v="412"/>
      <pc:docMkLst>
        <pc:docMk/>
      </pc:docMkLst>
      <pc:sldChg chg="addSp delSp modSp mod">
        <pc:chgData name="Badhri Narayanan.K.V" userId="e5bd43a64202c48f" providerId="LiveId" clId="{4C135C94-91E5-48E1-9115-DD939BDD5945}" dt="2023-03-04T18:03:06.789" v="412"/>
        <pc:sldMkLst>
          <pc:docMk/>
          <pc:sldMk cId="1099532463" sldId="259"/>
        </pc:sldMkLst>
        <pc:spChg chg="add del mod">
          <ac:chgData name="Badhri Narayanan.K.V" userId="e5bd43a64202c48f" providerId="LiveId" clId="{4C135C94-91E5-48E1-9115-DD939BDD5945}" dt="2023-03-04T17:56:04.367" v="11" actId="478"/>
          <ac:spMkLst>
            <pc:docMk/>
            <pc:sldMk cId="1099532463" sldId="259"/>
            <ac:spMk id="3" creationId="{0DBA0C10-0DF4-8698-E6A1-DD1D64391102}"/>
          </ac:spMkLst>
        </pc:spChg>
        <pc:spChg chg="add mod">
          <ac:chgData name="Badhri Narayanan.K.V" userId="e5bd43a64202c48f" providerId="LiveId" clId="{4C135C94-91E5-48E1-9115-DD939BDD5945}" dt="2023-03-04T17:56:46.611" v="33" actId="1076"/>
          <ac:spMkLst>
            <pc:docMk/>
            <pc:sldMk cId="1099532463" sldId="259"/>
            <ac:spMk id="4" creationId="{ACBC9346-74D9-1351-A1FF-B910A4819621}"/>
          </ac:spMkLst>
        </pc:spChg>
        <pc:spChg chg="mod">
          <ac:chgData name="Badhri Narayanan.K.V" userId="e5bd43a64202c48f" providerId="LiveId" clId="{4C135C94-91E5-48E1-9115-DD939BDD5945}" dt="2023-03-04T17:56:22.764" v="25" actId="1076"/>
          <ac:spMkLst>
            <pc:docMk/>
            <pc:sldMk cId="1099532463" sldId="259"/>
            <ac:spMk id="6" creationId="{2DECEBDB-8E27-B412-E507-5B572CB0A966}"/>
          </ac:spMkLst>
        </pc:spChg>
        <pc:spChg chg="add mod">
          <ac:chgData name="Badhri Narayanan.K.V" userId="e5bd43a64202c48f" providerId="LiveId" clId="{4C135C94-91E5-48E1-9115-DD939BDD5945}" dt="2023-03-04T18:03:06.789" v="412"/>
          <ac:spMkLst>
            <pc:docMk/>
            <pc:sldMk cId="1099532463" sldId="259"/>
            <ac:spMk id="7" creationId="{C6ADDAEC-0C1F-BE8A-3CBE-691E7086504C}"/>
          </ac:spMkLst>
        </pc:spChg>
        <pc:spChg chg="mod">
          <ac:chgData name="Badhri Narayanan.K.V" userId="e5bd43a64202c48f" providerId="LiveId" clId="{4C135C94-91E5-48E1-9115-DD939BDD5945}" dt="2023-03-04T17:56:26.777" v="27" actId="1076"/>
          <ac:spMkLst>
            <pc:docMk/>
            <pc:sldMk cId="1099532463" sldId="259"/>
            <ac:spMk id="9" creationId="{FFFD638A-0294-5073-C5B1-8B872496C709}"/>
          </ac:spMkLst>
        </pc:spChg>
        <pc:spChg chg="mod">
          <ac:chgData name="Badhri Narayanan.K.V" userId="e5bd43a64202c48f" providerId="LiveId" clId="{4C135C94-91E5-48E1-9115-DD939BDD5945}" dt="2023-03-04T17:56:35.906" v="31" actId="1076"/>
          <ac:spMkLst>
            <pc:docMk/>
            <pc:sldMk cId="1099532463" sldId="259"/>
            <ac:spMk id="18" creationId="{9022419B-2098-5DFC-6FED-4EFF2FC5C468}"/>
          </ac:spMkLst>
        </pc:spChg>
        <pc:picChg chg="mod">
          <ac:chgData name="Badhri Narayanan.K.V" userId="e5bd43a64202c48f" providerId="LiveId" clId="{4C135C94-91E5-48E1-9115-DD939BDD5945}" dt="2023-03-04T17:56:18.621" v="24" actId="1076"/>
          <ac:picMkLst>
            <pc:docMk/>
            <pc:sldMk cId="1099532463" sldId="259"/>
            <ac:picMk id="5" creationId="{0D5BE90C-4A1A-4A9F-46A9-E59269F411EF}"/>
          </ac:picMkLst>
        </pc:picChg>
        <pc:picChg chg="mod">
          <ac:chgData name="Badhri Narayanan.K.V" userId="e5bd43a64202c48f" providerId="LiveId" clId="{4C135C94-91E5-48E1-9115-DD939BDD5945}" dt="2023-03-04T17:56:24.457" v="26" actId="1076"/>
          <ac:picMkLst>
            <pc:docMk/>
            <pc:sldMk cId="1099532463" sldId="259"/>
            <ac:picMk id="8" creationId="{A5AD9216-9345-21B1-3D26-E72D53A512C5}"/>
          </ac:picMkLst>
        </pc:picChg>
        <pc:picChg chg="mod">
          <ac:chgData name="Badhri Narayanan.K.V" userId="e5bd43a64202c48f" providerId="LiveId" clId="{4C135C94-91E5-48E1-9115-DD939BDD5945}" dt="2023-03-04T17:56:37.562" v="32" actId="1076"/>
          <ac:picMkLst>
            <pc:docMk/>
            <pc:sldMk cId="1099532463" sldId="259"/>
            <ac:picMk id="11" creationId="{4C880C68-6BF8-0949-85DA-B2A2BCC0B71D}"/>
          </ac:picMkLst>
        </pc:picChg>
        <pc:picChg chg="mod">
          <ac:chgData name="Badhri Narayanan.K.V" userId="e5bd43a64202c48f" providerId="LiveId" clId="{4C135C94-91E5-48E1-9115-DD939BDD5945}" dt="2023-03-04T17:56:34.366" v="30" actId="1076"/>
          <ac:picMkLst>
            <pc:docMk/>
            <pc:sldMk cId="1099532463" sldId="259"/>
            <ac:picMk id="13" creationId="{434B3B0C-1283-6C1D-ECCC-02E7922A5B38}"/>
          </ac:picMkLst>
        </pc:picChg>
        <pc:picChg chg="mod">
          <ac:chgData name="Badhri Narayanan.K.V" userId="e5bd43a64202c48f" providerId="LiveId" clId="{4C135C94-91E5-48E1-9115-DD939BDD5945}" dt="2023-03-04T17:56:31.827" v="29" actId="1076"/>
          <ac:picMkLst>
            <pc:docMk/>
            <pc:sldMk cId="1099532463" sldId="259"/>
            <ac:picMk id="15" creationId="{78E49B16-6B4C-4632-0D7B-1297B2F30503}"/>
          </ac:picMkLst>
        </pc:picChg>
      </pc:sldChg>
      <pc:sldChg chg="addSp modSp mod">
        <pc:chgData name="Badhri Narayanan.K.V" userId="e5bd43a64202c48f" providerId="LiveId" clId="{4C135C94-91E5-48E1-9115-DD939BDD5945}" dt="2023-03-04T18:02:59.592" v="411" actId="20577"/>
        <pc:sldMkLst>
          <pc:docMk/>
          <pc:sldMk cId="1664442718" sldId="261"/>
        </pc:sldMkLst>
        <pc:spChg chg="add mod">
          <ac:chgData name="Badhri Narayanan.K.V" userId="e5bd43a64202c48f" providerId="LiveId" clId="{4C135C94-91E5-48E1-9115-DD939BDD5945}" dt="2023-03-04T18:02:59.592" v="411" actId="20577"/>
          <ac:spMkLst>
            <pc:docMk/>
            <pc:sldMk cId="1664442718" sldId="261"/>
            <ac:spMk id="3" creationId="{AD895524-9528-56E3-1BEC-9515FD006FF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AD2E8AF-1EBA-F14B-9695-2828E5F29DD3}" type="datetimeFigureOut">
              <a:rPr lang="en-US" smtClean="0"/>
              <a:t>3/4/23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58A2B-A15F-CC44-905F-8B0B907CB3AE}" type="slidenum">
              <a:rPr lang="en-US" smtClean="0"/>
              <a:t>‹#›</a:t>
            </a:fld>
            <a:endParaRPr lang="en-US"/>
          </a:p>
        </p:txBody>
      </p:sp>
    </p:spTree>
    <p:extLst>
      <p:ext uri="{BB962C8B-B14F-4D97-AF65-F5344CB8AC3E}">
        <p14:creationId xmlns:p14="http://schemas.microsoft.com/office/powerpoint/2010/main" val="1633016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AD2E8AF-1EBA-F14B-9695-2828E5F29DD3}" type="datetimeFigureOut">
              <a:rPr lang="en-US" smtClean="0"/>
              <a:t>3/4/23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58A2B-A15F-CC44-905F-8B0B907CB3AE}" type="slidenum">
              <a:rPr lang="en-US" smtClean="0"/>
              <a:t>‹#›</a:t>
            </a:fld>
            <a:endParaRPr lang="en-US"/>
          </a:p>
        </p:txBody>
      </p:sp>
    </p:spTree>
    <p:extLst>
      <p:ext uri="{BB962C8B-B14F-4D97-AF65-F5344CB8AC3E}">
        <p14:creationId xmlns:p14="http://schemas.microsoft.com/office/powerpoint/2010/main" val="3920243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AD2E8AF-1EBA-F14B-9695-2828E5F29DD3}" type="datetimeFigureOut">
              <a:rPr lang="en-US" smtClean="0"/>
              <a:t>3/4/23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58A2B-A15F-CC44-905F-8B0B907CB3AE}" type="slidenum">
              <a:rPr lang="en-US" smtClean="0"/>
              <a:t>‹#›</a:t>
            </a:fld>
            <a:endParaRPr lang="en-US"/>
          </a:p>
        </p:txBody>
      </p:sp>
    </p:spTree>
    <p:extLst>
      <p:ext uri="{BB962C8B-B14F-4D97-AF65-F5344CB8AC3E}">
        <p14:creationId xmlns:p14="http://schemas.microsoft.com/office/powerpoint/2010/main" val="59462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AD2E8AF-1EBA-F14B-9695-2828E5F29DD3}" type="datetimeFigureOut">
              <a:rPr lang="en-US" smtClean="0"/>
              <a:t>3/4/23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58A2B-A15F-CC44-905F-8B0B907CB3AE}" type="slidenum">
              <a:rPr lang="en-US" smtClean="0"/>
              <a:t>‹#›</a:t>
            </a:fld>
            <a:endParaRPr lang="en-US"/>
          </a:p>
        </p:txBody>
      </p:sp>
    </p:spTree>
    <p:extLst>
      <p:ext uri="{BB962C8B-B14F-4D97-AF65-F5344CB8AC3E}">
        <p14:creationId xmlns:p14="http://schemas.microsoft.com/office/powerpoint/2010/main" val="89063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AD2E8AF-1EBA-F14B-9695-2828E5F29DD3}" type="datetimeFigureOut">
              <a:rPr lang="en-US" smtClean="0"/>
              <a:t>3/4/23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58A2B-A15F-CC44-905F-8B0B907CB3AE}" type="slidenum">
              <a:rPr lang="en-US" smtClean="0"/>
              <a:t>‹#›</a:t>
            </a:fld>
            <a:endParaRPr lang="en-US"/>
          </a:p>
        </p:txBody>
      </p:sp>
    </p:spTree>
    <p:extLst>
      <p:ext uri="{BB962C8B-B14F-4D97-AF65-F5344CB8AC3E}">
        <p14:creationId xmlns:p14="http://schemas.microsoft.com/office/powerpoint/2010/main" val="184213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D2E8AF-1EBA-F14B-9695-2828E5F29DD3}" type="datetimeFigureOut">
              <a:rPr lang="en-US" smtClean="0"/>
              <a:t>3/4/23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58A2B-A15F-CC44-905F-8B0B907CB3AE}" type="slidenum">
              <a:rPr lang="en-US" smtClean="0"/>
              <a:t>‹#›</a:t>
            </a:fld>
            <a:endParaRPr lang="en-US"/>
          </a:p>
        </p:txBody>
      </p:sp>
    </p:spTree>
    <p:extLst>
      <p:ext uri="{BB962C8B-B14F-4D97-AF65-F5344CB8AC3E}">
        <p14:creationId xmlns:p14="http://schemas.microsoft.com/office/powerpoint/2010/main" val="1970173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AD2E8AF-1EBA-F14B-9695-2828E5F29DD3}" type="datetimeFigureOut">
              <a:rPr lang="en-US" smtClean="0"/>
              <a:t>3/4/23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F58A2B-A15F-CC44-905F-8B0B907CB3AE}" type="slidenum">
              <a:rPr lang="en-US" smtClean="0"/>
              <a:t>‹#›</a:t>
            </a:fld>
            <a:endParaRPr lang="en-US"/>
          </a:p>
        </p:txBody>
      </p:sp>
    </p:spTree>
    <p:extLst>
      <p:ext uri="{BB962C8B-B14F-4D97-AF65-F5344CB8AC3E}">
        <p14:creationId xmlns:p14="http://schemas.microsoft.com/office/powerpoint/2010/main" val="328671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AD2E8AF-1EBA-F14B-9695-2828E5F29DD3}" type="datetimeFigureOut">
              <a:rPr lang="en-US" smtClean="0"/>
              <a:t>3/4/23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F58A2B-A15F-CC44-905F-8B0B907CB3AE}" type="slidenum">
              <a:rPr lang="en-US" smtClean="0"/>
              <a:t>‹#›</a:t>
            </a:fld>
            <a:endParaRPr lang="en-US"/>
          </a:p>
        </p:txBody>
      </p:sp>
    </p:spTree>
    <p:extLst>
      <p:ext uri="{BB962C8B-B14F-4D97-AF65-F5344CB8AC3E}">
        <p14:creationId xmlns:p14="http://schemas.microsoft.com/office/powerpoint/2010/main" val="1303169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D2E8AF-1EBA-F14B-9695-2828E5F29DD3}" type="datetimeFigureOut">
              <a:rPr lang="en-US" smtClean="0"/>
              <a:t>3/4/23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F58A2B-A15F-CC44-905F-8B0B907CB3AE}" type="slidenum">
              <a:rPr lang="en-US" smtClean="0"/>
              <a:t>‹#›</a:t>
            </a:fld>
            <a:endParaRPr lang="en-US"/>
          </a:p>
        </p:txBody>
      </p:sp>
    </p:spTree>
    <p:extLst>
      <p:ext uri="{BB962C8B-B14F-4D97-AF65-F5344CB8AC3E}">
        <p14:creationId xmlns:p14="http://schemas.microsoft.com/office/powerpoint/2010/main" val="178894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AD2E8AF-1EBA-F14B-9695-2828E5F29DD3}" type="datetimeFigureOut">
              <a:rPr lang="en-US" smtClean="0"/>
              <a:t>3/4/23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58A2B-A15F-CC44-905F-8B0B907CB3AE}" type="slidenum">
              <a:rPr lang="en-US" smtClean="0"/>
              <a:t>‹#›</a:t>
            </a:fld>
            <a:endParaRPr lang="en-US"/>
          </a:p>
        </p:txBody>
      </p:sp>
    </p:spTree>
    <p:extLst>
      <p:ext uri="{BB962C8B-B14F-4D97-AF65-F5344CB8AC3E}">
        <p14:creationId xmlns:p14="http://schemas.microsoft.com/office/powerpoint/2010/main" val="1063578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AD2E8AF-1EBA-F14B-9695-2828E5F29DD3}" type="datetimeFigureOut">
              <a:rPr lang="en-US" smtClean="0"/>
              <a:t>3/4/23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58A2B-A15F-CC44-905F-8B0B907CB3AE}" type="slidenum">
              <a:rPr lang="en-US" smtClean="0"/>
              <a:t>‹#›</a:t>
            </a:fld>
            <a:endParaRPr lang="en-US"/>
          </a:p>
        </p:txBody>
      </p:sp>
    </p:spTree>
    <p:extLst>
      <p:ext uri="{BB962C8B-B14F-4D97-AF65-F5344CB8AC3E}">
        <p14:creationId xmlns:p14="http://schemas.microsoft.com/office/powerpoint/2010/main" val="352601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D2E8AF-1EBA-F14B-9695-2828E5F29DD3}" type="datetimeFigureOut">
              <a:rPr lang="en-US" smtClean="0"/>
              <a:t>3/4/23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58A2B-A15F-CC44-905F-8B0B907CB3AE}" type="slidenum">
              <a:rPr lang="en-US" smtClean="0"/>
              <a:t>‹#›</a:t>
            </a:fld>
            <a:endParaRPr lang="en-US"/>
          </a:p>
        </p:txBody>
      </p:sp>
    </p:spTree>
    <p:extLst>
      <p:ext uri="{BB962C8B-B14F-4D97-AF65-F5344CB8AC3E}">
        <p14:creationId xmlns:p14="http://schemas.microsoft.com/office/powerpoint/2010/main" val="260111987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amneo-production/dec32835-4f55-4cf9-b723-bbda2d4970fe"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53860BD-2B77-4099-8348-E7AB857CD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355784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F3FB367-8E2F-3252-32BA-5DE61F453207}"/>
              </a:ext>
            </a:extLst>
          </p:cNvPr>
          <p:cNvPicPr>
            <a:picLocks noChangeAspect="1"/>
          </p:cNvPicPr>
          <p:nvPr/>
        </p:nvPicPr>
        <p:blipFill rotWithShape="1">
          <a:blip r:embed="rId2"/>
          <a:srcRect l="5758" r="5514" b="5"/>
          <a:stretch/>
        </p:blipFill>
        <p:spPr>
          <a:xfrm>
            <a:off x="778779" y="380770"/>
            <a:ext cx="2507107" cy="2811320"/>
          </a:xfrm>
          <a:prstGeom prst="rect">
            <a:avLst/>
          </a:prstGeom>
        </p:spPr>
      </p:pic>
      <p:pic>
        <p:nvPicPr>
          <p:cNvPr id="5" name="Picture 4" descr="A person wearing glasses&#10;&#10;Description automatically generated with medium confidence">
            <a:extLst>
              <a:ext uri="{FF2B5EF4-FFF2-40B4-BE49-F238E27FC236}">
                <a16:creationId xmlns:a16="http://schemas.microsoft.com/office/drawing/2014/main" id="{F7EEA7BA-B083-F8B1-3AE3-9830F8CE0E53}"/>
              </a:ext>
            </a:extLst>
          </p:cNvPr>
          <p:cNvPicPr>
            <a:picLocks noChangeAspect="1"/>
          </p:cNvPicPr>
          <p:nvPr/>
        </p:nvPicPr>
        <p:blipFill rotWithShape="1">
          <a:blip r:embed="rId3"/>
          <a:srcRect t="1872" r="5" b="11019"/>
          <a:stretch/>
        </p:blipFill>
        <p:spPr>
          <a:xfrm>
            <a:off x="3544829" y="380769"/>
            <a:ext cx="2507982" cy="2811320"/>
          </a:xfrm>
          <a:prstGeom prst="rect">
            <a:avLst/>
          </a:prstGeom>
        </p:spPr>
      </p:pic>
      <p:pic>
        <p:nvPicPr>
          <p:cNvPr id="3" name="Picture 2">
            <a:extLst>
              <a:ext uri="{FF2B5EF4-FFF2-40B4-BE49-F238E27FC236}">
                <a16:creationId xmlns:a16="http://schemas.microsoft.com/office/drawing/2014/main" id="{76A1A672-08E4-1B92-D1D5-98A7815F18EF}"/>
              </a:ext>
            </a:extLst>
          </p:cNvPr>
          <p:cNvPicPr>
            <a:picLocks noChangeAspect="1"/>
          </p:cNvPicPr>
          <p:nvPr/>
        </p:nvPicPr>
        <p:blipFill rotWithShape="1">
          <a:blip r:embed="rId4"/>
          <a:srcRect r="-3" b="12844"/>
          <a:stretch/>
        </p:blipFill>
        <p:spPr>
          <a:xfrm>
            <a:off x="6259368" y="380769"/>
            <a:ext cx="2507982" cy="2811320"/>
          </a:xfrm>
          <a:prstGeom prst="rect">
            <a:avLst/>
          </a:prstGeom>
        </p:spPr>
      </p:pic>
      <p:pic>
        <p:nvPicPr>
          <p:cNvPr id="7" name="Picture 6">
            <a:extLst>
              <a:ext uri="{FF2B5EF4-FFF2-40B4-BE49-F238E27FC236}">
                <a16:creationId xmlns:a16="http://schemas.microsoft.com/office/drawing/2014/main" id="{347C21E7-BA53-39DB-6561-52DAA86304F8}"/>
              </a:ext>
            </a:extLst>
          </p:cNvPr>
          <p:cNvPicPr>
            <a:picLocks noChangeAspect="1"/>
          </p:cNvPicPr>
          <p:nvPr/>
        </p:nvPicPr>
        <p:blipFill rotWithShape="1">
          <a:blip r:embed="rId5"/>
          <a:srcRect r="319" b="-4"/>
          <a:stretch/>
        </p:blipFill>
        <p:spPr>
          <a:xfrm>
            <a:off x="8973905" y="380770"/>
            <a:ext cx="2515016" cy="2811320"/>
          </a:xfrm>
          <a:prstGeom prst="rect">
            <a:avLst/>
          </a:prstGeom>
        </p:spPr>
      </p:pic>
      <p:sp>
        <p:nvSpPr>
          <p:cNvPr id="21" name="Rectangle 17">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635346" y="5126067"/>
            <a:ext cx="219456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2C0D88A-E797-62C1-6131-80123105EEB9}"/>
              </a:ext>
            </a:extLst>
          </p:cNvPr>
          <p:cNvSpPr txBox="1"/>
          <p:nvPr/>
        </p:nvSpPr>
        <p:spPr>
          <a:xfrm>
            <a:off x="5162719" y="3930305"/>
            <a:ext cx="6586915" cy="2437244"/>
          </a:xfrm>
          <a:prstGeom prst="rect">
            <a:avLst/>
          </a:prstGeom>
        </p:spPr>
        <p:txBody>
          <a:bodyPr vert="horz" lIns="91440" tIns="45720" rIns="91440" bIns="45720" rtlCol="0" anchor="ctr">
            <a:normAutofit/>
          </a:bodyPr>
          <a:lstStyle/>
          <a:p>
            <a:pPr algn="ctr" defTabSz="914400">
              <a:lnSpc>
                <a:spcPct val="90000"/>
              </a:lnSpc>
              <a:spcAft>
                <a:spcPts val="600"/>
              </a:spcAft>
            </a:pPr>
            <a:endParaRPr lang="en-US" sz="2000" dirty="0"/>
          </a:p>
        </p:txBody>
      </p:sp>
      <p:sp>
        <p:nvSpPr>
          <p:cNvPr id="9" name="TextBox 8">
            <a:extLst>
              <a:ext uri="{FF2B5EF4-FFF2-40B4-BE49-F238E27FC236}">
                <a16:creationId xmlns:a16="http://schemas.microsoft.com/office/drawing/2014/main" id="{A616F394-06F3-803D-7DDD-E013987B8AA2}"/>
              </a:ext>
            </a:extLst>
          </p:cNvPr>
          <p:cNvSpPr txBox="1"/>
          <p:nvPr/>
        </p:nvSpPr>
        <p:spPr>
          <a:xfrm>
            <a:off x="1052666" y="3192089"/>
            <a:ext cx="1957387" cy="646331"/>
          </a:xfrm>
          <a:prstGeom prst="rect">
            <a:avLst/>
          </a:prstGeom>
          <a:noFill/>
        </p:spPr>
        <p:txBody>
          <a:bodyPr wrap="square" rtlCol="0">
            <a:spAutoFit/>
          </a:bodyPr>
          <a:lstStyle/>
          <a:p>
            <a:pPr algn="ctr"/>
            <a:r>
              <a:rPr lang="en-US" dirty="0" err="1"/>
              <a:t>Ishika</a:t>
            </a:r>
            <a:r>
              <a:rPr lang="en-US" dirty="0"/>
              <a:t> </a:t>
            </a:r>
            <a:r>
              <a:rPr lang="en-US" dirty="0" err="1"/>
              <a:t>Sedhu</a:t>
            </a:r>
            <a:r>
              <a:rPr lang="en-US" dirty="0"/>
              <a:t> </a:t>
            </a:r>
            <a:r>
              <a:rPr lang="en-US" dirty="0" err="1"/>
              <a:t>Madhavan</a:t>
            </a:r>
            <a:endParaRPr lang="en-US" dirty="0"/>
          </a:p>
        </p:txBody>
      </p:sp>
      <p:sp>
        <p:nvSpPr>
          <p:cNvPr id="10" name="TextBox 9">
            <a:extLst>
              <a:ext uri="{FF2B5EF4-FFF2-40B4-BE49-F238E27FC236}">
                <a16:creationId xmlns:a16="http://schemas.microsoft.com/office/drawing/2014/main" id="{848F33C3-508E-FAE6-4F9B-11470964527B}"/>
              </a:ext>
            </a:extLst>
          </p:cNvPr>
          <p:cNvSpPr txBox="1"/>
          <p:nvPr/>
        </p:nvSpPr>
        <p:spPr>
          <a:xfrm>
            <a:off x="3973959" y="3244016"/>
            <a:ext cx="1471613" cy="369332"/>
          </a:xfrm>
          <a:prstGeom prst="rect">
            <a:avLst/>
          </a:prstGeom>
          <a:noFill/>
        </p:spPr>
        <p:txBody>
          <a:bodyPr wrap="square" rtlCol="0">
            <a:spAutoFit/>
          </a:bodyPr>
          <a:lstStyle/>
          <a:p>
            <a:pPr algn="ctr"/>
            <a:r>
              <a:rPr lang="en-US" dirty="0"/>
              <a:t>Sujith Antony</a:t>
            </a:r>
          </a:p>
        </p:txBody>
      </p:sp>
      <p:sp>
        <p:nvSpPr>
          <p:cNvPr id="11" name="TextBox 10">
            <a:extLst>
              <a:ext uri="{FF2B5EF4-FFF2-40B4-BE49-F238E27FC236}">
                <a16:creationId xmlns:a16="http://schemas.microsoft.com/office/drawing/2014/main" id="{184D0D0B-B23F-688C-999A-DEB76C566AC4}"/>
              </a:ext>
            </a:extLst>
          </p:cNvPr>
          <p:cNvSpPr txBox="1"/>
          <p:nvPr/>
        </p:nvSpPr>
        <p:spPr>
          <a:xfrm>
            <a:off x="5613980" y="4561275"/>
            <a:ext cx="6135653" cy="830997"/>
          </a:xfrm>
          <a:prstGeom prst="rect">
            <a:avLst/>
          </a:prstGeom>
          <a:noFill/>
        </p:spPr>
        <p:txBody>
          <a:bodyPr wrap="square" rtlCol="0">
            <a:spAutoFit/>
          </a:bodyPr>
          <a:lstStyle/>
          <a:p>
            <a:pPr algn="ctr"/>
            <a:r>
              <a:rPr lang="en-US" sz="2400" u="sng" dirty="0"/>
              <a:t>Team Name </a:t>
            </a:r>
            <a:r>
              <a:rPr lang="en-US" sz="2400" dirty="0"/>
              <a:t>- </a:t>
            </a:r>
            <a:r>
              <a:rPr lang="en-US" sz="2400" b="1" dirty="0"/>
              <a:t>BIAS</a:t>
            </a:r>
          </a:p>
          <a:p>
            <a:pPr algn="ctr"/>
            <a:r>
              <a:rPr lang="en-US" sz="2400" u="sng" dirty="0"/>
              <a:t>College</a:t>
            </a:r>
            <a:r>
              <a:rPr lang="en-US" sz="2400" dirty="0"/>
              <a:t> - </a:t>
            </a:r>
            <a:r>
              <a:rPr lang="en-US" sz="2400" b="1" dirty="0"/>
              <a:t>SHIV NADAR UNIVERSITY CHENNAI</a:t>
            </a:r>
          </a:p>
        </p:txBody>
      </p:sp>
      <p:sp>
        <p:nvSpPr>
          <p:cNvPr id="13" name="TextBox 12">
            <a:extLst>
              <a:ext uri="{FF2B5EF4-FFF2-40B4-BE49-F238E27FC236}">
                <a16:creationId xmlns:a16="http://schemas.microsoft.com/office/drawing/2014/main" id="{135D35EF-6050-389E-C2E8-1A5EFB656EC7}"/>
              </a:ext>
            </a:extLst>
          </p:cNvPr>
          <p:cNvSpPr txBox="1"/>
          <p:nvPr/>
        </p:nvSpPr>
        <p:spPr>
          <a:xfrm>
            <a:off x="6494390" y="3244016"/>
            <a:ext cx="2149548" cy="369332"/>
          </a:xfrm>
          <a:prstGeom prst="rect">
            <a:avLst/>
          </a:prstGeom>
          <a:noFill/>
        </p:spPr>
        <p:txBody>
          <a:bodyPr wrap="square" rtlCol="0">
            <a:spAutoFit/>
          </a:bodyPr>
          <a:lstStyle/>
          <a:p>
            <a:pPr algn="ctr"/>
            <a:r>
              <a:rPr lang="en-US" dirty="0" err="1"/>
              <a:t>KV.Badhrinarayanan</a:t>
            </a:r>
            <a:endParaRPr lang="en-US" dirty="0"/>
          </a:p>
        </p:txBody>
      </p:sp>
      <p:sp>
        <p:nvSpPr>
          <p:cNvPr id="24" name="TextBox 23">
            <a:extLst>
              <a:ext uri="{FF2B5EF4-FFF2-40B4-BE49-F238E27FC236}">
                <a16:creationId xmlns:a16="http://schemas.microsoft.com/office/drawing/2014/main" id="{70A8036D-3B2B-03F7-5D31-7D954D15927F}"/>
              </a:ext>
            </a:extLst>
          </p:cNvPr>
          <p:cNvSpPr txBox="1"/>
          <p:nvPr/>
        </p:nvSpPr>
        <p:spPr>
          <a:xfrm>
            <a:off x="9161827" y="3244016"/>
            <a:ext cx="2143125" cy="369332"/>
          </a:xfrm>
          <a:prstGeom prst="rect">
            <a:avLst/>
          </a:prstGeom>
          <a:noFill/>
        </p:spPr>
        <p:txBody>
          <a:bodyPr wrap="square" rtlCol="0">
            <a:spAutoFit/>
          </a:bodyPr>
          <a:lstStyle/>
          <a:p>
            <a:pPr algn="ctr"/>
            <a:r>
              <a:rPr lang="en-US" dirty="0"/>
              <a:t>Austin Jaison Jose</a:t>
            </a:r>
          </a:p>
        </p:txBody>
      </p:sp>
      <p:pic>
        <p:nvPicPr>
          <p:cNvPr id="32" name="Picture 31" descr="Logo&#10;&#10;Description automatically generated">
            <a:extLst>
              <a:ext uri="{FF2B5EF4-FFF2-40B4-BE49-F238E27FC236}">
                <a16:creationId xmlns:a16="http://schemas.microsoft.com/office/drawing/2014/main" id="{F753EC25-6CB4-2743-5ADE-F90C232E860C}"/>
              </a:ext>
            </a:extLst>
          </p:cNvPr>
          <p:cNvPicPr>
            <a:picLocks noChangeAspect="1"/>
          </p:cNvPicPr>
          <p:nvPr/>
        </p:nvPicPr>
        <p:blipFill>
          <a:blip r:embed="rId6"/>
          <a:stretch>
            <a:fillRect/>
          </a:stretch>
        </p:blipFill>
        <p:spPr>
          <a:xfrm>
            <a:off x="727141" y="4016156"/>
            <a:ext cx="4231962" cy="2438400"/>
          </a:xfrm>
          <a:prstGeom prst="rect">
            <a:avLst/>
          </a:prstGeom>
        </p:spPr>
      </p:pic>
    </p:spTree>
    <p:extLst>
      <p:ext uri="{BB962C8B-B14F-4D97-AF65-F5344CB8AC3E}">
        <p14:creationId xmlns:p14="http://schemas.microsoft.com/office/powerpoint/2010/main" val="164757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CE02-560B-04F1-D92B-F3831B940463}"/>
              </a:ext>
            </a:extLst>
          </p:cNvPr>
          <p:cNvSpPr>
            <a:spLocks noGrp="1"/>
          </p:cNvSpPr>
          <p:nvPr>
            <p:ph type="title"/>
          </p:nvPr>
        </p:nvSpPr>
        <p:spPr/>
        <p:txBody>
          <a:bodyPr/>
          <a:lstStyle/>
          <a:p>
            <a:pPr algn="ctr"/>
            <a:r>
              <a:rPr lang="en-US" dirty="0"/>
              <a:t>URL FOR SOURCE CODE</a:t>
            </a:r>
          </a:p>
        </p:txBody>
      </p:sp>
      <p:sp>
        <p:nvSpPr>
          <p:cNvPr id="3" name="TextBox 2">
            <a:extLst>
              <a:ext uri="{FF2B5EF4-FFF2-40B4-BE49-F238E27FC236}">
                <a16:creationId xmlns:a16="http://schemas.microsoft.com/office/drawing/2014/main" id="{625A24C8-A011-D628-37B4-632EBE877E8F}"/>
              </a:ext>
            </a:extLst>
          </p:cNvPr>
          <p:cNvSpPr txBox="1"/>
          <p:nvPr/>
        </p:nvSpPr>
        <p:spPr>
          <a:xfrm flipH="1">
            <a:off x="628297" y="2677212"/>
            <a:ext cx="10515600" cy="923330"/>
          </a:xfrm>
          <a:prstGeom prst="rect">
            <a:avLst/>
          </a:prstGeom>
          <a:noFill/>
        </p:spPr>
        <p:txBody>
          <a:bodyPr wrap="square" rtlCol="0">
            <a:spAutoFit/>
          </a:bodyPr>
          <a:lstStyle/>
          <a:p>
            <a:r>
              <a:rPr lang="en-IN" dirty="0">
                <a:hlinkClick r:id="rId2"/>
              </a:rPr>
              <a:t>https://github.com/iamneo-production/dec32835-4f55-4cf9-b723-bbda2d4970fe</a:t>
            </a:r>
            <a:endParaRPr lang="en-IN" dirty="0"/>
          </a:p>
          <a:p>
            <a:endParaRPr lang="en-IN" dirty="0"/>
          </a:p>
          <a:p>
            <a:r>
              <a:rPr lang="en-IN" dirty="0"/>
              <a:t>dec32835-4f55-4cf9-b723-bbda2d4970fe</a:t>
            </a:r>
          </a:p>
        </p:txBody>
      </p:sp>
    </p:spTree>
    <p:extLst>
      <p:ext uri="{BB962C8B-B14F-4D97-AF65-F5344CB8AC3E}">
        <p14:creationId xmlns:p14="http://schemas.microsoft.com/office/powerpoint/2010/main" val="49007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138D-94E7-CBCE-2A05-F3D9F2A05B48}"/>
              </a:ext>
            </a:extLst>
          </p:cNvPr>
          <p:cNvSpPr>
            <a:spLocks noGrp="1"/>
          </p:cNvSpPr>
          <p:nvPr>
            <p:ph type="title"/>
          </p:nvPr>
        </p:nvSpPr>
        <p:spPr/>
        <p:txBody>
          <a:bodyPr>
            <a:normAutofit/>
          </a:bodyPr>
          <a:lstStyle/>
          <a:p>
            <a:pPr algn="ctr"/>
            <a:r>
              <a:rPr lang="en-US" sz="4000" dirty="0"/>
              <a:t>INFORMATION ON MODEL EVALUATION PARAMETERS</a:t>
            </a:r>
          </a:p>
        </p:txBody>
      </p:sp>
      <p:pic>
        <p:nvPicPr>
          <p:cNvPr id="5" name="Content Placeholder 4">
            <a:extLst>
              <a:ext uri="{FF2B5EF4-FFF2-40B4-BE49-F238E27FC236}">
                <a16:creationId xmlns:a16="http://schemas.microsoft.com/office/drawing/2014/main" id="{0D5BE90C-4A1A-4A9F-46A9-E59269F411EF}"/>
              </a:ext>
            </a:extLst>
          </p:cNvPr>
          <p:cNvPicPr>
            <a:picLocks noGrp="1" noChangeAspect="1"/>
          </p:cNvPicPr>
          <p:nvPr>
            <p:ph idx="1"/>
          </p:nvPr>
        </p:nvPicPr>
        <p:blipFill>
          <a:blip r:embed="rId2"/>
          <a:stretch>
            <a:fillRect/>
          </a:stretch>
        </p:blipFill>
        <p:spPr>
          <a:xfrm>
            <a:off x="1030665" y="2126234"/>
            <a:ext cx="4062651" cy="431317"/>
          </a:xfrm>
        </p:spPr>
      </p:pic>
      <p:sp>
        <p:nvSpPr>
          <p:cNvPr id="6" name="TextBox 5">
            <a:extLst>
              <a:ext uri="{FF2B5EF4-FFF2-40B4-BE49-F238E27FC236}">
                <a16:creationId xmlns:a16="http://schemas.microsoft.com/office/drawing/2014/main" id="{2DECEBDB-8E27-B412-E507-5B572CB0A966}"/>
              </a:ext>
            </a:extLst>
          </p:cNvPr>
          <p:cNvSpPr txBox="1"/>
          <p:nvPr/>
        </p:nvSpPr>
        <p:spPr>
          <a:xfrm>
            <a:off x="938302" y="2604830"/>
            <a:ext cx="3393650" cy="369332"/>
          </a:xfrm>
          <a:prstGeom prst="rect">
            <a:avLst/>
          </a:prstGeom>
          <a:noFill/>
        </p:spPr>
        <p:txBody>
          <a:bodyPr wrap="square" rtlCol="0">
            <a:spAutoFit/>
          </a:bodyPr>
          <a:lstStyle/>
          <a:p>
            <a:r>
              <a:rPr lang="en-IN" dirty="0"/>
              <a:t>Karim Nagar </a:t>
            </a:r>
          </a:p>
        </p:txBody>
      </p:sp>
      <p:pic>
        <p:nvPicPr>
          <p:cNvPr id="8" name="Picture 7">
            <a:extLst>
              <a:ext uri="{FF2B5EF4-FFF2-40B4-BE49-F238E27FC236}">
                <a16:creationId xmlns:a16="http://schemas.microsoft.com/office/drawing/2014/main" id="{A5AD9216-9345-21B1-3D26-E72D53A512C5}"/>
              </a:ext>
            </a:extLst>
          </p:cNvPr>
          <p:cNvPicPr>
            <a:picLocks noChangeAspect="1"/>
          </p:cNvPicPr>
          <p:nvPr/>
        </p:nvPicPr>
        <p:blipFill>
          <a:blip r:embed="rId3"/>
          <a:stretch>
            <a:fillRect/>
          </a:stretch>
        </p:blipFill>
        <p:spPr>
          <a:xfrm>
            <a:off x="1030665" y="3021441"/>
            <a:ext cx="4092017" cy="369332"/>
          </a:xfrm>
          <a:prstGeom prst="rect">
            <a:avLst/>
          </a:prstGeom>
        </p:spPr>
      </p:pic>
      <p:sp>
        <p:nvSpPr>
          <p:cNvPr id="9" name="TextBox 8">
            <a:extLst>
              <a:ext uri="{FF2B5EF4-FFF2-40B4-BE49-F238E27FC236}">
                <a16:creationId xmlns:a16="http://schemas.microsoft.com/office/drawing/2014/main" id="{FFFD638A-0294-5073-C5B1-8B872496C709}"/>
              </a:ext>
            </a:extLst>
          </p:cNvPr>
          <p:cNvSpPr txBox="1"/>
          <p:nvPr/>
        </p:nvSpPr>
        <p:spPr>
          <a:xfrm>
            <a:off x="938302" y="3399239"/>
            <a:ext cx="1979629" cy="369332"/>
          </a:xfrm>
          <a:prstGeom prst="rect">
            <a:avLst/>
          </a:prstGeom>
          <a:noFill/>
        </p:spPr>
        <p:txBody>
          <a:bodyPr wrap="square" rtlCol="0">
            <a:spAutoFit/>
          </a:bodyPr>
          <a:lstStyle/>
          <a:p>
            <a:r>
              <a:rPr lang="en-IN" dirty="0"/>
              <a:t>Khammam</a:t>
            </a:r>
          </a:p>
        </p:txBody>
      </p:sp>
      <p:pic>
        <p:nvPicPr>
          <p:cNvPr id="11" name="Picture 10">
            <a:extLst>
              <a:ext uri="{FF2B5EF4-FFF2-40B4-BE49-F238E27FC236}">
                <a16:creationId xmlns:a16="http://schemas.microsoft.com/office/drawing/2014/main" id="{4C880C68-6BF8-0949-85DA-B2A2BCC0B71D}"/>
              </a:ext>
            </a:extLst>
          </p:cNvPr>
          <p:cNvPicPr>
            <a:picLocks noChangeAspect="1"/>
          </p:cNvPicPr>
          <p:nvPr/>
        </p:nvPicPr>
        <p:blipFill>
          <a:blip r:embed="rId4"/>
          <a:stretch>
            <a:fillRect/>
          </a:stretch>
        </p:blipFill>
        <p:spPr>
          <a:xfrm>
            <a:off x="6070272" y="2994364"/>
            <a:ext cx="4478321" cy="423486"/>
          </a:xfrm>
          <a:prstGeom prst="rect">
            <a:avLst/>
          </a:prstGeom>
        </p:spPr>
      </p:pic>
      <p:pic>
        <p:nvPicPr>
          <p:cNvPr id="13" name="Picture 12">
            <a:extLst>
              <a:ext uri="{FF2B5EF4-FFF2-40B4-BE49-F238E27FC236}">
                <a16:creationId xmlns:a16="http://schemas.microsoft.com/office/drawing/2014/main" id="{434B3B0C-1283-6C1D-ECCC-02E7922A5B38}"/>
              </a:ext>
            </a:extLst>
          </p:cNvPr>
          <p:cNvPicPr>
            <a:picLocks noChangeAspect="1"/>
          </p:cNvPicPr>
          <p:nvPr/>
        </p:nvPicPr>
        <p:blipFill>
          <a:blip r:embed="rId5"/>
          <a:stretch>
            <a:fillRect/>
          </a:stretch>
        </p:blipFill>
        <p:spPr>
          <a:xfrm>
            <a:off x="6013711" y="2066861"/>
            <a:ext cx="4591444" cy="431317"/>
          </a:xfrm>
          <a:prstGeom prst="rect">
            <a:avLst/>
          </a:prstGeom>
        </p:spPr>
      </p:pic>
      <p:pic>
        <p:nvPicPr>
          <p:cNvPr id="15" name="Picture 14">
            <a:extLst>
              <a:ext uri="{FF2B5EF4-FFF2-40B4-BE49-F238E27FC236}">
                <a16:creationId xmlns:a16="http://schemas.microsoft.com/office/drawing/2014/main" id="{78E49B16-6B4C-4632-0D7B-1297B2F30503}"/>
              </a:ext>
            </a:extLst>
          </p:cNvPr>
          <p:cNvPicPr>
            <a:picLocks noChangeAspect="1"/>
          </p:cNvPicPr>
          <p:nvPr/>
        </p:nvPicPr>
        <p:blipFill>
          <a:blip r:embed="rId6"/>
          <a:stretch>
            <a:fillRect/>
          </a:stretch>
        </p:blipFill>
        <p:spPr>
          <a:xfrm>
            <a:off x="1030665" y="3938696"/>
            <a:ext cx="5451540" cy="822513"/>
          </a:xfrm>
          <a:prstGeom prst="rect">
            <a:avLst/>
          </a:prstGeom>
        </p:spPr>
      </p:pic>
      <p:sp>
        <p:nvSpPr>
          <p:cNvPr id="17" name="TextBox 16">
            <a:extLst>
              <a:ext uri="{FF2B5EF4-FFF2-40B4-BE49-F238E27FC236}">
                <a16:creationId xmlns:a16="http://schemas.microsoft.com/office/drawing/2014/main" id="{F43965F4-A6BD-DC64-A77D-0DC6AB1E4FB1}"/>
              </a:ext>
            </a:extLst>
          </p:cNvPr>
          <p:cNvSpPr txBox="1"/>
          <p:nvPr/>
        </p:nvSpPr>
        <p:spPr>
          <a:xfrm>
            <a:off x="6013712" y="3424415"/>
            <a:ext cx="1690540" cy="369332"/>
          </a:xfrm>
          <a:prstGeom prst="rect">
            <a:avLst/>
          </a:prstGeom>
          <a:noFill/>
        </p:spPr>
        <p:txBody>
          <a:bodyPr wrap="square" rtlCol="0">
            <a:spAutoFit/>
          </a:bodyPr>
          <a:lstStyle/>
          <a:p>
            <a:r>
              <a:rPr lang="en-IN" dirty="0"/>
              <a:t>Nizamabad</a:t>
            </a:r>
          </a:p>
        </p:txBody>
      </p:sp>
      <p:sp>
        <p:nvSpPr>
          <p:cNvPr id="18" name="TextBox 17">
            <a:extLst>
              <a:ext uri="{FF2B5EF4-FFF2-40B4-BE49-F238E27FC236}">
                <a16:creationId xmlns:a16="http://schemas.microsoft.com/office/drawing/2014/main" id="{9022419B-2098-5DFC-6FED-4EFF2FC5C468}"/>
              </a:ext>
            </a:extLst>
          </p:cNvPr>
          <p:cNvSpPr txBox="1"/>
          <p:nvPr/>
        </p:nvSpPr>
        <p:spPr>
          <a:xfrm flipH="1">
            <a:off x="6013711" y="2567047"/>
            <a:ext cx="2226141" cy="369332"/>
          </a:xfrm>
          <a:prstGeom prst="rect">
            <a:avLst/>
          </a:prstGeom>
          <a:noFill/>
        </p:spPr>
        <p:txBody>
          <a:bodyPr wrap="square" rtlCol="0">
            <a:spAutoFit/>
          </a:bodyPr>
          <a:lstStyle/>
          <a:p>
            <a:r>
              <a:rPr lang="en-IN" dirty="0"/>
              <a:t>Warangal</a:t>
            </a:r>
          </a:p>
        </p:txBody>
      </p:sp>
      <p:sp>
        <p:nvSpPr>
          <p:cNvPr id="19" name="TextBox 18">
            <a:extLst>
              <a:ext uri="{FF2B5EF4-FFF2-40B4-BE49-F238E27FC236}">
                <a16:creationId xmlns:a16="http://schemas.microsoft.com/office/drawing/2014/main" id="{85C93330-7A6A-7E79-872A-1E6CC3800642}"/>
              </a:ext>
            </a:extLst>
          </p:cNvPr>
          <p:cNvSpPr txBox="1"/>
          <p:nvPr/>
        </p:nvSpPr>
        <p:spPr>
          <a:xfrm flipH="1">
            <a:off x="7285504" y="4184067"/>
            <a:ext cx="2755457" cy="646331"/>
          </a:xfrm>
          <a:prstGeom prst="rect">
            <a:avLst/>
          </a:prstGeom>
          <a:noFill/>
        </p:spPr>
        <p:txBody>
          <a:bodyPr wrap="square" rtlCol="0">
            <a:spAutoFit/>
          </a:bodyPr>
          <a:lstStyle/>
          <a:p>
            <a:r>
              <a:rPr lang="en-IN" dirty="0"/>
              <a:t>AVERAGE AME- 1.7294</a:t>
            </a:r>
          </a:p>
          <a:p>
            <a:r>
              <a:rPr lang="en-IN" dirty="0"/>
              <a:t>AVERAGE RMSE- 2.0924 </a:t>
            </a:r>
          </a:p>
        </p:txBody>
      </p:sp>
      <p:sp>
        <p:nvSpPr>
          <p:cNvPr id="4" name="TextBox 3">
            <a:extLst>
              <a:ext uri="{FF2B5EF4-FFF2-40B4-BE49-F238E27FC236}">
                <a16:creationId xmlns:a16="http://schemas.microsoft.com/office/drawing/2014/main" id="{ACBC9346-74D9-1351-A1FF-B910A4819621}"/>
              </a:ext>
            </a:extLst>
          </p:cNvPr>
          <p:cNvSpPr txBox="1"/>
          <p:nvPr/>
        </p:nvSpPr>
        <p:spPr>
          <a:xfrm>
            <a:off x="938302" y="4852838"/>
            <a:ext cx="2257480" cy="369332"/>
          </a:xfrm>
          <a:prstGeom prst="rect">
            <a:avLst/>
          </a:prstGeom>
          <a:noFill/>
        </p:spPr>
        <p:txBody>
          <a:bodyPr wrap="square" rtlCol="0">
            <a:spAutoFit/>
          </a:bodyPr>
          <a:lstStyle/>
          <a:p>
            <a:r>
              <a:rPr lang="en-IN" dirty="0"/>
              <a:t>Adilabad</a:t>
            </a:r>
          </a:p>
        </p:txBody>
      </p:sp>
      <p:sp>
        <p:nvSpPr>
          <p:cNvPr id="7" name="TextBox 6">
            <a:extLst>
              <a:ext uri="{FF2B5EF4-FFF2-40B4-BE49-F238E27FC236}">
                <a16:creationId xmlns:a16="http://schemas.microsoft.com/office/drawing/2014/main" id="{C6ADDAEC-0C1F-BE8A-3CBE-691E7086504C}"/>
              </a:ext>
            </a:extLst>
          </p:cNvPr>
          <p:cNvSpPr txBox="1"/>
          <p:nvPr/>
        </p:nvSpPr>
        <p:spPr>
          <a:xfrm>
            <a:off x="1030664" y="5504873"/>
            <a:ext cx="9574491" cy="1200329"/>
          </a:xfrm>
          <a:prstGeom prst="rect">
            <a:avLst/>
          </a:prstGeom>
          <a:noFill/>
        </p:spPr>
        <p:txBody>
          <a:bodyPr wrap="square" rtlCol="0">
            <a:spAutoFit/>
          </a:bodyPr>
          <a:lstStyle/>
          <a:p>
            <a:r>
              <a:rPr lang="en-IN" dirty="0"/>
              <a:t>We created separate models for each of the cities and the above mentioned values are the performance values of each of the cities based on their respective models. The overall average performance values across all 5 models have also been mentioned.</a:t>
            </a:r>
          </a:p>
          <a:p>
            <a:endParaRPr lang="en-IN" dirty="0"/>
          </a:p>
        </p:txBody>
      </p:sp>
    </p:spTree>
    <p:extLst>
      <p:ext uri="{BB962C8B-B14F-4D97-AF65-F5344CB8AC3E}">
        <p14:creationId xmlns:p14="http://schemas.microsoft.com/office/powerpoint/2010/main" val="109953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2553-1BEA-E50C-0598-A2B276CF4270}"/>
              </a:ext>
            </a:extLst>
          </p:cNvPr>
          <p:cNvSpPr>
            <a:spLocks noGrp="1"/>
          </p:cNvSpPr>
          <p:nvPr>
            <p:ph type="title"/>
          </p:nvPr>
        </p:nvSpPr>
        <p:spPr/>
        <p:txBody>
          <a:bodyPr/>
          <a:lstStyle/>
          <a:p>
            <a:pPr algn="ctr"/>
            <a:r>
              <a:rPr lang="en-US" sz="4400" dirty="0"/>
              <a:t>INFORMATION ON MODEL EVALUATION PARAMETERS</a:t>
            </a:r>
            <a:endParaRPr lang="en-US" dirty="0"/>
          </a:p>
        </p:txBody>
      </p:sp>
      <p:pic>
        <p:nvPicPr>
          <p:cNvPr id="5" name="Content Placeholder 4">
            <a:extLst>
              <a:ext uri="{FF2B5EF4-FFF2-40B4-BE49-F238E27FC236}">
                <a16:creationId xmlns:a16="http://schemas.microsoft.com/office/drawing/2014/main" id="{B549C133-AA9E-E015-49B3-AA3DC2CD5EB4}"/>
              </a:ext>
            </a:extLst>
          </p:cNvPr>
          <p:cNvPicPr>
            <a:picLocks noGrp="1" noChangeAspect="1"/>
          </p:cNvPicPr>
          <p:nvPr>
            <p:ph idx="1"/>
          </p:nvPr>
        </p:nvPicPr>
        <p:blipFill>
          <a:blip r:embed="rId2"/>
          <a:stretch>
            <a:fillRect/>
          </a:stretch>
        </p:blipFill>
        <p:spPr>
          <a:xfrm>
            <a:off x="838200" y="1976937"/>
            <a:ext cx="4917649" cy="431212"/>
          </a:xfrm>
        </p:spPr>
      </p:pic>
      <p:sp>
        <p:nvSpPr>
          <p:cNvPr id="16" name="TextBox 15">
            <a:extLst>
              <a:ext uri="{FF2B5EF4-FFF2-40B4-BE49-F238E27FC236}">
                <a16:creationId xmlns:a16="http://schemas.microsoft.com/office/drawing/2014/main" id="{A6ABD14B-E139-F87D-4BA3-C5B5A714CFF5}"/>
              </a:ext>
            </a:extLst>
          </p:cNvPr>
          <p:cNvSpPr txBox="1"/>
          <p:nvPr/>
        </p:nvSpPr>
        <p:spPr>
          <a:xfrm>
            <a:off x="761999" y="2448339"/>
            <a:ext cx="2159524" cy="369332"/>
          </a:xfrm>
          <a:prstGeom prst="rect">
            <a:avLst/>
          </a:prstGeom>
          <a:noFill/>
        </p:spPr>
        <p:txBody>
          <a:bodyPr wrap="square" rtlCol="0">
            <a:spAutoFit/>
          </a:bodyPr>
          <a:lstStyle/>
          <a:p>
            <a:r>
              <a:rPr lang="en-IN" dirty="0" err="1"/>
              <a:t>NIizamabad</a:t>
            </a:r>
            <a:endParaRPr lang="en-IN" dirty="0"/>
          </a:p>
        </p:txBody>
      </p:sp>
      <p:sp>
        <p:nvSpPr>
          <p:cNvPr id="17" name="TextBox 16">
            <a:extLst>
              <a:ext uri="{FF2B5EF4-FFF2-40B4-BE49-F238E27FC236}">
                <a16:creationId xmlns:a16="http://schemas.microsoft.com/office/drawing/2014/main" id="{C0D45325-40D4-BA64-81C7-58E77603B9D3}"/>
              </a:ext>
            </a:extLst>
          </p:cNvPr>
          <p:cNvSpPr txBox="1"/>
          <p:nvPr/>
        </p:nvSpPr>
        <p:spPr>
          <a:xfrm>
            <a:off x="6096000" y="2433038"/>
            <a:ext cx="3280527" cy="369332"/>
          </a:xfrm>
          <a:prstGeom prst="rect">
            <a:avLst/>
          </a:prstGeom>
          <a:noFill/>
        </p:spPr>
        <p:txBody>
          <a:bodyPr wrap="square" rtlCol="0">
            <a:spAutoFit/>
          </a:bodyPr>
          <a:lstStyle/>
          <a:p>
            <a:r>
              <a:rPr lang="en-IN" dirty="0" err="1"/>
              <a:t>Adillabad</a:t>
            </a:r>
            <a:r>
              <a:rPr lang="en-IN" dirty="0"/>
              <a:t> </a:t>
            </a:r>
          </a:p>
        </p:txBody>
      </p:sp>
      <p:pic>
        <p:nvPicPr>
          <p:cNvPr id="19" name="Picture 18">
            <a:extLst>
              <a:ext uri="{FF2B5EF4-FFF2-40B4-BE49-F238E27FC236}">
                <a16:creationId xmlns:a16="http://schemas.microsoft.com/office/drawing/2014/main" id="{074DA638-654C-FEB8-9D34-360ECF36F60D}"/>
              </a:ext>
            </a:extLst>
          </p:cNvPr>
          <p:cNvPicPr>
            <a:picLocks noChangeAspect="1"/>
          </p:cNvPicPr>
          <p:nvPr/>
        </p:nvPicPr>
        <p:blipFill>
          <a:blip r:embed="rId3"/>
          <a:stretch>
            <a:fillRect/>
          </a:stretch>
        </p:blipFill>
        <p:spPr>
          <a:xfrm>
            <a:off x="761999" y="2924160"/>
            <a:ext cx="5082620" cy="473882"/>
          </a:xfrm>
          <a:prstGeom prst="rect">
            <a:avLst/>
          </a:prstGeom>
        </p:spPr>
      </p:pic>
      <p:sp>
        <p:nvSpPr>
          <p:cNvPr id="20" name="TextBox 19">
            <a:extLst>
              <a:ext uri="{FF2B5EF4-FFF2-40B4-BE49-F238E27FC236}">
                <a16:creationId xmlns:a16="http://schemas.microsoft.com/office/drawing/2014/main" id="{BD1B29FF-98A9-D1CB-05EF-6DA2F11907D6}"/>
              </a:ext>
            </a:extLst>
          </p:cNvPr>
          <p:cNvSpPr txBox="1"/>
          <p:nvPr/>
        </p:nvSpPr>
        <p:spPr>
          <a:xfrm>
            <a:off x="761999" y="3459959"/>
            <a:ext cx="2865748" cy="369332"/>
          </a:xfrm>
          <a:prstGeom prst="rect">
            <a:avLst/>
          </a:prstGeom>
          <a:noFill/>
        </p:spPr>
        <p:txBody>
          <a:bodyPr wrap="square" rtlCol="0">
            <a:spAutoFit/>
          </a:bodyPr>
          <a:lstStyle/>
          <a:p>
            <a:r>
              <a:rPr lang="en-IN" dirty="0"/>
              <a:t>Karim Nagar</a:t>
            </a:r>
          </a:p>
        </p:txBody>
      </p:sp>
      <p:pic>
        <p:nvPicPr>
          <p:cNvPr id="22" name="Picture 21">
            <a:extLst>
              <a:ext uri="{FF2B5EF4-FFF2-40B4-BE49-F238E27FC236}">
                <a16:creationId xmlns:a16="http://schemas.microsoft.com/office/drawing/2014/main" id="{BD0E15EF-5C4B-6291-906D-E5FDBD38DF20}"/>
              </a:ext>
            </a:extLst>
          </p:cNvPr>
          <p:cNvPicPr>
            <a:picLocks noChangeAspect="1"/>
          </p:cNvPicPr>
          <p:nvPr/>
        </p:nvPicPr>
        <p:blipFill>
          <a:blip r:embed="rId4"/>
          <a:stretch>
            <a:fillRect/>
          </a:stretch>
        </p:blipFill>
        <p:spPr>
          <a:xfrm>
            <a:off x="6096001" y="1910940"/>
            <a:ext cx="5067300" cy="495300"/>
          </a:xfrm>
          <a:prstGeom prst="rect">
            <a:avLst/>
          </a:prstGeom>
        </p:spPr>
      </p:pic>
      <p:pic>
        <p:nvPicPr>
          <p:cNvPr id="24" name="Picture 23">
            <a:extLst>
              <a:ext uri="{FF2B5EF4-FFF2-40B4-BE49-F238E27FC236}">
                <a16:creationId xmlns:a16="http://schemas.microsoft.com/office/drawing/2014/main" id="{B54029CD-715A-3F68-B148-4099C635FEDC}"/>
              </a:ext>
            </a:extLst>
          </p:cNvPr>
          <p:cNvPicPr>
            <a:picLocks noChangeAspect="1"/>
          </p:cNvPicPr>
          <p:nvPr/>
        </p:nvPicPr>
        <p:blipFill>
          <a:blip r:embed="rId5"/>
          <a:stretch>
            <a:fillRect/>
          </a:stretch>
        </p:blipFill>
        <p:spPr>
          <a:xfrm>
            <a:off x="6096000" y="2859770"/>
            <a:ext cx="5067300" cy="485775"/>
          </a:xfrm>
          <a:prstGeom prst="rect">
            <a:avLst/>
          </a:prstGeom>
        </p:spPr>
      </p:pic>
      <p:pic>
        <p:nvPicPr>
          <p:cNvPr id="26" name="Picture 25">
            <a:extLst>
              <a:ext uri="{FF2B5EF4-FFF2-40B4-BE49-F238E27FC236}">
                <a16:creationId xmlns:a16="http://schemas.microsoft.com/office/drawing/2014/main" id="{4BB07959-71D0-9828-0544-0966B4C74A09}"/>
              </a:ext>
            </a:extLst>
          </p:cNvPr>
          <p:cNvPicPr>
            <a:picLocks noChangeAspect="1"/>
          </p:cNvPicPr>
          <p:nvPr/>
        </p:nvPicPr>
        <p:blipFill>
          <a:blip r:embed="rId6"/>
          <a:stretch>
            <a:fillRect/>
          </a:stretch>
        </p:blipFill>
        <p:spPr>
          <a:xfrm>
            <a:off x="755714" y="3891208"/>
            <a:ext cx="5082620" cy="524527"/>
          </a:xfrm>
          <a:prstGeom prst="rect">
            <a:avLst/>
          </a:prstGeom>
        </p:spPr>
      </p:pic>
      <p:sp>
        <p:nvSpPr>
          <p:cNvPr id="28" name="TextBox 27">
            <a:extLst>
              <a:ext uri="{FF2B5EF4-FFF2-40B4-BE49-F238E27FC236}">
                <a16:creationId xmlns:a16="http://schemas.microsoft.com/office/drawing/2014/main" id="{8FE80F80-7606-009A-2645-C3089B59CBEA}"/>
              </a:ext>
            </a:extLst>
          </p:cNvPr>
          <p:cNvSpPr txBox="1"/>
          <p:nvPr/>
        </p:nvSpPr>
        <p:spPr>
          <a:xfrm>
            <a:off x="6096000" y="3429000"/>
            <a:ext cx="2780907" cy="369332"/>
          </a:xfrm>
          <a:prstGeom prst="rect">
            <a:avLst/>
          </a:prstGeom>
          <a:noFill/>
        </p:spPr>
        <p:txBody>
          <a:bodyPr wrap="square" rtlCol="0">
            <a:spAutoFit/>
          </a:bodyPr>
          <a:lstStyle/>
          <a:p>
            <a:r>
              <a:rPr lang="en-IN" dirty="0" err="1"/>
              <a:t>Khamma</a:t>
            </a:r>
            <a:endParaRPr lang="en-IN" dirty="0"/>
          </a:p>
        </p:txBody>
      </p:sp>
      <p:sp>
        <p:nvSpPr>
          <p:cNvPr id="29" name="TextBox 28">
            <a:extLst>
              <a:ext uri="{FF2B5EF4-FFF2-40B4-BE49-F238E27FC236}">
                <a16:creationId xmlns:a16="http://schemas.microsoft.com/office/drawing/2014/main" id="{C68833F9-EDAE-5D53-B67D-9E713BB65769}"/>
              </a:ext>
            </a:extLst>
          </p:cNvPr>
          <p:cNvSpPr txBox="1"/>
          <p:nvPr/>
        </p:nvSpPr>
        <p:spPr>
          <a:xfrm>
            <a:off x="755714" y="4471579"/>
            <a:ext cx="3344946" cy="369332"/>
          </a:xfrm>
          <a:prstGeom prst="rect">
            <a:avLst/>
          </a:prstGeom>
          <a:noFill/>
        </p:spPr>
        <p:txBody>
          <a:bodyPr wrap="square" rtlCol="0">
            <a:spAutoFit/>
          </a:bodyPr>
          <a:lstStyle/>
          <a:p>
            <a:r>
              <a:rPr lang="en-IN" dirty="0"/>
              <a:t>Warangal(MEE_SEVA)</a:t>
            </a:r>
          </a:p>
        </p:txBody>
      </p:sp>
      <p:sp>
        <p:nvSpPr>
          <p:cNvPr id="31" name="TextBox 30">
            <a:extLst>
              <a:ext uri="{FF2B5EF4-FFF2-40B4-BE49-F238E27FC236}">
                <a16:creationId xmlns:a16="http://schemas.microsoft.com/office/drawing/2014/main" id="{630E7E64-8890-33D1-DEB8-89EA9E74B535}"/>
              </a:ext>
            </a:extLst>
          </p:cNvPr>
          <p:cNvSpPr txBox="1"/>
          <p:nvPr/>
        </p:nvSpPr>
        <p:spPr>
          <a:xfrm>
            <a:off x="6655324" y="4107752"/>
            <a:ext cx="4698476" cy="646331"/>
          </a:xfrm>
          <a:prstGeom prst="rect">
            <a:avLst/>
          </a:prstGeom>
          <a:noFill/>
        </p:spPr>
        <p:txBody>
          <a:bodyPr wrap="square" rtlCol="0">
            <a:spAutoFit/>
          </a:bodyPr>
          <a:lstStyle/>
          <a:p>
            <a:r>
              <a:rPr lang="en-IN" dirty="0"/>
              <a:t>AVERAGE AME - 10.7127687507855732</a:t>
            </a:r>
          </a:p>
          <a:p>
            <a:r>
              <a:rPr lang="en-IN" dirty="0"/>
              <a:t>AVERGAE RMSE- 8.686978443826857</a:t>
            </a:r>
          </a:p>
        </p:txBody>
      </p:sp>
      <p:sp>
        <p:nvSpPr>
          <p:cNvPr id="3" name="TextBox 2">
            <a:extLst>
              <a:ext uri="{FF2B5EF4-FFF2-40B4-BE49-F238E27FC236}">
                <a16:creationId xmlns:a16="http://schemas.microsoft.com/office/drawing/2014/main" id="{AD895524-9528-56E3-1BEC-9515FD006FF8}"/>
              </a:ext>
            </a:extLst>
          </p:cNvPr>
          <p:cNvSpPr txBox="1"/>
          <p:nvPr/>
        </p:nvSpPr>
        <p:spPr>
          <a:xfrm>
            <a:off x="838200" y="5292066"/>
            <a:ext cx="9892145" cy="1200329"/>
          </a:xfrm>
          <a:prstGeom prst="rect">
            <a:avLst/>
          </a:prstGeom>
          <a:noFill/>
        </p:spPr>
        <p:txBody>
          <a:bodyPr wrap="square" rtlCol="0">
            <a:spAutoFit/>
          </a:bodyPr>
          <a:lstStyle/>
          <a:p>
            <a:r>
              <a:rPr lang="en-IN" dirty="0"/>
              <a:t>We created separate models for each of the cities and the above mentioned values are the performance values of each of the cities based on their respective models. The overall average performance values across all 5 models have also been mentioned.</a:t>
            </a:r>
          </a:p>
          <a:p>
            <a:endParaRPr lang="en-IN" dirty="0"/>
          </a:p>
        </p:txBody>
      </p:sp>
    </p:spTree>
    <p:extLst>
      <p:ext uri="{BB962C8B-B14F-4D97-AF65-F5344CB8AC3E}">
        <p14:creationId xmlns:p14="http://schemas.microsoft.com/office/powerpoint/2010/main" val="166444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9A16-2EC9-02FC-D689-42D9E11495F6}"/>
              </a:ext>
            </a:extLst>
          </p:cNvPr>
          <p:cNvSpPr>
            <a:spLocks noGrp="1"/>
          </p:cNvSpPr>
          <p:nvPr>
            <p:ph type="title"/>
          </p:nvPr>
        </p:nvSpPr>
        <p:spPr>
          <a:xfrm>
            <a:off x="838200" y="0"/>
            <a:ext cx="10515600" cy="1325563"/>
          </a:xfrm>
        </p:spPr>
        <p:txBody>
          <a:bodyPr/>
          <a:lstStyle/>
          <a:p>
            <a:pPr algn="ctr"/>
            <a:r>
              <a:rPr lang="en-US" dirty="0"/>
              <a:t>PLAN TO STARTUP</a:t>
            </a:r>
          </a:p>
        </p:txBody>
      </p:sp>
      <p:sp>
        <p:nvSpPr>
          <p:cNvPr id="3" name="Content Placeholder 2">
            <a:extLst>
              <a:ext uri="{FF2B5EF4-FFF2-40B4-BE49-F238E27FC236}">
                <a16:creationId xmlns:a16="http://schemas.microsoft.com/office/drawing/2014/main" id="{46D44817-BA04-BBA5-E8BD-DEF619536022}"/>
              </a:ext>
            </a:extLst>
          </p:cNvPr>
          <p:cNvSpPr>
            <a:spLocks noGrp="1"/>
          </p:cNvSpPr>
          <p:nvPr>
            <p:ph idx="1"/>
          </p:nvPr>
        </p:nvSpPr>
        <p:spPr>
          <a:xfrm>
            <a:off x="0" y="1095374"/>
            <a:ext cx="12192000" cy="5762625"/>
          </a:xfrm>
        </p:spPr>
        <p:txBody>
          <a:bodyPr>
            <a:noAutofit/>
          </a:bodyPr>
          <a:lstStyle/>
          <a:p>
            <a:r>
              <a:rPr lang="en-US" sz="2000" dirty="0"/>
              <a:t>We believe our startup can develop a comprehensive plan for addressing climate change through the use of air quality and humidity levels. With a focus on areas as mentioned below our startup can launch successfully and grow to become a leader in the fight against climate change.</a:t>
            </a:r>
          </a:p>
          <a:p>
            <a:r>
              <a:rPr lang="en-US" sz="2000" dirty="0"/>
              <a:t>1.</a:t>
            </a:r>
            <a:r>
              <a:rPr lang="en-US" sz="2000" b="1" u="sng" dirty="0"/>
              <a:t>Research and Development: </a:t>
            </a:r>
            <a:r>
              <a:rPr lang="en-US" sz="2000" dirty="0"/>
              <a:t>Conduct research on air quality and humidity, and their impact on climate </a:t>
            </a:r>
            <a:r>
              <a:rPr lang="en-US" sz="2000" dirty="0" err="1"/>
              <a:t>change.A</a:t>
            </a:r>
            <a:r>
              <a:rPr lang="en-US" sz="2000" dirty="0"/>
              <a:t> prototype is being developed and we will test it in various environments.</a:t>
            </a:r>
          </a:p>
          <a:p>
            <a:r>
              <a:rPr lang="en-US" sz="2000" dirty="0"/>
              <a:t>2.</a:t>
            </a:r>
            <a:r>
              <a:rPr lang="en-US" sz="2000" b="1" u="sng" dirty="0"/>
              <a:t>Market Analysis: </a:t>
            </a:r>
            <a:r>
              <a:rPr lang="en-US" sz="2000" dirty="0"/>
              <a:t>Identify potential customers, competitors, and pricing strategies.</a:t>
            </a:r>
          </a:p>
          <a:p>
            <a:r>
              <a:rPr lang="en-US" sz="2000" dirty="0"/>
              <a:t>3.</a:t>
            </a:r>
            <a:r>
              <a:rPr lang="en-US" sz="2000" b="1" u="sng" dirty="0"/>
              <a:t>Legal and Regulatory Compliance: </a:t>
            </a:r>
            <a:r>
              <a:rPr lang="en-US" sz="2000" dirty="0"/>
              <a:t>Review relevant laws and regulations related to air quality and humidity levels.</a:t>
            </a:r>
          </a:p>
          <a:p>
            <a:r>
              <a:rPr lang="en-US" sz="2000" dirty="0"/>
              <a:t>4.</a:t>
            </a:r>
            <a:r>
              <a:rPr lang="en-US" sz="2000" b="1" u="sng" dirty="0"/>
              <a:t>Business Model: </a:t>
            </a:r>
            <a:r>
              <a:rPr lang="en-US" sz="2000" dirty="0"/>
              <a:t>Determine the most appropriate business model and pricing strategy.</a:t>
            </a:r>
          </a:p>
          <a:p>
            <a:r>
              <a:rPr lang="en-US" sz="2000" dirty="0"/>
              <a:t>5.</a:t>
            </a:r>
            <a:r>
              <a:rPr lang="en-US" sz="2000" b="1" u="sng" dirty="0"/>
              <a:t>Marketing and Sales: </a:t>
            </a:r>
            <a:r>
              <a:rPr lang="en-US" sz="2000" dirty="0"/>
              <a:t>Develop a marketing and sales plan that targets our ideal customers. Utilize various channels to reach potential customers.</a:t>
            </a:r>
          </a:p>
          <a:p>
            <a:r>
              <a:rPr lang="en-US" sz="2000" dirty="0"/>
              <a:t>6.</a:t>
            </a:r>
            <a:r>
              <a:rPr lang="en-US" sz="2000" b="1" u="sng" dirty="0"/>
              <a:t>Operations and Logistics: </a:t>
            </a:r>
            <a:r>
              <a:rPr lang="en-US" sz="2000" dirty="0"/>
              <a:t>Establish processes and systems for manufacturing, shipping, and customer service.</a:t>
            </a:r>
          </a:p>
          <a:p>
            <a:r>
              <a:rPr lang="en-US" sz="2000" dirty="0"/>
              <a:t>7.</a:t>
            </a:r>
            <a:r>
              <a:rPr lang="en-US" sz="2000" b="1" u="sng" dirty="0"/>
              <a:t>Funding: </a:t>
            </a:r>
            <a:r>
              <a:rPr lang="en-US" sz="2000" dirty="0"/>
              <a:t>Determine the amount of funding required to launch and grow our startup. Explore various funding options.</a:t>
            </a:r>
          </a:p>
          <a:p>
            <a:r>
              <a:rPr lang="en-US" sz="2000" dirty="0"/>
              <a:t>8.</a:t>
            </a:r>
            <a:r>
              <a:rPr lang="en-US" sz="2000" b="1" u="sng" dirty="0"/>
              <a:t>Launch and Growth: </a:t>
            </a:r>
            <a:r>
              <a:rPr lang="en-US" sz="2000" dirty="0"/>
              <a:t>Launch our startup and focus on customer satisfaction and retention. Explore opportunities for growth and expansion</a:t>
            </a:r>
          </a:p>
        </p:txBody>
      </p:sp>
    </p:spTree>
    <p:extLst>
      <p:ext uri="{BB962C8B-B14F-4D97-AF65-F5344CB8AC3E}">
        <p14:creationId xmlns:p14="http://schemas.microsoft.com/office/powerpoint/2010/main" val="4170947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88D7-5548-BE35-0C6C-4BD8E7B7D1ED}"/>
              </a:ext>
            </a:extLst>
          </p:cNvPr>
          <p:cNvSpPr>
            <a:spLocks noGrp="1"/>
          </p:cNvSpPr>
          <p:nvPr>
            <p:ph type="title"/>
          </p:nvPr>
        </p:nvSpPr>
        <p:spPr>
          <a:xfrm>
            <a:off x="838200" y="-268859"/>
            <a:ext cx="10515600" cy="1325563"/>
          </a:xfrm>
        </p:spPr>
        <p:txBody>
          <a:bodyPr/>
          <a:lstStyle/>
          <a:p>
            <a:pPr algn="ctr"/>
            <a:r>
              <a:rPr lang="en-US" dirty="0"/>
              <a:t>THE PROBLEM AND THE SOLUTION</a:t>
            </a:r>
          </a:p>
        </p:txBody>
      </p:sp>
      <p:sp>
        <p:nvSpPr>
          <p:cNvPr id="3" name="Content Placeholder 2">
            <a:extLst>
              <a:ext uri="{FF2B5EF4-FFF2-40B4-BE49-F238E27FC236}">
                <a16:creationId xmlns:a16="http://schemas.microsoft.com/office/drawing/2014/main" id="{D4F78E60-12F0-5C72-C4C9-C9F0C55A605D}"/>
              </a:ext>
            </a:extLst>
          </p:cNvPr>
          <p:cNvSpPr>
            <a:spLocks noGrp="1"/>
          </p:cNvSpPr>
          <p:nvPr>
            <p:ph idx="1"/>
          </p:nvPr>
        </p:nvSpPr>
        <p:spPr>
          <a:xfrm>
            <a:off x="0" y="764921"/>
            <a:ext cx="12192000" cy="5989447"/>
          </a:xfrm>
        </p:spPr>
        <p:txBody>
          <a:bodyPr>
            <a:normAutofit fontScale="85000" lnSpcReduction="20000"/>
          </a:bodyPr>
          <a:lstStyle/>
          <a:p>
            <a:r>
              <a:rPr lang="en-US" sz="2000" dirty="0"/>
              <a:t>The problem we have taken up to solve is the increasing frequency, duration, and intensity of heatwaves in Telangana, India, and their significant impacts on human health, causing mortality, heat cramps, exhaustion, and stroke and other related issues. Heatwaves have become a persistent problem with an increase in duration over the past few decades The proposed solution involves developing an AI/ML model that can predict the occurrence of heatwaves and air quality in advance, communicate the risks and dangers with the public, and provide various precautionary measures to mitigate the effects of heatwaves. A "risk map" can help identify vulnerable populations and direct resources to areas with higher risk scores.</a:t>
            </a:r>
          </a:p>
          <a:p>
            <a:endParaRPr lang="en-US" sz="2000" dirty="0"/>
          </a:p>
          <a:p>
            <a:r>
              <a:rPr lang="en-US" sz="2000" b="1" dirty="0"/>
              <a:t>HEAT WAVES MODEL</a:t>
            </a:r>
          </a:p>
          <a:p>
            <a:pPr marL="0" indent="0">
              <a:buNone/>
            </a:pPr>
            <a:r>
              <a:rPr lang="en-US" sz="2000" dirty="0"/>
              <a:t>We used an </a:t>
            </a:r>
            <a:r>
              <a:rPr lang="en-US" sz="2000" dirty="0" err="1"/>
              <a:t>arima</a:t>
            </a:r>
            <a:r>
              <a:rPr lang="en-US" sz="2000" dirty="0"/>
              <a:t> time series based model to predict the heat wave occurrence for each month of 2023 .</a:t>
            </a:r>
          </a:p>
          <a:p>
            <a:pPr marL="0" indent="0">
              <a:buNone/>
            </a:pPr>
            <a:r>
              <a:rPr lang="en-US" sz="2000" dirty="0"/>
              <a:t> We initially trained a model with the values from Jan 2018 to Nov 2022, and predicted the heat wave occurrences for the month of December 2022. As heat wave for December 2022 already exists with  us , we calculate the accuracy of the model  using the </a:t>
            </a:r>
            <a:r>
              <a:rPr lang="en-US" sz="2000" dirty="0" err="1"/>
              <a:t>prdecting</a:t>
            </a:r>
            <a:r>
              <a:rPr lang="en-US" sz="2000" dirty="0"/>
              <a:t> and existing values of </a:t>
            </a:r>
            <a:r>
              <a:rPr lang="en-US" sz="2000" dirty="0" err="1"/>
              <a:t>december</a:t>
            </a:r>
            <a:r>
              <a:rPr lang="en-US" sz="2000" dirty="0"/>
              <a:t> 2022. </a:t>
            </a:r>
          </a:p>
          <a:p>
            <a:pPr marL="0" indent="0">
              <a:buNone/>
            </a:pPr>
            <a:r>
              <a:rPr lang="en-US" sz="2000" dirty="0"/>
              <a:t>Now we create a new model which takes input from </a:t>
            </a:r>
            <a:r>
              <a:rPr lang="en-US" sz="2000" dirty="0" err="1"/>
              <a:t>jan</a:t>
            </a:r>
            <a:r>
              <a:rPr lang="en-US" sz="2000" dirty="0"/>
              <a:t> 2018 dec 2022 and predicts the heat waves occurrences of </a:t>
            </a:r>
            <a:r>
              <a:rPr lang="en-US" sz="2000" dirty="0" err="1"/>
              <a:t>jan</a:t>
            </a:r>
            <a:r>
              <a:rPr lang="en-US" sz="2000" dirty="0"/>
              <a:t> 2023 . Now the Initial dataset from </a:t>
            </a:r>
            <a:r>
              <a:rPr lang="en-US" sz="2000" dirty="0" err="1"/>
              <a:t>jan</a:t>
            </a:r>
            <a:r>
              <a:rPr lang="en-US" sz="2000" dirty="0"/>
              <a:t> 2018 to dec 2022 is updated and </a:t>
            </a:r>
            <a:r>
              <a:rPr lang="en-US" sz="2000" dirty="0" err="1"/>
              <a:t>jan</a:t>
            </a:r>
            <a:r>
              <a:rPr lang="en-US" sz="2000" dirty="0"/>
              <a:t> 2023 dataset is added . Using the new dataset as an input for the new model we predict the heat wave occurrence of </a:t>
            </a:r>
            <a:r>
              <a:rPr lang="en-US" sz="2000" dirty="0" err="1"/>
              <a:t>jan</a:t>
            </a:r>
            <a:r>
              <a:rPr lang="en-US" sz="2000" dirty="0"/>
              <a:t> 2023 . This process keeps getting looped where the predicted dataset gets added to the original dataset to predict the next months data . This is one of the reason why our model is accurate . As it considers the output of the current iteration as the input of the next iteration . the performance metrics and graphs of the dataset are printed throughout the model. </a:t>
            </a:r>
          </a:p>
          <a:p>
            <a:pPr marL="0" indent="0">
              <a:buNone/>
            </a:pPr>
            <a:endParaRPr lang="en-US" sz="2000" dirty="0"/>
          </a:p>
          <a:p>
            <a:r>
              <a:rPr lang="en-US" sz="2000" dirty="0"/>
              <a:t>AQI MODEL </a:t>
            </a:r>
          </a:p>
          <a:p>
            <a:r>
              <a:rPr lang="en-US" sz="2000" dirty="0"/>
              <a:t>We used an </a:t>
            </a:r>
            <a:r>
              <a:rPr lang="en-US" sz="2000" dirty="0" err="1"/>
              <a:t>arima</a:t>
            </a:r>
            <a:r>
              <a:rPr lang="en-US" sz="2000" dirty="0"/>
              <a:t> time series based model to predict the </a:t>
            </a:r>
            <a:r>
              <a:rPr lang="en-US" sz="2000" dirty="0" err="1"/>
              <a:t>aqi</a:t>
            </a:r>
            <a:r>
              <a:rPr lang="en-US" sz="2000" dirty="0"/>
              <a:t> values for each month of 2023. </a:t>
            </a:r>
          </a:p>
          <a:p>
            <a:pPr marL="342900" indent="-342900" algn="l">
              <a:buFont typeface="Arial" panose="020B0604020202020204" pitchFamily="34" charset="0"/>
              <a:buChar char="•"/>
            </a:pPr>
            <a:r>
              <a:rPr lang="en-US" sz="2000" dirty="0"/>
              <a:t>Our dataset contains </a:t>
            </a:r>
            <a:r>
              <a:rPr lang="en-US" sz="2000" dirty="0" err="1"/>
              <a:t>aqi</a:t>
            </a:r>
            <a:r>
              <a:rPr lang="en-US" sz="2000" dirty="0"/>
              <a:t> values of each month between 2016 and 2022. we predict the values for the year 2022 based on passing  the previous years data through an </a:t>
            </a:r>
            <a:r>
              <a:rPr lang="en-US" sz="2000" dirty="0" err="1"/>
              <a:t>arima</a:t>
            </a:r>
            <a:r>
              <a:rPr lang="en-US" sz="2000" dirty="0"/>
              <a:t> model and we use the predicted </a:t>
            </a:r>
            <a:r>
              <a:rPr lang="en-US" sz="2000" dirty="0" err="1"/>
              <a:t>aqi</a:t>
            </a:r>
            <a:r>
              <a:rPr lang="en-US" sz="2000" dirty="0"/>
              <a:t> value and the available value to calculate the performance metrics. The whole dataset is provided as an input for the </a:t>
            </a:r>
            <a:r>
              <a:rPr lang="en-US" sz="2000" dirty="0" err="1"/>
              <a:t>arima</a:t>
            </a:r>
            <a:r>
              <a:rPr lang="en-US" sz="2000" dirty="0"/>
              <a:t> model and we forecast the  values for the next 12 months ie.2023 . the performance metrics and graphs of the dataset are printed throughout the model.</a:t>
            </a:r>
          </a:p>
          <a:p>
            <a:pPr marL="0" indent="0">
              <a:buNone/>
            </a:pPr>
            <a:endParaRPr lang="en-US" sz="3200" dirty="0"/>
          </a:p>
          <a:p>
            <a:endParaRPr lang="en-US" sz="2900" dirty="0"/>
          </a:p>
          <a:p>
            <a:endParaRPr lang="en-US" sz="6000" dirty="0"/>
          </a:p>
          <a:p>
            <a:pPr marL="0" indent="0">
              <a:buNone/>
            </a:pPr>
            <a:endParaRPr lang="en-US" sz="1800" dirty="0"/>
          </a:p>
        </p:txBody>
      </p:sp>
    </p:spTree>
    <p:extLst>
      <p:ext uri="{BB962C8B-B14F-4D97-AF65-F5344CB8AC3E}">
        <p14:creationId xmlns:p14="http://schemas.microsoft.com/office/powerpoint/2010/main" val="760087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A0E8-6D26-5391-1986-A62B66F0EA17}"/>
              </a:ext>
            </a:extLst>
          </p:cNvPr>
          <p:cNvSpPr>
            <a:spLocks noGrp="1"/>
          </p:cNvSpPr>
          <p:nvPr>
            <p:ph type="title"/>
          </p:nvPr>
        </p:nvSpPr>
        <p:spPr>
          <a:xfrm>
            <a:off x="838200" y="18255"/>
            <a:ext cx="10515600" cy="1325563"/>
          </a:xfrm>
        </p:spPr>
        <p:txBody>
          <a:bodyPr>
            <a:normAutofit/>
          </a:bodyPr>
          <a:lstStyle/>
          <a:p>
            <a:pPr algn="ctr"/>
            <a:r>
              <a:rPr lang="en-US" sz="4000" dirty="0"/>
              <a:t>HELP FOR STARTUP AND HOW WE WILL USE THE PRIZE MONEY</a:t>
            </a:r>
          </a:p>
        </p:txBody>
      </p:sp>
      <p:sp>
        <p:nvSpPr>
          <p:cNvPr id="3" name="Content Placeholder 2">
            <a:extLst>
              <a:ext uri="{FF2B5EF4-FFF2-40B4-BE49-F238E27FC236}">
                <a16:creationId xmlns:a16="http://schemas.microsoft.com/office/drawing/2014/main" id="{6650EBA7-A7A4-53E9-32B9-E6C9C6B8F861}"/>
              </a:ext>
            </a:extLst>
          </p:cNvPr>
          <p:cNvSpPr>
            <a:spLocks noGrp="1"/>
          </p:cNvSpPr>
          <p:nvPr>
            <p:ph idx="1"/>
          </p:nvPr>
        </p:nvSpPr>
        <p:spPr>
          <a:xfrm>
            <a:off x="0" y="1343818"/>
            <a:ext cx="12192000" cy="5514182"/>
          </a:xfrm>
        </p:spPr>
        <p:txBody>
          <a:bodyPr>
            <a:normAutofit fontScale="92500" lnSpcReduction="20000"/>
          </a:bodyPr>
          <a:lstStyle/>
          <a:p>
            <a:r>
              <a:rPr lang="en-US" sz="1800" b="1" dirty="0"/>
              <a:t>Help needed</a:t>
            </a:r>
          </a:p>
          <a:p>
            <a:r>
              <a:rPr lang="en-US" sz="1800" dirty="0"/>
              <a:t>1.Expertise: we need expert advice on the technical aspects of measuring and analyzing air quality and humidity levels, as well as designing and developing a product or service that can address these issues. </a:t>
            </a:r>
          </a:p>
          <a:p>
            <a:r>
              <a:rPr lang="en-US" sz="1800" dirty="0"/>
              <a:t>2.Funding: Starting a start-up requires some initial investment. we may need to explore different funding sources, such as loans, or venture capital, and develop a solid business plan that outlines our revenue streams, marketing strategies, and growth projections.</a:t>
            </a:r>
          </a:p>
          <a:p>
            <a:r>
              <a:rPr lang="en-US" sz="1800" dirty="0"/>
              <a:t>3.Mentorship: Finding mentors who have experience in starting and growing a successful start-up can be invaluable</a:t>
            </a:r>
          </a:p>
          <a:p>
            <a:r>
              <a:rPr lang="en-US" sz="1800" dirty="0"/>
              <a:t>4.Networking: Building a network of partners, collaborators, and customers is essential for the success of any start-up.</a:t>
            </a:r>
          </a:p>
          <a:p>
            <a:r>
              <a:rPr lang="en-US" sz="1800" dirty="0"/>
              <a:t>5.Legal and regulatory compliance: We may need help in consulting legal and regulatory experts to ensure that we are operating within the legal framework and registering the startup.</a:t>
            </a:r>
          </a:p>
          <a:p>
            <a:r>
              <a:rPr lang="en-US" sz="1800" dirty="0"/>
              <a:t>Overall, starting a climate change solution start-up requires a multidisciplinary approach, combining technical, financial, business, and legal expertise, and building a strong network of partners and collaborators</a:t>
            </a:r>
          </a:p>
          <a:p>
            <a:endParaRPr lang="en-US" sz="1800" b="1" dirty="0"/>
          </a:p>
          <a:p>
            <a:r>
              <a:rPr lang="en-US" sz="1800" b="1" dirty="0"/>
              <a:t>We will use the prize money to fund these activities, we can also increase the chances of successfully starting a startup . </a:t>
            </a:r>
          </a:p>
          <a:p>
            <a:r>
              <a:rPr lang="en-US" sz="1800" dirty="0"/>
              <a:t>1.Conduct market research to identify the potential demand for the product or service.</a:t>
            </a:r>
          </a:p>
          <a:p>
            <a:r>
              <a:rPr lang="en-US" sz="1800" dirty="0"/>
              <a:t>2.Protect the intellectual property of the solution by filing for patents and trademarks.</a:t>
            </a:r>
          </a:p>
          <a:p>
            <a:r>
              <a:rPr lang="en-US" sz="1800" dirty="0"/>
              <a:t>3.Build a team to develop the product, conduct further research, and create a marketing strategy.</a:t>
            </a:r>
          </a:p>
          <a:p>
            <a:r>
              <a:rPr lang="en-US" sz="1800" dirty="0"/>
              <a:t>4.Network and collaborate with investors, and potential partners to identify opportunities and build relationships.</a:t>
            </a:r>
          </a:p>
          <a:p>
            <a:r>
              <a:rPr lang="en-US" sz="1800" dirty="0"/>
              <a:t>5.Implement sustainable practices to ensure the startup operates ethically and responsibly.</a:t>
            </a:r>
          </a:p>
          <a:p>
            <a:r>
              <a:rPr lang="en-US" sz="1800" dirty="0"/>
              <a:t>6.Use the money for self improvement</a:t>
            </a:r>
          </a:p>
          <a:p>
            <a:endParaRPr lang="en-US" sz="1800" dirty="0"/>
          </a:p>
        </p:txBody>
      </p:sp>
    </p:spTree>
    <p:extLst>
      <p:ext uri="{BB962C8B-B14F-4D97-AF65-F5344CB8AC3E}">
        <p14:creationId xmlns:p14="http://schemas.microsoft.com/office/powerpoint/2010/main" val="12032937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121</TotalTime>
  <Words>1160</Words>
  <Application>Microsoft Macintosh PowerPoint</Application>
  <PresentationFormat>Widescreen</PresentationFormat>
  <Paragraphs>67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URL FOR SOURCE CODE</vt:lpstr>
      <vt:lpstr>INFORMATION ON MODEL EVALUATION PARAMETERS</vt:lpstr>
      <vt:lpstr>INFORMATION ON MODEL EVALUATION PARAMETERS</vt:lpstr>
      <vt:lpstr>PLAN TO STARTUP</vt:lpstr>
      <vt:lpstr>THE PROBLEM AND THE SOLUTION</vt:lpstr>
      <vt:lpstr>HELP FOR STARTUP AND HOW WE WILL USE THE PRIZE MONEY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SUJITH ANTONY ANAND ANTONY RAJ</dc:creator>
  <cp:lastModifiedBy>SUJITH ANTONY ANAND ANTONY RAJ</cp:lastModifiedBy>
  <cp:revision>6</cp:revision>
  <dcterms:created xsi:type="dcterms:W3CDTF">2023-03-03T12:38:26Z</dcterms:created>
  <dcterms:modified xsi:type="dcterms:W3CDTF">2023-03-04T18:28:33Z</dcterms:modified>
</cp:coreProperties>
</file>