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7" r:id="rId3"/>
    <p:sldId id="265" r:id="rId4"/>
    <p:sldId id="266" r:id="rId5"/>
    <p:sldId id="258" r:id="rId6"/>
    <p:sldId id="264" r:id="rId7"/>
    <p:sldId id="259" r:id="rId8"/>
    <p:sldId id="260" r:id="rId9"/>
    <p:sldId id="261" r:id="rId10"/>
    <p:sldId id="262" r:id="rId11"/>
    <p:sldId id="263" r:id="rId12"/>
    <p:sldId id="269" r:id="rId13"/>
    <p:sldId id="270"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B6A43-95E7-4370-BC59-2431E1A0B6A7}"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BC8D2-3924-40A1-86ED-27654C05C5D5}" type="slidenum">
              <a:rPr lang="en-IN" smtClean="0"/>
              <a:t>‹#›</a:t>
            </a:fld>
            <a:endParaRPr lang="en-IN"/>
          </a:p>
        </p:txBody>
      </p:sp>
    </p:spTree>
    <p:extLst>
      <p:ext uri="{BB962C8B-B14F-4D97-AF65-F5344CB8AC3E}">
        <p14:creationId xmlns:p14="http://schemas.microsoft.com/office/powerpoint/2010/main" val="248249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9BC8D2-3924-40A1-86ED-27654C05C5D5}" type="slidenum">
              <a:rPr lang="en-IN" smtClean="0"/>
              <a:t>3</a:t>
            </a:fld>
            <a:endParaRPr lang="en-IN"/>
          </a:p>
        </p:txBody>
      </p:sp>
    </p:spTree>
    <p:extLst>
      <p:ext uri="{BB962C8B-B14F-4D97-AF65-F5344CB8AC3E}">
        <p14:creationId xmlns:p14="http://schemas.microsoft.com/office/powerpoint/2010/main" val="21675358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3AD000-A9C6-441D-9924-8D547D63D62D}" type="datetimeFigureOut">
              <a:rPr lang="en-IN" smtClean="0"/>
              <a:t>14-05-2025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157890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3211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1413753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96B87E5-F245-4425-AF67-13A47C4CE78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9128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4280879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3AD000-A9C6-441D-9924-8D547D63D62D}"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3484332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3AD000-A9C6-441D-9924-8D547D63D62D}"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574448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AD000-A9C6-441D-9924-8D547D63D62D}"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3610579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3AD000-A9C6-441D-9924-8D547D63D62D}" type="datetimeFigureOut">
              <a:rPr lang="en-IN" smtClean="0"/>
              <a:t>14-05-2025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80926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AD000-A9C6-441D-9924-8D547D63D62D}"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157512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3AD000-A9C6-441D-9924-8D547D63D62D}" type="datetimeFigureOut">
              <a:rPr lang="en-IN" smtClean="0"/>
              <a:t>14-05-2025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78224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56910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3AD000-A9C6-441D-9924-8D547D63D62D}" type="datetimeFigureOut">
              <a:rPr lang="en-IN" smtClean="0"/>
              <a:t>14-05-2025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113385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3AD000-A9C6-441D-9924-8D547D63D62D}"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472549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3AD000-A9C6-441D-9924-8D547D63D62D}" type="datetimeFigureOut">
              <a:rPr lang="en-IN" smtClean="0"/>
              <a:t>14-05-2025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41340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381480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3AD000-A9C6-441D-9924-8D547D63D62D}"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6B87E5-F245-4425-AF67-13A47C4CE785}" type="slidenum">
              <a:rPr lang="en-IN" smtClean="0"/>
              <a:t>‹#›</a:t>
            </a:fld>
            <a:endParaRPr lang="en-IN"/>
          </a:p>
        </p:txBody>
      </p:sp>
    </p:spTree>
    <p:extLst>
      <p:ext uri="{BB962C8B-B14F-4D97-AF65-F5344CB8AC3E}">
        <p14:creationId xmlns:p14="http://schemas.microsoft.com/office/powerpoint/2010/main" val="207332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3AD000-A9C6-441D-9924-8D547D63D62D}" type="datetimeFigureOut">
              <a:rPr lang="en-IN" smtClean="0"/>
              <a:t>14-05-2025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6B87E5-F245-4425-AF67-13A47C4CE785}" type="slidenum">
              <a:rPr lang="en-IN" smtClean="0"/>
              <a:t>‹#›</a:t>
            </a:fld>
            <a:endParaRPr lang="en-IN"/>
          </a:p>
        </p:txBody>
      </p:sp>
    </p:spTree>
    <p:extLst>
      <p:ext uri="{BB962C8B-B14F-4D97-AF65-F5344CB8AC3E}">
        <p14:creationId xmlns:p14="http://schemas.microsoft.com/office/powerpoint/2010/main" val="152355500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51BA-C434-2E64-55E3-C597517569D3}"/>
              </a:ext>
            </a:extLst>
          </p:cNvPr>
          <p:cNvSpPr>
            <a:spLocks noGrp="1"/>
          </p:cNvSpPr>
          <p:nvPr>
            <p:ph type="ctrTitle"/>
          </p:nvPr>
        </p:nvSpPr>
        <p:spPr/>
        <p:txBody>
          <a:bodyPr/>
          <a:lstStyle/>
          <a:p>
            <a:r>
              <a:rPr lang="en-US" dirty="0"/>
              <a:t>Data analytics</a:t>
            </a:r>
            <a:endParaRPr lang="en-IN" dirty="0"/>
          </a:p>
        </p:txBody>
      </p:sp>
      <p:sp>
        <p:nvSpPr>
          <p:cNvPr id="3" name="Subtitle 2">
            <a:extLst>
              <a:ext uri="{FF2B5EF4-FFF2-40B4-BE49-F238E27FC236}">
                <a16:creationId xmlns:a16="http://schemas.microsoft.com/office/drawing/2014/main" id="{79550299-5E84-C4FF-B33F-98EEA2A8260F}"/>
              </a:ext>
            </a:extLst>
          </p:cNvPr>
          <p:cNvSpPr>
            <a:spLocks noGrp="1"/>
          </p:cNvSpPr>
          <p:nvPr>
            <p:ph type="subTitle" idx="1"/>
          </p:nvPr>
        </p:nvSpPr>
        <p:spPr/>
        <p:txBody>
          <a:bodyPr/>
          <a:lstStyle/>
          <a:p>
            <a:r>
              <a:rPr lang="en-US" dirty="0"/>
              <a:t>[   EXCEL ,        SQL ,         PYTHON ,         POWER BI   ]</a:t>
            </a:r>
            <a:endParaRPr lang="en-IN" dirty="0"/>
          </a:p>
        </p:txBody>
      </p:sp>
    </p:spTree>
    <p:extLst>
      <p:ext uri="{BB962C8B-B14F-4D97-AF65-F5344CB8AC3E}">
        <p14:creationId xmlns:p14="http://schemas.microsoft.com/office/powerpoint/2010/main" val="57947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2DCF-F102-EAAE-0482-F893B2990813}"/>
              </a:ext>
            </a:extLst>
          </p:cNvPr>
          <p:cNvSpPr>
            <a:spLocks noGrp="1"/>
          </p:cNvSpPr>
          <p:nvPr>
            <p:ph type="title"/>
          </p:nvPr>
        </p:nvSpPr>
        <p:spPr/>
        <p:txBody>
          <a:bodyPr/>
          <a:lstStyle/>
          <a:p>
            <a:pPr algn="l"/>
            <a:r>
              <a:rPr lang="en-US" dirty="0"/>
              <a:t>python</a:t>
            </a:r>
            <a:endParaRPr lang="en-IN" dirty="0"/>
          </a:p>
        </p:txBody>
      </p:sp>
      <p:sp>
        <p:nvSpPr>
          <p:cNvPr id="4" name="Rectangle 1">
            <a:extLst>
              <a:ext uri="{FF2B5EF4-FFF2-40B4-BE49-F238E27FC236}">
                <a16:creationId xmlns:a16="http://schemas.microsoft.com/office/drawing/2014/main" id="{E76B9B79-3F07-8417-EF96-FC68F5E191FE}"/>
              </a:ext>
            </a:extLst>
          </p:cNvPr>
          <p:cNvSpPr>
            <a:spLocks noGrp="1" noChangeArrowheads="1"/>
          </p:cNvSpPr>
          <p:nvPr>
            <p:ph idx="1"/>
          </p:nvPr>
        </p:nvSpPr>
        <p:spPr bwMode="auto">
          <a:xfrm>
            <a:off x="685800" y="1667471"/>
            <a:ext cx="1011366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pandas.read_csv</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Loads CSV data into a </a:t>
            </a:r>
            <a:r>
              <a:rPr kumimoji="0" lang="en-US" altLang="en-US" sz="1800" b="0" i="0" u="none" strike="noStrike" cap="none" normalizeH="0" baseline="0" dirty="0" err="1">
                <a:ln>
                  <a:noFill/>
                </a:ln>
                <a:solidFill>
                  <a:schemeClr val="tx1"/>
                </a:solidFill>
                <a:effectLst/>
                <a:latin typeface="Arial" panose="020B0604020202020204" pitchFamily="34" charset="0"/>
              </a:rPr>
              <a:t>DataFrame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pandas.DataFrame.dropna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Removes missing values.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pandas.DataFrame.fillna</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Replaces missing values with specified values.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pandas.DataFrame.duplicated</a:t>
            </a:r>
            <a:r>
              <a:rPr kumimoji="0" lang="en-US" altLang="en-US" sz="1800" b="1" i="0" u="none" strike="noStrike" cap="none" normalizeH="0" baseline="0" dirty="0">
                <a:ln>
                  <a:noFill/>
                </a:ln>
                <a:solidFill>
                  <a:schemeClr val="tx1"/>
                </a:solidFill>
                <a:effectLst/>
                <a:latin typeface="Arial" panose="020B0604020202020204" pitchFamily="34" charset="0"/>
              </a:rPr>
              <a:t>() &amp; </a:t>
            </a:r>
            <a:r>
              <a:rPr kumimoji="0" lang="en-US" altLang="en-US" sz="1800" b="1" i="0" u="none" strike="noStrike" cap="none" normalizeH="0" baseline="0" dirty="0" err="1">
                <a:ln>
                  <a:noFill/>
                </a:ln>
                <a:solidFill>
                  <a:schemeClr val="tx1"/>
                </a:solidFill>
                <a:effectLst/>
                <a:latin typeface="Arial" panose="020B0604020202020204" pitchFamily="34" charset="0"/>
              </a:rPr>
              <a:t>drop_duplicates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Identifies and removes duplicate rows.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pandas.DataFrame.rename</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Renames columns for better readability.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42F7E15-B6D7-5020-027A-25E95048EC3C}"/>
              </a:ext>
            </a:extLst>
          </p:cNvPr>
          <p:cNvSpPr>
            <a:spLocks noChangeArrowheads="1"/>
          </p:cNvSpPr>
          <p:nvPr/>
        </p:nvSpPr>
        <p:spPr bwMode="auto">
          <a:xfrm>
            <a:off x="685800" y="4070159"/>
            <a:ext cx="72154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matplotlib.pyplot.plot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Creates basic line plots for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matplotlib.pyplot.bar</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Generates bar charts for categorical data.</a:t>
            </a:r>
          </a:p>
        </p:txBody>
      </p:sp>
    </p:spTree>
    <p:extLst>
      <p:ext uri="{BB962C8B-B14F-4D97-AF65-F5344CB8AC3E}">
        <p14:creationId xmlns:p14="http://schemas.microsoft.com/office/powerpoint/2010/main" val="107742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E98F-A95E-592E-7A54-960FC55C4E9B}"/>
              </a:ext>
            </a:extLst>
          </p:cNvPr>
          <p:cNvSpPr>
            <a:spLocks noGrp="1"/>
          </p:cNvSpPr>
          <p:nvPr>
            <p:ph type="title"/>
          </p:nvPr>
        </p:nvSpPr>
        <p:spPr/>
        <p:txBody>
          <a:bodyPr/>
          <a:lstStyle/>
          <a:p>
            <a:pPr algn="l"/>
            <a:r>
              <a:rPr lang="en-US" dirty="0"/>
              <a:t>POWER BI</a:t>
            </a:r>
            <a:endParaRPr lang="en-IN" dirty="0"/>
          </a:p>
        </p:txBody>
      </p:sp>
      <p:sp>
        <p:nvSpPr>
          <p:cNvPr id="4" name="Rectangle 1">
            <a:extLst>
              <a:ext uri="{FF2B5EF4-FFF2-40B4-BE49-F238E27FC236}">
                <a16:creationId xmlns:a16="http://schemas.microsoft.com/office/drawing/2014/main" id="{3F7B768D-95FC-3FD7-34F7-930AB9056D72}"/>
              </a:ext>
            </a:extLst>
          </p:cNvPr>
          <p:cNvSpPr>
            <a:spLocks noGrp="1" noChangeArrowheads="1"/>
          </p:cNvSpPr>
          <p:nvPr>
            <p:ph idx="1"/>
          </p:nvPr>
        </p:nvSpPr>
        <p:spPr bwMode="auto">
          <a:xfrm>
            <a:off x="1659193" y="2775463"/>
            <a:ext cx="76290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Bar &amp; Column Charts</a:t>
            </a:r>
            <a:r>
              <a:rPr kumimoji="0" lang="en-US" altLang="en-US" sz="2000" b="0" i="0" u="none" strike="noStrike" cap="none" normalizeH="0" baseline="0" dirty="0">
                <a:ln>
                  <a:noFill/>
                </a:ln>
                <a:solidFill>
                  <a:schemeClr val="tx1"/>
                </a:solidFill>
                <a:effectLst/>
                <a:latin typeface="Arial" panose="020B0604020202020204" pitchFamily="34" charset="0"/>
              </a:rPr>
              <a:t> – Represents categorical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Line Charts</a:t>
            </a:r>
            <a:r>
              <a:rPr kumimoji="0" lang="en-US" altLang="en-US" sz="2000" b="0" i="0" u="none" strike="noStrike" cap="none" normalizeH="0" baseline="0" dirty="0">
                <a:ln>
                  <a:noFill/>
                </a:ln>
                <a:solidFill>
                  <a:schemeClr val="tx1"/>
                </a:solidFill>
                <a:effectLst/>
                <a:latin typeface="Arial" panose="020B0604020202020204" pitchFamily="34" charset="0"/>
              </a:rPr>
              <a:t> – Displays trends over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Scatter Charts</a:t>
            </a:r>
            <a:r>
              <a:rPr kumimoji="0" lang="en-US" altLang="en-US" sz="2000" b="0" i="0" u="none" strike="noStrike" cap="none" normalizeH="0" baseline="0" dirty="0">
                <a:ln>
                  <a:noFill/>
                </a:ln>
                <a:solidFill>
                  <a:schemeClr val="tx1"/>
                </a:solidFill>
                <a:effectLst/>
                <a:latin typeface="Arial" panose="020B0604020202020204" pitchFamily="34" charset="0"/>
              </a:rPr>
              <a:t> – Helps visualize correlations between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Pie &amp; Donut Charts</a:t>
            </a:r>
            <a:r>
              <a:rPr kumimoji="0" lang="en-US" altLang="en-US" sz="2000" b="0" i="0" u="none" strike="noStrike" cap="none" normalizeH="0" baseline="0" dirty="0">
                <a:ln>
                  <a:noFill/>
                </a:ln>
                <a:solidFill>
                  <a:schemeClr val="tx1"/>
                </a:solidFill>
                <a:effectLst/>
                <a:latin typeface="Arial" panose="020B0604020202020204" pitchFamily="34" charset="0"/>
              </a:rPr>
              <a:t> – Summarizes proportions.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Map Visuals</a:t>
            </a:r>
            <a:r>
              <a:rPr kumimoji="0" lang="en-US" altLang="en-US" sz="2000" b="0" i="0" u="none" strike="noStrike" cap="none" normalizeH="0" baseline="0" dirty="0">
                <a:ln>
                  <a:noFill/>
                </a:ln>
                <a:solidFill>
                  <a:schemeClr val="tx1"/>
                </a:solidFill>
                <a:effectLst/>
                <a:latin typeface="Arial" panose="020B0604020202020204" pitchFamily="34" charset="0"/>
              </a:rPr>
              <a:t> – Geographic data visualization.</a:t>
            </a:r>
          </a:p>
        </p:txBody>
      </p:sp>
    </p:spTree>
    <p:extLst>
      <p:ext uri="{BB962C8B-B14F-4D97-AF65-F5344CB8AC3E}">
        <p14:creationId xmlns:p14="http://schemas.microsoft.com/office/powerpoint/2010/main" val="211731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8EE458-5C1D-32D7-BDD5-D690A76D3851}"/>
              </a:ext>
            </a:extLst>
          </p:cNvPr>
          <p:cNvSpPr>
            <a:spLocks noGrp="1"/>
          </p:cNvSpPr>
          <p:nvPr>
            <p:ph type="title"/>
          </p:nvPr>
        </p:nvSpPr>
        <p:spPr>
          <a:xfrm>
            <a:off x="3581400" y="410411"/>
            <a:ext cx="8610600" cy="1293028"/>
          </a:xfrm>
        </p:spPr>
        <p:txBody>
          <a:bodyPr/>
          <a:lstStyle/>
          <a:p>
            <a:pPr algn="l"/>
            <a:r>
              <a:rPr lang="en-US" dirty="0"/>
              <a:t>screenshot</a:t>
            </a:r>
            <a:endParaRPr lang="en-IN" dirty="0"/>
          </a:p>
        </p:txBody>
      </p:sp>
      <p:pic>
        <p:nvPicPr>
          <p:cNvPr id="7" name="Content Placeholder 6" descr="A screenshot of a computer&#10;&#10;AI-generated content may be incorrect.">
            <a:extLst>
              <a:ext uri="{FF2B5EF4-FFF2-40B4-BE49-F238E27FC236}">
                <a16:creationId xmlns:a16="http://schemas.microsoft.com/office/drawing/2014/main" id="{F662B92A-8DE3-C077-7743-DA11F00FD6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66889"/>
            <a:ext cx="12113342" cy="5591111"/>
          </a:xfrm>
        </p:spPr>
      </p:pic>
    </p:spTree>
    <p:extLst>
      <p:ext uri="{BB962C8B-B14F-4D97-AF65-F5344CB8AC3E}">
        <p14:creationId xmlns:p14="http://schemas.microsoft.com/office/powerpoint/2010/main" val="3829438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8A59-4988-672F-832A-94A5F513E0EC}"/>
              </a:ext>
            </a:extLst>
          </p:cNvPr>
          <p:cNvSpPr>
            <a:spLocks noGrp="1"/>
          </p:cNvSpPr>
          <p:nvPr>
            <p:ph type="title"/>
          </p:nvPr>
        </p:nvSpPr>
        <p:spPr>
          <a:xfrm>
            <a:off x="3259395" y="369035"/>
            <a:ext cx="8008374" cy="916943"/>
          </a:xfrm>
        </p:spPr>
        <p:txBody>
          <a:bodyPr/>
          <a:lstStyle/>
          <a:p>
            <a:r>
              <a:rPr lang="en-US" dirty="0"/>
              <a:t>Screen shot 2</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BCC84AA6-B79E-0CF0-0543-FDCB7FD3EB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5978"/>
            <a:ext cx="12191999" cy="5572022"/>
          </a:xfrm>
        </p:spPr>
      </p:pic>
    </p:spTree>
    <p:extLst>
      <p:ext uri="{BB962C8B-B14F-4D97-AF65-F5344CB8AC3E}">
        <p14:creationId xmlns:p14="http://schemas.microsoft.com/office/powerpoint/2010/main" val="238002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7505-8022-F64A-3B75-2C4B1105BFEA}"/>
              </a:ext>
            </a:extLst>
          </p:cNvPr>
          <p:cNvSpPr>
            <a:spLocks noGrp="1"/>
          </p:cNvSpPr>
          <p:nvPr>
            <p:ph type="title"/>
          </p:nvPr>
        </p:nvSpPr>
        <p:spPr/>
        <p:txBody>
          <a:bodyPr/>
          <a:lstStyle/>
          <a:p>
            <a:pPr algn="l"/>
            <a:r>
              <a:rPr lang="en-US" dirty="0"/>
              <a:t>CONCLUSION</a:t>
            </a:r>
            <a:endParaRPr lang="en-IN" dirty="0"/>
          </a:p>
        </p:txBody>
      </p:sp>
      <p:sp>
        <p:nvSpPr>
          <p:cNvPr id="3" name="Content Placeholder 2">
            <a:extLst>
              <a:ext uri="{FF2B5EF4-FFF2-40B4-BE49-F238E27FC236}">
                <a16:creationId xmlns:a16="http://schemas.microsoft.com/office/drawing/2014/main" id="{F3B68E08-9A9F-72E7-30E3-76ACD15C3859}"/>
              </a:ext>
            </a:extLst>
          </p:cNvPr>
          <p:cNvSpPr>
            <a:spLocks noGrp="1"/>
          </p:cNvSpPr>
          <p:nvPr>
            <p:ph idx="1"/>
          </p:nvPr>
        </p:nvSpPr>
        <p:spPr/>
        <p:txBody>
          <a:bodyPr/>
          <a:lstStyle/>
          <a:p>
            <a:r>
              <a:rPr lang="en-US" dirty="0"/>
              <a:t>The Student Performance Analysis Dashboard project successfully demonstrates how data visualization and analysis tools like Power BI and Python can be leveraged to gain meaningful insights into student academic and extracurricular performance. By integrating key parameters such as CGPA, attendance, placement status, sports participation, internships, and mentorship activities, the system provides a holistic view of each student’s development.</a:t>
            </a:r>
            <a:endParaRPr lang="en-IN" dirty="0"/>
          </a:p>
        </p:txBody>
      </p:sp>
    </p:spTree>
    <p:extLst>
      <p:ext uri="{BB962C8B-B14F-4D97-AF65-F5344CB8AC3E}">
        <p14:creationId xmlns:p14="http://schemas.microsoft.com/office/powerpoint/2010/main" val="256078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B20E-9452-CA05-E834-76C213A0E73C}"/>
              </a:ext>
            </a:extLst>
          </p:cNvPr>
          <p:cNvSpPr>
            <a:spLocks noGrp="1"/>
          </p:cNvSpPr>
          <p:nvPr>
            <p:ph type="title"/>
          </p:nvPr>
        </p:nvSpPr>
        <p:spPr/>
        <p:txBody>
          <a:bodyPr/>
          <a:lstStyle/>
          <a:p>
            <a:r>
              <a:rPr lang="en-US" dirty="0"/>
              <a:t>Student performance ANALYSIS</a:t>
            </a:r>
            <a:endParaRPr lang="en-IN" dirty="0"/>
          </a:p>
        </p:txBody>
      </p:sp>
      <p:sp>
        <p:nvSpPr>
          <p:cNvPr id="3" name="Content Placeholder 2">
            <a:extLst>
              <a:ext uri="{FF2B5EF4-FFF2-40B4-BE49-F238E27FC236}">
                <a16:creationId xmlns:a16="http://schemas.microsoft.com/office/drawing/2014/main" id="{08D5232E-19F0-9DCF-42F1-7BDCB7C46DA9}"/>
              </a:ext>
            </a:extLst>
          </p:cNvPr>
          <p:cNvSpPr>
            <a:spLocks noGrp="1"/>
          </p:cNvSpPr>
          <p:nvPr>
            <p:ph idx="4294967295"/>
          </p:nvPr>
        </p:nvSpPr>
        <p:spPr>
          <a:xfrm>
            <a:off x="0" y="2193925"/>
            <a:ext cx="10820400" cy="4024313"/>
          </a:xfrm>
        </p:spPr>
        <p:txBody>
          <a:bodyPr/>
          <a:lstStyle/>
          <a:p>
            <a:r>
              <a:rPr lang="en-US" sz="4000" dirty="0"/>
              <a:t>TEAM </a:t>
            </a:r>
          </a:p>
          <a:p>
            <a:endParaRPr lang="en-US" sz="4000" dirty="0"/>
          </a:p>
          <a:p>
            <a:pPr marL="0" indent="0">
              <a:buNone/>
            </a:pPr>
            <a:r>
              <a:rPr lang="en-US" dirty="0"/>
              <a:t>   K.GUNDURAO</a:t>
            </a:r>
          </a:p>
          <a:p>
            <a:pPr marL="0" indent="0">
              <a:buNone/>
            </a:pPr>
            <a:br>
              <a:rPr lang="en-US" dirty="0"/>
            </a:br>
            <a:r>
              <a:rPr lang="en-US" dirty="0"/>
              <a:t>   AKSHAY JOSHI</a:t>
            </a:r>
            <a:br>
              <a:rPr lang="en-US" dirty="0"/>
            </a:br>
            <a:endParaRPr lang="en-US" dirty="0"/>
          </a:p>
          <a:p>
            <a:pPr marL="0" indent="0">
              <a:buNone/>
            </a:pPr>
            <a:r>
              <a:rPr lang="en-US" dirty="0"/>
              <a:t>   DODDA BASAPPA</a:t>
            </a:r>
            <a:endParaRPr lang="en-IN" dirty="0"/>
          </a:p>
        </p:txBody>
      </p:sp>
    </p:spTree>
    <p:extLst>
      <p:ext uri="{BB962C8B-B14F-4D97-AF65-F5344CB8AC3E}">
        <p14:creationId xmlns:p14="http://schemas.microsoft.com/office/powerpoint/2010/main" val="155261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16337D-F0DE-E012-C8A2-033F7D2B21D6}"/>
              </a:ext>
            </a:extLst>
          </p:cNvPr>
          <p:cNvSpPr>
            <a:spLocks noGrp="1"/>
          </p:cNvSpPr>
          <p:nvPr>
            <p:ph type="title"/>
          </p:nvPr>
        </p:nvSpPr>
        <p:spPr/>
        <p:txBody>
          <a:bodyPr/>
          <a:lstStyle/>
          <a:p>
            <a:pPr algn="l"/>
            <a:r>
              <a:rPr lang="en-US" dirty="0"/>
              <a:t>abstract</a:t>
            </a:r>
            <a:endParaRPr lang="en-IN" dirty="0"/>
          </a:p>
        </p:txBody>
      </p:sp>
      <p:sp>
        <p:nvSpPr>
          <p:cNvPr id="6" name="Content Placeholder 5">
            <a:extLst>
              <a:ext uri="{FF2B5EF4-FFF2-40B4-BE49-F238E27FC236}">
                <a16:creationId xmlns:a16="http://schemas.microsoft.com/office/drawing/2014/main" id="{7E58F9A1-6C48-4AC3-7923-2BA5362DFFBC}"/>
              </a:ext>
            </a:extLst>
          </p:cNvPr>
          <p:cNvSpPr>
            <a:spLocks noGrp="1"/>
          </p:cNvSpPr>
          <p:nvPr>
            <p:ph idx="1"/>
          </p:nvPr>
        </p:nvSpPr>
        <p:spPr/>
        <p:txBody>
          <a:bodyPr/>
          <a:lstStyle/>
          <a:p>
            <a:r>
              <a:rPr lang="en-US" dirty="0"/>
              <a:t>This project focuses on developing a comprehensive student performance analysis dashboard using Power BI and Python visualizations. The system leverages cleaned student data, including academic indicators like CGPA, department, attendance percentage, and placement status, along with extracurricular parameters such as sports participation, internship experience, and mentor meeting attendance. By integrating these variables, the project aims to uncover patterns and correlations that influence student success. </a:t>
            </a:r>
            <a:endParaRPr lang="en-IN" dirty="0"/>
          </a:p>
        </p:txBody>
      </p:sp>
    </p:spTree>
    <p:extLst>
      <p:ext uri="{BB962C8B-B14F-4D97-AF65-F5344CB8AC3E}">
        <p14:creationId xmlns:p14="http://schemas.microsoft.com/office/powerpoint/2010/main" val="88939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39BA5-7B96-1752-6764-403194F9CC2D}"/>
              </a:ext>
            </a:extLst>
          </p:cNvPr>
          <p:cNvSpPr>
            <a:spLocks noGrp="1"/>
          </p:cNvSpPr>
          <p:nvPr>
            <p:ph type="title"/>
          </p:nvPr>
        </p:nvSpPr>
        <p:spPr/>
        <p:txBody>
          <a:bodyPr/>
          <a:lstStyle/>
          <a:p>
            <a:pPr algn="l"/>
            <a:r>
              <a:rPr lang="en-US" dirty="0"/>
              <a:t>introduction</a:t>
            </a:r>
            <a:endParaRPr lang="en-IN" dirty="0"/>
          </a:p>
        </p:txBody>
      </p:sp>
      <p:sp>
        <p:nvSpPr>
          <p:cNvPr id="4" name="Content Placeholder 3">
            <a:extLst>
              <a:ext uri="{FF2B5EF4-FFF2-40B4-BE49-F238E27FC236}">
                <a16:creationId xmlns:a16="http://schemas.microsoft.com/office/drawing/2014/main" id="{0376FB42-4C71-0024-7B44-9B6CCF50E2AD}"/>
              </a:ext>
            </a:extLst>
          </p:cNvPr>
          <p:cNvSpPr>
            <a:spLocks noGrp="1"/>
          </p:cNvSpPr>
          <p:nvPr>
            <p:ph idx="1"/>
          </p:nvPr>
        </p:nvSpPr>
        <p:spPr/>
        <p:txBody>
          <a:bodyPr/>
          <a:lstStyle/>
          <a:p>
            <a:r>
              <a:rPr lang="en-US" dirty="0"/>
              <a:t>In the modern educational landscape, data plays a crucial role in monitoring and enhancing student performance. With the growing need to track not only academic outcomes but also extracurricular involvement and placement readiness, institutions require efficient tools for data analysis and visualization. This project introduces a student performance analysis system that utilizes Power BI and Python to transform raw student data into meaningful insights. The dataset comprises various fields such as CGPA, department, attendance percentage, placement status, sports participation, internship experience, and mentor meeting attendance. </a:t>
            </a:r>
            <a:endParaRPr lang="en-IN" dirty="0"/>
          </a:p>
        </p:txBody>
      </p:sp>
    </p:spTree>
    <p:extLst>
      <p:ext uri="{BB962C8B-B14F-4D97-AF65-F5344CB8AC3E}">
        <p14:creationId xmlns:p14="http://schemas.microsoft.com/office/powerpoint/2010/main" val="168303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AB24BD-F54D-5202-8C42-CB18698959A7}"/>
              </a:ext>
            </a:extLst>
          </p:cNvPr>
          <p:cNvSpPr txBox="1"/>
          <p:nvPr/>
        </p:nvSpPr>
        <p:spPr>
          <a:xfrm>
            <a:off x="417870" y="2967335"/>
            <a:ext cx="11184194" cy="923330"/>
          </a:xfrm>
          <a:prstGeom prst="rect">
            <a:avLst/>
          </a:prstGeom>
          <a:noFill/>
        </p:spPr>
        <p:txBody>
          <a:bodyPr wrap="square" rtlCol="0">
            <a:spAutoFit/>
          </a:bodyPr>
          <a:lstStyle/>
          <a:p>
            <a:r>
              <a:rPr lang="en-US" dirty="0"/>
              <a:t>“The objective is to create a student performance dataset using SQL and Excel, retrieve and clean the data using Python, and analyze it to uncover patterns in academic performance through visualizations in Power BI.”</a:t>
            </a:r>
            <a:endParaRPr lang="en-IN" dirty="0"/>
          </a:p>
        </p:txBody>
      </p:sp>
      <p:sp>
        <p:nvSpPr>
          <p:cNvPr id="5" name="TextBox 4">
            <a:extLst>
              <a:ext uri="{FF2B5EF4-FFF2-40B4-BE49-F238E27FC236}">
                <a16:creationId xmlns:a16="http://schemas.microsoft.com/office/drawing/2014/main" id="{9F1E9F4A-4EA6-D24F-411B-0F07B4ECED5C}"/>
              </a:ext>
            </a:extLst>
          </p:cNvPr>
          <p:cNvSpPr txBox="1"/>
          <p:nvPr/>
        </p:nvSpPr>
        <p:spPr>
          <a:xfrm>
            <a:off x="2536722" y="1109941"/>
            <a:ext cx="5309419" cy="646331"/>
          </a:xfrm>
          <a:prstGeom prst="rect">
            <a:avLst/>
          </a:prstGeom>
          <a:noFill/>
        </p:spPr>
        <p:txBody>
          <a:bodyPr wrap="square" rtlCol="0">
            <a:spAutoFit/>
          </a:bodyPr>
          <a:lstStyle/>
          <a:p>
            <a:r>
              <a:rPr lang="en-US" sz="3600" dirty="0"/>
              <a:t>PROBLEM STATMENT</a:t>
            </a:r>
            <a:endParaRPr lang="en-IN" sz="3600" dirty="0"/>
          </a:p>
        </p:txBody>
      </p:sp>
    </p:spTree>
    <p:extLst>
      <p:ext uri="{BB962C8B-B14F-4D97-AF65-F5344CB8AC3E}">
        <p14:creationId xmlns:p14="http://schemas.microsoft.com/office/powerpoint/2010/main" val="2850566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9957-40AC-63A1-EDE8-7DB9C525F162}"/>
              </a:ext>
            </a:extLst>
          </p:cNvPr>
          <p:cNvSpPr>
            <a:spLocks noGrp="1"/>
          </p:cNvSpPr>
          <p:nvPr>
            <p:ph type="title"/>
          </p:nvPr>
        </p:nvSpPr>
        <p:spPr/>
        <p:txBody>
          <a:bodyPr/>
          <a:lstStyle/>
          <a:p>
            <a:pPr algn="l"/>
            <a:r>
              <a:rPr lang="en-US" dirty="0"/>
              <a:t>objectives</a:t>
            </a:r>
            <a:endParaRPr lang="en-IN" dirty="0"/>
          </a:p>
        </p:txBody>
      </p:sp>
      <p:sp>
        <p:nvSpPr>
          <p:cNvPr id="4" name="Rectangle 1">
            <a:extLst>
              <a:ext uri="{FF2B5EF4-FFF2-40B4-BE49-F238E27FC236}">
                <a16:creationId xmlns:a16="http://schemas.microsoft.com/office/drawing/2014/main" id="{89C60186-1536-956D-97EE-F56DA49FDD79}"/>
              </a:ext>
            </a:extLst>
          </p:cNvPr>
          <p:cNvSpPr>
            <a:spLocks noGrp="1" noChangeArrowheads="1"/>
          </p:cNvSpPr>
          <p:nvPr>
            <p:ph idx="1"/>
          </p:nvPr>
        </p:nvSpPr>
        <p:spPr bwMode="auto">
          <a:xfrm>
            <a:off x="685800" y="2636965"/>
            <a:ext cx="107292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•Analyze the relationship between attendance and academic performance.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top-performing student based on CGPA.</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•Compare average CGPA across different departments.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 impact of sports participation, internships, and mentor meetings on student success.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 placement status statistics to assess student readiness for the job market.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Present all insights in an interactive and user-friendly format using Power BI and Python visualizations.</a:t>
            </a:r>
          </a:p>
        </p:txBody>
      </p:sp>
    </p:spTree>
    <p:extLst>
      <p:ext uri="{BB962C8B-B14F-4D97-AF65-F5344CB8AC3E}">
        <p14:creationId xmlns:p14="http://schemas.microsoft.com/office/powerpoint/2010/main" val="3339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C1C614B-2B56-9497-6BDD-F57DB4885567}"/>
              </a:ext>
            </a:extLst>
          </p:cNvPr>
          <p:cNvSpPr>
            <a:spLocks noGrp="1"/>
          </p:cNvSpPr>
          <p:nvPr>
            <p:ph type="title"/>
          </p:nvPr>
        </p:nvSpPr>
        <p:spPr/>
        <p:txBody>
          <a:bodyPr/>
          <a:lstStyle/>
          <a:p>
            <a:pPr algn="ctr"/>
            <a:r>
              <a:rPr lang="en-US" dirty="0"/>
              <a:t>Tools used </a:t>
            </a:r>
            <a:endParaRPr lang="en-IN" dirty="0"/>
          </a:p>
        </p:txBody>
      </p:sp>
      <p:sp>
        <p:nvSpPr>
          <p:cNvPr id="15" name="Text Placeholder 14">
            <a:extLst>
              <a:ext uri="{FF2B5EF4-FFF2-40B4-BE49-F238E27FC236}">
                <a16:creationId xmlns:a16="http://schemas.microsoft.com/office/drawing/2014/main" id="{B3E9BD01-FB94-7857-11E9-2F4F97E2EDBA}"/>
              </a:ext>
            </a:extLst>
          </p:cNvPr>
          <p:cNvSpPr>
            <a:spLocks noGrp="1"/>
          </p:cNvSpPr>
          <p:nvPr>
            <p:ph type="body" idx="1"/>
          </p:nvPr>
        </p:nvSpPr>
        <p:spPr/>
        <p:txBody>
          <a:bodyPr/>
          <a:lstStyle/>
          <a:p>
            <a:r>
              <a:rPr lang="en-US" dirty="0"/>
              <a:t>EXCEL AND SQL</a:t>
            </a:r>
            <a:endParaRPr lang="en-IN" dirty="0"/>
          </a:p>
        </p:txBody>
      </p:sp>
      <p:sp>
        <p:nvSpPr>
          <p:cNvPr id="16" name="Text Placeholder 15">
            <a:extLst>
              <a:ext uri="{FF2B5EF4-FFF2-40B4-BE49-F238E27FC236}">
                <a16:creationId xmlns:a16="http://schemas.microsoft.com/office/drawing/2014/main" id="{014A52B3-BD70-12B2-B477-666560FF1B5B}"/>
              </a:ext>
            </a:extLst>
          </p:cNvPr>
          <p:cNvSpPr>
            <a:spLocks noGrp="1"/>
          </p:cNvSpPr>
          <p:nvPr>
            <p:ph type="body" sz="quarter" idx="3"/>
          </p:nvPr>
        </p:nvSpPr>
        <p:spPr/>
        <p:txBody>
          <a:bodyPr/>
          <a:lstStyle/>
          <a:p>
            <a:r>
              <a:rPr lang="en-US" dirty="0"/>
              <a:t>PYTHON</a:t>
            </a:r>
            <a:endParaRPr lang="en-IN" dirty="0"/>
          </a:p>
        </p:txBody>
      </p:sp>
      <p:sp>
        <p:nvSpPr>
          <p:cNvPr id="17" name="Text Placeholder 16">
            <a:extLst>
              <a:ext uri="{FF2B5EF4-FFF2-40B4-BE49-F238E27FC236}">
                <a16:creationId xmlns:a16="http://schemas.microsoft.com/office/drawing/2014/main" id="{F059656B-B45E-246E-A9FD-D3AAB6E5ED69}"/>
              </a:ext>
            </a:extLst>
          </p:cNvPr>
          <p:cNvSpPr>
            <a:spLocks noGrp="1"/>
          </p:cNvSpPr>
          <p:nvPr>
            <p:ph type="body" sz="quarter" idx="13"/>
          </p:nvPr>
        </p:nvSpPr>
        <p:spPr/>
        <p:txBody>
          <a:bodyPr/>
          <a:lstStyle/>
          <a:p>
            <a:r>
              <a:rPr lang="en-US" dirty="0"/>
              <a:t>POWER BI</a:t>
            </a:r>
            <a:endParaRPr lang="en-IN" dirty="0"/>
          </a:p>
        </p:txBody>
      </p:sp>
      <p:sp>
        <p:nvSpPr>
          <p:cNvPr id="21" name="Rectangle 1">
            <a:extLst>
              <a:ext uri="{FF2B5EF4-FFF2-40B4-BE49-F238E27FC236}">
                <a16:creationId xmlns:a16="http://schemas.microsoft.com/office/drawing/2014/main" id="{D2DFE543-94D1-9CD7-27BE-5C736D2C81D6}"/>
              </a:ext>
            </a:extLst>
          </p:cNvPr>
          <p:cNvSpPr>
            <a:spLocks noGrp="1" noChangeArrowheads="1"/>
          </p:cNvSpPr>
          <p:nvPr>
            <p:ph type="body" sz="half" idx="15"/>
          </p:nvPr>
        </p:nvSpPr>
        <p:spPr bwMode="auto">
          <a:xfrm>
            <a:off x="685799" y="3407470"/>
            <a:ext cx="27911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Data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Analytical</a:t>
            </a:r>
          </a:p>
          <a:p>
            <a:pPr marL="0" marR="0" lvl="0" indent="0" defTabSz="914400" rtl="0" eaLnBrk="0" fontAlgn="base" latinLnBrk="0" hangingPunct="0">
              <a:lnSpc>
                <a:spcPct val="100000"/>
              </a:lnSpc>
              <a:spcBef>
                <a:spcPct val="0"/>
              </a:spcBef>
              <a:spcAft>
                <a:spcPct val="0"/>
              </a:spcAft>
              <a:buClrTx/>
              <a:buSzTx/>
              <a:tabLst/>
            </a:pP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 and </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Transformation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Other </a:t>
            </a:r>
          </a:p>
          <a:p>
            <a:pPr marL="0" marR="0" lvl="0" indent="0" defTabSz="914400" rtl="0" eaLnBrk="0" fontAlgn="base" latinLnBrk="0" hangingPunct="0">
              <a:lnSpc>
                <a:spcPct val="100000"/>
              </a:lnSpc>
              <a:spcBef>
                <a:spcPct val="0"/>
              </a:spcBef>
              <a:spcAft>
                <a:spcPct val="0"/>
              </a:spcAft>
              <a:buClrTx/>
              <a:buSzTx/>
              <a:tabLst/>
            </a:pP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Platforms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E9340C17-1C26-A1D0-8494-FFD72D4F7086}"/>
              </a:ext>
            </a:extLst>
          </p:cNvPr>
          <p:cNvSpPr>
            <a:spLocks noGrp="1" noChangeArrowheads="1"/>
          </p:cNvSpPr>
          <p:nvPr>
            <p:ph type="body" sz="half" idx="16"/>
          </p:nvPr>
        </p:nvSpPr>
        <p:spPr bwMode="auto">
          <a:xfrm>
            <a:off x="4366858" y="3407215"/>
            <a:ext cx="28039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Easy to Learn and Use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Extensive Libraries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and Frameworks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Compatibility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Strong Community</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3">
            <a:extLst>
              <a:ext uri="{FF2B5EF4-FFF2-40B4-BE49-F238E27FC236}">
                <a16:creationId xmlns:a16="http://schemas.microsoft.com/office/drawing/2014/main" id="{BC9E527B-00D4-49B2-F2B7-C6F76ED7FEBC}"/>
              </a:ext>
            </a:extLst>
          </p:cNvPr>
          <p:cNvSpPr>
            <a:spLocks noGrp="1" noChangeArrowheads="1"/>
          </p:cNvSpPr>
          <p:nvPr>
            <p:ph type="body" sz="half" idx="17"/>
          </p:nvPr>
        </p:nvSpPr>
        <p:spPr bwMode="auto">
          <a:xfrm>
            <a:off x="8051801" y="3684468"/>
            <a:ext cx="345383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Data 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with Microsoft 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7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410C2A2-28ED-B137-FEDE-A9A109A04697}"/>
              </a:ext>
            </a:extLst>
          </p:cNvPr>
          <p:cNvSpPr>
            <a:spLocks noGrp="1"/>
          </p:cNvSpPr>
          <p:nvPr>
            <p:ph type="ctrTitle"/>
          </p:nvPr>
        </p:nvSpPr>
        <p:spPr>
          <a:xfrm>
            <a:off x="1469923" y="151586"/>
            <a:ext cx="9448800" cy="1825096"/>
          </a:xfrm>
        </p:spPr>
        <p:txBody>
          <a:bodyPr/>
          <a:lstStyle/>
          <a:p>
            <a:r>
              <a:rPr lang="en-US" dirty="0"/>
              <a:t>excel</a:t>
            </a:r>
            <a:endParaRPr lang="en-IN" dirty="0"/>
          </a:p>
        </p:txBody>
      </p:sp>
      <p:sp>
        <p:nvSpPr>
          <p:cNvPr id="11" name="Rectangle 1">
            <a:extLst>
              <a:ext uri="{FF2B5EF4-FFF2-40B4-BE49-F238E27FC236}">
                <a16:creationId xmlns:a16="http://schemas.microsoft.com/office/drawing/2014/main" id="{BFF4A7CD-2451-6F95-A1A4-4E25866E3AE5}"/>
              </a:ext>
            </a:extLst>
          </p:cNvPr>
          <p:cNvSpPr>
            <a:spLocks noGrp="1" noChangeArrowheads="1"/>
          </p:cNvSpPr>
          <p:nvPr>
            <p:ph type="subTitle" idx="1"/>
          </p:nvPr>
        </p:nvSpPr>
        <p:spPr bwMode="auto">
          <a:xfrm>
            <a:off x="599768" y="2480943"/>
            <a:ext cx="1132676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VLOOKUP / XLOOKUP</a:t>
            </a:r>
            <a:r>
              <a:rPr kumimoji="0" lang="en-US" altLang="en-US" sz="1800" b="0" i="0" u="none" strike="noStrike" cap="none" normalizeH="0" baseline="0" dirty="0">
                <a:ln>
                  <a:noFill/>
                </a:ln>
                <a:solidFill>
                  <a:schemeClr val="tx1"/>
                </a:solidFill>
                <a:effectLst/>
                <a:latin typeface="Arial" panose="020B0604020202020204" pitchFamily="34" charset="0"/>
              </a:rPr>
              <a:t> – Used for searching and retrieving specific values from a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TRIM</a:t>
            </a:r>
            <a:r>
              <a:rPr kumimoji="0" lang="en-US" altLang="en-US" sz="1800" b="0" i="0" u="none" strike="noStrike" cap="none" normalizeH="0" baseline="0" dirty="0">
                <a:ln>
                  <a:noFill/>
                </a:ln>
                <a:solidFill>
                  <a:schemeClr val="tx1"/>
                </a:solidFill>
                <a:effectLst/>
                <a:latin typeface="Arial" panose="020B0604020202020204" pitchFamily="34" charset="0"/>
              </a:rPr>
              <a:t> – Removes extra spaces from text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CLEAN</a:t>
            </a:r>
            <a:r>
              <a:rPr kumimoji="0" lang="en-US" altLang="en-US" sz="1800" b="0" i="0" u="none" strike="noStrike" cap="none" normalizeH="0" baseline="0" dirty="0">
                <a:ln>
                  <a:noFill/>
                </a:ln>
                <a:solidFill>
                  <a:schemeClr val="tx1"/>
                </a:solidFill>
                <a:effectLst/>
                <a:latin typeface="Arial" panose="020B0604020202020204" pitchFamily="34" charset="0"/>
              </a:rPr>
              <a:t> – Eliminates non-printable characters from cells.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functions (LEFT, RIGHT, MID)</a:t>
            </a:r>
            <a:r>
              <a:rPr kumimoji="0" lang="en-US" altLang="en-US" sz="1800" b="0" i="0" u="none" strike="noStrike" cap="none" normalizeH="0" baseline="0" dirty="0">
                <a:ln>
                  <a:noFill/>
                </a:ln>
                <a:solidFill>
                  <a:schemeClr val="tx1"/>
                </a:solidFill>
                <a:effectLst/>
                <a:latin typeface="Arial" panose="020B0604020202020204" pitchFamily="34" charset="0"/>
              </a:rPr>
              <a:t> – Extract specific portions of text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SUBSTITUTE &amp; REPLACE</a:t>
            </a:r>
            <a:r>
              <a:rPr kumimoji="0" lang="en-US" altLang="en-US" sz="1800" b="0" i="0" u="none" strike="noStrike" cap="none" normalizeH="0" baseline="0" dirty="0">
                <a:ln>
                  <a:noFill/>
                </a:ln>
                <a:solidFill>
                  <a:schemeClr val="tx1"/>
                </a:solidFill>
                <a:effectLst/>
                <a:latin typeface="Arial" panose="020B0604020202020204" pitchFamily="34" charset="0"/>
              </a:rPr>
              <a:t> – Modifies text values within cells.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COUNTIF / SUMIF</a:t>
            </a:r>
            <a:r>
              <a:rPr kumimoji="0" lang="en-US" altLang="en-US" sz="1800" b="0" i="0" u="none" strike="noStrike" cap="none" normalizeH="0" baseline="0" dirty="0">
                <a:ln>
                  <a:noFill/>
                </a:ln>
                <a:solidFill>
                  <a:schemeClr val="tx1"/>
                </a:solidFill>
                <a:effectLst/>
                <a:latin typeface="Arial" panose="020B0604020202020204" pitchFamily="34" charset="0"/>
              </a:rPr>
              <a:t> – Aggregates data based on specific conditions.</a:t>
            </a:r>
          </a:p>
        </p:txBody>
      </p:sp>
    </p:spTree>
    <p:extLst>
      <p:ext uri="{BB962C8B-B14F-4D97-AF65-F5344CB8AC3E}">
        <p14:creationId xmlns:p14="http://schemas.microsoft.com/office/powerpoint/2010/main" val="298440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B130-2ED5-AF81-307A-53EB653D2F52}"/>
              </a:ext>
            </a:extLst>
          </p:cNvPr>
          <p:cNvSpPr>
            <a:spLocks noGrp="1"/>
          </p:cNvSpPr>
          <p:nvPr>
            <p:ph type="title"/>
          </p:nvPr>
        </p:nvSpPr>
        <p:spPr>
          <a:xfrm>
            <a:off x="1759974" y="764373"/>
            <a:ext cx="9746226" cy="1293028"/>
          </a:xfrm>
        </p:spPr>
        <p:txBody>
          <a:bodyPr/>
          <a:lstStyle/>
          <a:p>
            <a:pPr algn="l"/>
            <a:r>
              <a:rPr lang="en-US" dirty="0" err="1"/>
              <a:t>Sql</a:t>
            </a:r>
            <a:r>
              <a:rPr lang="en-US" dirty="0"/>
              <a:t>(sequential query language)</a:t>
            </a:r>
            <a:endParaRPr lang="en-IN" dirty="0"/>
          </a:p>
        </p:txBody>
      </p:sp>
      <p:sp>
        <p:nvSpPr>
          <p:cNvPr id="4" name="Rectangle 1">
            <a:extLst>
              <a:ext uri="{FF2B5EF4-FFF2-40B4-BE49-F238E27FC236}">
                <a16:creationId xmlns:a16="http://schemas.microsoft.com/office/drawing/2014/main" id="{302ABDF2-E7D4-8C8E-6473-73A8EEC65A38}"/>
              </a:ext>
            </a:extLst>
          </p:cNvPr>
          <p:cNvSpPr>
            <a:spLocks noGrp="1" noChangeArrowheads="1"/>
          </p:cNvSpPr>
          <p:nvPr>
            <p:ph idx="1"/>
          </p:nvPr>
        </p:nvSpPr>
        <p:spPr bwMode="auto">
          <a:xfrm>
            <a:off x="970936" y="2428355"/>
            <a:ext cx="874880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SELECT</a:t>
            </a:r>
            <a:r>
              <a:rPr kumimoji="0" lang="en-US" altLang="en-US" sz="2000" b="0" i="0" u="none" strike="noStrike" cap="none" normalizeH="0" baseline="0" dirty="0">
                <a:ln>
                  <a:noFill/>
                </a:ln>
                <a:solidFill>
                  <a:schemeClr val="tx1"/>
                </a:solidFill>
                <a:effectLst/>
                <a:latin typeface="Arial" panose="020B0604020202020204" pitchFamily="34" charset="0"/>
              </a:rPr>
              <a:t> – Retrieves specific data from tables.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WHERE</a:t>
            </a:r>
            <a:r>
              <a:rPr kumimoji="0" lang="en-US" altLang="en-US" sz="2000" b="0" i="0" u="none" strike="noStrike" cap="none" normalizeH="0" baseline="0" dirty="0">
                <a:ln>
                  <a:noFill/>
                </a:ln>
                <a:solidFill>
                  <a:schemeClr val="tx1"/>
                </a:solidFill>
                <a:effectLst/>
                <a:latin typeface="Arial" panose="020B0604020202020204" pitchFamily="34" charset="0"/>
              </a:rPr>
              <a:t> – Filters data based on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JOIN (INNER, LEFT, RIGHT, FULL)</a:t>
            </a:r>
            <a:r>
              <a:rPr kumimoji="0" lang="en-US" altLang="en-US" sz="2000" b="0" i="0" u="none" strike="noStrike" cap="none" normalizeH="0" baseline="0" dirty="0">
                <a:ln>
                  <a:noFill/>
                </a:ln>
                <a:solidFill>
                  <a:schemeClr val="tx1"/>
                </a:solidFill>
                <a:effectLst/>
                <a:latin typeface="Arial" panose="020B0604020202020204" pitchFamily="34" charset="0"/>
              </a:rPr>
              <a:t> – Combines data from multiple tables.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GROUP BY</a:t>
            </a:r>
            <a:r>
              <a:rPr kumimoji="0" lang="en-US" altLang="en-US" sz="2000" b="0" i="0" u="none" strike="noStrike" cap="none" normalizeH="0" baseline="0" dirty="0">
                <a:ln>
                  <a:noFill/>
                </a:ln>
                <a:solidFill>
                  <a:schemeClr val="tx1"/>
                </a:solidFill>
                <a:effectLst/>
                <a:latin typeface="Arial" panose="020B0604020202020204" pitchFamily="34" charset="0"/>
              </a:rPr>
              <a:t> – Organizes data into categories for aggregation.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HAVING</a:t>
            </a:r>
            <a:r>
              <a:rPr kumimoji="0" lang="en-US" altLang="en-US" sz="2000" b="0" i="0" u="none" strike="noStrike" cap="none" normalizeH="0" baseline="0" dirty="0">
                <a:ln>
                  <a:noFill/>
                </a:ln>
                <a:solidFill>
                  <a:schemeClr val="tx1"/>
                </a:solidFill>
                <a:effectLst/>
                <a:latin typeface="Arial" panose="020B0604020202020204" pitchFamily="34" charset="0"/>
              </a:rPr>
              <a:t> – Filters grouped data based on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ORDER BY</a:t>
            </a:r>
            <a:r>
              <a:rPr kumimoji="0" lang="en-US" altLang="en-US" sz="2000" b="0" i="0" u="none" strike="noStrike" cap="none" normalizeH="0" baseline="0" dirty="0">
                <a:ln>
                  <a:noFill/>
                </a:ln>
                <a:solidFill>
                  <a:schemeClr val="tx1"/>
                </a:solidFill>
                <a:effectLst/>
                <a:latin typeface="Arial" panose="020B0604020202020204" pitchFamily="34" charset="0"/>
              </a:rPr>
              <a:t> – Sorts data in ascending or descending order.</a:t>
            </a:r>
          </a:p>
        </p:txBody>
      </p:sp>
    </p:spTree>
    <p:extLst>
      <p:ext uri="{BB962C8B-B14F-4D97-AF65-F5344CB8AC3E}">
        <p14:creationId xmlns:p14="http://schemas.microsoft.com/office/powerpoint/2010/main" val="34769259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260</TotalTime>
  <Words>726</Words>
  <Application>Microsoft Office PowerPoint</Application>
  <PresentationFormat>Widescreen</PresentationFormat>
  <Paragraphs>110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Century Gothic</vt:lpstr>
      <vt:lpstr>Vapor Trail</vt:lpstr>
      <vt:lpstr>Data analytics</vt:lpstr>
      <vt:lpstr>Student performance ANALYSIS</vt:lpstr>
      <vt:lpstr>abstract</vt:lpstr>
      <vt:lpstr>introduction</vt:lpstr>
      <vt:lpstr>PowerPoint Presentation</vt:lpstr>
      <vt:lpstr>objectives</vt:lpstr>
      <vt:lpstr>Tools used </vt:lpstr>
      <vt:lpstr>excel</vt:lpstr>
      <vt:lpstr>Sql(sequential query language)</vt:lpstr>
      <vt:lpstr>python</vt:lpstr>
      <vt:lpstr>POWER BI</vt:lpstr>
      <vt:lpstr>screenshot</vt:lpstr>
      <vt:lpstr>Screen shot 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Joshi</dc:creator>
  <cp:lastModifiedBy>Akshay Joshi</cp:lastModifiedBy>
  <cp:revision>4</cp:revision>
  <dcterms:created xsi:type="dcterms:W3CDTF">2025-05-13T13:17:49Z</dcterms:created>
  <dcterms:modified xsi:type="dcterms:W3CDTF">2025-05-14T04:48:34Z</dcterms:modified>
</cp:coreProperties>
</file>