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68" r:id="rId15"/>
    <p:sldId id="271" r:id="rId16"/>
    <p:sldId id="272" r:id="rId17"/>
    <p:sldId id="273" r:id="rId18"/>
    <p:sldId id="274" r:id="rId19"/>
    <p:sldId id="277" r:id="rId20"/>
    <p:sldId id="275" r:id="rId21"/>
    <p:sldId id="280"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84560" y="355113"/>
            <a:ext cx="6358512" cy="3970000"/>
          </a:xfrm>
        </p:spPr>
        <p:txBody>
          <a:bodyPr>
            <a:normAutofit/>
          </a:bodyPr>
          <a:lstStyle/>
          <a:p>
            <a:r>
              <a:rPr lang="en-US" sz="4000" dirty="0"/>
              <a:t>Lending Club Case Study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dirty="0">
                <a:solidFill>
                  <a:schemeClr val="tx1">
                    <a:lumMod val="85000"/>
                    <a:lumOff val="15000"/>
                  </a:schemeClr>
                </a:solidFill>
                <a:latin typeface="Amasis MT Pro Light" panose="020B0604020202020204" pitchFamily="18" charset="0"/>
              </a:rPr>
              <a:t>Group members </a:t>
            </a:r>
          </a:p>
          <a:p>
            <a:pPr marL="342900" indent="-342900">
              <a:buFont typeface="Wingdings" panose="05000000000000000000" pitchFamily="2" charset="2"/>
              <a:buChar char="§"/>
            </a:pPr>
            <a:r>
              <a:rPr lang="en-US" sz="2400" dirty="0">
                <a:solidFill>
                  <a:schemeClr val="tx1">
                    <a:lumMod val="85000"/>
                    <a:lumOff val="15000"/>
                  </a:schemeClr>
                </a:solidFill>
                <a:latin typeface="Amasis MT Pro Light" panose="020B0604020202020204" pitchFamily="18" charset="0"/>
              </a:rPr>
              <a:t>Aakanksha</a:t>
            </a:r>
          </a:p>
          <a:p>
            <a:pPr marL="342900" indent="-342900">
              <a:buFont typeface="Wingdings" panose="05000000000000000000" pitchFamily="2" charset="2"/>
              <a:buChar char="§"/>
            </a:pPr>
            <a:r>
              <a:rPr lang="en-US" dirty="0" err="1">
                <a:solidFill>
                  <a:schemeClr val="tx1">
                    <a:lumMod val="85000"/>
                    <a:lumOff val="15000"/>
                  </a:schemeClr>
                </a:solidFill>
                <a:latin typeface="Amasis MT Pro Light" panose="020B0604020202020204" pitchFamily="18" charset="0"/>
              </a:rPr>
              <a:t>Guneet</a:t>
            </a:r>
            <a:r>
              <a:rPr lang="en-US" dirty="0">
                <a:solidFill>
                  <a:schemeClr val="tx1">
                    <a:lumMod val="85000"/>
                    <a:lumOff val="15000"/>
                  </a:schemeClr>
                </a:solidFill>
                <a:latin typeface="Amasis MT Pro Light" panose="020B0604020202020204" pitchFamily="18" charset="0"/>
              </a:rPr>
              <a:t> </a:t>
            </a:r>
            <a:r>
              <a:rPr lang="en-US" dirty="0" err="1">
                <a:solidFill>
                  <a:schemeClr val="tx1">
                    <a:lumMod val="85000"/>
                    <a:lumOff val="15000"/>
                  </a:schemeClr>
                </a:solidFill>
                <a:latin typeface="Amasis MT Pro Light" panose="020B0604020202020204" pitchFamily="18" charset="0"/>
              </a:rPr>
              <a:t>singh</a:t>
            </a:r>
            <a:r>
              <a:rPr lang="en-US" dirty="0">
                <a:solidFill>
                  <a:schemeClr val="tx1">
                    <a:lumMod val="85000"/>
                    <a:lumOff val="15000"/>
                  </a:schemeClr>
                </a:solidFill>
                <a:latin typeface="Amasis MT Pro Light" panose="020B0604020202020204" pitchFamily="18" charset="0"/>
              </a:rPr>
              <a:t> </a:t>
            </a:r>
            <a:r>
              <a:rPr lang="en-US" dirty="0" err="1">
                <a:solidFill>
                  <a:schemeClr val="tx1">
                    <a:lumMod val="85000"/>
                    <a:lumOff val="15000"/>
                  </a:schemeClr>
                </a:solidFill>
                <a:latin typeface="Amasis MT Pro Light" panose="020B0604020202020204" pitchFamily="18" charset="0"/>
              </a:rPr>
              <a:t>gandhi</a:t>
            </a:r>
            <a:endParaRPr lang="en-US" sz="2400" dirty="0">
              <a:solidFill>
                <a:schemeClr val="tx1">
                  <a:lumMod val="85000"/>
                  <a:lumOff val="15000"/>
                </a:schemeClr>
              </a:solidFill>
              <a:latin typeface="Amasis MT Pro Light" panose="020B0604020202020204" pitchFamily="18" charset="0"/>
            </a:endParaRPr>
          </a:p>
          <a:p>
            <a:pPr marL="342900" indent="-342900">
              <a:buFont typeface="Wingdings" panose="05000000000000000000" pitchFamily="2" charset="2"/>
              <a:buChar char="§"/>
            </a:pPr>
            <a:endParaRPr lang="en-US" sz="2400" dirty="0">
              <a:solidFill>
                <a:schemeClr val="tx1">
                  <a:lumMod val="85000"/>
                  <a:lumOff val="15000"/>
                </a:schemeClr>
              </a:solidFill>
              <a:latin typeface="Amasis MT Pro Light" panose="020B0604020202020204" pitchFamily="18"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357E90-6921-4E84-8840-419065E50DA1}"/>
              </a:ext>
            </a:extLst>
          </p:cNvPr>
          <p:cNvPicPr>
            <a:picLocks noChangeAspect="1"/>
          </p:cNvPicPr>
          <p:nvPr/>
        </p:nvPicPr>
        <p:blipFill>
          <a:blip r:embed="rId2"/>
          <a:stretch>
            <a:fillRect/>
          </a:stretch>
        </p:blipFill>
        <p:spPr>
          <a:xfrm>
            <a:off x="683581" y="1592423"/>
            <a:ext cx="6764552" cy="3810564"/>
          </a:xfrm>
          <a:prstGeom prst="rect">
            <a:avLst/>
          </a:prstGeom>
        </p:spPr>
      </p:pic>
      <p:pic>
        <p:nvPicPr>
          <p:cNvPr id="5" name="Picture 4">
            <a:extLst>
              <a:ext uri="{FF2B5EF4-FFF2-40B4-BE49-F238E27FC236}">
                <a16:creationId xmlns:a16="http://schemas.microsoft.com/office/drawing/2014/main" id="{959C73B4-E488-43F4-B0A3-D8086CBE51D9}"/>
              </a:ext>
            </a:extLst>
          </p:cNvPr>
          <p:cNvPicPr>
            <a:picLocks noChangeAspect="1"/>
          </p:cNvPicPr>
          <p:nvPr/>
        </p:nvPicPr>
        <p:blipFill>
          <a:blip r:embed="rId3"/>
          <a:stretch>
            <a:fillRect/>
          </a:stretch>
        </p:blipFill>
        <p:spPr>
          <a:xfrm>
            <a:off x="7554897" y="2570585"/>
            <a:ext cx="3744387" cy="2729384"/>
          </a:xfrm>
          <a:prstGeom prst="rect">
            <a:avLst/>
          </a:prstGeom>
        </p:spPr>
      </p:pic>
      <p:sp>
        <p:nvSpPr>
          <p:cNvPr id="6" name="Rectangle 5">
            <a:extLst>
              <a:ext uri="{FF2B5EF4-FFF2-40B4-BE49-F238E27FC236}">
                <a16:creationId xmlns:a16="http://schemas.microsoft.com/office/drawing/2014/main" id="{DBB73DF1-8E3D-478C-93E9-3EEE2A9677F2}"/>
              </a:ext>
            </a:extLst>
          </p:cNvPr>
          <p:cNvSpPr/>
          <p:nvPr/>
        </p:nvSpPr>
        <p:spPr>
          <a:xfrm>
            <a:off x="381739" y="514905"/>
            <a:ext cx="4270159" cy="4083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ANNUAL INCOME</a:t>
            </a:r>
            <a:endParaRPr lang="en-GB" dirty="0"/>
          </a:p>
        </p:txBody>
      </p:sp>
      <p:sp>
        <p:nvSpPr>
          <p:cNvPr id="7" name="Rectangle 6">
            <a:extLst>
              <a:ext uri="{FF2B5EF4-FFF2-40B4-BE49-F238E27FC236}">
                <a16:creationId xmlns:a16="http://schemas.microsoft.com/office/drawing/2014/main" id="{1C89440B-C5A0-4EB7-8BF3-A343ABB49E8D}"/>
              </a:ext>
            </a:extLst>
          </p:cNvPr>
          <p:cNvSpPr/>
          <p:nvPr/>
        </p:nvSpPr>
        <p:spPr>
          <a:xfrm>
            <a:off x="683581" y="5788240"/>
            <a:ext cx="10502283" cy="3462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Abadi Extra Light" panose="020B0204020104020204" pitchFamily="34" charset="0"/>
              </a:rPr>
              <a:t>Higher the annual income higher the repayment percentage.</a:t>
            </a:r>
            <a:endParaRPr lang="en-GB" dirty="0">
              <a:latin typeface="Abadi Extra Light" panose="020B0204020104020204" pitchFamily="34" charset="0"/>
            </a:endParaRPr>
          </a:p>
        </p:txBody>
      </p:sp>
    </p:spTree>
    <p:extLst>
      <p:ext uri="{BB962C8B-B14F-4D97-AF65-F5344CB8AC3E}">
        <p14:creationId xmlns:p14="http://schemas.microsoft.com/office/powerpoint/2010/main" val="428159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8D8834-C1FB-478E-879F-7C58F7F885B7}"/>
              </a:ext>
            </a:extLst>
          </p:cNvPr>
          <p:cNvSpPr/>
          <p:nvPr/>
        </p:nvSpPr>
        <p:spPr>
          <a:xfrm>
            <a:off x="541537" y="5105400"/>
            <a:ext cx="11310151" cy="9536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latin typeface="Abadi Extra Light" panose="020B0204020104020204" pitchFamily="34" charset="0"/>
              </a:rPr>
              <a:t>DTI- A ratio calculated using the borrower’s total monthly debt payments on the total debt obligations, excluding mortgage and the requested LC loan, divided by the borrower’s self-reported monthly income.</a:t>
            </a:r>
          </a:p>
          <a:p>
            <a:r>
              <a:rPr lang="en-GB" sz="1400" dirty="0">
                <a:latin typeface="Abadi Extra Light" panose="020B0204020104020204" pitchFamily="34" charset="0"/>
              </a:rPr>
              <a:t>Higher DTI will lead to higher charged off. </a:t>
            </a:r>
          </a:p>
        </p:txBody>
      </p:sp>
      <p:pic>
        <p:nvPicPr>
          <p:cNvPr id="6" name="Picture 5">
            <a:extLst>
              <a:ext uri="{FF2B5EF4-FFF2-40B4-BE49-F238E27FC236}">
                <a16:creationId xmlns:a16="http://schemas.microsoft.com/office/drawing/2014/main" id="{9935AC49-1093-4F1F-AAB8-D9BC55FDD2E4}"/>
              </a:ext>
            </a:extLst>
          </p:cNvPr>
          <p:cNvPicPr>
            <a:picLocks noChangeAspect="1"/>
          </p:cNvPicPr>
          <p:nvPr/>
        </p:nvPicPr>
        <p:blipFill>
          <a:blip r:embed="rId2"/>
          <a:stretch>
            <a:fillRect/>
          </a:stretch>
        </p:blipFill>
        <p:spPr>
          <a:xfrm>
            <a:off x="541537" y="1087054"/>
            <a:ext cx="6225882" cy="3852999"/>
          </a:xfrm>
          <a:prstGeom prst="rect">
            <a:avLst/>
          </a:prstGeom>
        </p:spPr>
      </p:pic>
      <p:pic>
        <p:nvPicPr>
          <p:cNvPr id="8" name="Picture 7">
            <a:extLst>
              <a:ext uri="{FF2B5EF4-FFF2-40B4-BE49-F238E27FC236}">
                <a16:creationId xmlns:a16="http://schemas.microsoft.com/office/drawing/2014/main" id="{97E508B6-CA68-4B26-A32E-D1D25EA6E334}"/>
              </a:ext>
            </a:extLst>
          </p:cNvPr>
          <p:cNvPicPr>
            <a:picLocks noChangeAspect="1"/>
          </p:cNvPicPr>
          <p:nvPr/>
        </p:nvPicPr>
        <p:blipFill>
          <a:blip r:embed="rId3"/>
          <a:stretch>
            <a:fillRect/>
          </a:stretch>
        </p:blipFill>
        <p:spPr>
          <a:xfrm>
            <a:off x="7321257" y="2815701"/>
            <a:ext cx="4200525" cy="1962150"/>
          </a:xfrm>
          <a:prstGeom prst="rect">
            <a:avLst/>
          </a:prstGeom>
        </p:spPr>
      </p:pic>
      <p:sp>
        <p:nvSpPr>
          <p:cNvPr id="9" name="Rectangle 8">
            <a:extLst>
              <a:ext uri="{FF2B5EF4-FFF2-40B4-BE49-F238E27FC236}">
                <a16:creationId xmlns:a16="http://schemas.microsoft.com/office/drawing/2014/main" id="{6B5CCE3A-4849-425A-9A1F-F5519ED9EB9C}"/>
              </a:ext>
            </a:extLst>
          </p:cNvPr>
          <p:cNvSpPr/>
          <p:nvPr/>
        </p:nvSpPr>
        <p:spPr>
          <a:xfrm>
            <a:off x="541537" y="240714"/>
            <a:ext cx="3364638" cy="4339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DTI (Debt to Income Ratio)</a:t>
            </a:r>
            <a:endParaRPr lang="en-GB" dirty="0"/>
          </a:p>
        </p:txBody>
      </p:sp>
    </p:spTree>
    <p:extLst>
      <p:ext uri="{BB962C8B-B14F-4D97-AF65-F5344CB8AC3E}">
        <p14:creationId xmlns:p14="http://schemas.microsoft.com/office/powerpoint/2010/main" val="4057752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E4F968-BC55-4E4A-958C-238066E0B4B7}"/>
              </a:ext>
            </a:extLst>
          </p:cNvPr>
          <p:cNvPicPr>
            <a:picLocks noChangeAspect="1"/>
          </p:cNvPicPr>
          <p:nvPr/>
        </p:nvPicPr>
        <p:blipFill>
          <a:blip r:embed="rId2"/>
          <a:stretch>
            <a:fillRect/>
          </a:stretch>
        </p:blipFill>
        <p:spPr>
          <a:xfrm>
            <a:off x="816376" y="866776"/>
            <a:ext cx="8184749" cy="4229100"/>
          </a:xfrm>
          <a:prstGeom prst="rect">
            <a:avLst/>
          </a:prstGeom>
        </p:spPr>
      </p:pic>
      <p:sp>
        <p:nvSpPr>
          <p:cNvPr id="4" name="Rectangle 3">
            <a:extLst>
              <a:ext uri="{FF2B5EF4-FFF2-40B4-BE49-F238E27FC236}">
                <a16:creationId xmlns:a16="http://schemas.microsoft.com/office/drawing/2014/main" id="{CA9E965D-689F-4A5F-A3B9-6A330D1D442E}"/>
              </a:ext>
            </a:extLst>
          </p:cNvPr>
          <p:cNvSpPr/>
          <p:nvPr/>
        </p:nvSpPr>
        <p:spPr>
          <a:xfrm>
            <a:off x="718722" y="248576"/>
            <a:ext cx="2945722" cy="4527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LOAN TERM</a:t>
            </a:r>
            <a:endParaRPr lang="en-GB" dirty="0"/>
          </a:p>
        </p:txBody>
      </p:sp>
      <p:sp>
        <p:nvSpPr>
          <p:cNvPr id="5" name="Rectangle 4">
            <a:extLst>
              <a:ext uri="{FF2B5EF4-FFF2-40B4-BE49-F238E27FC236}">
                <a16:creationId xmlns:a16="http://schemas.microsoft.com/office/drawing/2014/main" id="{7A2310C8-2EB0-4305-A33B-1FFCA8EB07D3}"/>
              </a:ext>
            </a:extLst>
          </p:cNvPr>
          <p:cNvSpPr/>
          <p:nvPr/>
        </p:nvSpPr>
        <p:spPr>
          <a:xfrm>
            <a:off x="718722" y="5335480"/>
            <a:ext cx="11212865" cy="6557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Abadi Extra Light" panose="020B0204020104020204" pitchFamily="34" charset="0"/>
              </a:rPr>
              <a:t>For loans with 60 months repayment term, the default percent is 25%.</a:t>
            </a:r>
          </a:p>
          <a:p>
            <a:pPr algn="ctr"/>
            <a:r>
              <a:rPr lang="en-US" dirty="0">
                <a:latin typeface="Abadi Extra Light" panose="020B0204020104020204" pitchFamily="34" charset="0"/>
              </a:rPr>
              <a:t>For Loans with 36 months loan repayment term, the default is only for 11% of the cases. </a:t>
            </a:r>
          </a:p>
        </p:txBody>
      </p:sp>
    </p:spTree>
    <p:extLst>
      <p:ext uri="{BB962C8B-B14F-4D97-AF65-F5344CB8AC3E}">
        <p14:creationId xmlns:p14="http://schemas.microsoft.com/office/powerpoint/2010/main" val="74288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6C7A65-0EBE-4EF8-A80B-F51162255BE0}"/>
              </a:ext>
            </a:extLst>
          </p:cNvPr>
          <p:cNvPicPr>
            <a:picLocks noChangeAspect="1"/>
          </p:cNvPicPr>
          <p:nvPr/>
        </p:nvPicPr>
        <p:blipFill>
          <a:blip r:embed="rId2"/>
          <a:stretch>
            <a:fillRect/>
          </a:stretch>
        </p:blipFill>
        <p:spPr>
          <a:xfrm>
            <a:off x="190500" y="1154281"/>
            <a:ext cx="6362700" cy="3808243"/>
          </a:xfrm>
          <a:prstGeom prst="rect">
            <a:avLst/>
          </a:prstGeom>
        </p:spPr>
      </p:pic>
      <p:pic>
        <p:nvPicPr>
          <p:cNvPr id="5" name="Picture 4">
            <a:extLst>
              <a:ext uri="{FF2B5EF4-FFF2-40B4-BE49-F238E27FC236}">
                <a16:creationId xmlns:a16="http://schemas.microsoft.com/office/drawing/2014/main" id="{796D325C-9E04-4DEA-A2A0-5C0BBB8F7F26}"/>
              </a:ext>
            </a:extLst>
          </p:cNvPr>
          <p:cNvPicPr>
            <a:picLocks noChangeAspect="1"/>
          </p:cNvPicPr>
          <p:nvPr/>
        </p:nvPicPr>
        <p:blipFill>
          <a:blip r:embed="rId3"/>
          <a:stretch>
            <a:fillRect/>
          </a:stretch>
        </p:blipFill>
        <p:spPr>
          <a:xfrm>
            <a:off x="6310312" y="1976437"/>
            <a:ext cx="2924175" cy="2543175"/>
          </a:xfrm>
          <a:prstGeom prst="rect">
            <a:avLst/>
          </a:prstGeom>
        </p:spPr>
      </p:pic>
      <p:sp>
        <p:nvSpPr>
          <p:cNvPr id="6" name="Rectangle 5">
            <a:extLst>
              <a:ext uri="{FF2B5EF4-FFF2-40B4-BE49-F238E27FC236}">
                <a16:creationId xmlns:a16="http://schemas.microsoft.com/office/drawing/2014/main" id="{4763525B-14F4-443E-80CB-CC08C9B40E77}"/>
              </a:ext>
            </a:extLst>
          </p:cNvPr>
          <p:cNvSpPr/>
          <p:nvPr/>
        </p:nvSpPr>
        <p:spPr>
          <a:xfrm>
            <a:off x="661201" y="244320"/>
            <a:ext cx="4274784" cy="5325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LOAN GRADES</a:t>
            </a:r>
            <a:endParaRPr lang="en-GB" dirty="0"/>
          </a:p>
        </p:txBody>
      </p:sp>
      <p:sp>
        <p:nvSpPr>
          <p:cNvPr id="7" name="Rectangle 6">
            <a:extLst>
              <a:ext uri="{FF2B5EF4-FFF2-40B4-BE49-F238E27FC236}">
                <a16:creationId xmlns:a16="http://schemas.microsoft.com/office/drawing/2014/main" id="{62735A47-83B5-4BD3-A4D7-31A462F0A7B1}"/>
              </a:ext>
            </a:extLst>
          </p:cNvPr>
          <p:cNvSpPr/>
          <p:nvPr/>
        </p:nvSpPr>
        <p:spPr>
          <a:xfrm>
            <a:off x="661200" y="4962525"/>
            <a:ext cx="11021813" cy="12784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sz="1400" dirty="0">
                <a:latin typeface="Abadi Extra Light" panose="020B0204020104020204" pitchFamily="34" charset="0"/>
              </a:rPr>
              <a:t>Loan grades having highest default percentages - G, F, E and D form grades where default rate is much higher than others. </a:t>
            </a:r>
            <a:r>
              <a:rPr lang="en-US" sz="1400" b="0" i="0" u="none" strike="noStrike" baseline="0" dirty="0">
                <a:latin typeface="Abadi Extra Light" panose="020B0204020104020204" pitchFamily="34" charset="0"/>
              </a:rPr>
              <a:t>Lower grades have higher incidence of defaults on loans.</a:t>
            </a:r>
          </a:p>
          <a:p>
            <a:pPr algn="l"/>
            <a:r>
              <a:rPr lang="en-US" sz="1400" b="0" i="0" u="none" strike="noStrike" baseline="0" dirty="0">
                <a:latin typeface="Abadi Extra Light" panose="020B0204020104020204" pitchFamily="34" charset="0"/>
              </a:rPr>
              <a:t>The grading system is working!</a:t>
            </a:r>
            <a:endParaRPr lang="en-US" sz="1400" dirty="0">
              <a:latin typeface="Abadi Extra Light" panose="020B0204020104020204" pitchFamily="34" charset="0"/>
            </a:endParaRPr>
          </a:p>
        </p:txBody>
      </p:sp>
    </p:spTree>
    <p:extLst>
      <p:ext uri="{BB962C8B-B14F-4D97-AF65-F5344CB8AC3E}">
        <p14:creationId xmlns:p14="http://schemas.microsoft.com/office/powerpoint/2010/main" val="224814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F5D514-819C-4BED-86B4-DA1D615D752B}"/>
              </a:ext>
            </a:extLst>
          </p:cNvPr>
          <p:cNvPicPr>
            <a:picLocks noChangeAspect="1"/>
          </p:cNvPicPr>
          <p:nvPr/>
        </p:nvPicPr>
        <p:blipFill>
          <a:blip r:embed="rId2"/>
          <a:stretch>
            <a:fillRect/>
          </a:stretch>
        </p:blipFill>
        <p:spPr>
          <a:xfrm>
            <a:off x="468143" y="457200"/>
            <a:ext cx="3577470" cy="5581650"/>
          </a:xfrm>
          <a:prstGeom prst="rect">
            <a:avLst/>
          </a:prstGeom>
        </p:spPr>
      </p:pic>
      <p:pic>
        <p:nvPicPr>
          <p:cNvPr id="5" name="Picture 4">
            <a:extLst>
              <a:ext uri="{FF2B5EF4-FFF2-40B4-BE49-F238E27FC236}">
                <a16:creationId xmlns:a16="http://schemas.microsoft.com/office/drawing/2014/main" id="{91067E3C-AD86-4BA1-A2EF-CC6621293D26}"/>
              </a:ext>
            </a:extLst>
          </p:cNvPr>
          <p:cNvPicPr>
            <a:picLocks noChangeAspect="1"/>
          </p:cNvPicPr>
          <p:nvPr/>
        </p:nvPicPr>
        <p:blipFill>
          <a:blip r:embed="rId3"/>
          <a:stretch>
            <a:fillRect/>
          </a:stretch>
        </p:blipFill>
        <p:spPr>
          <a:xfrm>
            <a:off x="3933825" y="366712"/>
            <a:ext cx="3219450" cy="5581651"/>
          </a:xfrm>
          <a:prstGeom prst="rect">
            <a:avLst/>
          </a:prstGeom>
        </p:spPr>
      </p:pic>
      <p:sp>
        <p:nvSpPr>
          <p:cNvPr id="6" name="Rectangle 5">
            <a:extLst>
              <a:ext uri="{FF2B5EF4-FFF2-40B4-BE49-F238E27FC236}">
                <a16:creationId xmlns:a16="http://schemas.microsoft.com/office/drawing/2014/main" id="{F9848FCE-852B-4DCB-BFED-DCBEEA433227}"/>
              </a:ext>
            </a:extLst>
          </p:cNvPr>
          <p:cNvSpPr/>
          <p:nvPr/>
        </p:nvSpPr>
        <p:spPr>
          <a:xfrm>
            <a:off x="7511295" y="4937464"/>
            <a:ext cx="4212562"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Abadi Extra Light" panose="020B0204020104020204" pitchFamily="34" charset="0"/>
              </a:rPr>
              <a:t>Loan subgrades G3 and F5 sub categories that  have above 40% default rate.</a:t>
            </a:r>
            <a:endParaRPr lang="en-GB" dirty="0">
              <a:latin typeface="Abadi Extra Light" panose="020B0204020104020204" pitchFamily="34" charset="0"/>
            </a:endParaRPr>
          </a:p>
        </p:txBody>
      </p:sp>
    </p:spTree>
    <p:extLst>
      <p:ext uri="{BB962C8B-B14F-4D97-AF65-F5344CB8AC3E}">
        <p14:creationId xmlns:p14="http://schemas.microsoft.com/office/powerpoint/2010/main" val="2415290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44DDAF-6EF4-4749-A788-597C01573B0D}"/>
              </a:ext>
            </a:extLst>
          </p:cNvPr>
          <p:cNvPicPr>
            <a:picLocks noChangeAspect="1"/>
          </p:cNvPicPr>
          <p:nvPr/>
        </p:nvPicPr>
        <p:blipFill>
          <a:blip r:embed="rId2"/>
          <a:stretch>
            <a:fillRect/>
          </a:stretch>
        </p:blipFill>
        <p:spPr>
          <a:xfrm>
            <a:off x="842223" y="1125060"/>
            <a:ext cx="6086475" cy="4838700"/>
          </a:xfrm>
          <a:prstGeom prst="rect">
            <a:avLst/>
          </a:prstGeom>
        </p:spPr>
      </p:pic>
      <p:sp>
        <p:nvSpPr>
          <p:cNvPr id="4" name="Rectangle 3">
            <a:extLst>
              <a:ext uri="{FF2B5EF4-FFF2-40B4-BE49-F238E27FC236}">
                <a16:creationId xmlns:a16="http://schemas.microsoft.com/office/drawing/2014/main" id="{7F10885B-080F-45C7-AF8C-C0B53765C797}"/>
              </a:ext>
            </a:extLst>
          </p:cNvPr>
          <p:cNvSpPr/>
          <p:nvPr/>
        </p:nvSpPr>
        <p:spPr>
          <a:xfrm>
            <a:off x="594804" y="417250"/>
            <a:ext cx="5291091" cy="3284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VERIFICATION STATUS</a:t>
            </a:r>
            <a:endParaRPr lang="en-GB" dirty="0"/>
          </a:p>
        </p:txBody>
      </p:sp>
      <p:sp>
        <p:nvSpPr>
          <p:cNvPr id="5" name="Rectangle 4">
            <a:extLst>
              <a:ext uri="{FF2B5EF4-FFF2-40B4-BE49-F238E27FC236}">
                <a16:creationId xmlns:a16="http://schemas.microsoft.com/office/drawing/2014/main" id="{750E2919-F652-4EEB-9E8A-EEEAD8262DE8}"/>
              </a:ext>
            </a:extLst>
          </p:cNvPr>
          <p:cNvSpPr/>
          <p:nvPr/>
        </p:nvSpPr>
        <p:spPr>
          <a:xfrm>
            <a:off x="6096000" y="4971495"/>
            <a:ext cx="5622524"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Abadi Extra Light" panose="020B0204020104020204" pitchFamily="34" charset="0"/>
              </a:rPr>
              <a:t>Verified applicants have a higher charged off percentage . The verification process needs to be validated/ checked or changed. </a:t>
            </a:r>
            <a:endParaRPr lang="en-GB" dirty="0">
              <a:latin typeface="Abadi Extra Light" panose="020B0204020104020204" pitchFamily="34" charset="0"/>
            </a:endParaRPr>
          </a:p>
        </p:txBody>
      </p:sp>
    </p:spTree>
    <p:extLst>
      <p:ext uri="{BB962C8B-B14F-4D97-AF65-F5344CB8AC3E}">
        <p14:creationId xmlns:p14="http://schemas.microsoft.com/office/powerpoint/2010/main" val="1304941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0122C6-DD5E-4699-BB48-EE199F7940C1}"/>
              </a:ext>
            </a:extLst>
          </p:cNvPr>
          <p:cNvPicPr>
            <a:picLocks noChangeAspect="1"/>
          </p:cNvPicPr>
          <p:nvPr/>
        </p:nvPicPr>
        <p:blipFill>
          <a:blip r:embed="rId2"/>
          <a:stretch>
            <a:fillRect/>
          </a:stretch>
        </p:blipFill>
        <p:spPr>
          <a:xfrm>
            <a:off x="705219" y="1023937"/>
            <a:ext cx="4816691" cy="3579134"/>
          </a:xfrm>
          <a:prstGeom prst="rect">
            <a:avLst/>
          </a:prstGeom>
        </p:spPr>
      </p:pic>
      <p:sp>
        <p:nvSpPr>
          <p:cNvPr id="4" name="Rectangle 3">
            <a:extLst>
              <a:ext uri="{FF2B5EF4-FFF2-40B4-BE49-F238E27FC236}">
                <a16:creationId xmlns:a16="http://schemas.microsoft.com/office/drawing/2014/main" id="{D2E58B66-CD28-41C6-96C2-8B588C333389}"/>
              </a:ext>
            </a:extLst>
          </p:cNvPr>
          <p:cNvSpPr/>
          <p:nvPr/>
        </p:nvSpPr>
        <p:spPr>
          <a:xfrm>
            <a:off x="705220" y="165810"/>
            <a:ext cx="2677172" cy="500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PUBLIC RECORDS</a:t>
            </a:r>
            <a:endParaRPr lang="en-GB" dirty="0"/>
          </a:p>
        </p:txBody>
      </p:sp>
      <p:sp>
        <p:nvSpPr>
          <p:cNvPr id="5" name="Rectangle 4">
            <a:extLst>
              <a:ext uri="{FF2B5EF4-FFF2-40B4-BE49-F238E27FC236}">
                <a16:creationId xmlns:a16="http://schemas.microsoft.com/office/drawing/2014/main" id="{969A3AA9-243E-4BC7-ACFC-D7EA5DEC3CFD}"/>
              </a:ext>
            </a:extLst>
          </p:cNvPr>
          <p:cNvSpPr/>
          <p:nvPr/>
        </p:nvSpPr>
        <p:spPr>
          <a:xfrm>
            <a:off x="443884" y="5264459"/>
            <a:ext cx="11345662" cy="6406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algn="l"/>
            <a:r>
              <a:rPr lang="en-US" sz="1400" dirty="0">
                <a:latin typeface="Abadi Extra Light" panose="020B0204020104020204" pitchFamily="34" charset="0"/>
              </a:rPr>
              <a:t>Higher the number of public bankruptcy records, bigger the chance of defaulting the loan. </a:t>
            </a:r>
            <a:r>
              <a:rPr lang="en-US" sz="1400" b="0" i="0" u="none" strike="noStrike" baseline="0" dirty="0">
                <a:latin typeface="Abadi Extra Light" panose="020B0204020104020204" pitchFamily="34" charset="0"/>
              </a:rPr>
              <a:t>Having even 1 derogatory record increases the chances of Charge Off</a:t>
            </a:r>
          </a:p>
          <a:p>
            <a:pPr algn="l"/>
            <a:r>
              <a:rPr lang="en-GB" sz="1400" dirty="0">
                <a:latin typeface="Abadi Extra Light" panose="020B0204020104020204" pitchFamily="34" charset="0"/>
              </a:rPr>
              <a:t>si</a:t>
            </a:r>
            <a:r>
              <a:rPr lang="en-GB" sz="1400" b="0" i="0" u="none" strike="noStrike" baseline="0" dirty="0">
                <a:latin typeface="Abadi Extra Light" panose="020B0204020104020204" pitchFamily="34" charset="0"/>
              </a:rPr>
              <a:t>gnificantly. These two factors are corelated and we can use any one to conclude.</a:t>
            </a:r>
            <a:endParaRPr lang="en-GB" sz="1400" dirty="0">
              <a:latin typeface="Abadi Extra Light" panose="020B0204020104020204" pitchFamily="34" charset="0"/>
            </a:endParaRPr>
          </a:p>
        </p:txBody>
      </p:sp>
      <p:pic>
        <p:nvPicPr>
          <p:cNvPr id="9" name="Picture 8">
            <a:extLst>
              <a:ext uri="{FF2B5EF4-FFF2-40B4-BE49-F238E27FC236}">
                <a16:creationId xmlns:a16="http://schemas.microsoft.com/office/drawing/2014/main" id="{F54A5E75-1CE8-4F46-92E8-474BFEE5D35F}"/>
              </a:ext>
            </a:extLst>
          </p:cNvPr>
          <p:cNvPicPr>
            <a:picLocks noChangeAspect="1"/>
          </p:cNvPicPr>
          <p:nvPr/>
        </p:nvPicPr>
        <p:blipFill>
          <a:blip r:embed="rId3"/>
          <a:stretch>
            <a:fillRect/>
          </a:stretch>
        </p:blipFill>
        <p:spPr>
          <a:xfrm>
            <a:off x="6096000" y="952916"/>
            <a:ext cx="4441794" cy="3728194"/>
          </a:xfrm>
          <a:prstGeom prst="rect">
            <a:avLst/>
          </a:prstGeom>
        </p:spPr>
      </p:pic>
    </p:spTree>
    <p:extLst>
      <p:ext uri="{BB962C8B-B14F-4D97-AF65-F5344CB8AC3E}">
        <p14:creationId xmlns:p14="http://schemas.microsoft.com/office/powerpoint/2010/main" val="4160690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56509A-B2ED-44B6-8B60-02C9DB70FBCA}"/>
              </a:ext>
            </a:extLst>
          </p:cNvPr>
          <p:cNvPicPr>
            <a:picLocks noChangeAspect="1"/>
          </p:cNvPicPr>
          <p:nvPr/>
        </p:nvPicPr>
        <p:blipFill>
          <a:blip r:embed="rId2"/>
          <a:stretch>
            <a:fillRect/>
          </a:stretch>
        </p:blipFill>
        <p:spPr>
          <a:xfrm>
            <a:off x="630685" y="1136434"/>
            <a:ext cx="6172200" cy="3981450"/>
          </a:xfrm>
          <a:prstGeom prst="rect">
            <a:avLst/>
          </a:prstGeom>
        </p:spPr>
      </p:pic>
      <p:sp>
        <p:nvSpPr>
          <p:cNvPr id="4" name="Rectangle 3">
            <a:extLst>
              <a:ext uri="{FF2B5EF4-FFF2-40B4-BE49-F238E27FC236}">
                <a16:creationId xmlns:a16="http://schemas.microsoft.com/office/drawing/2014/main" id="{4434F406-3402-4226-9220-869D7423B77F}"/>
              </a:ext>
            </a:extLst>
          </p:cNvPr>
          <p:cNvSpPr/>
          <p:nvPr/>
        </p:nvSpPr>
        <p:spPr>
          <a:xfrm>
            <a:off x="630686" y="390617"/>
            <a:ext cx="3905804" cy="3994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HOME OWNERSHIP</a:t>
            </a:r>
            <a:endParaRPr lang="en-GB" dirty="0"/>
          </a:p>
        </p:txBody>
      </p:sp>
      <p:sp>
        <p:nvSpPr>
          <p:cNvPr id="5" name="Rectangle 4">
            <a:extLst>
              <a:ext uri="{FF2B5EF4-FFF2-40B4-BE49-F238E27FC236}">
                <a16:creationId xmlns:a16="http://schemas.microsoft.com/office/drawing/2014/main" id="{882286F3-A75E-49C0-B9F2-884971288BDC}"/>
              </a:ext>
            </a:extLst>
          </p:cNvPr>
          <p:cNvSpPr/>
          <p:nvPr/>
        </p:nvSpPr>
        <p:spPr>
          <a:xfrm>
            <a:off x="630685" y="5521818"/>
            <a:ext cx="9782821" cy="3994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Extra Light" panose="020B0204020104020204" pitchFamily="34" charset="0"/>
              </a:rPr>
              <a:t>People who live in a rented home or a mortgaged one are most likely to default.</a:t>
            </a:r>
            <a:endParaRPr lang="en-GB" dirty="0">
              <a:latin typeface="Abadi Extra Light" panose="020B0204020104020204" pitchFamily="34" charset="0"/>
            </a:endParaRPr>
          </a:p>
        </p:txBody>
      </p:sp>
    </p:spTree>
    <p:extLst>
      <p:ext uri="{BB962C8B-B14F-4D97-AF65-F5344CB8AC3E}">
        <p14:creationId xmlns:p14="http://schemas.microsoft.com/office/powerpoint/2010/main" val="3515718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030D1C-444D-41E5-B418-517DD8FD08E6}"/>
              </a:ext>
            </a:extLst>
          </p:cNvPr>
          <p:cNvPicPr>
            <a:picLocks noChangeAspect="1"/>
          </p:cNvPicPr>
          <p:nvPr/>
        </p:nvPicPr>
        <p:blipFill>
          <a:blip r:embed="rId2"/>
          <a:stretch>
            <a:fillRect/>
          </a:stretch>
        </p:blipFill>
        <p:spPr>
          <a:xfrm>
            <a:off x="756267" y="1171066"/>
            <a:ext cx="6134100" cy="3876675"/>
          </a:xfrm>
          <a:prstGeom prst="rect">
            <a:avLst/>
          </a:prstGeom>
        </p:spPr>
      </p:pic>
      <p:sp>
        <p:nvSpPr>
          <p:cNvPr id="4" name="Rectangle 3">
            <a:extLst>
              <a:ext uri="{FF2B5EF4-FFF2-40B4-BE49-F238E27FC236}">
                <a16:creationId xmlns:a16="http://schemas.microsoft.com/office/drawing/2014/main" id="{84631540-18F5-4B67-95BF-1944BD94FC94}"/>
              </a:ext>
            </a:extLst>
          </p:cNvPr>
          <p:cNvSpPr/>
          <p:nvPr/>
        </p:nvSpPr>
        <p:spPr>
          <a:xfrm>
            <a:off x="694123" y="292965"/>
            <a:ext cx="4058760" cy="41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LOAN PAYING TERM </a:t>
            </a:r>
            <a:endParaRPr lang="en-GB" dirty="0"/>
          </a:p>
        </p:txBody>
      </p:sp>
      <p:sp>
        <p:nvSpPr>
          <p:cNvPr id="5" name="Rectangle 4">
            <a:extLst>
              <a:ext uri="{FF2B5EF4-FFF2-40B4-BE49-F238E27FC236}">
                <a16:creationId xmlns:a16="http://schemas.microsoft.com/office/drawing/2014/main" id="{9879A3E1-2FBF-4FF2-BD1C-797194DD84AC}"/>
              </a:ext>
            </a:extLst>
          </p:cNvPr>
          <p:cNvSpPr/>
          <p:nvPr/>
        </p:nvSpPr>
        <p:spPr>
          <a:xfrm>
            <a:off x="756266" y="5442012"/>
            <a:ext cx="10980013" cy="70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Abadi Extra Light" panose="020B0204020104020204" pitchFamily="34" charset="0"/>
              </a:rPr>
              <a:t>Those who had taken loan to repay in 60 months had more % of number of applicants getting charged off as compared to applicants who had taken loan for 36 months.</a:t>
            </a:r>
            <a:endParaRPr lang="en-GB" dirty="0">
              <a:latin typeface="Abadi Extra Light" panose="020B0204020104020204" pitchFamily="34" charset="0"/>
            </a:endParaRPr>
          </a:p>
        </p:txBody>
      </p:sp>
    </p:spTree>
    <p:extLst>
      <p:ext uri="{BB962C8B-B14F-4D97-AF65-F5344CB8AC3E}">
        <p14:creationId xmlns:p14="http://schemas.microsoft.com/office/powerpoint/2010/main" val="1324017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C95BC-A005-4E3A-9BA9-1719B55AA2F3}"/>
              </a:ext>
            </a:extLst>
          </p:cNvPr>
          <p:cNvPicPr>
            <a:picLocks noChangeAspect="1"/>
          </p:cNvPicPr>
          <p:nvPr/>
        </p:nvPicPr>
        <p:blipFill>
          <a:blip r:embed="rId2"/>
          <a:stretch>
            <a:fillRect/>
          </a:stretch>
        </p:blipFill>
        <p:spPr>
          <a:xfrm>
            <a:off x="834455" y="1000125"/>
            <a:ext cx="5890196" cy="4282089"/>
          </a:xfrm>
          <a:prstGeom prst="rect">
            <a:avLst/>
          </a:prstGeom>
        </p:spPr>
      </p:pic>
      <p:sp>
        <p:nvSpPr>
          <p:cNvPr id="4" name="Rectangle 3">
            <a:extLst>
              <a:ext uri="{FF2B5EF4-FFF2-40B4-BE49-F238E27FC236}">
                <a16:creationId xmlns:a16="http://schemas.microsoft.com/office/drawing/2014/main" id="{23E0014A-1E1C-4EA5-9044-2A7EC3C4550B}"/>
              </a:ext>
            </a:extLst>
          </p:cNvPr>
          <p:cNvSpPr/>
          <p:nvPr/>
        </p:nvSpPr>
        <p:spPr>
          <a:xfrm>
            <a:off x="834455" y="263834"/>
            <a:ext cx="3613166" cy="3842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REVOLVING BALANCE</a:t>
            </a:r>
            <a:endParaRPr lang="en-GB" dirty="0"/>
          </a:p>
        </p:txBody>
      </p:sp>
      <p:sp>
        <p:nvSpPr>
          <p:cNvPr id="5" name="Rectangle 4">
            <a:extLst>
              <a:ext uri="{FF2B5EF4-FFF2-40B4-BE49-F238E27FC236}">
                <a16:creationId xmlns:a16="http://schemas.microsoft.com/office/drawing/2014/main" id="{EAF03DEF-783F-4BEC-976C-1C6CF69F7E71}"/>
              </a:ext>
            </a:extLst>
          </p:cNvPr>
          <p:cNvSpPr/>
          <p:nvPr/>
        </p:nvSpPr>
        <p:spPr>
          <a:xfrm>
            <a:off x="443883" y="5433135"/>
            <a:ext cx="11364898" cy="9765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sz="1400" dirty="0">
                <a:latin typeface="Abadi Extra Light" panose="020B0204020104020204" pitchFamily="34" charset="0"/>
              </a:rPr>
              <a:t>Total credit revolving balance - </a:t>
            </a:r>
            <a:r>
              <a:rPr lang="en-US" sz="1400" dirty="0">
                <a:latin typeface="Abadi Extra Light" panose="020B0204020104020204" pitchFamily="34" charset="0"/>
              </a:rPr>
              <a:t>Higher the revolving balance, bigger the chance of the loan getting defaulted. People with high utilization of Revolving Line of Credit at the time of taking loan default more.</a:t>
            </a:r>
          </a:p>
          <a:p>
            <a:pPr algn="ctr"/>
            <a:r>
              <a:rPr lang="en-US" sz="1400" dirty="0">
                <a:latin typeface="Abadi Extra Light" panose="020B0204020104020204" pitchFamily="34" charset="0"/>
              </a:rPr>
              <a:t>Loans with utilization &gt; 75% are risky</a:t>
            </a:r>
            <a:r>
              <a:rPr lang="en-US" dirty="0">
                <a:latin typeface="Abadi Extra Light" panose="020B0204020104020204" pitchFamily="34" charset="0"/>
              </a:rPr>
              <a:t>.</a:t>
            </a:r>
            <a:endParaRPr lang="en-GB" dirty="0">
              <a:latin typeface="Abadi Extra Light" panose="020B0204020104020204" pitchFamily="34" charset="0"/>
            </a:endParaRPr>
          </a:p>
        </p:txBody>
      </p:sp>
    </p:spTree>
    <p:extLst>
      <p:ext uri="{BB962C8B-B14F-4D97-AF65-F5344CB8AC3E}">
        <p14:creationId xmlns:p14="http://schemas.microsoft.com/office/powerpoint/2010/main" val="74443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81740" y="284085"/>
            <a:ext cx="10773940" cy="4367035"/>
          </a:xfrm>
        </p:spPr>
        <p:txBody>
          <a:bodyPr anchor="ctr">
            <a:normAutofit fontScale="90000"/>
          </a:bodyPr>
          <a:lstStyle/>
          <a:p>
            <a:pPr marL="571500" indent="-571500" algn="l">
              <a:buFont typeface="Arial" panose="020B0604020202020204" pitchFamily="34" charset="0"/>
              <a:buChar char="•"/>
            </a:pPr>
            <a:br>
              <a:rPr lang="en-US" sz="3600" dirty="0">
                <a:solidFill>
                  <a:srgbClr val="FFFFFF"/>
                </a:solidFill>
                <a:latin typeface="Arial Narrow" panose="020B0606020202030204" pitchFamily="34" charset="0"/>
              </a:rPr>
            </a:br>
            <a:br>
              <a:rPr lang="en-US" sz="3600" dirty="0">
                <a:solidFill>
                  <a:srgbClr val="FFFFFF"/>
                </a:solidFill>
                <a:latin typeface="Arial Narrow" panose="020B0606020202030204" pitchFamily="34" charset="0"/>
              </a:rPr>
            </a:br>
            <a:br>
              <a:rPr lang="en-US" sz="3600" dirty="0">
                <a:solidFill>
                  <a:srgbClr val="FFFFFF"/>
                </a:solidFill>
                <a:latin typeface="Arial Narrow" panose="020B0606020202030204" pitchFamily="34" charset="0"/>
              </a:rPr>
            </a:br>
            <a:br>
              <a:rPr lang="en-US" sz="3600" dirty="0">
                <a:solidFill>
                  <a:srgbClr val="FFFFFF"/>
                </a:solidFill>
                <a:latin typeface="Arial Narrow" panose="020B0606020202030204" pitchFamily="34" charset="0"/>
              </a:rPr>
            </a:br>
            <a:br>
              <a:rPr lang="en-US" sz="3600" dirty="0">
                <a:solidFill>
                  <a:srgbClr val="FFFFFF"/>
                </a:solidFill>
                <a:latin typeface="Arial Narrow" panose="020B0606020202030204" pitchFamily="34" charset="0"/>
              </a:rPr>
            </a:br>
            <a:br>
              <a:rPr lang="en-US" sz="4800" i="1" dirty="0">
                <a:solidFill>
                  <a:srgbClr val="FFFFFF"/>
                </a:solidFill>
              </a:rPr>
            </a:br>
            <a:br>
              <a:rPr lang="en-US" sz="4800" i="1" dirty="0">
                <a:solidFill>
                  <a:srgbClr val="FFFFFF"/>
                </a:solidFill>
              </a:rPr>
            </a:br>
            <a:br>
              <a:rPr lang="en-US" sz="4800" i="1" dirty="0">
                <a:solidFill>
                  <a:srgbClr val="FFFFFF"/>
                </a:solidFill>
              </a:rPr>
            </a:b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4B1167A9-6A0A-4439-838C-352DD43C3D98}"/>
              </a:ext>
            </a:extLst>
          </p:cNvPr>
          <p:cNvSpPr/>
          <p:nvPr/>
        </p:nvSpPr>
        <p:spPr>
          <a:xfrm>
            <a:off x="0" y="-80335"/>
            <a:ext cx="12192000" cy="50958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algn="l"/>
            <a:endParaRPr lang="en-US" sz="1800" b="0" i="0" u="none" strike="noStrike" baseline="0" dirty="0">
              <a:solidFill>
                <a:schemeClr val="bg2"/>
              </a:solidFill>
              <a:latin typeface="Abadi Extra Light" panose="020B0204020104020204" pitchFamily="34" charset="0"/>
            </a:endParaRPr>
          </a:p>
          <a:p>
            <a:pPr algn="ctr"/>
            <a:r>
              <a:rPr lang="en-US" sz="3600" b="0" i="0" u="none" strike="noStrike" baseline="0" dirty="0">
                <a:solidFill>
                  <a:schemeClr val="bg2"/>
                </a:solidFill>
                <a:latin typeface="Abadi Extra Light" panose="020B0204020104020204" pitchFamily="34" charset="0"/>
              </a:rPr>
              <a:t>PROBLEM STATEMENT</a:t>
            </a:r>
          </a:p>
          <a:p>
            <a:pPr algn="ctr"/>
            <a:endParaRPr lang="en-US" dirty="0">
              <a:solidFill>
                <a:schemeClr val="bg2"/>
              </a:solidFill>
              <a:latin typeface="Abadi Extra Light" panose="020B0204020104020204" pitchFamily="34" charset="0"/>
            </a:endParaRPr>
          </a:p>
          <a:p>
            <a:pPr algn="l"/>
            <a:endParaRPr lang="en-US" sz="1800" b="0" i="0" u="none" strike="noStrike" baseline="0" dirty="0">
              <a:solidFill>
                <a:schemeClr val="bg2"/>
              </a:solidFill>
              <a:latin typeface="Abadi Extra Light" panose="020B0204020104020204" pitchFamily="34" charset="0"/>
            </a:endParaRPr>
          </a:p>
          <a:p>
            <a:pPr algn="l"/>
            <a:endParaRPr lang="en-US" dirty="0">
              <a:solidFill>
                <a:schemeClr val="bg2"/>
              </a:solidFill>
              <a:latin typeface="Abadi Extra Light" panose="020B0204020104020204" pitchFamily="34" charset="0"/>
            </a:endParaRPr>
          </a:p>
          <a:p>
            <a:pPr algn="l"/>
            <a:endParaRPr lang="en-US" sz="1800" b="0" i="0" u="none" strike="noStrike" baseline="0" dirty="0">
              <a:solidFill>
                <a:schemeClr val="bg2"/>
              </a:solidFill>
              <a:latin typeface="Abadi Extra Light" panose="020B0204020104020204" pitchFamily="34" charset="0"/>
            </a:endParaRPr>
          </a:p>
          <a:p>
            <a:pPr algn="ctr"/>
            <a:r>
              <a:rPr lang="en-US" sz="1800" b="0" i="0" u="none" strike="noStrike" baseline="0" dirty="0">
                <a:solidFill>
                  <a:schemeClr val="bg2"/>
                </a:solidFill>
                <a:latin typeface="Abadi Extra Light" panose="020B0204020104020204" pitchFamily="34" charset="0"/>
              </a:rPr>
              <a:t>As a data scientist working</a:t>
            </a:r>
          </a:p>
          <a:p>
            <a:pPr algn="ctr"/>
            <a:r>
              <a:rPr lang="en-US" sz="1800" b="0" i="0" u="none" strike="noStrike" baseline="0" dirty="0">
                <a:solidFill>
                  <a:schemeClr val="bg2"/>
                </a:solidFill>
                <a:latin typeface="Abadi Extra Light" panose="020B0204020104020204" pitchFamily="34" charset="0"/>
              </a:rPr>
              <a:t>for Lending Club analyze the</a:t>
            </a:r>
          </a:p>
          <a:p>
            <a:pPr algn="ctr"/>
            <a:r>
              <a:rPr lang="en-GB" sz="1800" b="0" i="0" u="none" strike="noStrike" baseline="0" dirty="0">
                <a:solidFill>
                  <a:schemeClr val="bg2"/>
                </a:solidFill>
                <a:latin typeface="Abadi Extra Light" panose="020B0204020104020204" pitchFamily="34" charset="0"/>
              </a:rPr>
              <a:t>dataset containing</a:t>
            </a:r>
          </a:p>
          <a:p>
            <a:pPr algn="ctr"/>
            <a:r>
              <a:rPr lang="en-GB" sz="1800" b="0" i="0" u="none" strike="noStrike" baseline="0" dirty="0">
                <a:solidFill>
                  <a:schemeClr val="bg2"/>
                </a:solidFill>
                <a:latin typeface="Abadi Extra Light" panose="020B0204020104020204" pitchFamily="34" charset="0"/>
              </a:rPr>
              <a:t>information about past loan</a:t>
            </a:r>
          </a:p>
          <a:p>
            <a:pPr algn="ctr"/>
            <a:r>
              <a:rPr lang="en-GB" sz="1800" b="0" i="0" u="none" strike="noStrike" baseline="0" dirty="0">
                <a:solidFill>
                  <a:schemeClr val="bg2"/>
                </a:solidFill>
                <a:latin typeface="Abadi Extra Light" panose="020B0204020104020204" pitchFamily="34" charset="0"/>
              </a:rPr>
              <a:t>applicants using EDA to</a:t>
            </a:r>
          </a:p>
          <a:p>
            <a:pPr algn="ctr"/>
            <a:r>
              <a:rPr lang="en-GB" sz="1800" b="0" i="0" u="none" strike="noStrike" baseline="0" dirty="0">
                <a:solidFill>
                  <a:schemeClr val="bg2"/>
                </a:solidFill>
                <a:latin typeface="Abadi Extra Light" panose="020B0204020104020204" pitchFamily="34" charset="0"/>
              </a:rPr>
              <a:t>understand how </a:t>
            </a:r>
            <a:r>
              <a:rPr lang="en-GB" sz="1800" b="0" i="1" u="none" strike="noStrike" baseline="0" dirty="0">
                <a:solidFill>
                  <a:schemeClr val="bg2"/>
                </a:solidFill>
                <a:latin typeface="Abadi Extra Light" panose="020B0204020104020204" pitchFamily="34" charset="0"/>
              </a:rPr>
              <a:t>consumer</a:t>
            </a:r>
          </a:p>
          <a:p>
            <a:pPr algn="ctr"/>
            <a:r>
              <a:rPr lang="en-GB" sz="1800" b="0" i="1" u="none" strike="noStrike" baseline="0" dirty="0">
                <a:solidFill>
                  <a:schemeClr val="bg2"/>
                </a:solidFill>
                <a:latin typeface="Abadi Extra Light" panose="020B0204020104020204" pitchFamily="34" charset="0"/>
              </a:rPr>
              <a:t>attributes </a:t>
            </a:r>
            <a:r>
              <a:rPr lang="en-GB" sz="1800" b="0" i="0" u="none" strike="noStrike" baseline="0" dirty="0">
                <a:solidFill>
                  <a:schemeClr val="bg2"/>
                </a:solidFill>
                <a:latin typeface="Abadi Extra Light" panose="020B0204020104020204" pitchFamily="34" charset="0"/>
              </a:rPr>
              <a:t>and </a:t>
            </a:r>
            <a:r>
              <a:rPr lang="en-GB" sz="1800" b="0" i="1" u="none" strike="noStrike" baseline="0" dirty="0">
                <a:solidFill>
                  <a:schemeClr val="bg2"/>
                </a:solidFill>
                <a:latin typeface="Abadi Extra Light" panose="020B0204020104020204" pitchFamily="34" charset="0"/>
              </a:rPr>
              <a:t>loan attributes</a:t>
            </a:r>
          </a:p>
          <a:p>
            <a:pPr algn="ctr"/>
            <a:r>
              <a:rPr lang="en-GB" sz="1800" b="0" i="0" u="none" strike="noStrike" baseline="0" dirty="0">
                <a:solidFill>
                  <a:schemeClr val="bg2"/>
                </a:solidFill>
                <a:latin typeface="Abadi Extra Light" panose="020B0204020104020204" pitchFamily="34" charset="0"/>
              </a:rPr>
              <a:t>influence the tendency of</a:t>
            </a:r>
          </a:p>
          <a:p>
            <a:pPr algn="ctr"/>
            <a:r>
              <a:rPr lang="en-GB" sz="1800" b="0" i="0" u="none" strike="noStrike" baseline="0" dirty="0">
                <a:solidFill>
                  <a:schemeClr val="bg2"/>
                </a:solidFill>
                <a:latin typeface="Abadi Extra Light" panose="020B0204020104020204" pitchFamily="34" charset="0"/>
              </a:rPr>
              <a:t>default</a:t>
            </a:r>
            <a:endParaRPr lang="en-GB" dirty="0">
              <a:solidFill>
                <a:schemeClr val="bg2"/>
              </a:solidFill>
              <a:latin typeface="Abadi Extra Light" panose="020B0204020104020204" pitchFamily="34" charset="0"/>
            </a:endParaRPr>
          </a:p>
          <a:p>
            <a:pPr algn="r"/>
            <a:endParaRPr lang="en-US" sz="1800" b="0" i="0" u="none" strike="noStrike" baseline="0" dirty="0">
              <a:solidFill>
                <a:schemeClr val="bg2"/>
              </a:solidFill>
              <a:latin typeface="Abadi Extra Light" panose="020B0204020104020204" pitchFamily="34" charset="0"/>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FAB6DB-F5AD-4DA3-8A30-156FEEA06858}"/>
              </a:ext>
            </a:extLst>
          </p:cNvPr>
          <p:cNvPicPr>
            <a:picLocks noChangeAspect="1"/>
          </p:cNvPicPr>
          <p:nvPr/>
        </p:nvPicPr>
        <p:blipFill>
          <a:blip r:embed="rId2"/>
          <a:stretch>
            <a:fillRect/>
          </a:stretch>
        </p:blipFill>
        <p:spPr>
          <a:xfrm>
            <a:off x="599239" y="4037269"/>
            <a:ext cx="4194702" cy="2174140"/>
          </a:xfrm>
          <a:prstGeom prst="rect">
            <a:avLst/>
          </a:prstGeom>
        </p:spPr>
      </p:pic>
      <p:pic>
        <p:nvPicPr>
          <p:cNvPr id="9" name="Picture 8">
            <a:extLst>
              <a:ext uri="{FF2B5EF4-FFF2-40B4-BE49-F238E27FC236}">
                <a16:creationId xmlns:a16="http://schemas.microsoft.com/office/drawing/2014/main" id="{4DEDF514-07F9-4B49-91EC-1D00E325B96E}"/>
              </a:ext>
            </a:extLst>
          </p:cNvPr>
          <p:cNvPicPr>
            <a:picLocks noChangeAspect="1"/>
          </p:cNvPicPr>
          <p:nvPr/>
        </p:nvPicPr>
        <p:blipFill>
          <a:blip r:embed="rId3"/>
          <a:stretch>
            <a:fillRect/>
          </a:stretch>
        </p:blipFill>
        <p:spPr>
          <a:xfrm>
            <a:off x="4793941" y="370778"/>
            <a:ext cx="7027183" cy="4252221"/>
          </a:xfrm>
          <a:prstGeom prst="rect">
            <a:avLst/>
          </a:prstGeom>
        </p:spPr>
      </p:pic>
      <p:sp>
        <p:nvSpPr>
          <p:cNvPr id="11" name="Oval 10">
            <a:extLst>
              <a:ext uri="{FF2B5EF4-FFF2-40B4-BE49-F238E27FC236}">
                <a16:creationId xmlns:a16="http://schemas.microsoft.com/office/drawing/2014/main" id="{E6821B91-41D5-4DFD-9476-F4F1AEA74223}"/>
              </a:ext>
            </a:extLst>
          </p:cNvPr>
          <p:cNvSpPr/>
          <p:nvPr/>
        </p:nvSpPr>
        <p:spPr>
          <a:xfrm>
            <a:off x="732405" y="370778"/>
            <a:ext cx="3440100" cy="33312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1600" dirty="0">
                <a:latin typeface="Abadi Extra Light" panose="020B0204020104020204" pitchFamily="34" charset="0"/>
              </a:rPr>
              <a:t>Plot shows interest rate is increasing slowly with increase in year. Average interest rate is higher for 60 months loan term.</a:t>
            </a:r>
          </a:p>
          <a:p>
            <a:pPr algn="ctr"/>
            <a:r>
              <a:rPr lang="en-US" sz="1600" dirty="0">
                <a:latin typeface="Abadi Extra Light" panose="020B0204020104020204" pitchFamily="34" charset="0"/>
              </a:rPr>
              <a:t>Most of the loans issued for longer term had higher interest rates for repayment</a:t>
            </a:r>
            <a:r>
              <a:rPr lang="en-US" sz="1600" dirty="0"/>
              <a:t>.</a:t>
            </a:r>
            <a:endParaRPr lang="en-GB" sz="1600" dirty="0"/>
          </a:p>
        </p:txBody>
      </p:sp>
    </p:spTree>
    <p:extLst>
      <p:ext uri="{BB962C8B-B14F-4D97-AF65-F5344CB8AC3E}">
        <p14:creationId xmlns:p14="http://schemas.microsoft.com/office/powerpoint/2010/main" val="68101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125D10-3162-426C-A741-762AAD41FE72}"/>
              </a:ext>
            </a:extLst>
          </p:cNvPr>
          <p:cNvPicPr>
            <a:picLocks noChangeAspect="1"/>
          </p:cNvPicPr>
          <p:nvPr/>
        </p:nvPicPr>
        <p:blipFill>
          <a:blip r:embed="rId2"/>
          <a:stretch>
            <a:fillRect/>
          </a:stretch>
        </p:blipFill>
        <p:spPr>
          <a:xfrm>
            <a:off x="485867" y="763479"/>
            <a:ext cx="10115538" cy="3968549"/>
          </a:xfrm>
          <a:prstGeom prst="rect">
            <a:avLst/>
          </a:prstGeom>
        </p:spPr>
      </p:pic>
      <p:sp>
        <p:nvSpPr>
          <p:cNvPr id="4" name="Rectangle 3">
            <a:extLst>
              <a:ext uri="{FF2B5EF4-FFF2-40B4-BE49-F238E27FC236}">
                <a16:creationId xmlns:a16="http://schemas.microsoft.com/office/drawing/2014/main" id="{94946C2B-902B-4FDB-956F-EE0FFB6219B8}"/>
              </a:ext>
            </a:extLst>
          </p:cNvPr>
          <p:cNvSpPr/>
          <p:nvPr/>
        </p:nvSpPr>
        <p:spPr>
          <a:xfrm>
            <a:off x="485867" y="213065"/>
            <a:ext cx="3941686" cy="3284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ADDRESS STATE</a:t>
            </a:r>
            <a:endParaRPr lang="en-GB" dirty="0"/>
          </a:p>
        </p:txBody>
      </p:sp>
      <p:sp>
        <p:nvSpPr>
          <p:cNvPr id="5" name="Rectangle 4">
            <a:extLst>
              <a:ext uri="{FF2B5EF4-FFF2-40B4-BE49-F238E27FC236}">
                <a16:creationId xmlns:a16="http://schemas.microsoft.com/office/drawing/2014/main" id="{48457E4D-7710-409E-8522-3DF79999CF0D}"/>
              </a:ext>
            </a:extLst>
          </p:cNvPr>
          <p:cNvSpPr/>
          <p:nvPr/>
        </p:nvSpPr>
        <p:spPr>
          <a:xfrm>
            <a:off x="745724" y="5326602"/>
            <a:ext cx="9516862" cy="6835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0" i="0" dirty="0">
                <a:solidFill>
                  <a:schemeClr val="bg1"/>
                </a:solidFill>
                <a:effectLst/>
                <a:latin typeface="Abadi Extra Light" panose="020B0204020104020204" pitchFamily="34" charset="0"/>
              </a:rPr>
              <a:t>As per the above plot, the darker the intersection of </a:t>
            </a:r>
            <a:r>
              <a:rPr lang="en-US" sz="1400" b="0" i="0" dirty="0" err="1">
                <a:solidFill>
                  <a:schemeClr val="bg1"/>
                </a:solidFill>
                <a:effectLst/>
                <a:latin typeface="Abadi Extra Light" panose="020B0204020104020204" pitchFamily="34" charset="0"/>
              </a:rPr>
              <a:t>addr_state</a:t>
            </a:r>
            <a:r>
              <a:rPr lang="en-US" sz="1400" b="0" i="0" dirty="0">
                <a:solidFill>
                  <a:schemeClr val="bg1"/>
                </a:solidFill>
                <a:effectLst/>
                <a:latin typeface="Abadi Extra Light" panose="020B0204020104020204" pitchFamily="34" charset="0"/>
              </a:rPr>
              <a:t> has with the purpose of the loan, the risker the loan application is. Some of the examples are below: •vacation loans in AK, HI, OR •education loans in AR, KS, UT •small business loans in DE, NM, WV, </a:t>
            </a:r>
            <a:r>
              <a:rPr lang="en-US" sz="1400" b="0" i="0" dirty="0" err="1">
                <a:solidFill>
                  <a:schemeClr val="bg1"/>
                </a:solidFill>
                <a:effectLst/>
                <a:latin typeface="Abadi Extra Light" panose="020B0204020104020204" pitchFamily="34" charset="0"/>
              </a:rPr>
              <a:t>wY</a:t>
            </a:r>
            <a:r>
              <a:rPr lang="en-US" sz="1400" b="0" i="0" dirty="0">
                <a:solidFill>
                  <a:schemeClr val="bg1"/>
                </a:solidFill>
                <a:effectLst/>
                <a:latin typeface="Abadi Extra Light" panose="020B0204020104020204" pitchFamily="34" charset="0"/>
              </a:rPr>
              <a:t> •wedding loans in MS, OR</a:t>
            </a:r>
            <a:endParaRPr lang="en-GB" sz="14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3112386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8CCB11-41D5-4F9C-9717-F23C8518058D}"/>
              </a:ext>
            </a:extLst>
          </p:cNvPr>
          <p:cNvSpPr/>
          <p:nvPr/>
        </p:nvSpPr>
        <p:spPr>
          <a:xfrm>
            <a:off x="248575" y="168676"/>
            <a:ext cx="7794594" cy="4527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RECOMMENDATIONS</a:t>
            </a:r>
            <a:endParaRPr lang="en-GB" dirty="0"/>
          </a:p>
        </p:txBody>
      </p:sp>
      <p:sp>
        <p:nvSpPr>
          <p:cNvPr id="3" name="Rectangle 2">
            <a:extLst>
              <a:ext uri="{FF2B5EF4-FFF2-40B4-BE49-F238E27FC236}">
                <a16:creationId xmlns:a16="http://schemas.microsoft.com/office/drawing/2014/main" id="{3DFCEE03-646F-4368-B253-9BBA60163857}"/>
              </a:ext>
            </a:extLst>
          </p:cNvPr>
          <p:cNvSpPr/>
          <p:nvPr/>
        </p:nvSpPr>
        <p:spPr>
          <a:xfrm>
            <a:off x="248575" y="727968"/>
            <a:ext cx="11798423" cy="5575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endParaRPr lang="en-US" dirty="0">
              <a:latin typeface="Abadi Extra Light" panose="020B0204020104020204" pitchFamily="34" charset="0"/>
            </a:endParaRPr>
          </a:p>
          <a:p>
            <a:endParaRPr lang="en-US" dirty="0">
              <a:latin typeface="Abadi Extra Light" panose="020B0204020104020204" pitchFamily="34" charset="0"/>
            </a:endParaRPr>
          </a:p>
          <a:p>
            <a:r>
              <a:rPr lang="en-US" dirty="0">
                <a:latin typeface="Abadi Extra Light" panose="020B0204020104020204" pitchFamily="34" charset="0"/>
              </a:rPr>
              <a:t>1.Lending club should reduce the high interest loans for 60 months tenure, they are prone to loan default.</a:t>
            </a:r>
          </a:p>
          <a:p>
            <a:r>
              <a:rPr lang="en-US" dirty="0">
                <a:solidFill>
                  <a:schemeClr val="bg2"/>
                </a:solidFill>
                <a:latin typeface="Abadi Extra Light" panose="020B0204020104020204" pitchFamily="34" charset="0"/>
              </a:rPr>
              <a:t>2.Grades are good metric for detecting defaulters. Low grade loans have high tendency to default. Grading system is working as expected. Lending club should examine more information</a:t>
            </a:r>
          </a:p>
          <a:p>
            <a:r>
              <a:rPr lang="en-US" dirty="0">
                <a:solidFill>
                  <a:schemeClr val="bg2"/>
                </a:solidFill>
                <a:latin typeface="Abadi Extra Light" panose="020B0204020104020204" pitchFamily="34" charset="0"/>
              </a:rPr>
              <a:t>from borrowers before issuing loans to Low grade (G to A).</a:t>
            </a:r>
          </a:p>
          <a:p>
            <a:r>
              <a:rPr lang="en-US" dirty="0">
                <a:latin typeface="Abadi Extra Light" panose="020B0204020104020204" pitchFamily="34" charset="0"/>
              </a:rPr>
              <a:t>3.Small business loans are defaulted more. Lending club should stop/reduce issuing the loans to them. Reduce the number of approvals where purpose is small business. A deep scrutiny can also be done when the purpose is Debt consolidation.</a:t>
            </a:r>
          </a:p>
          <a:p>
            <a:r>
              <a:rPr lang="en-US" dirty="0">
                <a:solidFill>
                  <a:schemeClr val="bg2"/>
                </a:solidFill>
                <a:latin typeface="Abadi Extra Light" panose="020B0204020104020204" pitchFamily="34" charset="0"/>
              </a:rPr>
              <a:t>4.Borrowers with mortgage home ownership are taking higher loans and defaulting the approved loans.</a:t>
            </a:r>
          </a:p>
          <a:p>
            <a:r>
              <a:rPr lang="en-US" dirty="0">
                <a:latin typeface="Abadi Extra Light" panose="020B0204020104020204" pitchFamily="34" charset="0"/>
              </a:rPr>
              <a:t>5.People with more number of public derogatory records are having more chance of filing a bankruptcy. Lending club should make sure there are no public derogatory records for borrower. Stop approving loans to people with</a:t>
            </a:r>
          </a:p>
          <a:p>
            <a:r>
              <a:rPr lang="en-US" dirty="0">
                <a:latin typeface="Abadi Extra Light" panose="020B0204020104020204" pitchFamily="34" charset="0"/>
              </a:rPr>
              <a:t>prior bad record. </a:t>
            </a:r>
          </a:p>
          <a:p>
            <a:r>
              <a:rPr lang="en-US" dirty="0">
                <a:solidFill>
                  <a:schemeClr val="bg2"/>
                </a:solidFill>
                <a:latin typeface="Abadi Extra Light" panose="020B0204020104020204" pitchFamily="34" charset="0"/>
              </a:rPr>
              <a:t>6.Loans having higher interest rate have more defaulters. Check the background of applicant thoroughly if interest rate is high.</a:t>
            </a:r>
          </a:p>
          <a:p>
            <a:r>
              <a:rPr lang="en-US" dirty="0">
                <a:latin typeface="Abadi Extra Light" panose="020B0204020104020204" pitchFamily="34" charset="0"/>
              </a:rPr>
              <a:t>7. When approving loans for a high amount , check the background of the applicant thoroughly as the default rate is directly proportional to amount. </a:t>
            </a:r>
          </a:p>
          <a:p>
            <a:r>
              <a:rPr lang="en-US" dirty="0">
                <a:solidFill>
                  <a:schemeClr val="bg2"/>
                </a:solidFill>
                <a:latin typeface="Abadi Extra Light" panose="020B0204020104020204" pitchFamily="34" charset="0"/>
              </a:rPr>
              <a:t>8. Prefer approving loans for people with higher incomes for profit making. </a:t>
            </a:r>
          </a:p>
          <a:p>
            <a:r>
              <a:rPr lang="en-US" dirty="0">
                <a:latin typeface="Abadi Extra Light" panose="020B0204020104020204" pitchFamily="34" charset="0"/>
              </a:rPr>
              <a:t>9.Start charging higher interest rates for loans with DTI greater than 20</a:t>
            </a:r>
          </a:p>
          <a:p>
            <a:r>
              <a:rPr lang="en-US" dirty="0">
                <a:solidFill>
                  <a:schemeClr val="bg2"/>
                </a:solidFill>
                <a:latin typeface="Abadi Extra Light" panose="020B0204020104020204" pitchFamily="34" charset="0"/>
              </a:rPr>
              <a:t>10.Verified applicants have a higher charged off percentage . The verification process needs to be validated/ checked or changed. </a:t>
            </a:r>
            <a:endParaRPr lang="en-GB" dirty="0">
              <a:solidFill>
                <a:schemeClr val="bg2"/>
              </a:solidFill>
              <a:latin typeface="Abadi Extra Light" panose="020B0204020104020204" pitchFamily="34" charset="0"/>
            </a:endParaRPr>
          </a:p>
        </p:txBody>
      </p:sp>
    </p:spTree>
    <p:extLst>
      <p:ext uri="{BB962C8B-B14F-4D97-AF65-F5344CB8AC3E}">
        <p14:creationId xmlns:p14="http://schemas.microsoft.com/office/powerpoint/2010/main" val="2538731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900F80-4714-4E97-9E65-F0E3C2E7B3FC}"/>
              </a:ext>
            </a:extLst>
          </p:cNvPr>
          <p:cNvSpPr/>
          <p:nvPr/>
        </p:nvSpPr>
        <p:spPr>
          <a:xfrm>
            <a:off x="328474" y="248575"/>
            <a:ext cx="2885243" cy="5149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SUMMARY </a:t>
            </a:r>
            <a:endParaRPr lang="en-GB" dirty="0"/>
          </a:p>
        </p:txBody>
      </p:sp>
      <p:sp>
        <p:nvSpPr>
          <p:cNvPr id="3" name="Rectangle 2">
            <a:extLst>
              <a:ext uri="{FF2B5EF4-FFF2-40B4-BE49-F238E27FC236}">
                <a16:creationId xmlns:a16="http://schemas.microsoft.com/office/drawing/2014/main" id="{70317C51-73B5-4A66-9230-39286D2B7349}"/>
              </a:ext>
            </a:extLst>
          </p:cNvPr>
          <p:cNvSpPr/>
          <p:nvPr/>
        </p:nvSpPr>
        <p:spPr>
          <a:xfrm>
            <a:off x="328474" y="1091953"/>
            <a:ext cx="3542190" cy="49714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solidFill>
                  <a:srgbClr val="151515"/>
                </a:solidFill>
                <a:latin typeface="Roboto" panose="02000000000000000000" pitchFamily="2" charset="0"/>
              </a:rPr>
              <a:t>VARIABLES HAVING A MINOR EFFECT</a:t>
            </a:r>
          </a:p>
          <a:p>
            <a:endParaRPr lang="en-US" b="0" i="0" dirty="0">
              <a:solidFill>
                <a:srgbClr val="151515"/>
              </a:solidFill>
              <a:effectLst/>
              <a:latin typeface="Roboto" panose="02000000000000000000" pitchFamily="2" charset="0"/>
            </a:endParaRPr>
          </a:p>
          <a:p>
            <a:r>
              <a:rPr lang="en-US" b="0" i="0" dirty="0">
                <a:solidFill>
                  <a:srgbClr val="151515"/>
                </a:solidFill>
                <a:effectLst/>
                <a:latin typeface="Roboto" panose="02000000000000000000" pitchFamily="2" charset="0"/>
              </a:rPr>
              <a:t>Higher loan amount</a:t>
            </a:r>
            <a:br>
              <a:rPr lang="en-US" dirty="0"/>
            </a:br>
            <a:r>
              <a:rPr lang="en-US" b="0" i="0" dirty="0">
                <a:solidFill>
                  <a:srgbClr val="151515"/>
                </a:solidFill>
                <a:effectLst/>
                <a:latin typeface="Roboto" panose="02000000000000000000" pitchFamily="2" charset="0"/>
              </a:rPr>
              <a:t>•Higher installment amount </a:t>
            </a:r>
            <a:br>
              <a:rPr lang="en-US" dirty="0"/>
            </a:br>
            <a:r>
              <a:rPr lang="en-US" b="0" i="0" dirty="0">
                <a:solidFill>
                  <a:srgbClr val="151515"/>
                </a:solidFill>
                <a:effectLst/>
                <a:latin typeface="Roboto" panose="02000000000000000000" pitchFamily="2" charset="0"/>
              </a:rPr>
              <a:t>•Lower annual income </a:t>
            </a:r>
            <a:br>
              <a:rPr lang="en-US" dirty="0"/>
            </a:br>
            <a:r>
              <a:rPr lang="en-US" b="0" i="0" dirty="0">
                <a:solidFill>
                  <a:srgbClr val="151515"/>
                </a:solidFill>
                <a:effectLst/>
                <a:latin typeface="Roboto" panose="02000000000000000000" pitchFamily="2" charset="0"/>
              </a:rPr>
              <a:t>•Higher debt to income ratio</a:t>
            </a:r>
            <a:br>
              <a:rPr lang="en-US" dirty="0"/>
            </a:br>
            <a:r>
              <a:rPr lang="en-US" b="0" i="0" dirty="0">
                <a:solidFill>
                  <a:srgbClr val="151515"/>
                </a:solidFill>
                <a:effectLst/>
                <a:latin typeface="Roboto" panose="02000000000000000000" pitchFamily="2" charset="0"/>
              </a:rPr>
              <a:t>•Applicant’s address state (NV, SD, AK, FL, etc.)</a:t>
            </a:r>
            <a:br>
              <a:rPr lang="en-US" dirty="0"/>
            </a:br>
            <a:r>
              <a:rPr lang="en-US" b="0" i="0" dirty="0">
                <a:solidFill>
                  <a:srgbClr val="151515"/>
                </a:solidFill>
                <a:effectLst/>
                <a:latin typeface="Roboto" panose="02000000000000000000" pitchFamily="2" charset="0"/>
              </a:rPr>
              <a:t>•Loan issue month</a:t>
            </a:r>
            <a:endParaRPr lang="en-GB" dirty="0"/>
          </a:p>
        </p:txBody>
      </p:sp>
      <p:sp>
        <p:nvSpPr>
          <p:cNvPr id="4" name="Rectangle 3">
            <a:extLst>
              <a:ext uri="{FF2B5EF4-FFF2-40B4-BE49-F238E27FC236}">
                <a16:creationId xmlns:a16="http://schemas.microsoft.com/office/drawing/2014/main" id="{17F573C1-14E9-4447-9EA5-910138B69292}"/>
              </a:ext>
            </a:extLst>
          </p:cNvPr>
          <p:cNvSpPr/>
          <p:nvPr/>
        </p:nvSpPr>
        <p:spPr>
          <a:xfrm>
            <a:off x="4128116" y="1091953"/>
            <a:ext cx="3897298" cy="4971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51515"/>
              </a:solidFill>
              <a:latin typeface="Roboto" panose="02000000000000000000" pitchFamily="2" charset="0"/>
            </a:endParaRPr>
          </a:p>
          <a:p>
            <a:r>
              <a:rPr lang="en-US" dirty="0">
                <a:solidFill>
                  <a:srgbClr val="151515"/>
                </a:solidFill>
                <a:latin typeface="Roboto" panose="02000000000000000000" pitchFamily="2" charset="0"/>
              </a:rPr>
              <a:t>VARIABLES HAVING A MAJOR EFFECT</a:t>
            </a:r>
          </a:p>
          <a:p>
            <a:br>
              <a:rPr lang="en-US" dirty="0"/>
            </a:br>
            <a:r>
              <a:rPr lang="en-US" b="0" i="0" dirty="0">
                <a:solidFill>
                  <a:srgbClr val="151515"/>
                </a:solidFill>
                <a:effectLst/>
                <a:latin typeface="Roboto" panose="02000000000000000000" pitchFamily="2" charset="0"/>
              </a:rPr>
              <a:t>•Higher interest rate </a:t>
            </a:r>
            <a:br>
              <a:rPr lang="en-US" dirty="0"/>
            </a:br>
            <a:r>
              <a:rPr lang="en-US" b="0" i="0" dirty="0">
                <a:solidFill>
                  <a:srgbClr val="151515"/>
                </a:solidFill>
                <a:effectLst/>
                <a:latin typeface="Roboto" panose="02000000000000000000" pitchFamily="2" charset="0"/>
              </a:rPr>
              <a:t>•Higher revolving line utilization rate.</a:t>
            </a:r>
            <a:br>
              <a:rPr lang="en-US" dirty="0"/>
            </a:br>
            <a:r>
              <a:rPr lang="en-US" b="0" i="0" dirty="0">
                <a:solidFill>
                  <a:srgbClr val="151515"/>
                </a:solidFill>
                <a:effectLst/>
                <a:latin typeface="Roboto" panose="02000000000000000000" pitchFamily="2" charset="0"/>
              </a:rPr>
              <a:t>•Repayment term (5 years)</a:t>
            </a:r>
            <a:br>
              <a:rPr lang="en-US" dirty="0"/>
            </a:br>
            <a:r>
              <a:rPr lang="en-US" b="0" i="0" dirty="0">
                <a:solidFill>
                  <a:srgbClr val="151515"/>
                </a:solidFill>
                <a:effectLst/>
                <a:latin typeface="Roboto" panose="02000000000000000000" pitchFamily="2" charset="0"/>
              </a:rPr>
              <a:t>•Loan grade &amp; sub-grade (D to G)</a:t>
            </a:r>
            <a:br>
              <a:rPr lang="en-US" dirty="0"/>
            </a:br>
            <a:r>
              <a:rPr lang="en-US" b="0" i="0" dirty="0">
                <a:solidFill>
                  <a:srgbClr val="151515"/>
                </a:solidFill>
                <a:effectLst/>
                <a:latin typeface="Roboto" panose="02000000000000000000" pitchFamily="2" charset="0"/>
              </a:rPr>
              <a:t>•Loan purpose (small business, renewable energy, educational)</a:t>
            </a:r>
            <a:br>
              <a:rPr lang="en-US" dirty="0"/>
            </a:br>
            <a:r>
              <a:rPr lang="en-US" b="0" i="0" dirty="0">
                <a:solidFill>
                  <a:srgbClr val="151515"/>
                </a:solidFill>
                <a:effectLst/>
                <a:latin typeface="Roboto" panose="02000000000000000000" pitchFamily="2" charset="0"/>
              </a:rPr>
              <a:t>•Derogatory public records (1 or 2)</a:t>
            </a:r>
            <a:br>
              <a:rPr lang="en-US" dirty="0"/>
            </a:br>
            <a:r>
              <a:rPr lang="en-US" b="0" i="0" dirty="0">
                <a:solidFill>
                  <a:srgbClr val="151515"/>
                </a:solidFill>
                <a:effectLst/>
                <a:latin typeface="Roboto" panose="02000000000000000000" pitchFamily="2" charset="0"/>
              </a:rPr>
              <a:t>•Public bankruptcy records (1 or 2)</a:t>
            </a:r>
            <a:endParaRPr lang="en-GB" dirty="0"/>
          </a:p>
        </p:txBody>
      </p:sp>
      <p:sp>
        <p:nvSpPr>
          <p:cNvPr id="5" name="Rectangle 4">
            <a:extLst>
              <a:ext uri="{FF2B5EF4-FFF2-40B4-BE49-F238E27FC236}">
                <a16:creationId xmlns:a16="http://schemas.microsoft.com/office/drawing/2014/main" id="{90823CF3-A69F-4422-A3C2-46E4B3F3A913}"/>
              </a:ext>
            </a:extLst>
          </p:cNvPr>
          <p:cNvSpPr/>
          <p:nvPr/>
        </p:nvSpPr>
        <p:spPr>
          <a:xfrm>
            <a:off x="8282865" y="1091953"/>
            <a:ext cx="3684234" cy="4971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151515"/>
              </a:solidFill>
              <a:latin typeface="Roboto" panose="02000000000000000000" pitchFamily="2" charset="0"/>
            </a:endParaRPr>
          </a:p>
          <a:p>
            <a:pPr algn="ctr"/>
            <a:r>
              <a:rPr lang="en-US" dirty="0">
                <a:solidFill>
                  <a:srgbClr val="151515"/>
                </a:solidFill>
                <a:latin typeface="Roboto" panose="02000000000000000000" pitchFamily="2" charset="0"/>
              </a:rPr>
              <a:t>COMBINED VARIABLES</a:t>
            </a:r>
          </a:p>
          <a:p>
            <a:br>
              <a:rPr lang="en-US" dirty="0"/>
            </a:br>
            <a:r>
              <a:rPr lang="en-US" b="0" i="0" dirty="0">
                <a:solidFill>
                  <a:srgbClr val="151515"/>
                </a:solidFill>
                <a:effectLst/>
                <a:latin typeface="Roboto" panose="02000000000000000000" pitchFamily="2" charset="0"/>
              </a:rPr>
              <a:t>•High loan amount &amp; interest rate for lower income group</a:t>
            </a:r>
            <a:br>
              <a:rPr lang="en-US" dirty="0"/>
            </a:br>
            <a:r>
              <a:rPr lang="en-US" b="0" i="0" dirty="0">
                <a:solidFill>
                  <a:srgbClr val="151515"/>
                </a:solidFill>
                <a:effectLst/>
                <a:latin typeface="Roboto" panose="02000000000000000000" pitchFamily="2" charset="0"/>
              </a:rPr>
              <a:t>•High installment and longer repayment term</a:t>
            </a:r>
            <a:br>
              <a:rPr lang="en-US" dirty="0"/>
            </a:br>
            <a:r>
              <a:rPr lang="en-US" b="0" i="0" dirty="0">
                <a:solidFill>
                  <a:srgbClr val="151515"/>
                </a:solidFill>
                <a:effectLst/>
                <a:latin typeface="Roboto" panose="02000000000000000000" pitchFamily="2" charset="0"/>
              </a:rPr>
              <a:t>•Home ownership (other) and loan purpose (car, moving or small business)</a:t>
            </a:r>
            <a:br>
              <a:rPr lang="en-US" dirty="0"/>
            </a:br>
            <a:r>
              <a:rPr lang="en-US" b="0" i="0" dirty="0">
                <a:solidFill>
                  <a:srgbClr val="151515"/>
                </a:solidFill>
                <a:effectLst/>
                <a:latin typeface="Roboto" panose="02000000000000000000" pitchFamily="2" charset="0"/>
              </a:rPr>
              <a:t>•Income group and loan purpose</a:t>
            </a:r>
            <a:endParaRPr lang="en-GB" dirty="0"/>
          </a:p>
        </p:txBody>
      </p:sp>
    </p:spTree>
    <p:extLst>
      <p:ext uri="{BB962C8B-B14F-4D97-AF65-F5344CB8AC3E}">
        <p14:creationId xmlns:p14="http://schemas.microsoft.com/office/powerpoint/2010/main" val="144897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5B06-E75D-4591-9B48-F902DA434228}"/>
              </a:ext>
            </a:extLst>
          </p:cNvPr>
          <p:cNvSpPr>
            <a:spLocks noGrp="1"/>
          </p:cNvSpPr>
          <p:nvPr>
            <p:ph type="title"/>
          </p:nvPr>
        </p:nvSpPr>
        <p:spPr>
          <a:xfrm>
            <a:off x="239697" y="106533"/>
            <a:ext cx="9605639" cy="488271"/>
          </a:xfrm>
        </p:spPr>
        <p:txBody>
          <a:bodyPr>
            <a:normAutofit/>
          </a:bodyPr>
          <a:lstStyle/>
          <a:p>
            <a:r>
              <a:rPr lang="en-US" sz="2400" b="1" dirty="0">
                <a:latin typeface="+mn-lt"/>
              </a:rPr>
              <a:t>DATA SET UNDERSTANDING</a:t>
            </a:r>
            <a:endParaRPr lang="en-GB" sz="2400" b="1" dirty="0">
              <a:latin typeface="+mn-lt"/>
            </a:endParaRPr>
          </a:p>
        </p:txBody>
      </p:sp>
      <p:pic>
        <p:nvPicPr>
          <p:cNvPr id="5" name="Content Placeholder 4">
            <a:extLst>
              <a:ext uri="{FF2B5EF4-FFF2-40B4-BE49-F238E27FC236}">
                <a16:creationId xmlns:a16="http://schemas.microsoft.com/office/drawing/2014/main" id="{860989C5-EC2C-46DB-A926-46F0096D0397}"/>
              </a:ext>
            </a:extLst>
          </p:cNvPr>
          <p:cNvPicPr>
            <a:picLocks noGrp="1" noChangeAspect="1"/>
          </p:cNvPicPr>
          <p:nvPr>
            <p:ph idx="1"/>
          </p:nvPr>
        </p:nvPicPr>
        <p:blipFill>
          <a:blip r:embed="rId2"/>
          <a:stretch>
            <a:fillRect/>
          </a:stretch>
        </p:blipFill>
        <p:spPr>
          <a:xfrm>
            <a:off x="175186" y="735057"/>
            <a:ext cx="5293360" cy="4174293"/>
          </a:xfrm>
        </p:spPr>
      </p:pic>
      <p:sp>
        <p:nvSpPr>
          <p:cNvPr id="6" name="Rectangle 5">
            <a:extLst>
              <a:ext uri="{FF2B5EF4-FFF2-40B4-BE49-F238E27FC236}">
                <a16:creationId xmlns:a16="http://schemas.microsoft.com/office/drawing/2014/main" id="{D28B3C31-4BD7-4235-84E5-6B84AD13AEAF}"/>
              </a:ext>
            </a:extLst>
          </p:cNvPr>
          <p:cNvSpPr/>
          <p:nvPr/>
        </p:nvSpPr>
        <p:spPr>
          <a:xfrm>
            <a:off x="5708342" y="735058"/>
            <a:ext cx="6308472" cy="55414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b="0" i="0" dirty="0">
                <a:solidFill>
                  <a:schemeClr val="bg1"/>
                </a:solidFill>
                <a:effectLst/>
                <a:latin typeface="Abadi Extra Light" panose="020B0204020104020204" pitchFamily="34" charset="0"/>
              </a:rPr>
              <a:t>When a person applies for a loan,</a:t>
            </a:r>
            <a:r>
              <a:rPr lang="en-US" b="1" i="0" dirty="0">
                <a:solidFill>
                  <a:schemeClr val="bg1"/>
                </a:solidFill>
                <a:effectLst/>
                <a:latin typeface="Abadi Extra Light" panose="020B0204020104020204" pitchFamily="34" charset="0"/>
              </a:rPr>
              <a:t> </a:t>
            </a:r>
            <a:r>
              <a:rPr lang="en-US" b="0" i="0" dirty="0">
                <a:solidFill>
                  <a:schemeClr val="bg1"/>
                </a:solidFill>
                <a:effectLst/>
                <a:latin typeface="Abadi Extra Light" panose="020B0204020104020204" pitchFamily="34" charset="0"/>
              </a:rPr>
              <a:t>there are</a:t>
            </a:r>
            <a:r>
              <a:rPr lang="en-US" b="1" i="0" dirty="0">
                <a:solidFill>
                  <a:schemeClr val="bg1"/>
                </a:solidFill>
                <a:effectLst/>
                <a:latin typeface="Abadi Extra Light" panose="020B0204020104020204" pitchFamily="34" charset="0"/>
              </a:rPr>
              <a:t> two types of decisions</a:t>
            </a:r>
            <a:r>
              <a:rPr lang="en-US" b="0" i="0" dirty="0">
                <a:solidFill>
                  <a:schemeClr val="bg1"/>
                </a:solidFill>
                <a:effectLst/>
                <a:latin typeface="Abadi Extra Light" panose="020B0204020104020204" pitchFamily="34" charset="0"/>
              </a:rPr>
              <a:t> that could be taken by the company:</a:t>
            </a:r>
          </a:p>
          <a:p>
            <a:pPr algn="l" rtl="0">
              <a:buFont typeface="+mj-lt"/>
              <a:buAutoNum type="arabicPeriod"/>
            </a:pPr>
            <a:r>
              <a:rPr lang="en-US" b="1" i="0" dirty="0">
                <a:solidFill>
                  <a:schemeClr val="bg1"/>
                </a:solidFill>
                <a:effectLst/>
                <a:latin typeface="Abadi Extra Light" panose="020B0204020104020204" pitchFamily="34" charset="0"/>
              </a:rPr>
              <a:t>Loan accepted:</a:t>
            </a:r>
            <a:r>
              <a:rPr lang="en-US" b="0" i="0" dirty="0">
                <a:solidFill>
                  <a:schemeClr val="bg1"/>
                </a:solidFill>
                <a:effectLst/>
                <a:latin typeface="Abadi Extra Light" panose="020B0204020104020204" pitchFamily="34" charset="0"/>
              </a:rPr>
              <a:t> If the company approves the loan, there are 3 possible scenarios described below:</a:t>
            </a:r>
          </a:p>
          <a:p>
            <a:pPr marL="742950" lvl="1" indent="-285750" algn="l" rtl="0">
              <a:buFont typeface="+mj-lt"/>
              <a:buAutoNum type="arabicPeriod"/>
            </a:pPr>
            <a:r>
              <a:rPr lang="en-US" b="1" i="0" dirty="0">
                <a:solidFill>
                  <a:schemeClr val="bg1"/>
                </a:solidFill>
                <a:effectLst/>
                <a:latin typeface="Abadi Extra Light" panose="020B0204020104020204" pitchFamily="34" charset="0"/>
              </a:rPr>
              <a:t>Fully paid</a:t>
            </a:r>
            <a:r>
              <a:rPr lang="en-US" b="0" i="0" dirty="0">
                <a:solidFill>
                  <a:schemeClr val="bg1"/>
                </a:solidFill>
                <a:effectLst/>
                <a:latin typeface="Abadi Extra Light" panose="020B0204020104020204" pitchFamily="34" charset="0"/>
              </a:rPr>
              <a:t>: Applicant has fully paid the loan (the principal and the interest rate)</a:t>
            </a:r>
          </a:p>
          <a:p>
            <a:pPr marL="742950" lvl="1" indent="-285750" algn="l" rtl="0">
              <a:buFont typeface="+mj-lt"/>
              <a:buAutoNum type="arabicPeriod"/>
            </a:pPr>
            <a:r>
              <a:rPr lang="en-US" b="1" i="0" dirty="0">
                <a:solidFill>
                  <a:schemeClr val="bg1"/>
                </a:solidFill>
                <a:effectLst/>
                <a:latin typeface="Abadi Extra Light" panose="020B0204020104020204" pitchFamily="34" charset="0"/>
              </a:rPr>
              <a:t>Current</a:t>
            </a:r>
            <a:r>
              <a:rPr lang="en-US" b="0" i="0" dirty="0">
                <a:solidFill>
                  <a:schemeClr val="bg1"/>
                </a:solidFill>
                <a:effectLst/>
                <a:latin typeface="Abadi Extra Light" panose="020B0204020104020204" pitchFamily="34" charset="0"/>
              </a:rPr>
              <a:t>: Applicant is in the process of paying the instalments, i.e. the tenure of the loan is not yet completed. These candidates are not labelled as 'defaulted'.</a:t>
            </a:r>
          </a:p>
          <a:p>
            <a:pPr marL="742950" lvl="1" indent="-285750" algn="l" rtl="0">
              <a:buFont typeface="+mj-lt"/>
              <a:buAutoNum type="arabicPeriod"/>
            </a:pPr>
            <a:r>
              <a:rPr lang="en-US" b="1" i="0" dirty="0">
                <a:solidFill>
                  <a:schemeClr val="bg1"/>
                </a:solidFill>
                <a:effectLst/>
                <a:latin typeface="Abadi Extra Light" panose="020B0204020104020204" pitchFamily="34" charset="0"/>
              </a:rPr>
              <a:t>Charged-off</a:t>
            </a:r>
            <a:r>
              <a:rPr lang="en-US" b="0" i="0" dirty="0">
                <a:solidFill>
                  <a:schemeClr val="bg1"/>
                </a:solidFill>
                <a:effectLst/>
                <a:latin typeface="Abadi Extra Light" panose="020B0204020104020204" pitchFamily="34" charset="0"/>
              </a:rPr>
              <a:t>: Applicant has not paid the instalments in due time for a long period of time, i.e. he/she has </a:t>
            </a:r>
            <a:r>
              <a:rPr lang="en-US" b="1" i="0" dirty="0">
                <a:solidFill>
                  <a:schemeClr val="bg1"/>
                </a:solidFill>
                <a:effectLst/>
                <a:latin typeface="Abadi Extra Light" panose="020B0204020104020204" pitchFamily="34" charset="0"/>
              </a:rPr>
              <a:t>defaulted </a:t>
            </a:r>
            <a:r>
              <a:rPr lang="en-US" b="0" i="0" dirty="0">
                <a:solidFill>
                  <a:schemeClr val="bg1"/>
                </a:solidFill>
                <a:effectLst/>
                <a:latin typeface="Abadi Extra Light" panose="020B0204020104020204" pitchFamily="34" charset="0"/>
              </a:rPr>
              <a:t>on the loan </a:t>
            </a:r>
          </a:p>
          <a:p>
            <a:pPr algn="l">
              <a:buFont typeface="+mj-lt"/>
              <a:buAutoNum type="arabicPeriod"/>
            </a:pPr>
            <a:r>
              <a:rPr lang="en-US" b="1" i="0" dirty="0">
                <a:solidFill>
                  <a:schemeClr val="bg1"/>
                </a:solidFill>
                <a:effectLst/>
                <a:latin typeface="Abadi Extra Light" panose="020B0204020104020204" pitchFamily="34" charset="0"/>
              </a:rPr>
              <a:t>Loan rejected</a:t>
            </a:r>
            <a:r>
              <a:rPr lang="en-US" b="0" i="0" dirty="0">
                <a:solidFill>
                  <a:schemeClr val="bg1"/>
                </a:solidFill>
                <a:effectLst/>
                <a:latin typeface="Abadi Extra Light" panose="020B0204020104020204" pitchFamily="34" charset="0"/>
              </a:rPr>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pPr algn="l"/>
            <a:r>
              <a:rPr lang="en-US" b="0" i="0" dirty="0">
                <a:solidFill>
                  <a:schemeClr val="bg1"/>
                </a:solidFill>
                <a:effectLst/>
                <a:latin typeface="Abadi Extra Light" panose="020B0204020104020204" pitchFamily="34" charset="0"/>
              </a:rPr>
              <a:t> </a:t>
            </a:r>
          </a:p>
        </p:txBody>
      </p:sp>
    </p:spTree>
    <p:extLst>
      <p:ext uri="{BB962C8B-B14F-4D97-AF65-F5344CB8AC3E}">
        <p14:creationId xmlns:p14="http://schemas.microsoft.com/office/powerpoint/2010/main" val="330256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CDBF-A428-4A6C-8C35-84B7DA04C2FA}"/>
              </a:ext>
            </a:extLst>
          </p:cNvPr>
          <p:cNvSpPr>
            <a:spLocks noGrp="1"/>
          </p:cNvSpPr>
          <p:nvPr>
            <p:ph type="title"/>
          </p:nvPr>
        </p:nvSpPr>
        <p:spPr>
          <a:xfrm>
            <a:off x="257452" y="204186"/>
            <a:ext cx="10898228" cy="479395"/>
          </a:xfrm>
        </p:spPr>
        <p:txBody>
          <a:bodyPr>
            <a:normAutofit/>
          </a:bodyPr>
          <a:lstStyle/>
          <a:p>
            <a:r>
              <a:rPr lang="en-US" sz="2400" dirty="0">
                <a:latin typeface="+mn-lt"/>
              </a:rPr>
              <a:t>                                          </a:t>
            </a:r>
            <a:r>
              <a:rPr lang="en-US" sz="2800" b="1" dirty="0">
                <a:latin typeface="+mn-lt"/>
              </a:rPr>
              <a:t>PROBLEM SOLVING APPROACH</a:t>
            </a:r>
            <a:endParaRPr lang="en-GB" sz="2800" b="1" dirty="0">
              <a:latin typeface="+mn-lt"/>
            </a:endParaRPr>
          </a:p>
        </p:txBody>
      </p:sp>
      <p:sp>
        <p:nvSpPr>
          <p:cNvPr id="12" name="Rectangle 11">
            <a:extLst>
              <a:ext uri="{FF2B5EF4-FFF2-40B4-BE49-F238E27FC236}">
                <a16:creationId xmlns:a16="http://schemas.microsoft.com/office/drawing/2014/main" id="{65224E9F-D0D3-4937-B7A7-A6ECB5F6996D}"/>
              </a:ext>
            </a:extLst>
          </p:cNvPr>
          <p:cNvSpPr/>
          <p:nvPr/>
        </p:nvSpPr>
        <p:spPr>
          <a:xfrm>
            <a:off x="798991" y="1260628"/>
            <a:ext cx="1707474" cy="12961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2"/>
                </a:solidFill>
              </a:rPr>
              <a:t>Data Cleaning</a:t>
            </a:r>
            <a:endParaRPr lang="en-GB" sz="1400" dirty="0">
              <a:solidFill>
                <a:schemeClr val="bg2"/>
              </a:solidFill>
            </a:endParaRPr>
          </a:p>
        </p:txBody>
      </p:sp>
      <p:sp>
        <p:nvSpPr>
          <p:cNvPr id="13" name="Rectangle 12">
            <a:extLst>
              <a:ext uri="{FF2B5EF4-FFF2-40B4-BE49-F238E27FC236}">
                <a16:creationId xmlns:a16="http://schemas.microsoft.com/office/drawing/2014/main" id="{BC898FB8-3F46-4FE8-991E-5866ED044F02}"/>
              </a:ext>
            </a:extLst>
          </p:cNvPr>
          <p:cNvSpPr/>
          <p:nvPr/>
        </p:nvSpPr>
        <p:spPr>
          <a:xfrm>
            <a:off x="2681052" y="1260622"/>
            <a:ext cx="1846559" cy="12961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Preparation &amp; Understanding</a:t>
            </a:r>
            <a:endParaRPr lang="en-GB" sz="1400" dirty="0"/>
          </a:p>
        </p:txBody>
      </p:sp>
      <p:sp>
        <p:nvSpPr>
          <p:cNvPr id="14" name="Rectangle 13">
            <a:extLst>
              <a:ext uri="{FF2B5EF4-FFF2-40B4-BE49-F238E27FC236}">
                <a16:creationId xmlns:a16="http://schemas.microsoft.com/office/drawing/2014/main" id="{134B22A0-021A-4607-9551-9B2100CADA3B}"/>
              </a:ext>
            </a:extLst>
          </p:cNvPr>
          <p:cNvSpPr/>
          <p:nvPr/>
        </p:nvSpPr>
        <p:spPr>
          <a:xfrm>
            <a:off x="6476252" y="1260627"/>
            <a:ext cx="1575795" cy="1296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Segmented analysis</a:t>
            </a:r>
            <a:endParaRPr lang="en-GB" dirty="0"/>
          </a:p>
        </p:txBody>
      </p:sp>
      <p:sp>
        <p:nvSpPr>
          <p:cNvPr id="15" name="Rectangle 14">
            <a:extLst>
              <a:ext uri="{FF2B5EF4-FFF2-40B4-BE49-F238E27FC236}">
                <a16:creationId xmlns:a16="http://schemas.microsoft.com/office/drawing/2014/main" id="{F9E4314B-A2AA-495E-A3FC-D20F9E51A6C8}"/>
              </a:ext>
            </a:extLst>
          </p:cNvPr>
          <p:cNvSpPr/>
          <p:nvPr/>
        </p:nvSpPr>
        <p:spPr>
          <a:xfrm>
            <a:off x="4819087" y="1260622"/>
            <a:ext cx="1429307" cy="1296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Univariate analysis</a:t>
            </a:r>
            <a:endParaRPr lang="en-GB" dirty="0"/>
          </a:p>
        </p:txBody>
      </p:sp>
      <p:sp>
        <p:nvSpPr>
          <p:cNvPr id="16" name="Rectangle 15">
            <a:extLst>
              <a:ext uri="{FF2B5EF4-FFF2-40B4-BE49-F238E27FC236}">
                <a16:creationId xmlns:a16="http://schemas.microsoft.com/office/drawing/2014/main" id="{64F6AAC1-CFA6-4D79-AEB5-F1D4633452F4}"/>
              </a:ext>
            </a:extLst>
          </p:cNvPr>
          <p:cNvSpPr/>
          <p:nvPr/>
        </p:nvSpPr>
        <p:spPr>
          <a:xfrm>
            <a:off x="10083558" y="1260625"/>
            <a:ext cx="1774937" cy="12961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Recommendations /summary</a:t>
            </a:r>
            <a:endParaRPr lang="en-GB" sz="1400" dirty="0"/>
          </a:p>
        </p:txBody>
      </p:sp>
      <p:sp>
        <p:nvSpPr>
          <p:cNvPr id="17" name="Rectangle 16">
            <a:extLst>
              <a:ext uri="{FF2B5EF4-FFF2-40B4-BE49-F238E27FC236}">
                <a16:creationId xmlns:a16="http://schemas.microsoft.com/office/drawing/2014/main" id="{B2C00D5E-F64E-4E40-8146-03CDD72AAD91}"/>
              </a:ext>
            </a:extLst>
          </p:cNvPr>
          <p:cNvSpPr/>
          <p:nvPr/>
        </p:nvSpPr>
        <p:spPr>
          <a:xfrm>
            <a:off x="8279905" y="1260623"/>
            <a:ext cx="1405630" cy="129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Bivariate analysis</a:t>
            </a:r>
            <a:endParaRPr lang="en-GB" dirty="0"/>
          </a:p>
        </p:txBody>
      </p:sp>
      <p:sp>
        <p:nvSpPr>
          <p:cNvPr id="18" name="Rectangle 17">
            <a:extLst>
              <a:ext uri="{FF2B5EF4-FFF2-40B4-BE49-F238E27FC236}">
                <a16:creationId xmlns:a16="http://schemas.microsoft.com/office/drawing/2014/main" id="{1F8AEFC2-A01A-4D52-8D23-67E9D898316D}"/>
              </a:ext>
            </a:extLst>
          </p:cNvPr>
          <p:cNvSpPr/>
          <p:nvPr/>
        </p:nvSpPr>
        <p:spPr>
          <a:xfrm>
            <a:off x="798991" y="2676624"/>
            <a:ext cx="1707474" cy="35155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0" bIns="1280160" rtlCol="0" anchor="ctr"/>
          <a:lstStyle/>
          <a:p>
            <a:r>
              <a:rPr lang="en-GB" sz="1400" b="0" i="0" u="none" strike="noStrike" baseline="0" dirty="0">
                <a:solidFill>
                  <a:schemeClr val="tx2"/>
                </a:solidFill>
                <a:latin typeface="Abadi Extra Light" panose="020B0204020104020204" pitchFamily="34" charset="0"/>
              </a:rPr>
              <a:t>.</a:t>
            </a:r>
          </a:p>
          <a:p>
            <a:endParaRPr lang="en-GB" sz="1400" dirty="0">
              <a:solidFill>
                <a:schemeClr val="tx2"/>
              </a:solidFill>
              <a:latin typeface="Abadi Extra Light" panose="020B0204020104020204" pitchFamily="34" charset="0"/>
            </a:endParaRPr>
          </a:p>
          <a:p>
            <a:endParaRPr lang="en-GB" sz="1400" b="0" i="0" u="none" strike="noStrike" baseline="0" dirty="0">
              <a:solidFill>
                <a:schemeClr val="tx2"/>
              </a:solidFill>
              <a:latin typeface="Abadi Extra Light" panose="020B0204020104020204" pitchFamily="34" charset="0"/>
            </a:endParaRPr>
          </a:p>
          <a:p>
            <a:r>
              <a:rPr lang="en-GB" sz="1400" b="0" i="0" u="none" strike="noStrike" baseline="0" dirty="0">
                <a:solidFill>
                  <a:schemeClr val="bg1"/>
                </a:solidFill>
                <a:latin typeface="Abadi Extra Light" panose="020B0204020104020204" pitchFamily="34" charset="0"/>
              </a:rPr>
              <a:t>Removing the null</a:t>
            </a:r>
          </a:p>
          <a:p>
            <a:r>
              <a:rPr lang="en-GB" sz="1400" b="0" i="0" u="none" strike="noStrike" baseline="0" dirty="0">
                <a:solidFill>
                  <a:schemeClr val="bg1"/>
                </a:solidFill>
                <a:latin typeface="Abadi Extra Light" panose="020B0204020104020204" pitchFamily="34" charset="0"/>
              </a:rPr>
              <a:t>valued columns, single or unique valued columns,</a:t>
            </a:r>
          </a:p>
          <a:p>
            <a:r>
              <a:rPr lang="en-GB" sz="1400" b="0" i="0" u="none" strike="noStrike" baseline="0" dirty="0">
                <a:solidFill>
                  <a:schemeClr val="bg1"/>
                </a:solidFill>
                <a:latin typeface="Abadi Extra Light" panose="020B0204020104020204" pitchFamily="34" charset="0"/>
              </a:rPr>
              <a:t>unnecessary</a:t>
            </a:r>
          </a:p>
          <a:p>
            <a:r>
              <a:rPr lang="en-GB" sz="1400" b="0" i="0" u="none" strike="noStrike" baseline="0" dirty="0">
                <a:solidFill>
                  <a:schemeClr val="bg1"/>
                </a:solidFill>
                <a:latin typeface="Abadi Extra Light" panose="020B0204020104020204" pitchFamily="34" charset="0"/>
              </a:rPr>
              <a:t>Variables.</a:t>
            </a:r>
          </a:p>
          <a:p>
            <a:r>
              <a:rPr lang="en-GB" sz="1400" dirty="0">
                <a:solidFill>
                  <a:schemeClr val="bg1"/>
                </a:solidFill>
                <a:latin typeface="Abadi Extra Light" panose="020B0204020104020204" pitchFamily="34" charset="0"/>
              </a:rPr>
              <a:t>Check for missing values and missing value percentage.</a:t>
            </a:r>
            <a:endParaRPr lang="en-GB" sz="1400" b="0" i="0" u="none" strike="noStrike" baseline="0" dirty="0">
              <a:solidFill>
                <a:schemeClr val="bg1"/>
              </a:solidFill>
              <a:latin typeface="Abadi Extra Light" panose="020B0204020104020204" pitchFamily="34" charset="0"/>
            </a:endParaRPr>
          </a:p>
          <a:p>
            <a:r>
              <a:rPr lang="en-US" sz="1400" b="0" i="0" u="none" strike="noStrike" baseline="0" dirty="0">
                <a:solidFill>
                  <a:schemeClr val="bg1"/>
                </a:solidFill>
                <a:latin typeface="Abadi Extra Light" panose="020B0204020104020204" pitchFamily="34" charset="0"/>
              </a:rPr>
              <a:t>Convert values to proper int,</a:t>
            </a:r>
          </a:p>
          <a:p>
            <a:r>
              <a:rPr lang="en-GB" sz="1400" b="0" i="0" u="none" strike="noStrike" baseline="0" dirty="0">
                <a:solidFill>
                  <a:schemeClr val="bg1"/>
                </a:solidFill>
                <a:latin typeface="Abadi Extra Light" panose="020B0204020104020204" pitchFamily="34" charset="0"/>
              </a:rPr>
              <a:t>float, date representations.</a:t>
            </a:r>
          </a:p>
        </p:txBody>
      </p:sp>
      <p:sp>
        <p:nvSpPr>
          <p:cNvPr id="19" name="Rectangle 18">
            <a:extLst>
              <a:ext uri="{FF2B5EF4-FFF2-40B4-BE49-F238E27FC236}">
                <a16:creationId xmlns:a16="http://schemas.microsoft.com/office/drawing/2014/main" id="{F3399D24-C899-4E7B-9359-3C4AA4459E6B}"/>
              </a:ext>
            </a:extLst>
          </p:cNvPr>
          <p:cNvSpPr/>
          <p:nvPr/>
        </p:nvSpPr>
        <p:spPr>
          <a:xfrm>
            <a:off x="2610035" y="2676624"/>
            <a:ext cx="1917575" cy="35155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GB" sz="1400" b="0" i="0" u="none" strike="noStrike" baseline="0" dirty="0">
                <a:solidFill>
                  <a:schemeClr val="bg1"/>
                </a:solidFill>
                <a:latin typeface="Abadi Extra Light" panose="020B0204020104020204" pitchFamily="34" charset="0"/>
              </a:rPr>
              <a:t>Working with the Data Dictionary and getting</a:t>
            </a:r>
          </a:p>
          <a:p>
            <a:pPr algn="l"/>
            <a:r>
              <a:rPr lang="en-GB" sz="1400" b="0" i="0" u="none" strike="noStrike" baseline="0" dirty="0">
                <a:solidFill>
                  <a:schemeClr val="bg1"/>
                </a:solidFill>
                <a:latin typeface="Abadi Extra Light" panose="020B0204020104020204" pitchFamily="34" charset="0"/>
              </a:rPr>
              <a:t>knowledge of all the columns and their domain specific uses.</a:t>
            </a:r>
          </a:p>
          <a:p>
            <a:pPr algn="l"/>
            <a:endParaRPr lang="en-GB" sz="1400" dirty="0">
              <a:solidFill>
                <a:schemeClr val="bg1"/>
              </a:solidFill>
              <a:latin typeface="Abadi Extra Light" panose="020B0204020104020204" pitchFamily="34" charset="0"/>
            </a:endParaRPr>
          </a:p>
          <a:p>
            <a:r>
              <a:rPr lang="en-GB" sz="1400" dirty="0">
                <a:solidFill>
                  <a:schemeClr val="bg1"/>
                </a:solidFill>
                <a:latin typeface="Abadi Extra Light" panose="020B0204020104020204" pitchFamily="34" charset="0"/>
              </a:rPr>
              <a:t>Check for outliers in data.</a:t>
            </a:r>
          </a:p>
          <a:p>
            <a:endParaRPr lang="en-GB" sz="1400" dirty="0">
              <a:solidFill>
                <a:schemeClr val="bg1"/>
              </a:solidFill>
              <a:latin typeface="Abadi Extra Light" panose="020B0204020104020204" pitchFamily="34" charset="0"/>
            </a:endParaRPr>
          </a:p>
          <a:p>
            <a:r>
              <a:rPr lang="en-GB" sz="1400" dirty="0">
                <a:solidFill>
                  <a:schemeClr val="bg1"/>
                </a:solidFill>
                <a:latin typeface="Abadi Extra Light" panose="020B0204020104020204" pitchFamily="34" charset="0"/>
              </a:rPr>
              <a:t>Eliminate further unnecessary and irrelevant information from the data set that was cleaned.</a:t>
            </a:r>
          </a:p>
          <a:p>
            <a:endParaRPr lang="en-GB" sz="1400" dirty="0">
              <a:solidFill>
                <a:schemeClr val="bg1"/>
              </a:solidFill>
              <a:latin typeface="Abadi Extra Light" panose="020B0204020104020204" pitchFamily="34" charset="0"/>
            </a:endParaRPr>
          </a:p>
          <a:p>
            <a:pPr algn="l"/>
            <a:endParaRPr lang="en-GB" sz="1400" b="0" i="0" u="none" strike="noStrike" baseline="0" dirty="0">
              <a:solidFill>
                <a:schemeClr val="bg1"/>
              </a:solidFill>
              <a:latin typeface="Abadi Extra Light" panose="020B0204020104020204" pitchFamily="34" charset="0"/>
            </a:endParaRPr>
          </a:p>
          <a:p>
            <a:pPr algn="l"/>
            <a:endParaRPr lang="en-GB" sz="1400" dirty="0">
              <a:solidFill>
                <a:schemeClr val="bg1"/>
              </a:solidFill>
              <a:latin typeface="Abadi Extra Light" panose="020B0204020104020204" pitchFamily="34" charset="0"/>
            </a:endParaRPr>
          </a:p>
        </p:txBody>
      </p:sp>
      <p:sp>
        <p:nvSpPr>
          <p:cNvPr id="20" name="Rectangle 19">
            <a:extLst>
              <a:ext uri="{FF2B5EF4-FFF2-40B4-BE49-F238E27FC236}">
                <a16:creationId xmlns:a16="http://schemas.microsoft.com/office/drawing/2014/main" id="{310A721A-3AC6-44B5-8554-BC5DB7B19169}"/>
              </a:ext>
            </a:extLst>
          </p:cNvPr>
          <p:cNvSpPr/>
          <p:nvPr/>
        </p:nvSpPr>
        <p:spPr>
          <a:xfrm>
            <a:off x="4819086" y="2672179"/>
            <a:ext cx="1429307" cy="3520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GB" sz="1400" b="0" i="0" u="none" strike="noStrike" baseline="0" dirty="0">
                <a:solidFill>
                  <a:schemeClr val="tx1"/>
                </a:solidFill>
                <a:latin typeface="Abadi Extra Light" panose="020B0204020104020204" pitchFamily="34" charset="0"/>
              </a:rPr>
              <a:t>Analysing each column , plotting the distributions of each relevant column.</a:t>
            </a:r>
          </a:p>
          <a:p>
            <a:pPr algn="l"/>
            <a:r>
              <a:rPr lang="en-GB" sz="1400" b="0" i="0" u="none" strike="noStrike" baseline="0" dirty="0">
                <a:solidFill>
                  <a:schemeClr val="tx1"/>
                </a:solidFill>
                <a:latin typeface="Abadi Extra Light" panose="020B0204020104020204" pitchFamily="34" charset="0"/>
              </a:rPr>
              <a:t>Check distributions and</a:t>
            </a:r>
          </a:p>
          <a:p>
            <a:pPr algn="l"/>
            <a:r>
              <a:rPr lang="en-GB" sz="1400" b="0" i="0" u="none" strike="noStrike" baseline="0" dirty="0">
                <a:solidFill>
                  <a:schemeClr val="tx1"/>
                </a:solidFill>
                <a:latin typeface="Abadi Extra Light" panose="020B0204020104020204" pitchFamily="34" charset="0"/>
              </a:rPr>
              <a:t>frequencies of various numerical</a:t>
            </a:r>
          </a:p>
          <a:p>
            <a:pPr algn="l"/>
            <a:r>
              <a:rPr lang="en-GB" sz="1400" b="0" i="0" u="none" strike="noStrike" baseline="0" dirty="0">
                <a:solidFill>
                  <a:schemeClr val="tx1"/>
                </a:solidFill>
                <a:latin typeface="Abadi Extra Light" panose="020B0204020104020204" pitchFamily="34" charset="0"/>
              </a:rPr>
              <a:t>and categorical variables.</a:t>
            </a:r>
          </a:p>
          <a:p>
            <a:pPr algn="l"/>
            <a:r>
              <a:rPr lang="en-GB" sz="1400" b="0" i="0" u="none" strike="noStrike" baseline="0" dirty="0">
                <a:solidFill>
                  <a:schemeClr val="tx1"/>
                </a:solidFill>
                <a:latin typeface="Abadi Extra Light" panose="020B0204020104020204" pitchFamily="34" charset="0"/>
              </a:rPr>
              <a:t>Create derived variables.</a:t>
            </a:r>
          </a:p>
          <a:p>
            <a:pPr algn="l"/>
            <a:endParaRPr lang="en-GB" sz="1400" dirty="0">
              <a:solidFill>
                <a:schemeClr val="tx1"/>
              </a:solidFill>
              <a:latin typeface="Abadi Extra Light" panose="020B0204020104020204" pitchFamily="34" charset="0"/>
            </a:endParaRPr>
          </a:p>
          <a:p>
            <a:pPr algn="l"/>
            <a:r>
              <a:rPr lang="en-GB" sz="1400" dirty="0">
                <a:solidFill>
                  <a:schemeClr val="tx1"/>
                </a:solidFill>
                <a:latin typeface="Abadi Extra Light" panose="020B0204020104020204" pitchFamily="34" charset="0"/>
              </a:rPr>
              <a:t>Box plots, histograms used.</a:t>
            </a:r>
          </a:p>
        </p:txBody>
      </p:sp>
      <p:sp>
        <p:nvSpPr>
          <p:cNvPr id="21" name="Rectangle 20">
            <a:extLst>
              <a:ext uri="{FF2B5EF4-FFF2-40B4-BE49-F238E27FC236}">
                <a16:creationId xmlns:a16="http://schemas.microsoft.com/office/drawing/2014/main" id="{5832EEF3-6584-4656-B5B6-D1CB729E0C03}"/>
              </a:ext>
            </a:extLst>
          </p:cNvPr>
          <p:cNvSpPr/>
          <p:nvPr/>
        </p:nvSpPr>
        <p:spPr>
          <a:xfrm>
            <a:off x="6539872" y="2672179"/>
            <a:ext cx="1512176" cy="3520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GB" sz="1400" b="0" i="0" u="none" strike="noStrike" baseline="0" dirty="0">
                <a:solidFill>
                  <a:schemeClr val="tx1"/>
                </a:solidFill>
                <a:latin typeface="Abadi Extra Light" panose="020B0204020104020204" pitchFamily="34" charset="0"/>
              </a:rPr>
              <a:t>Analysing the</a:t>
            </a:r>
          </a:p>
          <a:p>
            <a:pPr algn="l"/>
            <a:r>
              <a:rPr lang="en-GB" sz="1400" b="0" i="0" u="none" strike="noStrike" baseline="0" dirty="0">
                <a:solidFill>
                  <a:schemeClr val="tx1"/>
                </a:solidFill>
                <a:latin typeface="Abadi Extra Light" panose="020B0204020104020204" pitchFamily="34" charset="0"/>
              </a:rPr>
              <a:t>continuous data</a:t>
            </a:r>
          </a:p>
          <a:p>
            <a:pPr algn="l"/>
            <a:r>
              <a:rPr lang="en-GB" sz="1400" b="0" i="0" u="none" strike="noStrike" baseline="0" dirty="0">
                <a:solidFill>
                  <a:schemeClr val="tx1"/>
                </a:solidFill>
                <a:latin typeface="Abadi Extra Light" panose="020B0204020104020204" pitchFamily="34" charset="0"/>
              </a:rPr>
              <a:t>columns with respect to the categorical column.</a:t>
            </a:r>
          </a:p>
          <a:p>
            <a:pPr algn="l"/>
            <a:r>
              <a:rPr lang="en-GB" sz="1400" b="0" i="0" u="none" strike="noStrike" baseline="0" dirty="0">
                <a:solidFill>
                  <a:schemeClr val="tx1"/>
                </a:solidFill>
                <a:latin typeface="Abadi Extra Light" panose="020B0204020104020204" pitchFamily="34" charset="0"/>
              </a:rPr>
              <a:t>Analyse variables against segments of other variables</a:t>
            </a:r>
          </a:p>
        </p:txBody>
      </p:sp>
      <p:sp>
        <p:nvSpPr>
          <p:cNvPr id="22" name="Rectangle 21">
            <a:extLst>
              <a:ext uri="{FF2B5EF4-FFF2-40B4-BE49-F238E27FC236}">
                <a16:creationId xmlns:a16="http://schemas.microsoft.com/office/drawing/2014/main" id="{6A89657E-8329-499D-AADF-0F362920C1A8}"/>
              </a:ext>
            </a:extLst>
          </p:cNvPr>
          <p:cNvSpPr/>
          <p:nvPr/>
        </p:nvSpPr>
        <p:spPr>
          <a:xfrm>
            <a:off x="8298247" y="2672179"/>
            <a:ext cx="1405630" cy="3520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GB" sz="1400" b="0" i="0" u="none" strike="noStrike" baseline="0" dirty="0">
                <a:solidFill>
                  <a:schemeClr val="tx1"/>
                </a:solidFill>
                <a:latin typeface="Abadi Extra Light" panose="020B0204020104020204" pitchFamily="34" charset="0"/>
              </a:rPr>
              <a:t>Do correlation analysis and </a:t>
            </a:r>
            <a:r>
              <a:rPr lang="en-US" sz="1400" b="0" i="0" u="none" strike="noStrike" baseline="0" dirty="0">
                <a:solidFill>
                  <a:schemeClr val="tx1"/>
                </a:solidFill>
                <a:latin typeface="Abadi Extra Light" panose="020B0204020104020204" pitchFamily="34" charset="0"/>
              </a:rPr>
              <a:t>Check how two variables affect</a:t>
            </a:r>
          </a:p>
          <a:p>
            <a:pPr algn="l"/>
            <a:r>
              <a:rPr lang="en-US" sz="1400" b="0" i="0" u="none" strike="noStrike" baseline="0" dirty="0">
                <a:solidFill>
                  <a:schemeClr val="tx1"/>
                </a:solidFill>
                <a:latin typeface="Abadi Extra Light" panose="020B0204020104020204" pitchFamily="34" charset="0"/>
              </a:rPr>
              <a:t>each other or a third variable.</a:t>
            </a:r>
            <a:endParaRPr lang="en-GB" sz="1400" dirty="0">
              <a:solidFill>
                <a:schemeClr val="tx1"/>
              </a:solidFill>
              <a:latin typeface="Abadi Extra Light" panose="020B0204020104020204" pitchFamily="34" charset="0"/>
            </a:endParaRPr>
          </a:p>
        </p:txBody>
      </p:sp>
      <p:sp>
        <p:nvSpPr>
          <p:cNvPr id="23" name="Rectangle 22">
            <a:extLst>
              <a:ext uri="{FF2B5EF4-FFF2-40B4-BE49-F238E27FC236}">
                <a16:creationId xmlns:a16="http://schemas.microsoft.com/office/drawing/2014/main" id="{3C63A689-3D51-4B29-80C2-D06C3B8A1058}"/>
              </a:ext>
            </a:extLst>
          </p:cNvPr>
          <p:cNvSpPr/>
          <p:nvPr/>
        </p:nvSpPr>
        <p:spPr>
          <a:xfrm>
            <a:off x="10103385" y="2672179"/>
            <a:ext cx="1774937" cy="35200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l"/>
            <a:r>
              <a:rPr lang="en-GB" sz="1400" b="0" i="0" u="none" strike="noStrike" baseline="0" dirty="0">
                <a:solidFill>
                  <a:schemeClr val="bg1"/>
                </a:solidFill>
                <a:latin typeface="Abadi Extra Light" panose="020B0204020104020204" pitchFamily="34" charset="0"/>
              </a:rPr>
              <a:t>Analysing all plots and</a:t>
            </a:r>
          </a:p>
          <a:p>
            <a:pPr algn="l"/>
            <a:r>
              <a:rPr lang="en-GB" sz="1400" b="0" i="0" u="none" strike="noStrike" baseline="0" dirty="0">
                <a:solidFill>
                  <a:schemeClr val="bg1"/>
                </a:solidFill>
                <a:latin typeface="Abadi Extra Light" panose="020B0204020104020204" pitchFamily="34" charset="0"/>
              </a:rPr>
              <a:t>Detecting/deciding</a:t>
            </a:r>
          </a:p>
          <a:p>
            <a:pPr algn="l"/>
            <a:r>
              <a:rPr lang="en-GB" sz="1400" b="0" i="0" u="none" strike="noStrike" baseline="0" dirty="0">
                <a:solidFill>
                  <a:schemeClr val="bg1"/>
                </a:solidFill>
                <a:latin typeface="Abadi Extra Light" panose="020B0204020104020204" pitchFamily="34" charset="0"/>
              </a:rPr>
              <a:t>Which variables or columns contribute to loan defaulters.</a:t>
            </a:r>
          </a:p>
          <a:p>
            <a:pPr algn="l"/>
            <a:endParaRPr lang="en-GB" sz="1400" dirty="0">
              <a:solidFill>
                <a:schemeClr val="bg1"/>
              </a:solidFill>
              <a:latin typeface="Abadi Extra Light" panose="020B0204020104020204" pitchFamily="34" charset="0"/>
            </a:endParaRPr>
          </a:p>
          <a:p>
            <a:pPr algn="l"/>
            <a:r>
              <a:rPr lang="en-GB" sz="1400" dirty="0">
                <a:solidFill>
                  <a:schemeClr val="bg1"/>
                </a:solidFill>
                <a:latin typeface="Abadi Extra Light" panose="020B0204020104020204" pitchFamily="34" charset="0"/>
              </a:rPr>
              <a:t>Based on that decide and conclude the analysis and come up with recommendations to facilitate business growth. </a:t>
            </a:r>
          </a:p>
        </p:txBody>
      </p:sp>
    </p:spTree>
    <p:extLst>
      <p:ext uri="{BB962C8B-B14F-4D97-AF65-F5344CB8AC3E}">
        <p14:creationId xmlns:p14="http://schemas.microsoft.com/office/powerpoint/2010/main" val="177378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5E57-1F24-4BD4-910E-09FECF7D473A}"/>
              </a:ext>
            </a:extLst>
          </p:cNvPr>
          <p:cNvSpPr>
            <a:spLocks noGrp="1"/>
          </p:cNvSpPr>
          <p:nvPr>
            <p:ph type="title"/>
          </p:nvPr>
        </p:nvSpPr>
        <p:spPr>
          <a:xfrm>
            <a:off x="133165" y="133166"/>
            <a:ext cx="11022515" cy="435006"/>
          </a:xfrm>
        </p:spPr>
        <p:txBody>
          <a:bodyPr>
            <a:normAutofit/>
          </a:bodyPr>
          <a:lstStyle/>
          <a:p>
            <a:r>
              <a:rPr lang="en-US" sz="2400" dirty="0">
                <a:latin typeface="+mn-lt"/>
              </a:rPr>
              <a:t>LOAN STATUS ANALYSIS </a:t>
            </a:r>
            <a:endParaRPr lang="en-GB" sz="2400" dirty="0">
              <a:latin typeface="+mn-lt"/>
            </a:endParaRPr>
          </a:p>
        </p:txBody>
      </p:sp>
      <p:pic>
        <p:nvPicPr>
          <p:cNvPr id="5" name="Content Placeholder 4">
            <a:extLst>
              <a:ext uri="{FF2B5EF4-FFF2-40B4-BE49-F238E27FC236}">
                <a16:creationId xmlns:a16="http://schemas.microsoft.com/office/drawing/2014/main" id="{A2E8C690-CED1-44D5-B9ED-9AA075277914}"/>
              </a:ext>
            </a:extLst>
          </p:cNvPr>
          <p:cNvPicPr>
            <a:picLocks noGrp="1" noChangeAspect="1"/>
          </p:cNvPicPr>
          <p:nvPr>
            <p:ph idx="1"/>
          </p:nvPr>
        </p:nvPicPr>
        <p:blipFill>
          <a:blip r:embed="rId2"/>
          <a:stretch>
            <a:fillRect/>
          </a:stretch>
        </p:blipFill>
        <p:spPr>
          <a:xfrm>
            <a:off x="432930" y="927469"/>
            <a:ext cx="4680609" cy="3760788"/>
          </a:xfrm>
        </p:spPr>
      </p:pic>
      <p:pic>
        <p:nvPicPr>
          <p:cNvPr id="7" name="Picture 6">
            <a:extLst>
              <a:ext uri="{FF2B5EF4-FFF2-40B4-BE49-F238E27FC236}">
                <a16:creationId xmlns:a16="http://schemas.microsoft.com/office/drawing/2014/main" id="{3274A428-653A-45F6-8D65-575EA4CDA7EB}"/>
              </a:ext>
            </a:extLst>
          </p:cNvPr>
          <p:cNvPicPr>
            <a:picLocks noChangeAspect="1"/>
          </p:cNvPicPr>
          <p:nvPr/>
        </p:nvPicPr>
        <p:blipFill>
          <a:blip r:embed="rId3"/>
          <a:stretch>
            <a:fillRect/>
          </a:stretch>
        </p:blipFill>
        <p:spPr>
          <a:xfrm>
            <a:off x="5113539" y="730383"/>
            <a:ext cx="5365072" cy="3957874"/>
          </a:xfrm>
          <a:prstGeom prst="rect">
            <a:avLst/>
          </a:prstGeom>
        </p:spPr>
      </p:pic>
      <p:sp>
        <p:nvSpPr>
          <p:cNvPr id="8" name="TextBox 7">
            <a:extLst>
              <a:ext uri="{FF2B5EF4-FFF2-40B4-BE49-F238E27FC236}">
                <a16:creationId xmlns:a16="http://schemas.microsoft.com/office/drawing/2014/main" id="{E33A4FFF-0899-489B-80AA-61550FE4BE86}"/>
              </a:ext>
            </a:extLst>
          </p:cNvPr>
          <p:cNvSpPr txBox="1"/>
          <p:nvPr/>
        </p:nvSpPr>
        <p:spPr>
          <a:xfrm>
            <a:off x="432930" y="4850468"/>
            <a:ext cx="11090286" cy="923330"/>
          </a:xfrm>
          <a:prstGeom prst="rect">
            <a:avLst/>
          </a:prstGeom>
          <a:noFill/>
        </p:spPr>
        <p:txBody>
          <a:bodyPr wrap="square" rtlCol="0">
            <a:spAutoFit/>
          </a:bodyPr>
          <a:lstStyle/>
          <a:p>
            <a:r>
              <a:rPr lang="en-US" dirty="0">
                <a:latin typeface="Abadi Extra Light" panose="020B0204020104020204" pitchFamily="34" charset="0"/>
              </a:rPr>
              <a:t>Observations –</a:t>
            </a:r>
          </a:p>
          <a:p>
            <a:pPr marL="342900" indent="-342900">
              <a:buAutoNum type="arabicPeriod"/>
            </a:pPr>
            <a:r>
              <a:rPr lang="en-US" sz="1800" b="0" i="0" u="none" strike="noStrike" baseline="0" dirty="0">
                <a:latin typeface="Abadi Extra Light" panose="020B0204020104020204" pitchFamily="34" charset="0"/>
              </a:rPr>
              <a:t>About 14% of loan are having status as defaulters.</a:t>
            </a:r>
          </a:p>
          <a:p>
            <a:pPr marL="342900" indent="-342900">
              <a:buAutoNum type="arabicPeriod"/>
            </a:pPr>
            <a:r>
              <a:rPr lang="en-US" sz="1800" b="0" i="0" u="none" strike="noStrike" baseline="0" dirty="0">
                <a:latin typeface="Abadi Extra Light" panose="020B0204020104020204" pitchFamily="34" charset="0"/>
              </a:rPr>
              <a:t>The loan has been increasing exponentially over the years.</a:t>
            </a:r>
            <a:endParaRPr lang="en-GB" dirty="0">
              <a:latin typeface="Abadi Extra Light" panose="020B0204020104020204" pitchFamily="34" charset="0"/>
            </a:endParaRPr>
          </a:p>
        </p:txBody>
      </p:sp>
    </p:spTree>
    <p:extLst>
      <p:ext uri="{BB962C8B-B14F-4D97-AF65-F5344CB8AC3E}">
        <p14:creationId xmlns:p14="http://schemas.microsoft.com/office/powerpoint/2010/main" val="28445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6B64-A8B9-43EF-8FA8-CF72117A58FE}"/>
              </a:ext>
            </a:extLst>
          </p:cNvPr>
          <p:cNvSpPr>
            <a:spLocks noGrp="1"/>
          </p:cNvSpPr>
          <p:nvPr>
            <p:ph type="title"/>
          </p:nvPr>
        </p:nvSpPr>
        <p:spPr>
          <a:xfrm>
            <a:off x="142043" y="286603"/>
            <a:ext cx="11013637" cy="361467"/>
          </a:xfrm>
        </p:spPr>
        <p:txBody>
          <a:bodyPr>
            <a:normAutofit fontScale="90000"/>
          </a:bodyPr>
          <a:lstStyle/>
          <a:p>
            <a:r>
              <a:rPr lang="en-US" sz="2400" dirty="0">
                <a:latin typeface="+mn-lt"/>
              </a:rPr>
              <a:t>LOAN PURPOSE </a:t>
            </a:r>
            <a:endParaRPr lang="en-GB" sz="2400" dirty="0">
              <a:latin typeface="+mn-lt"/>
            </a:endParaRPr>
          </a:p>
        </p:txBody>
      </p:sp>
      <p:pic>
        <p:nvPicPr>
          <p:cNvPr id="5" name="Content Placeholder 4">
            <a:extLst>
              <a:ext uri="{FF2B5EF4-FFF2-40B4-BE49-F238E27FC236}">
                <a16:creationId xmlns:a16="http://schemas.microsoft.com/office/drawing/2014/main" id="{1D5CEBC8-ECBD-4887-B4FF-BA3FC13C4551}"/>
              </a:ext>
            </a:extLst>
          </p:cNvPr>
          <p:cNvPicPr>
            <a:picLocks noGrp="1" noChangeAspect="1"/>
          </p:cNvPicPr>
          <p:nvPr>
            <p:ph idx="1"/>
          </p:nvPr>
        </p:nvPicPr>
        <p:blipFill>
          <a:blip r:embed="rId2"/>
          <a:stretch>
            <a:fillRect/>
          </a:stretch>
        </p:blipFill>
        <p:spPr>
          <a:xfrm>
            <a:off x="0" y="922445"/>
            <a:ext cx="5758838" cy="3693111"/>
          </a:xfrm>
        </p:spPr>
      </p:pic>
      <p:pic>
        <p:nvPicPr>
          <p:cNvPr id="7" name="Picture 6">
            <a:extLst>
              <a:ext uri="{FF2B5EF4-FFF2-40B4-BE49-F238E27FC236}">
                <a16:creationId xmlns:a16="http://schemas.microsoft.com/office/drawing/2014/main" id="{9434C144-B05F-48CD-8939-EBB17E28771F}"/>
              </a:ext>
            </a:extLst>
          </p:cNvPr>
          <p:cNvPicPr>
            <a:picLocks noChangeAspect="1"/>
          </p:cNvPicPr>
          <p:nvPr/>
        </p:nvPicPr>
        <p:blipFill>
          <a:blip r:embed="rId3"/>
          <a:stretch>
            <a:fillRect/>
          </a:stretch>
        </p:blipFill>
        <p:spPr>
          <a:xfrm>
            <a:off x="6096000" y="922445"/>
            <a:ext cx="5943600" cy="3693111"/>
          </a:xfrm>
          <a:prstGeom prst="rect">
            <a:avLst/>
          </a:prstGeom>
        </p:spPr>
      </p:pic>
    </p:spTree>
    <p:extLst>
      <p:ext uri="{BB962C8B-B14F-4D97-AF65-F5344CB8AC3E}">
        <p14:creationId xmlns:p14="http://schemas.microsoft.com/office/powerpoint/2010/main" val="131078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F3CFE-36BF-45BC-9AAF-B45A5AA59C33}"/>
              </a:ext>
            </a:extLst>
          </p:cNvPr>
          <p:cNvPicPr>
            <a:picLocks noChangeAspect="1"/>
          </p:cNvPicPr>
          <p:nvPr/>
        </p:nvPicPr>
        <p:blipFill>
          <a:blip r:embed="rId2"/>
          <a:stretch>
            <a:fillRect/>
          </a:stretch>
        </p:blipFill>
        <p:spPr>
          <a:xfrm>
            <a:off x="161926" y="174029"/>
            <a:ext cx="6061321" cy="3978871"/>
          </a:xfrm>
          <a:prstGeom prst="rect">
            <a:avLst/>
          </a:prstGeom>
        </p:spPr>
      </p:pic>
      <p:sp>
        <p:nvSpPr>
          <p:cNvPr id="4" name="TextBox 3">
            <a:extLst>
              <a:ext uri="{FF2B5EF4-FFF2-40B4-BE49-F238E27FC236}">
                <a16:creationId xmlns:a16="http://schemas.microsoft.com/office/drawing/2014/main" id="{B931C32B-826D-4D21-A209-FAA6BF98B7CF}"/>
              </a:ext>
            </a:extLst>
          </p:cNvPr>
          <p:cNvSpPr txBox="1"/>
          <p:nvPr/>
        </p:nvSpPr>
        <p:spPr>
          <a:xfrm>
            <a:off x="328474" y="4891564"/>
            <a:ext cx="11701600" cy="1446550"/>
          </a:xfrm>
          <a:prstGeom prst="rect">
            <a:avLst/>
          </a:prstGeom>
          <a:noFill/>
        </p:spPr>
        <p:txBody>
          <a:bodyPr wrap="square" rtlCol="0">
            <a:spAutoFit/>
          </a:bodyPr>
          <a:lstStyle/>
          <a:p>
            <a:r>
              <a:rPr lang="en-US" sz="1400" dirty="0">
                <a:latin typeface="Abadi Extra Light" panose="020B0204020104020204" pitchFamily="34" charset="0"/>
              </a:rPr>
              <a:t>Observations :</a:t>
            </a:r>
          </a:p>
          <a:p>
            <a:r>
              <a:rPr lang="en-US" sz="1400" dirty="0">
                <a:latin typeface="Abadi Extra Light" panose="020B0204020104020204" pitchFamily="34" charset="0"/>
              </a:rPr>
              <a:t>1.Most of the loans were taken for the purpose of debt consolidation &amp; paying credit card bill.</a:t>
            </a:r>
          </a:p>
          <a:p>
            <a:r>
              <a:rPr lang="en-US" sz="1400" dirty="0">
                <a:latin typeface="Abadi Extra Light" panose="020B0204020104020204" pitchFamily="34" charset="0"/>
              </a:rPr>
              <a:t>2.Number of charged off count also high too for these loans.</a:t>
            </a:r>
          </a:p>
          <a:p>
            <a:r>
              <a:rPr lang="en-US" sz="1400" dirty="0">
                <a:latin typeface="Abadi Extra Light" panose="020B0204020104020204" pitchFamily="34" charset="0"/>
              </a:rPr>
              <a:t>3.Loan amount is highest for loan taken for small business purpose among all purposes. Debt consolidation is second and Credit card comes 3rd.</a:t>
            </a:r>
          </a:p>
          <a:p>
            <a:r>
              <a:rPr lang="en-US" sz="1400" dirty="0">
                <a:latin typeface="Abadi Extra Light" panose="020B0204020104020204" pitchFamily="34" charset="0"/>
              </a:rPr>
              <a:t>4.Loans taken for small business are the risky ones followed by renewable energy.</a:t>
            </a:r>
          </a:p>
          <a:p>
            <a:endParaRPr lang="en-US" dirty="0"/>
          </a:p>
        </p:txBody>
      </p:sp>
      <p:pic>
        <p:nvPicPr>
          <p:cNvPr id="8" name="Picture 7">
            <a:extLst>
              <a:ext uri="{FF2B5EF4-FFF2-40B4-BE49-F238E27FC236}">
                <a16:creationId xmlns:a16="http://schemas.microsoft.com/office/drawing/2014/main" id="{3491533C-9244-4147-8BF7-0F925479C2C8}"/>
              </a:ext>
            </a:extLst>
          </p:cNvPr>
          <p:cNvPicPr>
            <a:picLocks noChangeAspect="1"/>
          </p:cNvPicPr>
          <p:nvPr/>
        </p:nvPicPr>
        <p:blipFill>
          <a:blip r:embed="rId3"/>
          <a:stretch>
            <a:fillRect/>
          </a:stretch>
        </p:blipFill>
        <p:spPr>
          <a:xfrm>
            <a:off x="6223247" y="174029"/>
            <a:ext cx="4677883" cy="3021932"/>
          </a:xfrm>
          <a:prstGeom prst="rect">
            <a:avLst/>
          </a:prstGeom>
        </p:spPr>
      </p:pic>
      <p:pic>
        <p:nvPicPr>
          <p:cNvPr id="10" name="Picture 9">
            <a:extLst>
              <a:ext uri="{FF2B5EF4-FFF2-40B4-BE49-F238E27FC236}">
                <a16:creationId xmlns:a16="http://schemas.microsoft.com/office/drawing/2014/main" id="{E7692D7A-7367-4312-8194-0F5FC6B67C4D}"/>
              </a:ext>
            </a:extLst>
          </p:cNvPr>
          <p:cNvPicPr>
            <a:picLocks noChangeAspect="1"/>
          </p:cNvPicPr>
          <p:nvPr/>
        </p:nvPicPr>
        <p:blipFill>
          <a:blip r:embed="rId4"/>
          <a:stretch>
            <a:fillRect/>
          </a:stretch>
        </p:blipFill>
        <p:spPr>
          <a:xfrm>
            <a:off x="7383238" y="3195961"/>
            <a:ext cx="3502472" cy="1839405"/>
          </a:xfrm>
          <a:prstGeom prst="rect">
            <a:avLst/>
          </a:prstGeom>
        </p:spPr>
      </p:pic>
    </p:spTree>
    <p:extLst>
      <p:ext uri="{BB962C8B-B14F-4D97-AF65-F5344CB8AC3E}">
        <p14:creationId xmlns:p14="http://schemas.microsoft.com/office/powerpoint/2010/main" val="188353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A54319-AE24-44EC-818F-24056C437EF3}"/>
              </a:ext>
            </a:extLst>
          </p:cNvPr>
          <p:cNvPicPr>
            <a:picLocks noChangeAspect="1"/>
          </p:cNvPicPr>
          <p:nvPr/>
        </p:nvPicPr>
        <p:blipFill>
          <a:blip r:embed="rId2"/>
          <a:stretch>
            <a:fillRect/>
          </a:stretch>
        </p:blipFill>
        <p:spPr>
          <a:xfrm>
            <a:off x="88777" y="1609734"/>
            <a:ext cx="6728580" cy="3638532"/>
          </a:xfrm>
          <a:prstGeom prst="rect">
            <a:avLst/>
          </a:prstGeom>
        </p:spPr>
      </p:pic>
      <p:pic>
        <p:nvPicPr>
          <p:cNvPr id="5" name="Picture 4">
            <a:extLst>
              <a:ext uri="{FF2B5EF4-FFF2-40B4-BE49-F238E27FC236}">
                <a16:creationId xmlns:a16="http://schemas.microsoft.com/office/drawing/2014/main" id="{7D9ECA32-BBAA-44EC-8071-AD6484C130F3}"/>
              </a:ext>
            </a:extLst>
          </p:cNvPr>
          <p:cNvPicPr>
            <a:picLocks noChangeAspect="1"/>
          </p:cNvPicPr>
          <p:nvPr/>
        </p:nvPicPr>
        <p:blipFill>
          <a:blip r:embed="rId3"/>
          <a:stretch>
            <a:fillRect/>
          </a:stretch>
        </p:blipFill>
        <p:spPr>
          <a:xfrm>
            <a:off x="6649375" y="2792231"/>
            <a:ext cx="3678314" cy="2149312"/>
          </a:xfrm>
          <a:prstGeom prst="rect">
            <a:avLst/>
          </a:prstGeom>
        </p:spPr>
      </p:pic>
      <p:sp>
        <p:nvSpPr>
          <p:cNvPr id="6" name="Rectangle 5">
            <a:extLst>
              <a:ext uri="{FF2B5EF4-FFF2-40B4-BE49-F238E27FC236}">
                <a16:creationId xmlns:a16="http://schemas.microsoft.com/office/drawing/2014/main" id="{E7AA5238-1924-462C-8875-05C07141BFE2}"/>
              </a:ext>
            </a:extLst>
          </p:cNvPr>
          <p:cNvSpPr/>
          <p:nvPr/>
        </p:nvSpPr>
        <p:spPr>
          <a:xfrm>
            <a:off x="452761" y="5335479"/>
            <a:ext cx="10839635" cy="4793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Extra Light" panose="020B0204020104020204" pitchFamily="34" charset="0"/>
              </a:rPr>
              <a:t>Higher the loan amount , greater the chance of loan getting defaulted. </a:t>
            </a:r>
            <a:endParaRPr lang="en-GB" dirty="0">
              <a:latin typeface="Abadi Extra Light" panose="020B0204020104020204" pitchFamily="34" charset="0"/>
            </a:endParaRPr>
          </a:p>
        </p:txBody>
      </p:sp>
      <p:sp>
        <p:nvSpPr>
          <p:cNvPr id="7" name="Rectangle 6">
            <a:extLst>
              <a:ext uri="{FF2B5EF4-FFF2-40B4-BE49-F238E27FC236}">
                <a16:creationId xmlns:a16="http://schemas.microsoft.com/office/drawing/2014/main" id="{F002C5EF-168C-4821-8CA9-B435084E56F6}"/>
              </a:ext>
            </a:extLst>
          </p:cNvPr>
          <p:cNvSpPr/>
          <p:nvPr/>
        </p:nvSpPr>
        <p:spPr>
          <a:xfrm>
            <a:off x="452761" y="284085"/>
            <a:ext cx="4687410" cy="5948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UNDERSTANDING LOAN AMOUNT</a:t>
            </a:r>
            <a:endParaRPr lang="en-GB" dirty="0"/>
          </a:p>
        </p:txBody>
      </p:sp>
    </p:spTree>
    <p:extLst>
      <p:ext uri="{BB962C8B-B14F-4D97-AF65-F5344CB8AC3E}">
        <p14:creationId xmlns:p14="http://schemas.microsoft.com/office/powerpoint/2010/main" val="125956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6680D-24D9-4C95-9EB0-237872DC7ED1}"/>
              </a:ext>
            </a:extLst>
          </p:cNvPr>
          <p:cNvPicPr>
            <a:picLocks noChangeAspect="1"/>
          </p:cNvPicPr>
          <p:nvPr/>
        </p:nvPicPr>
        <p:blipFill>
          <a:blip r:embed="rId2"/>
          <a:stretch>
            <a:fillRect/>
          </a:stretch>
        </p:blipFill>
        <p:spPr>
          <a:xfrm>
            <a:off x="71991" y="938167"/>
            <a:ext cx="6337687" cy="3832830"/>
          </a:xfrm>
          <a:prstGeom prst="rect">
            <a:avLst/>
          </a:prstGeom>
        </p:spPr>
      </p:pic>
      <p:pic>
        <p:nvPicPr>
          <p:cNvPr id="5" name="Picture 4">
            <a:extLst>
              <a:ext uri="{FF2B5EF4-FFF2-40B4-BE49-F238E27FC236}">
                <a16:creationId xmlns:a16="http://schemas.microsoft.com/office/drawing/2014/main" id="{34FAEEA8-66A1-48E2-A9B1-7A567EF3DEE8}"/>
              </a:ext>
            </a:extLst>
          </p:cNvPr>
          <p:cNvPicPr>
            <a:picLocks noChangeAspect="1"/>
          </p:cNvPicPr>
          <p:nvPr/>
        </p:nvPicPr>
        <p:blipFill>
          <a:blip r:embed="rId3"/>
          <a:stretch>
            <a:fillRect/>
          </a:stretch>
        </p:blipFill>
        <p:spPr>
          <a:xfrm>
            <a:off x="6498454" y="1980642"/>
            <a:ext cx="3858322" cy="2502580"/>
          </a:xfrm>
          <a:prstGeom prst="rect">
            <a:avLst/>
          </a:prstGeom>
        </p:spPr>
      </p:pic>
      <p:sp>
        <p:nvSpPr>
          <p:cNvPr id="7" name="Rectangle 6">
            <a:extLst>
              <a:ext uri="{FF2B5EF4-FFF2-40B4-BE49-F238E27FC236}">
                <a16:creationId xmlns:a16="http://schemas.microsoft.com/office/drawing/2014/main" id="{9F6D169F-A6F8-4D39-A14E-8CBC62830C8D}"/>
              </a:ext>
            </a:extLst>
          </p:cNvPr>
          <p:cNvSpPr/>
          <p:nvPr/>
        </p:nvSpPr>
        <p:spPr>
          <a:xfrm>
            <a:off x="328474" y="257453"/>
            <a:ext cx="4030462" cy="3373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UNDERSTANDING INTEREST RATE </a:t>
            </a:r>
            <a:endParaRPr lang="en-GB" dirty="0"/>
          </a:p>
        </p:txBody>
      </p:sp>
      <p:sp>
        <p:nvSpPr>
          <p:cNvPr id="9" name="Rectangle 8">
            <a:extLst>
              <a:ext uri="{FF2B5EF4-FFF2-40B4-BE49-F238E27FC236}">
                <a16:creationId xmlns:a16="http://schemas.microsoft.com/office/drawing/2014/main" id="{C2E08DBA-8332-432A-B9CB-83D3B99AA984}"/>
              </a:ext>
            </a:extLst>
          </p:cNvPr>
          <p:cNvSpPr/>
          <p:nvPr/>
        </p:nvSpPr>
        <p:spPr>
          <a:xfrm>
            <a:off x="470517" y="5317723"/>
            <a:ext cx="10759735" cy="3676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Abadi Extra Light" panose="020B0204020104020204" pitchFamily="34" charset="0"/>
              </a:rPr>
              <a:t>Higher the interest rate leads to higher charged off%</a:t>
            </a:r>
            <a:endParaRPr lang="en-GB" dirty="0">
              <a:latin typeface="Abadi Extra Light" panose="020B0204020104020204" pitchFamily="34" charset="0"/>
            </a:endParaRPr>
          </a:p>
        </p:txBody>
      </p:sp>
    </p:spTree>
    <p:extLst>
      <p:ext uri="{BB962C8B-B14F-4D97-AF65-F5344CB8AC3E}">
        <p14:creationId xmlns:p14="http://schemas.microsoft.com/office/powerpoint/2010/main" val="100436098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{7708D6CD-222F-4ED4-B9FD-1C66672C8F20}tf56160789_win32</Template>
  <TotalTime>245</TotalTime>
  <Words>1439</Words>
  <Application>Microsoft Office PowerPoint</Application>
  <PresentationFormat>Widescreen</PresentationFormat>
  <Paragraphs>137</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Abadi Extra Light</vt:lpstr>
      <vt:lpstr>Amasis MT Pro Light</vt:lpstr>
      <vt:lpstr>Arial</vt:lpstr>
      <vt:lpstr>Arial Narrow</vt:lpstr>
      <vt:lpstr>Bookman Old Style</vt:lpstr>
      <vt:lpstr>Calibri</vt:lpstr>
      <vt:lpstr>Franklin Gothic Book</vt:lpstr>
      <vt:lpstr>Roboto</vt:lpstr>
      <vt:lpstr>Wingdings</vt:lpstr>
      <vt:lpstr>1_RetrospectVTI</vt:lpstr>
      <vt:lpstr>Lending Club Case Study</vt:lpstr>
      <vt:lpstr>         </vt:lpstr>
      <vt:lpstr>DATA SET UNDERSTANDING</vt:lpstr>
      <vt:lpstr>                                          PROBLEM SOLVING APPROACH</vt:lpstr>
      <vt:lpstr>LOAN STATUS ANALYSIS </vt:lpstr>
      <vt:lpstr>LOAN PURPOSE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 Aakanksha (APJ L2/RTCC 3PAR)</dc:creator>
  <cp:lastModifiedBy>Guneet</cp:lastModifiedBy>
  <cp:revision>26</cp:revision>
  <dcterms:created xsi:type="dcterms:W3CDTF">2022-01-03T19:45:21Z</dcterms:created>
  <dcterms:modified xsi:type="dcterms:W3CDTF">2022-01-04T13:29:47Z</dcterms:modified>
</cp:coreProperties>
</file>