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Lst>
  <p:sldSz cx="9144000" cy="5143500" type="screen16x9"/>
  <p:notesSz cx="6858000" cy="9144000"/>
  <p:embeddedFontLst>
    <p:embeddedFont>
      <p:font typeface="Century Gothic" pitchFamily="34" charset="0"/>
      <p:regular r:id="rId24"/>
      <p:bold r:id="rId25"/>
      <p:italic r:id="rId26"/>
      <p:boldItalic r:id="rId27"/>
    </p:embeddedFont>
    <p:embeddedFont>
      <p:font typeface="Merriweather" charset="0"/>
      <p:regular r:id="rId28"/>
      <p:bold r:id="rId29"/>
      <p:italic r:id="rId30"/>
      <p:boldItalic r:id="rId31"/>
    </p:embeddedFont>
    <p:embeddedFont>
      <p:font typeface="Merriweather Black"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SeDlIRIwflX+JC3WccWCdhunWp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4" d="100"/>
          <a:sy n="84" d="100"/>
        </p:scale>
        <p:origin x="-96" y="-19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ddf3a08dd7_0_1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ddf3a08dd7_0_1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ddf3a08dd7_0_1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ddf3a08dd7_0_15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ddf3a08dd7_0_15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ddf3a08dd7_0_1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ddf3a08dd7_0_1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ddf3a08dd7_0_1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ddf3a08dd7_0_1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ddf3a08dd7_0_1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ddf3a08dd7_0_1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ddf3a08dd7_0_1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ddf3a08dd7_0_1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ddf3a08dd7_0_1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ddf3a08dd7_0_1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ddf3a08dd7_0_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ddf3a08dd7_0_1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ddf3a08dd7_0_1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ddf3a08dd7_0_13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ddf3a08dd7_0_13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ddf3a08dd7_0_1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ddf3a08dd7_0_13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ddf3a08dd7_0_1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ddf3a08dd7_0_14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ddf3a08dd7_0_14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ddf3a08dd7_0_14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ddf3a08dd7_0_14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ddf3a08dd7_0_1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ddf3a08dd7_0_14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ddf3a08dd7_0_1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ddf3a08dd7_0_1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ddf3a08dd7_0_1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ddf3a08dd7_0_1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671258" y="185850"/>
            <a:ext cx="7801500" cy="1730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800"/>
              <a:buNone/>
            </a:pPr>
            <a:r>
              <a:rPr lang="en">
                <a:solidFill>
                  <a:schemeClr val="lt1"/>
                </a:solidFill>
              </a:rPr>
              <a:t>TOYCATHON 2021</a:t>
            </a:r>
            <a:endParaRPr>
              <a:solidFill>
                <a:schemeClr val="lt1"/>
              </a:solidFill>
            </a:endParaRPr>
          </a:p>
          <a:p>
            <a:pPr marL="0" lvl="0" indent="0" algn="ctr" rtl="0">
              <a:lnSpc>
                <a:spcPct val="100000"/>
              </a:lnSpc>
              <a:spcBef>
                <a:spcPts val="0"/>
              </a:spcBef>
              <a:spcAft>
                <a:spcPts val="0"/>
              </a:spcAft>
              <a:buSzPts val="4800"/>
              <a:buNone/>
            </a:pPr>
            <a:r>
              <a:rPr lang="en" sz="3866">
                <a:solidFill>
                  <a:schemeClr val="lt1"/>
                </a:solidFill>
              </a:rPr>
              <a:t>(</a:t>
            </a:r>
            <a:r>
              <a:rPr lang="en" sz="3766">
                <a:solidFill>
                  <a:schemeClr val="lt1"/>
                </a:solidFill>
              </a:rPr>
              <a:t>DIGITAL EDITION)</a:t>
            </a:r>
            <a:endParaRPr sz="3766">
              <a:solidFill>
                <a:schemeClr val="lt1"/>
              </a:solidFill>
            </a:endParaRPr>
          </a:p>
        </p:txBody>
      </p:sp>
      <p:sp>
        <p:nvSpPr>
          <p:cNvPr id="55" name="Google Shape;55;p1"/>
          <p:cNvSpPr txBox="1">
            <a:spLocks noGrp="1"/>
          </p:cNvSpPr>
          <p:nvPr>
            <p:ph type="subTitle" idx="1"/>
          </p:nvPr>
        </p:nvSpPr>
        <p:spPr>
          <a:xfrm>
            <a:off x="671250" y="3993476"/>
            <a:ext cx="7801500" cy="792600"/>
          </a:xfrm>
          <a:prstGeom prst="rect">
            <a:avLst/>
          </a:prstGeom>
          <a:noFill/>
          <a:ln>
            <a:noFill/>
          </a:ln>
        </p:spPr>
        <p:txBody>
          <a:bodyPr spcFirstLastPara="1" wrap="square" lIns="91425" tIns="91425" rIns="91425" bIns="91425" anchor="t" anchorCtr="0">
            <a:normAutofit/>
          </a:bodyPr>
          <a:lstStyle/>
          <a:p>
            <a:pPr marL="0" lvl="0" indent="0" algn="ctr" rtl="0">
              <a:lnSpc>
                <a:spcPct val="80000"/>
              </a:lnSpc>
              <a:spcBef>
                <a:spcPts val="0"/>
              </a:spcBef>
              <a:spcAft>
                <a:spcPts val="0"/>
              </a:spcAft>
              <a:buClr>
                <a:srgbClr val="000000"/>
              </a:buClr>
              <a:buSzPts val="688"/>
              <a:buFont typeface="Arial"/>
              <a:buNone/>
            </a:pPr>
            <a:r>
              <a:rPr lang="en" sz="2050" b="1" i="1">
                <a:solidFill>
                  <a:srgbClr val="FFC000"/>
                </a:solidFill>
                <a:latin typeface="Century Gothic"/>
                <a:ea typeface="Century Gothic"/>
                <a:cs typeface="Century Gothic"/>
                <a:sym typeface="Century Gothic"/>
              </a:rPr>
              <a:t>TEAM FORCA FANATICS</a:t>
            </a:r>
            <a:endParaRPr/>
          </a:p>
        </p:txBody>
      </p:sp>
      <p:pic>
        <p:nvPicPr>
          <p:cNvPr id="56" name="Google Shape;56;p1"/>
          <p:cNvPicPr preferRelativeResize="0"/>
          <p:nvPr/>
        </p:nvPicPr>
        <p:blipFill rotWithShape="1">
          <a:blip r:embed="rId3">
            <a:alphaModFix/>
          </a:blip>
          <a:srcRect/>
          <a:stretch/>
        </p:blipFill>
        <p:spPr>
          <a:xfrm>
            <a:off x="3165225" y="1978275"/>
            <a:ext cx="2549675" cy="187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0"/>
        <p:cNvGrpSpPr/>
        <p:nvPr/>
      </p:nvGrpSpPr>
      <p:grpSpPr>
        <a:xfrm>
          <a:off x="0" y="0"/>
          <a:ext cx="0" cy="0"/>
          <a:chOff x="0" y="0"/>
          <a:chExt cx="0" cy="0"/>
        </a:xfrm>
      </p:grpSpPr>
      <p:pic>
        <p:nvPicPr>
          <p:cNvPr id="111" name="Google Shape;111;p10"/>
          <p:cNvPicPr preferRelativeResize="0"/>
          <p:nvPr/>
        </p:nvPicPr>
        <p:blipFill rotWithShape="1">
          <a:blip r:embed="rId3">
            <a:alphaModFix/>
          </a:blip>
          <a:srcRect/>
          <a:stretch/>
        </p:blipFill>
        <p:spPr>
          <a:xfrm>
            <a:off x="1103000" y="708151"/>
            <a:ext cx="2224600" cy="4227500"/>
          </a:xfrm>
          <a:prstGeom prst="rect">
            <a:avLst/>
          </a:prstGeom>
          <a:noFill/>
          <a:ln>
            <a:noFill/>
          </a:ln>
        </p:spPr>
      </p:pic>
      <p:pic>
        <p:nvPicPr>
          <p:cNvPr id="112" name="Google Shape;112;p10"/>
          <p:cNvPicPr preferRelativeResize="0"/>
          <p:nvPr/>
        </p:nvPicPr>
        <p:blipFill rotWithShape="1">
          <a:blip r:embed="rId4">
            <a:alphaModFix/>
          </a:blip>
          <a:srcRect/>
          <a:stretch/>
        </p:blipFill>
        <p:spPr>
          <a:xfrm>
            <a:off x="5905625" y="708138"/>
            <a:ext cx="2314575" cy="4227524"/>
          </a:xfrm>
          <a:prstGeom prst="rect">
            <a:avLst/>
          </a:prstGeom>
          <a:noFill/>
          <a:ln>
            <a:noFill/>
          </a:ln>
        </p:spPr>
      </p:pic>
      <p:sp>
        <p:nvSpPr>
          <p:cNvPr id="113" name="Google Shape;113;p10"/>
          <p:cNvSpPr/>
          <p:nvPr/>
        </p:nvSpPr>
        <p:spPr>
          <a:xfrm>
            <a:off x="1369750" y="3367950"/>
            <a:ext cx="1691100" cy="3663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4" name="Google Shape;114;p10"/>
          <p:cNvCxnSpPr/>
          <p:nvPr/>
        </p:nvCxnSpPr>
        <p:spPr>
          <a:xfrm>
            <a:off x="3527375" y="2585800"/>
            <a:ext cx="2071200" cy="6600"/>
          </a:xfrm>
          <a:prstGeom prst="straightConnector1">
            <a:avLst/>
          </a:prstGeom>
          <a:noFill/>
          <a:ln w="76200" cap="flat" cmpd="sng">
            <a:solidFill>
              <a:srgbClr val="FF0000"/>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8"/>
        <p:cNvGrpSpPr/>
        <p:nvPr/>
      </p:nvGrpSpPr>
      <p:grpSpPr>
        <a:xfrm>
          <a:off x="0" y="0"/>
          <a:ext cx="0" cy="0"/>
          <a:chOff x="0" y="0"/>
          <a:chExt cx="0" cy="0"/>
        </a:xfrm>
      </p:grpSpPr>
      <p:sp>
        <p:nvSpPr>
          <p:cNvPr id="119" name="Google Shape;119;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rgbClr val="000000"/>
              </a:buClr>
              <a:buSzPct val="27182"/>
              <a:buFont typeface="Arial"/>
              <a:buNone/>
            </a:pPr>
            <a:r>
              <a:rPr lang="en" sz="3641" b="1" i="1">
                <a:solidFill>
                  <a:srgbClr val="C49DC3"/>
                </a:solidFill>
                <a:latin typeface="Century Gothic"/>
                <a:ea typeface="Century Gothic"/>
                <a:cs typeface="Century Gothic"/>
                <a:sym typeface="Century Gothic"/>
              </a:rPr>
              <a:t>Hey there! New user.</a:t>
            </a:r>
            <a:endParaRPr/>
          </a:p>
        </p:txBody>
      </p:sp>
      <p:sp>
        <p:nvSpPr>
          <p:cNvPr id="120" name="Google Shape;120;p11"/>
          <p:cNvSpPr txBox="1">
            <a:spLocks noGrp="1"/>
          </p:cNvSpPr>
          <p:nvPr>
            <p:ph type="body" idx="1"/>
          </p:nvPr>
        </p:nvSpPr>
        <p:spPr>
          <a:xfrm>
            <a:off x="311700" y="1152475"/>
            <a:ext cx="42603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1800"/>
              <a:buNone/>
            </a:pPr>
            <a:r>
              <a:rPr lang="en" sz="2400" i="1">
                <a:solidFill>
                  <a:srgbClr val="FFC000"/>
                </a:solidFill>
                <a:latin typeface="Merriweather Black"/>
                <a:ea typeface="Merriweather Black"/>
                <a:cs typeface="Merriweather Black"/>
                <a:sym typeface="Merriweather Black"/>
              </a:rPr>
              <a:t>When the user finally signs into the app the following screen would be displayed on their device:</a:t>
            </a:r>
            <a:endParaRPr>
              <a:latin typeface="Merriweather Black"/>
              <a:ea typeface="Merriweather Black"/>
              <a:cs typeface="Merriweather Black"/>
              <a:sym typeface="Merriweather Black"/>
            </a:endParaRPr>
          </a:p>
        </p:txBody>
      </p:sp>
      <p:pic>
        <p:nvPicPr>
          <p:cNvPr id="121" name="Google Shape;121;p11"/>
          <p:cNvPicPr preferRelativeResize="0"/>
          <p:nvPr/>
        </p:nvPicPr>
        <p:blipFill rotWithShape="1">
          <a:blip r:embed="rId3">
            <a:alphaModFix/>
          </a:blip>
          <a:srcRect/>
          <a:stretch/>
        </p:blipFill>
        <p:spPr>
          <a:xfrm>
            <a:off x="5483175" y="372313"/>
            <a:ext cx="2314575" cy="4398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311700" y="2307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rgbClr val="000000"/>
              </a:buClr>
              <a:buSzPct val="27182"/>
              <a:buFont typeface="Arial"/>
              <a:buNone/>
            </a:pPr>
            <a:r>
              <a:rPr lang="en" sz="3641" b="1" i="1">
                <a:solidFill>
                  <a:srgbClr val="C49DC3"/>
                </a:solidFill>
                <a:latin typeface="Century Gothic"/>
                <a:ea typeface="Century Gothic"/>
                <a:cs typeface="Century Gothic"/>
                <a:sym typeface="Century Gothic"/>
              </a:rPr>
              <a:t>2. SCANNING THE CODE:</a:t>
            </a:r>
            <a:endParaRPr/>
          </a:p>
        </p:txBody>
      </p:sp>
      <p:sp>
        <p:nvSpPr>
          <p:cNvPr id="127" name="Google Shape;127;p12"/>
          <p:cNvSpPr txBox="1">
            <a:spLocks noGrp="1"/>
          </p:cNvSpPr>
          <p:nvPr>
            <p:ph type="body" idx="1"/>
          </p:nvPr>
        </p:nvSpPr>
        <p:spPr>
          <a:xfrm>
            <a:off x="254150" y="1089025"/>
            <a:ext cx="5204400" cy="35433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1800"/>
              <a:buNone/>
            </a:pPr>
            <a:r>
              <a:rPr lang="en" sz="2400" b="1" i="1">
                <a:solidFill>
                  <a:schemeClr val="lt1"/>
                </a:solidFill>
                <a:latin typeface="Merriweather"/>
                <a:ea typeface="Merriweather"/>
                <a:cs typeface="Merriweather"/>
                <a:sym typeface="Merriweather"/>
              </a:rPr>
              <a:t>PART 1:</a:t>
            </a:r>
            <a:endParaRPr sz="2400" b="1" i="1">
              <a:solidFill>
                <a:srgbClr val="9FC5E8"/>
              </a:solidFill>
              <a:latin typeface="Merriweather"/>
              <a:ea typeface="Merriweather"/>
              <a:cs typeface="Merriweather"/>
              <a:sym typeface="Merriweather"/>
            </a:endParaRPr>
          </a:p>
          <a:p>
            <a:pPr marL="0" lvl="0" indent="0" algn="l" rtl="0">
              <a:lnSpc>
                <a:spcPct val="150000"/>
              </a:lnSpc>
              <a:spcBef>
                <a:spcPts val="0"/>
              </a:spcBef>
              <a:spcAft>
                <a:spcPts val="0"/>
              </a:spcAft>
              <a:buSzPts val="1800"/>
              <a:buNone/>
            </a:pPr>
            <a:r>
              <a:rPr lang="en" sz="2400" b="1" i="1">
                <a:solidFill>
                  <a:srgbClr val="FFC000"/>
                </a:solidFill>
                <a:latin typeface="Merriweather"/>
                <a:ea typeface="Merriweather"/>
                <a:cs typeface="Merriweather"/>
                <a:sym typeface="Merriweather"/>
              </a:rPr>
              <a:t>When the user reaches the location, he/she will find a QR code, which when scanned through the app will take them to  the quiz section of the app.</a:t>
            </a:r>
            <a:endParaRPr sz="2400" b="1" i="1">
              <a:solidFill>
                <a:srgbClr val="FFC000"/>
              </a:solidFill>
              <a:latin typeface="Merriweather"/>
              <a:ea typeface="Merriweather"/>
              <a:cs typeface="Merriweather"/>
              <a:sym typeface="Merriweather"/>
            </a:endParaRPr>
          </a:p>
        </p:txBody>
      </p:sp>
      <p:pic>
        <p:nvPicPr>
          <p:cNvPr id="128" name="Google Shape;128;p12"/>
          <p:cNvPicPr preferRelativeResize="0"/>
          <p:nvPr/>
        </p:nvPicPr>
        <p:blipFill rotWithShape="1">
          <a:blip r:embed="rId3">
            <a:alphaModFix/>
          </a:blip>
          <a:srcRect/>
          <a:stretch/>
        </p:blipFill>
        <p:spPr>
          <a:xfrm>
            <a:off x="6112750" y="749550"/>
            <a:ext cx="2093600" cy="3947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2"/>
        <p:cNvGrpSpPr/>
        <p:nvPr/>
      </p:nvGrpSpPr>
      <p:grpSpPr>
        <a:xfrm>
          <a:off x="0" y="0"/>
          <a:ext cx="0" cy="0"/>
          <a:chOff x="0" y="0"/>
          <a:chExt cx="0" cy="0"/>
        </a:xfrm>
      </p:grpSpPr>
      <p:sp>
        <p:nvSpPr>
          <p:cNvPr id="133" name="Google Shape;133;p13"/>
          <p:cNvSpPr txBox="1"/>
          <p:nvPr/>
        </p:nvSpPr>
        <p:spPr>
          <a:xfrm>
            <a:off x="817975" y="452400"/>
            <a:ext cx="4164300" cy="4238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 sz="2400" b="1" i="1" u="sng">
                <a:solidFill>
                  <a:schemeClr val="lt1"/>
                </a:solidFill>
                <a:latin typeface="Merriweather"/>
                <a:ea typeface="Merriweather"/>
                <a:cs typeface="Merriweather"/>
                <a:sym typeface="Merriweather"/>
              </a:rPr>
              <a:t>PART 2:</a:t>
            </a:r>
            <a:endParaRPr sz="2400" b="1" i="1" u="sng" strike="noStrike" cap="none">
              <a:solidFill>
                <a:schemeClr val="lt1"/>
              </a:solidFill>
              <a:latin typeface="Merriweather"/>
              <a:ea typeface="Merriweather"/>
              <a:cs typeface="Merriweather"/>
              <a:sym typeface="Merriweather"/>
            </a:endParaRPr>
          </a:p>
          <a:p>
            <a:pPr marL="0" marR="0" lvl="0" indent="0" algn="l" rtl="0">
              <a:lnSpc>
                <a:spcPct val="150000"/>
              </a:lnSpc>
              <a:spcBef>
                <a:spcPts val="0"/>
              </a:spcBef>
              <a:spcAft>
                <a:spcPts val="0"/>
              </a:spcAft>
              <a:buClr>
                <a:srgbClr val="000000"/>
              </a:buClr>
              <a:buSzPts val="2400"/>
              <a:buFont typeface="Arial"/>
              <a:buNone/>
            </a:pPr>
            <a:r>
              <a:rPr lang="en" sz="2400" b="1" i="1" u="none" strike="noStrike" cap="none">
                <a:solidFill>
                  <a:srgbClr val="FFC000"/>
                </a:solidFill>
                <a:latin typeface="Merriweather"/>
                <a:ea typeface="Merriweather"/>
                <a:cs typeface="Merriweather"/>
                <a:sym typeface="Merriweather"/>
              </a:rPr>
              <a:t>When the code gets scanned, a welcome msg would be displayed telling the user about the place as shown:</a:t>
            </a:r>
            <a:endParaRPr sz="1400" i="0" u="none" strike="noStrike" cap="none">
              <a:solidFill>
                <a:srgbClr val="000000"/>
              </a:solidFill>
              <a:latin typeface="Merriweather"/>
              <a:ea typeface="Merriweather"/>
              <a:cs typeface="Merriweather"/>
              <a:sym typeface="Merriweather"/>
            </a:endParaRPr>
          </a:p>
        </p:txBody>
      </p:sp>
      <p:pic>
        <p:nvPicPr>
          <p:cNvPr id="134" name="Google Shape;134;p13"/>
          <p:cNvPicPr preferRelativeResize="0"/>
          <p:nvPr/>
        </p:nvPicPr>
        <p:blipFill rotWithShape="1">
          <a:blip r:embed="rId3">
            <a:alphaModFix/>
          </a:blip>
          <a:srcRect/>
          <a:stretch/>
        </p:blipFill>
        <p:spPr>
          <a:xfrm>
            <a:off x="5352675" y="152400"/>
            <a:ext cx="217741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8"/>
        <p:cNvGrpSpPr/>
        <p:nvPr/>
      </p:nvGrpSpPr>
      <p:grpSpPr>
        <a:xfrm>
          <a:off x="0" y="0"/>
          <a:ext cx="0" cy="0"/>
          <a:chOff x="0" y="0"/>
          <a:chExt cx="0" cy="0"/>
        </a:xfrm>
      </p:grpSpPr>
      <p:sp>
        <p:nvSpPr>
          <p:cNvPr id="139" name="Google Shape;139;p14"/>
          <p:cNvSpPr txBox="1">
            <a:spLocks noGrp="1"/>
          </p:cNvSpPr>
          <p:nvPr>
            <p:ph type="body" idx="1"/>
          </p:nvPr>
        </p:nvSpPr>
        <p:spPr>
          <a:xfrm>
            <a:off x="311700" y="443425"/>
            <a:ext cx="4981800" cy="40980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1800"/>
              <a:buNone/>
            </a:pPr>
            <a:r>
              <a:rPr lang="en" sz="2400" b="1" i="1" u="sng">
                <a:solidFill>
                  <a:schemeClr val="lt1"/>
                </a:solidFill>
                <a:latin typeface="Merriweather"/>
                <a:ea typeface="Merriweather"/>
                <a:cs typeface="Merriweather"/>
                <a:sym typeface="Merriweather"/>
              </a:rPr>
              <a:t>PART 3:</a:t>
            </a:r>
            <a:endParaRPr sz="2400" b="1" i="1">
              <a:solidFill>
                <a:schemeClr val="lt1"/>
              </a:solidFill>
              <a:latin typeface="Merriweather"/>
              <a:ea typeface="Merriweather"/>
              <a:cs typeface="Merriweather"/>
              <a:sym typeface="Merriweather"/>
            </a:endParaRPr>
          </a:p>
          <a:p>
            <a:pPr marL="0" lvl="0" indent="0" algn="l" rtl="0">
              <a:lnSpc>
                <a:spcPct val="150000"/>
              </a:lnSpc>
              <a:spcBef>
                <a:spcPts val="0"/>
              </a:spcBef>
              <a:spcAft>
                <a:spcPts val="0"/>
              </a:spcAft>
              <a:buSzPts val="1800"/>
              <a:buNone/>
            </a:pPr>
            <a:r>
              <a:rPr lang="en" sz="2400" b="1" i="1">
                <a:solidFill>
                  <a:srgbClr val="FFC000"/>
                </a:solidFill>
                <a:latin typeface="Merriweather"/>
                <a:ea typeface="Merriweather"/>
                <a:cs typeface="Merriweather"/>
                <a:sym typeface="Merriweather"/>
              </a:rPr>
              <a:t>After the user clicks on start quiz</a:t>
            </a:r>
            <a:endParaRPr sz="2400" b="1" i="1">
              <a:solidFill>
                <a:srgbClr val="FFC000"/>
              </a:solidFill>
              <a:latin typeface="Merriweather"/>
              <a:ea typeface="Merriweather"/>
              <a:cs typeface="Merriweather"/>
              <a:sym typeface="Merriweather"/>
            </a:endParaRPr>
          </a:p>
          <a:p>
            <a:pPr marL="0" lvl="0" indent="0" algn="l" rtl="0">
              <a:lnSpc>
                <a:spcPct val="150000"/>
              </a:lnSpc>
              <a:spcBef>
                <a:spcPts val="0"/>
              </a:spcBef>
              <a:spcAft>
                <a:spcPts val="0"/>
              </a:spcAft>
              <a:buSzPts val="1800"/>
              <a:buNone/>
            </a:pPr>
            <a:r>
              <a:rPr lang="en" sz="2400" b="1" i="1">
                <a:solidFill>
                  <a:srgbClr val="FFC000"/>
                </a:solidFill>
                <a:latin typeface="Merriweather"/>
                <a:ea typeface="Merriweather"/>
                <a:cs typeface="Merriweather"/>
                <a:sym typeface="Merriweather"/>
              </a:rPr>
              <a:t>a category list would be opened consisting of all the places, tourist places, monuments where your chosen place would be highlighted as shown: </a:t>
            </a:r>
            <a:endParaRPr>
              <a:solidFill>
                <a:srgbClr val="FFC000"/>
              </a:solidFill>
              <a:latin typeface="Merriweather"/>
              <a:ea typeface="Merriweather"/>
              <a:cs typeface="Merriweather"/>
              <a:sym typeface="Merriweather"/>
            </a:endParaRPr>
          </a:p>
        </p:txBody>
      </p:sp>
      <p:pic>
        <p:nvPicPr>
          <p:cNvPr id="140" name="Google Shape;140;p14"/>
          <p:cNvPicPr preferRelativeResize="0"/>
          <p:nvPr/>
        </p:nvPicPr>
        <p:blipFill rotWithShape="1">
          <a:blip r:embed="rId3">
            <a:alphaModFix/>
          </a:blip>
          <a:srcRect/>
          <a:stretch/>
        </p:blipFill>
        <p:spPr>
          <a:xfrm>
            <a:off x="5945850" y="443425"/>
            <a:ext cx="2185525" cy="425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403550" y="229625"/>
            <a:ext cx="8520600" cy="589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1549"/>
              <a:buNone/>
            </a:pPr>
            <a:r>
              <a:rPr lang="en" sz="3641" b="1" i="1">
                <a:solidFill>
                  <a:srgbClr val="C49DC3"/>
                </a:solidFill>
                <a:latin typeface="Century Gothic"/>
                <a:ea typeface="Century Gothic"/>
                <a:cs typeface="Century Gothic"/>
                <a:sym typeface="Century Gothic"/>
              </a:rPr>
              <a:t>3.PLAYING THE QUIZ:</a:t>
            </a:r>
            <a:endParaRPr/>
          </a:p>
          <a:p>
            <a:pPr marL="0" lvl="0" indent="0" algn="l" rtl="0">
              <a:lnSpc>
                <a:spcPct val="100000"/>
              </a:lnSpc>
              <a:spcBef>
                <a:spcPts val="0"/>
              </a:spcBef>
              <a:spcAft>
                <a:spcPts val="0"/>
              </a:spcAft>
              <a:buSzPct val="119047"/>
              <a:buNone/>
            </a:pPr>
            <a:endParaRPr/>
          </a:p>
        </p:txBody>
      </p:sp>
      <p:sp>
        <p:nvSpPr>
          <p:cNvPr id="146" name="Google Shape;146;p15"/>
          <p:cNvSpPr txBox="1">
            <a:spLocks noGrp="1"/>
          </p:cNvSpPr>
          <p:nvPr>
            <p:ph type="body" idx="1"/>
          </p:nvPr>
        </p:nvSpPr>
        <p:spPr>
          <a:xfrm>
            <a:off x="189000" y="958500"/>
            <a:ext cx="5116500" cy="37260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SzPts val="1800"/>
              <a:buNone/>
            </a:pPr>
            <a:r>
              <a:rPr lang="en" sz="2300" b="1" i="1" u="sng">
                <a:solidFill>
                  <a:schemeClr val="lt1"/>
                </a:solidFill>
                <a:latin typeface="Merriweather"/>
                <a:ea typeface="Merriweather"/>
                <a:cs typeface="Merriweather"/>
                <a:sym typeface="Merriweather"/>
              </a:rPr>
              <a:t>PART 1</a:t>
            </a:r>
            <a:r>
              <a:rPr lang="en" sz="2300" b="1" i="1">
                <a:solidFill>
                  <a:schemeClr val="lt1"/>
                </a:solidFill>
                <a:latin typeface="Merriweather"/>
                <a:ea typeface="Merriweather"/>
                <a:cs typeface="Merriweather"/>
                <a:sym typeface="Merriweather"/>
              </a:rPr>
              <a:t>: </a:t>
            </a:r>
            <a:endParaRPr sz="2300" b="1" i="1">
              <a:solidFill>
                <a:schemeClr val="lt1"/>
              </a:solidFill>
              <a:latin typeface="Merriweather"/>
              <a:ea typeface="Merriweather"/>
              <a:cs typeface="Merriweather"/>
              <a:sym typeface="Merriweather"/>
            </a:endParaRPr>
          </a:p>
          <a:p>
            <a:pPr marL="0" lvl="0" indent="0" algn="l" rtl="0">
              <a:lnSpc>
                <a:spcPct val="140000"/>
              </a:lnSpc>
              <a:spcBef>
                <a:spcPts val="0"/>
              </a:spcBef>
              <a:spcAft>
                <a:spcPts val="0"/>
              </a:spcAft>
              <a:buSzPts val="1800"/>
              <a:buNone/>
            </a:pPr>
            <a:r>
              <a:rPr lang="en" sz="2300" b="1" i="1">
                <a:solidFill>
                  <a:srgbClr val="FFC000"/>
                </a:solidFill>
                <a:latin typeface="Merriweather"/>
                <a:ea typeface="Merriweather"/>
                <a:cs typeface="Merriweather"/>
                <a:sym typeface="Merriweather"/>
              </a:rPr>
              <a:t> As soon as the user clicks on his/her selected place(category),</a:t>
            </a:r>
            <a:endParaRPr sz="2300" b="1" i="1">
              <a:solidFill>
                <a:srgbClr val="FFC000"/>
              </a:solidFill>
              <a:latin typeface="Merriweather"/>
              <a:ea typeface="Merriweather"/>
              <a:cs typeface="Merriweather"/>
              <a:sym typeface="Merriweather"/>
            </a:endParaRPr>
          </a:p>
          <a:p>
            <a:pPr marL="0" lvl="0" indent="0" algn="l" rtl="0">
              <a:lnSpc>
                <a:spcPct val="140000"/>
              </a:lnSpc>
              <a:spcBef>
                <a:spcPts val="0"/>
              </a:spcBef>
              <a:spcAft>
                <a:spcPts val="0"/>
              </a:spcAft>
              <a:buSzPts val="1800"/>
              <a:buNone/>
            </a:pPr>
            <a:r>
              <a:rPr lang="en" sz="2300" b="1" i="1">
                <a:solidFill>
                  <a:srgbClr val="FFC000"/>
                </a:solidFill>
                <a:latin typeface="Merriweather"/>
                <a:ea typeface="Merriweather"/>
                <a:cs typeface="Merriweather"/>
                <a:sym typeface="Merriweather"/>
              </a:rPr>
              <a:t>A screenAs  containing different sets would popup, where each set has different group of categorie like history, geography, live set etc.</a:t>
            </a:r>
            <a:endParaRPr sz="2300" b="1" i="1">
              <a:solidFill>
                <a:srgbClr val="FFC000"/>
              </a:solidFill>
              <a:latin typeface="Merriweather"/>
              <a:ea typeface="Merriweather"/>
              <a:cs typeface="Merriweather"/>
              <a:sym typeface="Merriweather"/>
            </a:endParaRPr>
          </a:p>
        </p:txBody>
      </p:sp>
      <p:pic>
        <p:nvPicPr>
          <p:cNvPr id="147" name="Google Shape;147;p15"/>
          <p:cNvPicPr preferRelativeResize="0"/>
          <p:nvPr/>
        </p:nvPicPr>
        <p:blipFill rotWithShape="1">
          <a:blip r:embed="rId3">
            <a:alphaModFix/>
          </a:blip>
          <a:srcRect/>
          <a:stretch/>
        </p:blipFill>
        <p:spPr>
          <a:xfrm>
            <a:off x="6129400" y="664625"/>
            <a:ext cx="2016724" cy="4019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8"/>
        <p:cNvGrpSpPr/>
        <p:nvPr/>
      </p:nvGrpSpPr>
      <p:grpSpPr>
        <a:xfrm>
          <a:off x="0" y="0"/>
          <a:ext cx="0" cy="0"/>
          <a:chOff x="0" y="0"/>
          <a:chExt cx="0" cy="0"/>
        </a:xfrm>
      </p:grpSpPr>
      <p:sp>
        <p:nvSpPr>
          <p:cNvPr id="159" name="Google Shape;159;p17"/>
          <p:cNvSpPr txBox="1"/>
          <p:nvPr/>
        </p:nvSpPr>
        <p:spPr>
          <a:xfrm>
            <a:off x="310950" y="557100"/>
            <a:ext cx="4119900" cy="41199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 sz="2400" b="1" i="1" u="sng">
                <a:solidFill>
                  <a:srgbClr val="D9D9D9"/>
                </a:solidFill>
                <a:latin typeface="Merriweather"/>
                <a:ea typeface="Merriweather"/>
                <a:cs typeface="Merriweather"/>
                <a:sym typeface="Merriweather"/>
              </a:rPr>
              <a:t>WRONG ANSWER?</a:t>
            </a:r>
            <a:endParaRPr sz="2400" b="1" i="1" u="sng" strike="noStrike" cap="none">
              <a:solidFill>
                <a:srgbClr val="D9D9D9"/>
              </a:solidFill>
              <a:latin typeface="Merriweather"/>
              <a:ea typeface="Merriweather"/>
              <a:cs typeface="Merriweather"/>
              <a:sym typeface="Merriweather"/>
            </a:endParaRPr>
          </a:p>
          <a:p>
            <a:pPr marL="0" marR="0" lvl="0" indent="0" algn="l" rtl="0">
              <a:lnSpc>
                <a:spcPct val="150000"/>
              </a:lnSpc>
              <a:spcBef>
                <a:spcPts val="0"/>
              </a:spcBef>
              <a:spcAft>
                <a:spcPts val="0"/>
              </a:spcAft>
              <a:buClr>
                <a:srgbClr val="000000"/>
              </a:buClr>
              <a:buSzPts val="2400"/>
              <a:buFont typeface="Arial"/>
              <a:buNone/>
            </a:pPr>
            <a:r>
              <a:rPr lang="en" sz="2400" b="1" i="1" u="none" strike="noStrike" cap="none">
                <a:solidFill>
                  <a:srgbClr val="FFC000"/>
                </a:solidFill>
                <a:latin typeface="Merriweather"/>
                <a:ea typeface="Merriweather"/>
                <a:cs typeface="Merriweather"/>
                <a:sym typeface="Merriweather"/>
              </a:rPr>
              <a:t>If the answer is wrong the user would instantly be informed of the same,</a:t>
            </a:r>
            <a:endParaRPr sz="2400" b="1" i="1" u="none" strike="noStrike" cap="none">
              <a:solidFill>
                <a:srgbClr val="FFC000"/>
              </a:solidFill>
              <a:latin typeface="Merriweather"/>
              <a:ea typeface="Merriweather"/>
              <a:cs typeface="Merriweather"/>
              <a:sym typeface="Merriweather"/>
            </a:endParaRPr>
          </a:p>
          <a:p>
            <a:pPr marL="0" marR="0" lvl="0" indent="0" algn="l" rtl="0">
              <a:lnSpc>
                <a:spcPct val="150000"/>
              </a:lnSpc>
              <a:spcBef>
                <a:spcPts val="0"/>
              </a:spcBef>
              <a:spcAft>
                <a:spcPts val="0"/>
              </a:spcAft>
              <a:buClr>
                <a:srgbClr val="000000"/>
              </a:buClr>
              <a:buSzPts val="2400"/>
              <a:buFont typeface="Arial"/>
              <a:buNone/>
            </a:pPr>
            <a:r>
              <a:rPr lang="en" sz="2400" b="1" i="1" u="none" strike="noStrike" cap="none">
                <a:solidFill>
                  <a:srgbClr val="FFC000"/>
                </a:solidFill>
                <a:latin typeface="Merriweather"/>
                <a:ea typeface="Merriweather"/>
                <a:cs typeface="Merriweather"/>
                <a:sym typeface="Merriweather"/>
              </a:rPr>
              <a:t>Use the adjacent picture for reference.</a:t>
            </a:r>
            <a:endParaRPr sz="2400" b="1" i="1" u="none" strike="noStrike" cap="none">
              <a:solidFill>
                <a:srgbClr val="FFC000"/>
              </a:solidFill>
              <a:latin typeface="Merriweather"/>
              <a:ea typeface="Merriweather"/>
              <a:cs typeface="Merriweather"/>
              <a:sym typeface="Merriweather"/>
            </a:endParaRPr>
          </a:p>
        </p:txBody>
      </p:sp>
      <p:pic>
        <p:nvPicPr>
          <p:cNvPr id="160" name="Google Shape;160;p17"/>
          <p:cNvPicPr preferRelativeResize="0"/>
          <p:nvPr/>
        </p:nvPicPr>
        <p:blipFill rotWithShape="1">
          <a:blip r:embed="rId3">
            <a:alphaModFix/>
          </a:blip>
          <a:srcRect/>
          <a:stretch/>
        </p:blipFill>
        <p:spPr>
          <a:xfrm>
            <a:off x="5156450" y="401625"/>
            <a:ext cx="2759625" cy="4534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311700" y="2477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9365"/>
              <a:buNone/>
            </a:pPr>
            <a:r>
              <a:rPr lang="en" sz="4200" b="1" i="1">
                <a:solidFill>
                  <a:srgbClr val="C49DC3"/>
                </a:solidFill>
                <a:latin typeface="Century Gothic"/>
                <a:ea typeface="Century Gothic"/>
                <a:cs typeface="Century Gothic"/>
                <a:sym typeface="Century Gothic"/>
              </a:rPr>
              <a:t>4. REDEEMING YOUR POINTS:</a:t>
            </a:r>
            <a:endParaRPr sz="4200" b="1" i="1">
              <a:solidFill>
                <a:srgbClr val="C49DC3"/>
              </a:solidFill>
              <a:latin typeface="Century Gothic"/>
              <a:ea typeface="Century Gothic"/>
              <a:cs typeface="Century Gothic"/>
              <a:sym typeface="Century Gothic"/>
            </a:endParaRPr>
          </a:p>
          <a:p>
            <a:pPr marL="0" lvl="0" indent="0" algn="l" rtl="0">
              <a:lnSpc>
                <a:spcPct val="100000"/>
              </a:lnSpc>
              <a:spcBef>
                <a:spcPts val="0"/>
              </a:spcBef>
              <a:spcAft>
                <a:spcPts val="0"/>
              </a:spcAft>
              <a:buSzPct val="79365"/>
              <a:buNone/>
            </a:pPr>
            <a:endParaRPr sz="4200" b="1" i="1">
              <a:solidFill>
                <a:srgbClr val="C49DC3"/>
              </a:solidFill>
              <a:latin typeface="Century Gothic"/>
              <a:ea typeface="Century Gothic"/>
              <a:cs typeface="Century Gothic"/>
              <a:sym typeface="Century Gothic"/>
            </a:endParaRPr>
          </a:p>
        </p:txBody>
      </p:sp>
      <p:sp>
        <p:nvSpPr>
          <p:cNvPr id="166" name="Google Shape;166;p18"/>
          <p:cNvSpPr txBox="1">
            <a:spLocks noGrp="1"/>
          </p:cNvSpPr>
          <p:nvPr>
            <p:ph type="body" idx="1"/>
          </p:nvPr>
        </p:nvSpPr>
        <p:spPr>
          <a:xfrm>
            <a:off x="565350" y="1180650"/>
            <a:ext cx="42963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1800"/>
              <a:buNone/>
            </a:pPr>
            <a:r>
              <a:rPr lang="en" sz="2400" b="1" i="1">
                <a:solidFill>
                  <a:srgbClr val="FFC000"/>
                </a:solidFill>
                <a:latin typeface="Merriweather"/>
                <a:ea typeface="Merriweather"/>
                <a:cs typeface="Merriweather"/>
                <a:sym typeface="Merriweather"/>
              </a:rPr>
              <a:t>When the user reaches the end of the quiz, their score would be displayed, as follows:</a:t>
            </a:r>
            <a:endParaRPr>
              <a:latin typeface="Merriweather"/>
              <a:ea typeface="Merriweather"/>
              <a:cs typeface="Merriweather"/>
              <a:sym typeface="Merriweather"/>
            </a:endParaRPr>
          </a:p>
        </p:txBody>
      </p:sp>
      <p:pic>
        <p:nvPicPr>
          <p:cNvPr id="167" name="Google Shape;167;p18"/>
          <p:cNvPicPr preferRelativeResize="0"/>
          <p:nvPr/>
        </p:nvPicPr>
        <p:blipFill rotWithShape="1">
          <a:blip r:embed="rId3">
            <a:alphaModFix/>
          </a:blip>
          <a:srcRect/>
          <a:stretch/>
        </p:blipFill>
        <p:spPr>
          <a:xfrm>
            <a:off x="5908975" y="955200"/>
            <a:ext cx="2314575" cy="3991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311700" y="2773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680" b="1" i="1">
                <a:solidFill>
                  <a:srgbClr val="C49DC3"/>
                </a:solidFill>
                <a:latin typeface="Century Gothic"/>
                <a:ea typeface="Century Gothic"/>
                <a:cs typeface="Century Gothic"/>
                <a:sym typeface="Century Gothic"/>
              </a:rPr>
              <a:t>WHY ARE THE POINTS NOT POINTLESS?</a:t>
            </a:r>
            <a:endParaRPr sz="2600"/>
          </a:p>
        </p:txBody>
      </p:sp>
      <p:sp>
        <p:nvSpPr>
          <p:cNvPr id="173" name="Google Shape;173;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2400" b="1" i="1">
                <a:solidFill>
                  <a:srgbClr val="FFC000"/>
                </a:solidFill>
                <a:latin typeface="Merriweather"/>
                <a:ea typeface="Merriweather"/>
                <a:cs typeface="Merriweather"/>
                <a:sym typeface="Merriweather"/>
              </a:rPr>
              <a:t>What will we do with some virtual points we won in a quiz app? Well every user would ask this question.</a:t>
            </a:r>
            <a:endParaRPr sz="2400" b="1" i="1">
              <a:solidFill>
                <a:srgbClr val="FFC000"/>
              </a:solidFill>
              <a:latin typeface="Merriweather"/>
              <a:ea typeface="Merriweather"/>
              <a:cs typeface="Merriweather"/>
              <a:sym typeface="Merriweather"/>
            </a:endParaRPr>
          </a:p>
          <a:p>
            <a:pPr marL="0" lvl="0" indent="0" algn="l" rtl="0">
              <a:lnSpc>
                <a:spcPct val="115000"/>
              </a:lnSpc>
              <a:spcBef>
                <a:spcPts val="1200"/>
              </a:spcBef>
              <a:spcAft>
                <a:spcPts val="1200"/>
              </a:spcAft>
              <a:buSzPts val="1800"/>
              <a:buNone/>
            </a:pPr>
            <a:r>
              <a:rPr lang="en" sz="2400" b="1" i="1">
                <a:solidFill>
                  <a:srgbClr val="FFC000"/>
                </a:solidFill>
                <a:latin typeface="Merriweather"/>
                <a:ea typeface="Merriweather"/>
                <a:cs typeface="Merriweather"/>
                <a:sym typeface="Merriweather"/>
              </a:rPr>
              <a:t>Well no need to worry, they can use these points to avail goodies, discounts etc. on some authorised shops which they sure won’t regret.</a:t>
            </a:r>
            <a:endParaRPr sz="2400" b="1" i="1">
              <a:solidFill>
                <a:srgbClr val="FFC000"/>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7"/>
        <p:cNvGrpSpPr/>
        <p:nvPr/>
      </p:nvGrpSpPr>
      <p:grpSpPr>
        <a:xfrm>
          <a:off x="0" y="0"/>
          <a:ext cx="0" cy="0"/>
          <a:chOff x="0" y="0"/>
          <a:chExt cx="0" cy="0"/>
        </a:xfrm>
      </p:grpSpPr>
      <p:sp>
        <p:nvSpPr>
          <p:cNvPr id="178" name="Google Shape;178;p20"/>
          <p:cNvSpPr txBox="1">
            <a:spLocks noGrp="1"/>
          </p:cNvSpPr>
          <p:nvPr>
            <p:ph type="body" idx="1"/>
          </p:nvPr>
        </p:nvSpPr>
        <p:spPr>
          <a:xfrm>
            <a:off x="311700" y="391350"/>
            <a:ext cx="8520600" cy="44595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sz="2400" b="1" i="1">
                <a:solidFill>
                  <a:srgbClr val="FFC000"/>
                </a:solidFill>
                <a:latin typeface="Merriweather"/>
                <a:ea typeface="Merriweather"/>
                <a:cs typeface="Merriweather"/>
                <a:sym typeface="Merriweather"/>
              </a:rPr>
              <a:t>To elaborate, we plan to have tie-ups with some local shops, predominantly those selling Historical artifacts and small business owners selling handmade toys, which are purely and proudly Indian hence depicting the Indian values, culture and ethos, along with helping some people be more stable financially.</a:t>
            </a:r>
            <a:endParaRPr sz="2400" b="1" i="1">
              <a:solidFill>
                <a:srgbClr val="FFC000"/>
              </a:solidFill>
              <a:latin typeface="Merriweather"/>
              <a:ea typeface="Merriweather"/>
              <a:cs typeface="Merriweather"/>
              <a:sym typeface="Merriweather"/>
            </a:endParaRPr>
          </a:p>
          <a:p>
            <a:pPr marL="0" lvl="0" indent="0" algn="l" rtl="0">
              <a:lnSpc>
                <a:spcPct val="115000"/>
              </a:lnSpc>
              <a:spcBef>
                <a:spcPts val="1200"/>
              </a:spcBef>
              <a:spcAft>
                <a:spcPts val="1200"/>
              </a:spcAft>
              <a:buSzPts val="1800"/>
              <a:buNone/>
            </a:pPr>
            <a:r>
              <a:rPr lang="en" sz="2400" b="1" i="1">
                <a:solidFill>
                  <a:srgbClr val="FFC000"/>
                </a:solidFill>
                <a:latin typeface="Merriweather"/>
                <a:ea typeface="Merriweather"/>
                <a:cs typeface="Merriweather"/>
                <a:sym typeface="Merriweather"/>
              </a:rPr>
              <a:t>Likewise this would help the Indian toy market to prosper and strengthen, maybe just a little, but as the great Late Dr. APJ Abdul Kalam said :“YOU HAVE TO DREAM BEFORE YOUR DREAMS COME TRUE”</a:t>
            </a:r>
            <a:endParaRPr>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
        <p:cNvGrpSpPr/>
        <p:nvPr/>
      </p:nvGrpSpPr>
      <p:grpSpPr>
        <a:xfrm>
          <a:off x="0" y="0"/>
          <a:ext cx="0" cy="0"/>
          <a:chOff x="0" y="0"/>
          <a:chExt cx="0" cy="0"/>
        </a:xfrm>
      </p:grpSpPr>
      <p:sp>
        <p:nvSpPr>
          <p:cNvPr id="61" name="Google Shape;61;p2"/>
          <p:cNvSpPr txBox="1">
            <a:spLocks noGrp="1"/>
          </p:cNvSpPr>
          <p:nvPr>
            <p:ph type="ctrTitle"/>
          </p:nvPr>
        </p:nvSpPr>
        <p:spPr>
          <a:xfrm>
            <a:off x="671250" y="383450"/>
            <a:ext cx="7801500" cy="1263000"/>
          </a:xfrm>
          <a:prstGeom prst="rect">
            <a:avLst/>
          </a:prstGeom>
          <a:noFill/>
          <a:ln>
            <a:noFill/>
          </a:ln>
        </p:spPr>
        <p:txBody>
          <a:bodyPr spcFirstLastPara="1" wrap="square" lIns="0" tIns="91425" rIns="91425" bIns="91425" anchor="b" anchorCtr="0">
            <a:normAutofit fontScale="90000"/>
          </a:bodyPr>
          <a:lstStyle/>
          <a:p>
            <a:pPr marL="0" lvl="0" indent="0" algn="l" rtl="0">
              <a:lnSpc>
                <a:spcPct val="100000"/>
              </a:lnSpc>
              <a:spcBef>
                <a:spcPts val="0"/>
              </a:spcBef>
              <a:spcAft>
                <a:spcPts val="0"/>
              </a:spcAft>
              <a:buSzPct val="92307"/>
              <a:buNone/>
            </a:pPr>
            <a:r>
              <a:rPr lang="en" dirty="0">
                <a:solidFill>
                  <a:schemeClr val="lt1"/>
                </a:solidFill>
              </a:rPr>
              <a:t>JABALI: Revisiting the lost</a:t>
            </a:r>
            <a:endParaRPr>
              <a:solidFill>
                <a:schemeClr val="lt1"/>
              </a:solidFill>
            </a:endParaRPr>
          </a:p>
          <a:p>
            <a:pPr marL="0" lvl="0" indent="0" algn="l" rtl="0">
              <a:lnSpc>
                <a:spcPct val="100000"/>
              </a:lnSpc>
              <a:spcBef>
                <a:spcPts val="0"/>
              </a:spcBef>
              <a:spcAft>
                <a:spcPts val="0"/>
              </a:spcAft>
              <a:buSzPct val="92307"/>
              <a:buNone/>
            </a:pPr>
            <a:endParaRPr>
              <a:solidFill>
                <a:schemeClr val="lt1"/>
              </a:solidFill>
            </a:endParaRPr>
          </a:p>
          <a:p>
            <a:pPr marL="0" lvl="0" indent="0" algn="l" rtl="0">
              <a:lnSpc>
                <a:spcPct val="100000"/>
              </a:lnSpc>
              <a:spcBef>
                <a:spcPts val="0"/>
              </a:spcBef>
              <a:spcAft>
                <a:spcPts val="0"/>
              </a:spcAft>
              <a:buSzPct val="92307"/>
              <a:buNone/>
            </a:pPr>
            <a:endParaRPr>
              <a:solidFill>
                <a:schemeClr val="lt1"/>
              </a:solidFill>
            </a:endParaRPr>
          </a:p>
          <a:p>
            <a:pPr marL="0" lvl="0" indent="0" algn="l" rtl="0">
              <a:lnSpc>
                <a:spcPct val="100000"/>
              </a:lnSpc>
              <a:spcBef>
                <a:spcPts val="0"/>
              </a:spcBef>
              <a:spcAft>
                <a:spcPts val="0"/>
              </a:spcAft>
              <a:buSzPct val="92307"/>
              <a:buNone/>
            </a:pPr>
            <a:endParaRPr>
              <a:solidFill>
                <a:schemeClr val="lt1"/>
              </a:solidFill>
            </a:endParaRPr>
          </a:p>
          <a:p>
            <a:pPr marL="0" lvl="0" indent="0" algn="l" rtl="0">
              <a:lnSpc>
                <a:spcPct val="100000"/>
              </a:lnSpc>
              <a:spcBef>
                <a:spcPts val="0"/>
              </a:spcBef>
              <a:spcAft>
                <a:spcPts val="0"/>
              </a:spcAft>
              <a:buSzPct val="92307"/>
              <a:buNone/>
            </a:pPr>
            <a:endParaRPr>
              <a:solidFill>
                <a:schemeClr val="lt1"/>
              </a:solidFill>
            </a:endParaRPr>
          </a:p>
          <a:p>
            <a:pPr lvl="0">
              <a:buSzPct val="92307"/>
            </a:pPr>
            <a:r>
              <a:rPr lang="en" sz="4400" dirty="0" smtClean="0">
                <a:solidFill>
                  <a:schemeClr val="lt1"/>
                </a:solidFill>
              </a:rPr>
              <a:t>JABALI: </a:t>
            </a:r>
            <a:r>
              <a:rPr lang="en" sz="4400" dirty="0" smtClean="0">
                <a:solidFill>
                  <a:schemeClr val="lt1"/>
                </a:solidFill>
                <a:latin typeface="+mj-lt"/>
              </a:rPr>
              <a:t>Revisiting the </a:t>
            </a:r>
            <a:r>
              <a:rPr lang="en" sz="4400" dirty="0" smtClean="0">
                <a:solidFill>
                  <a:schemeClr val="lt1"/>
                </a:solidFill>
              </a:rPr>
              <a:t>lost </a:t>
            </a:r>
            <a:endParaRPr sz="4400" smtClean="0">
              <a:solidFill>
                <a:schemeClr val="lt1"/>
              </a:solidFill>
              <a:latin typeface="+mj-lt"/>
            </a:endParaRPr>
          </a:p>
          <a:p>
            <a:pPr marL="0" lvl="0" indent="0" rtl="0">
              <a:lnSpc>
                <a:spcPct val="100000"/>
              </a:lnSpc>
              <a:spcBef>
                <a:spcPts val="0"/>
              </a:spcBef>
              <a:spcAft>
                <a:spcPts val="0"/>
              </a:spcAft>
              <a:buSzPct val="92307"/>
              <a:buNone/>
            </a:pPr>
            <a:r>
              <a:rPr lang="en" sz="4400" dirty="0" smtClean="0">
                <a:solidFill>
                  <a:schemeClr val="lt1"/>
                </a:solidFill>
                <a:latin typeface="+mj-lt"/>
              </a:rPr>
              <a:t>ruins</a:t>
            </a:r>
            <a:endParaRPr sz="4400">
              <a:solidFill>
                <a:schemeClr val="lt1"/>
              </a:solidFill>
              <a:latin typeface="+mj-lt"/>
            </a:endParaRPr>
          </a:p>
        </p:txBody>
      </p:sp>
      <p:sp>
        <p:nvSpPr>
          <p:cNvPr id="62" name="Google Shape;62;p2"/>
          <p:cNvSpPr txBox="1">
            <a:spLocks noGrp="1"/>
          </p:cNvSpPr>
          <p:nvPr>
            <p:ph type="subTitle" idx="1"/>
          </p:nvPr>
        </p:nvSpPr>
        <p:spPr>
          <a:xfrm>
            <a:off x="671250" y="4060776"/>
            <a:ext cx="7801500" cy="7926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Clr>
                <a:srgbClr val="000000"/>
              </a:buClr>
              <a:buSzPts val="688"/>
              <a:buFont typeface="Arial"/>
              <a:buNone/>
            </a:pPr>
            <a:r>
              <a:rPr lang="en" sz="2050" b="1" i="1">
                <a:solidFill>
                  <a:srgbClr val="FFC000"/>
                </a:solidFill>
                <a:latin typeface="Merriweather"/>
                <a:ea typeface="Merriweather"/>
                <a:cs typeface="Merriweather"/>
                <a:sym typeface="Merriweather"/>
              </a:rPr>
              <a:t>Learning about our cities  in a fun  way ,with a pinch of technology</a:t>
            </a:r>
            <a:endParaRPr sz="1175">
              <a:solidFill>
                <a:srgbClr val="000000"/>
              </a:solidFill>
              <a:latin typeface="Merriweather"/>
              <a:ea typeface="Merriweather"/>
              <a:cs typeface="Merriweather"/>
              <a:sym typeface="Merriweather"/>
            </a:endParaRPr>
          </a:p>
          <a:p>
            <a:pPr marL="0" lvl="0" indent="0" algn="ctr" rtl="0">
              <a:lnSpc>
                <a:spcPct val="80000"/>
              </a:lnSpc>
              <a:spcBef>
                <a:spcPts val="0"/>
              </a:spcBef>
              <a:spcAft>
                <a:spcPts val="0"/>
              </a:spcAft>
              <a:buSzPts val="688"/>
              <a:buNone/>
            </a:pPr>
            <a:endParaRPr sz="1300">
              <a:latin typeface="Merriweather"/>
              <a:ea typeface="Merriweather"/>
              <a:cs typeface="Merriweather"/>
              <a:sym typeface="Merriweather"/>
            </a:endParaRPr>
          </a:p>
        </p:txBody>
      </p:sp>
      <p:pic>
        <p:nvPicPr>
          <p:cNvPr id="63" name="Google Shape;63;p2"/>
          <p:cNvPicPr preferRelativeResize="0"/>
          <p:nvPr/>
        </p:nvPicPr>
        <p:blipFill rotWithShape="1">
          <a:blip r:embed="rId3">
            <a:alphaModFix/>
          </a:blip>
          <a:srcRect/>
          <a:stretch/>
        </p:blipFill>
        <p:spPr>
          <a:xfrm>
            <a:off x="3766425" y="1798850"/>
            <a:ext cx="1781561" cy="21095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11700" y="1968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rgbClr val="000000"/>
              </a:buClr>
              <a:buSzPct val="26902"/>
              <a:buFont typeface="Arial"/>
              <a:buNone/>
            </a:pPr>
            <a:r>
              <a:rPr lang="en" sz="3680" b="1" i="1">
                <a:solidFill>
                  <a:srgbClr val="C49DC3"/>
                </a:solidFill>
                <a:latin typeface="Century Gothic"/>
                <a:ea typeface="Century Gothic"/>
                <a:cs typeface="Century Gothic"/>
                <a:sym typeface="Century Gothic"/>
              </a:rPr>
              <a:t>WHY THIS SOLUTION?</a:t>
            </a:r>
            <a:endParaRPr/>
          </a:p>
        </p:txBody>
      </p:sp>
      <p:sp>
        <p:nvSpPr>
          <p:cNvPr id="184" name="Google Shape;184;p21"/>
          <p:cNvSpPr txBox="1">
            <a:spLocks noGrp="1"/>
          </p:cNvSpPr>
          <p:nvPr>
            <p:ph type="body" idx="1"/>
          </p:nvPr>
        </p:nvSpPr>
        <p:spPr>
          <a:xfrm>
            <a:off x="311700" y="923900"/>
            <a:ext cx="8520600" cy="3645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rgbClr val="C49DC3"/>
              </a:buClr>
              <a:buSzPts val="4800"/>
              <a:buFont typeface="Century Gothic"/>
              <a:buNone/>
            </a:pPr>
            <a:r>
              <a:rPr lang="en" sz="2400" b="1" i="1">
                <a:solidFill>
                  <a:srgbClr val="FFC000"/>
                </a:solidFill>
                <a:latin typeface="Merriweather"/>
                <a:ea typeface="Merriweather"/>
                <a:cs typeface="Merriweather"/>
                <a:sym typeface="Merriweather"/>
              </a:rPr>
              <a:t>We want everyone in our cities to know about things and places they visited</a:t>
            </a:r>
            <a:r>
              <a:rPr lang="en" sz="2400" b="1" i="1">
                <a:solidFill>
                  <a:srgbClr val="C49DC3"/>
                </a:solidFill>
                <a:latin typeface="Merriweather"/>
                <a:ea typeface="Merriweather"/>
                <a:cs typeface="Merriweather"/>
                <a:sym typeface="Merriweather"/>
              </a:rPr>
              <a:t> </a:t>
            </a:r>
            <a:r>
              <a:rPr lang="en" sz="2400" b="1" i="1">
                <a:solidFill>
                  <a:srgbClr val="FFC000"/>
                </a:solidFill>
                <a:latin typeface="Merriweather"/>
                <a:ea typeface="Merriweather"/>
                <a:cs typeface="Merriweather"/>
                <a:sym typeface="Merriweather"/>
              </a:rPr>
              <a:t>but are still unaware about in some way .We want to conserve them as they represent our heritage and culture ,hence we won’t let them fade away out of people’s minds .</a:t>
            </a:r>
            <a:br>
              <a:rPr lang="en" sz="2400" b="1" i="1">
                <a:solidFill>
                  <a:srgbClr val="FFC000"/>
                </a:solidFill>
                <a:latin typeface="Merriweather"/>
                <a:ea typeface="Merriweather"/>
                <a:cs typeface="Merriweather"/>
                <a:sym typeface="Merriweather"/>
              </a:rPr>
            </a:br>
            <a:r>
              <a:rPr lang="en" sz="2400" b="1" i="1">
                <a:solidFill>
                  <a:srgbClr val="FFC000"/>
                </a:solidFill>
                <a:latin typeface="Merriweather"/>
                <a:ea typeface="Merriweather"/>
                <a:cs typeface="Merriweather"/>
                <a:sym typeface="Merriweather"/>
              </a:rPr>
              <a:t>This game will once again restore the lost imbalance created by the heavy modernization and influence of western civilization . Therefore bringing back our Indian values as depicted throughout the ages.</a:t>
            </a:r>
            <a:endParaRPr sz="4800" b="1" i="1">
              <a:solidFill>
                <a:srgbClr val="C49DC3"/>
              </a:solidFill>
              <a:latin typeface="Merriweather"/>
              <a:ea typeface="Merriweather"/>
              <a:cs typeface="Merriweather"/>
              <a:sym typeface="Merriweather"/>
            </a:endParaRPr>
          </a:p>
          <a:p>
            <a:pPr marL="0" lvl="0" indent="0" algn="l" rtl="0">
              <a:lnSpc>
                <a:spcPct val="115000"/>
              </a:lnSpc>
              <a:spcBef>
                <a:spcPts val="0"/>
              </a:spcBef>
              <a:spcAft>
                <a:spcPts val="1200"/>
              </a:spcAft>
              <a:buSzPts val="1800"/>
              <a:buNone/>
            </a:pPr>
            <a:endParaRPr>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311700" y="276375"/>
            <a:ext cx="8520600" cy="741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9365"/>
              <a:buNone/>
            </a:pPr>
            <a:r>
              <a:rPr lang="en" sz="4200" b="1" i="1">
                <a:solidFill>
                  <a:srgbClr val="C49DC3"/>
                </a:solidFill>
                <a:latin typeface="Century Gothic"/>
                <a:ea typeface="Century Gothic"/>
                <a:cs typeface="Century Gothic"/>
                <a:sym typeface="Century Gothic"/>
              </a:rPr>
              <a:t>THANK YOU</a:t>
            </a:r>
            <a:endParaRPr>
              <a:solidFill>
                <a:srgbClr val="EFEFEF"/>
              </a:solidFill>
            </a:endParaRPr>
          </a:p>
        </p:txBody>
      </p:sp>
      <p:sp>
        <p:nvSpPr>
          <p:cNvPr id="190" name="Google Shape;190;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rgbClr val="C49DC3"/>
              </a:buClr>
              <a:buSzPts val="4200"/>
              <a:buFont typeface="Century Gothic"/>
              <a:buNone/>
            </a:pPr>
            <a:r>
              <a:rPr lang="en" sz="2400" b="1" i="1">
                <a:solidFill>
                  <a:srgbClr val="FFC000"/>
                </a:solidFill>
                <a:latin typeface="Merriweather"/>
                <a:ea typeface="Merriweather"/>
                <a:cs typeface="Merriweather"/>
                <a:sym typeface="Merriweather"/>
              </a:rPr>
              <a:t>We would like to thank honorable PM Shri Narendra Modi ji ,MHRD and all those associated with TOYCATHON 2021 at any level for providing us</a:t>
            </a:r>
            <a:r>
              <a:rPr lang="en" sz="2400" b="1" i="1">
                <a:solidFill>
                  <a:srgbClr val="EAD1DC"/>
                </a:solidFill>
                <a:latin typeface="Merriweather"/>
                <a:ea typeface="Merriweather"/>
                <a:cs typeface="Merriweather"/>
                <a:sym typeface="Merriweather"/>
              </a:rPr>
              <a:t> </a:t>
            </a:r>
            <a:r>
              <a:rPr lang="en" sz="2400" b="1" i="1">
                <a:solidFill>
                  <a:srgbClr val="FFC000"/>
                </a:solidFill>
                <a:latin typeface="Merriweather"/>
                <a:ea typeface="Merriweather"/>
                <a:cs typeface="Merriweather"/>
                <a:sym typeface="Merriweather"/>
              </a:rPr>
              <a:t>this golden opportunity to showcase ourselves, and asses our skills for the benefit of the society. </a:t>
            </a:r>
            <a:br>
              <a:rPr lang="en" sz="2400" b="1" i="1">
                <a:solidFill>
                  <a:srgbClr val="FFC000"/>
                </a:solidFill>
                <a:latin typeface="Merriweather"/>
                <a:ea typeface="Merriweather"/>
                <a:cs typeface="Merriweather"/>
                <a:sym typeface="Merriweather"/>
              </a:rPr>
            </a:br>
            <a:r>
              <a:rPr lang="en" sz="2400" b="1" i="1">
                <a:solidFill>
                  <a:srgbClr val="FFC000"/>
                </a:solidFill>
                <a:latin typeface="Merriweather"/>
                <a:ea typeface="Merriweather"/>
                <a:cs typeface="Merriweather"/>
                <a:sym typeface="Merriweather"/>
              </a:rPr>
              <a:t>A special thanks to our Mentor Prof. Saurabh Sharma to guide and help us throughout in every aspect of this project.</a:t>
            </a:r>
            <a:endParaRPr sz="4200" b="1" i="1">
              <a:solidFill>
                <a:srgbClr val="C49DC3"/>
              </a:solidFill>
              <a:latin typeface="Merriweather"/>
              <a:ea typeface="Merriweather"/>
              <a:cs typeface="Merriweather"/>
              <a:sym typeface="Merriweather"/>
            </a:endParaRPr>
          </a:p>
          <a:p>
            <a:pPr marL="0" lvl="0" indent="0" algn="l" rtl="0">
              <a:lnSpc>
                <a:spcPct val="115000"/>
              </a:lnSpc>
              <a:spcBef>
                <a:spcPts val="0"/>
              </a:spcBef>
              <a:spcAft>
                <a:spcPts val="1200"/>
              </a:spcAft>
              <a:buSzPts val="1800"/>
              <a:buNone/>
            </a:pPr>
            <a:endParaRPr>
              <a:solidFill>
                <a:schemeClr val="lt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165475"/>
            <a:ext cx="4681200" cy="799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5229"/>
              <a:buNone/>
            </a:pPr>
            <a:r>
              <a:rPr lang="en" sz="3911" b="1" i="1" dirty="0">
                <a:solidFill>
                  <a:srgbClr val="C49DC3"/>
                </a:solidFill>
                <a:latin typeface="Century Gothic"/>
                <a:ea typeface="Century Gothic"/>
                <a:cs typeface="Century Gothic"/>
                <a:sym typeface="Century Gothic"/>
              </a:rPr>
              <a:t>OUR TEAM</a:t>
            </a:r>
            <a:r>
              <a:rPr lang="en" sz="5022" b="1" i="1" dirty="0">
                <a:solidFill>
                  <a:srgbClr val="C49DC3"/>
                </a:solidFill>
                <a:latin typeface="Century Gothic"/>
                <a:ea typeface="Century Gothic"/>
                <a:cs typeface="Century Gothic"/>
                <a:sym typeface="Century Gothic"/>
              </a:rPr>
              <a:t> –</a:t>
            </a:r>
            <a:endParaRPr sz="3222"/>
          </a:p>
        </p:txBody>
      </p:sp>
      <p:sp>
        <p:nvSpPr>
          <p:cNvPr id="69" name="Google Shape;69;p3"/>
          <p:cNvSpPr txBox="1">
            <a:spLocks noGrp="1"/>
          </p:cNvSpPr>
          <p:nvPr>
            <p:ph type="body" idx="1"/>
          </p:nvPr>
        </p:nvSpPr>
        <p:spPr>
          <a:xfrm>
            <a:off x="311700" y="1089375"/>
            <a:ext cx="4804200" cy="34794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0000"/>
              </a:lnSpc>
              <a:spcBef>
                <a:spcPts val="0"/>
              </a:spcBef>
              <a:spcAft>
                <a:spcPts val="0"/>
              </a:spcAft>
              <a:buSzPct val="144000"/>
              <a:buNone/>
            </a:pPr>
            <a:endParaRPr sz="2000" b="1" i="1">
              <a:solidFill>
                <a:srgbClr val="4CB9C3"/>
              </a:solidFill>
              <a:latin typeface="Merriweather"/>
              <a:ea typeface="Merriweather"/>
              <a:cs typeface="Merriweather"/>
              <a:sym typeface="Merriweather"/>
            </a:endParaRPr>
          </a:p>
          <a:p>
            <a:pPr marL="0" lvl="0" indent="0" algn="l" rtl="0">
              <a:lnSpc>
                <a:spcPct val="100000"/>
              </a:lnSpc>
              <a:spcBef>
                <a:spcPts val="0"/>
              </a:spcBef>
              <a:spcAft>
                <a:spcPts val="0"/>
              </a:spcAft>
              <a:buSzPct val="104956"/>
              <a:buNone/>
            </a:pPr>
            <a:r>
              <a:rPr lang="en" sz="2744" b="1" i="1" dirty="0">
                <a:solidFill>
                  <a:srgbClr val="4CB9C3"/>
                </a:solidFill>
                <a:latin typeface="Merriweather"/>
                <a:ea typeface="Merriweather"/>
                <a:cs typeface="Merriweather"/>
                <a:sym typeface="Merriweather"/>
              </a:rPr>
              <a:t>T</a:t>
            </a:r>
            <a:r>
              <a:rPr lang="en" sz="3047" b="1" i="1" dirty="0">
                <a:solidFill>
                  <a:srgbClr val="4CB9C3"/>
                </a:solidFill>
                <a:latin typeface="Merriweather"/>
                <a:ea typeface="Merriweather"/>
                <a:cs typeface="Merriweather"/>
                <a:sym typeface="Merriweather"/>
              </a:rPr>
              <a:t>EAM NAME - </a:t>
            </a:r>
            <a:r>
              <a:rPr lang="en" sz="3047" b="1" i="1" dirty="0">
                <a:solidFill>
                  <a:srgbClr val="FFC000"/>
                </a:solidFill>
                <a:latin typeface="Merriweather"/>
                <a:ea typeface="Merriweather"/>
                <a:cs typeface="Merriweather"/>
                <a:sym typeface="Merriweather"/>
              </a:rPr>
              <a:t>Forca Fanatics</a:t>
            </a:r>
            <a:r>
              <a:rPr lang="en" sz="3047" b="1" i="1" dirty="0">
                <a:solidFill>
                  <a:srgbClr val="4CB9C3"/>
                </a:solidFill>
                <a:latin typeface="Merriweather"/>
                <a:ea typeface="Merriweather"/>
                <a:cs typeface="Merriweather"/>
                <a:sym typeface="Merriweather"/>
              </a:rPr>
              <a:t/>
            </a:r>
            <a:br>
              <a:rPr lang="en" sz="3047" b="1" i="1" dirty="0">
                <a:solidFill>
                  <a:srgbClr val="4CB9C3"/>
                </a:solidFill>
                <a:latin typeface="Merriweather"/>
                <a:ea typeface="Merriweather"/>
                <a:cs typeface="Merriweather"/>
                <a:sym typeface="Merriweather"/>
              </a:rPr>
            </a:br>
            <a:r>
              <a:rPr lang="en" sz="3047" b="1" i="1" dirty="0">
                <a:solidFill>
                  <a:srgbClr val="4CB9C3"/>
                </a:solidFill>
                <a:latin typeface="Merriweather"/>
                <a:ea typeface="Merriweather"/>
                <a:cs typeface="Merriweather"/>
                <a:sym typeface="Merriweather"/>
              </a:rPr>
              <a:t>TEAM MEMBERS - </a:t>
            </a:r>
            <a:br>
              <a:rPr lang="en" sz="3047" b="1" i="1" dirty="0">
                <a:solidFill>
                  <a:srgbClr val="4CB9C3"/>
                </a:solidFill>
                <a:latin typeface="Merriweather"/>
                <a:ea typeface="Merriweather"/>
                <a:cs typeface="Merriweather"/>
                <a:sym typeface="Merriweather"/>
              </a:rPr>
            </a:br>
            <a:r>
              <a:rPr lang="en" sz="3047" b="1" i="1" dirty="0">
                <a:solidFill>
                  <a:srgbClr val="FFC000"/>
                </a:solidFill>
                <a:latin typeface="Merriweather"/>
                <a:ea typeface="Merriweather"/>
                <a:cs typeface="Merriweather"/>
                <a:sym typeface="Merriweather"/>
              </a:rPr>
              <a:t>Guneet Singh Kapoor</a:t>
            </a:r>
            <a:endParaRPr sz="3047" b="1" i="1">
              <a:solidFill>
                <a:srgbClr val="FFC000"/>
              </a:solidFill>
              <a:latin typeface="Merriweather"/>
              <a:ea typeface="Merriweather"/>
              <a:cs typeface="Merriweather"/>
              <a:sym typeface="Merriweather"/>
            </a:endParaRPr>
          </a:p>
          <a:p>
            <a:pPr marL="0" lvl="0" indent="0" algn="l" rtl="0">
              <a:lnSpc>
                <a:spcPct val="100000"/>
              </a:lnSpc>
              <a:spcBef>
                <a:spcPts val="0"/>
              </a:spcBef>
              <a:spcAft>
                <a:spcPts val="0"/>
              </a:spcAft>
              <a:buSzPct val="94519"/>
              <a:buNone/>
            </a:pPr>
            <a:r>
              <a:rPr lang="en" sz="3047" b="1" i="1" dirty="0">
                <a:solidFill>
                  <a:srgbClr val="FFC000"/>
                </a:solidFill>
                <a:latin typeface="Merriweather"/>
                <a:ea typeface="Merriweather"/>
                <a:cs typeface="Merriweather"/>
                <a:sym typeface="Merriweather"/>
              </a:rPr>
              <a:t>Mayank Gupta</a:t>
            </a:r>
            <a:br>
              <a:rPr lang="en" sz="3047" b="1" i="1" dirty="0">
                <a:solidFill>
                  <a:srgbClr val="FFC000"/>
                </a:solidFill>
                <a:latin typeface="Merriweather"/>
                <a:ea typeface="Merriweather"/>
                <a:cs typeface="Merriweather"/>
                <a:sym typeface="Merriweather"/>
              </a:rPr>
            </a:br>
            <a:r>
              <a:rPr lang="en" sz="3047" b="1" i="1" dirty="0">
                <a:solidFill>
                  <a:srgbClr val="FFC000"/>
                </a:solidFill>
                <a:latin typeface="Merriweather"/>
                <a:ea typeface="Merriweather"/>
                <a:cs typeface="Merriweather"/>
                <a:sym typeface="Merriweather"/>
              </a:rPr>
              <a:t>Ishita Kumar</a:t>
            </a:r>
            <a:br>
              <a:rPr lang="en" sz="3047" b="1" i="1" dirty="0">
                <a:solidFill>
                  <a:srgbClr val="FFC000"/>
                </a:solidFill>
                <a:latin typeface="Merriweather"/>
                <a:ea typeface="Merriweather"/>
                <a:cs typeface="Merriweather"/>
                <a:sym typeface="Merriweather"/>
              </a:rPr>
            </a:br>
            <a:r>
              <a:rPr lang="en" sz="3047" b="1" i="1" dirty="0">
                <a:solidFill>
                  <a:srgbClr val="FFC000"/>
                </a:solidFill>
                <a:latin typeface="Merriweather"/>
                <a:ea typeface="Merriweather"/>
                <a:cs typeface="Merriweather"/>
                <a:sym typeface="Merriweather"/>
              </a:rPr>
              <a:t>Rahul Chelani</a:t>
            </a:r>
            <a:br>
              <a:rPr lang="en" sz="3047" b="1" i="1" dirty="0">
                <a:solidFill>
                  <a:srgbClr val="FFC000"/>
                </a:solidFill>
                <a:latin typeface="Merriweather"/>
                <a:ea typeface="Merriweather"/>
                <a:cs typeface="Merriweather"/>
                <a:sym typeface="Merriweather"/>
              </a:rPr>
            </a:br>
            <a:r>
              <a:rPr lang="en" sz="3047" b="1" i="1" dirty="0">
                <a:solidFill>
                  <a:srgbClr val="FFC000"/>
                </a:solidFill>
                <a:latin typeface="Merriweather"/>
                <a:ea typeface="Merriweather"/>
                <a:cs typeface="Merriweather"/>
                <a:sym typeface="Merriweather"/>
              </a:rPr>
              <a:t>Pragati Nashine </a:t>
            </a:r>
            <a:br>
              <a:rPr lang="en" sz="3047" b="1" i="1" dirty="0">
                <a:solidFill>
                  <a:srgbClr val="FFC000"/>
                </a:solidFill>
                <a:latin typeface="Merriweather"/>
                <a:ea typeface="Merriweather"/>
                <a:cs typeface="Merriweather"/>
                <a:sym typeface="Merriweather"/>
              </a:rPr>
            </a:br>
            <a:r>
              <a:rPr lang="en" sz="3047" b="1" i="1" dirty="0">
                <a:solidFill>
                  <a:srgbClr val="FFC000"/>
                </a:solidFill>
                <a:latin typeface="Merriweather"/>
                <a:ea typeface="Merriweather"/>
                <a:cs typeface="Merriweather"/>
                <a:sym typeface="Merriweather"/>
              </a:rPr>
              <a:t>Priyanshi Rai</a:t>
            </a:r>
            <a:r>
              <a:rPr lang="en" sz="3047" b="1" i="1" dirty="0">
                <a:solidFill>
                  <a:srgbClr val="4CB9C3"/>
                </a:solidFill>
                <a:latin typeface="Merriweather"/>
                <a:ea typeface="Merriweather"/>
                <a:cs typeface="Merriweather"/>
                <a:sym typeface="Merriweather"/>
              </a:rPr>
              <a:t/>
            </a:r>
            <a:br>
              <a:rPr lang="en" sz="3047" b="1" i="1" dirty="0">
                <a:solidFill>
                  <a:srgbClr val="4CB9C3"/>
                </a:solidFill>
                <a:latin typeface="Merriweather"/>
                <a:ea typeface="Merriweather"/>
                <a:cs typeface="Merriweather"/>
                <a:sym typeface="Merriweather"/>
              </a:rPr>
            </a:br>
            <a:r>
              <a:rPr lang="en" sz="3047" b="1" i="1" dirty="0">
                <a:solidFill>
                  <a:srgbClr val="4CB9C3"/>
                </a:solidFill>
                <a:latin typeface="Merriweather"/>
                <a:ea typeface="Merriweather"/>
                <a:cs typeface="Merriweather"/>
                <a:sym typeface="Merriweather"/>
              </a:rPr>
              <a:t>TEAM MENTOR - </a:t>
            </a:r>
            <a:r>
              <a:rPr lang="en" sz="3047" b="1" i="1" dirty="0">
                <a:solidFill>
                  <a:srgbClr val="FFC000"/>
                </a:solidFill>
                <a:latin typeface="Merriweather"/>
                <a:ea typeface="Merriweather"/>
                <a:cs typeface="Merriweather"/>
                <a:sym typeface="Merriweather"/>
              </a:rPr>
              <a:t>Prof. Saurabh Sharma</a:t>
            </a:r>
            <a:r>
              <a:rPr lang="en" sz="3047" b="1" i="1" dirty="0">
                <a:solidFill>
                  <a:srgbClr val="4CB9C3"/>
                </a:solidFill>
                <a:latin typeface="Merriweather"/>
                <a:ea typeface="Merriweather"/>
                <a:cs typeface="Merriweather"/>
                <a:sym typeface="Merriweather"/>
              </a:rPr>
              <a:t/>
            </a:r>
            <a:br>
              <a:rPr lang="en" sz="3047" b="1" i="1" dirty="0">
                <a:solidFill>
                  <a:srgbClr val="4CB9C3"/>
                </a:solidFill>
                <a:latin typeface="Merriweather"/>
                <a:ea typeface="Merriweather"/>
                <a:cs typeface="Merriweather"/>
                <a:sym typeface="Merriweather"/>
              </a:rPr>
            </a:br>
            <a:r>
              <a:rPr lang="en" sz="3047" b="1" i="1" dirty="0">
                <a:solidFill>
                  <a:srgbClr val="4CB9C3"/>
                </a:solidFill>
                <a:latin typeface="Merriweather"/>
                <a:ea typeface="Merriweather"/>
                <a:cs typeface="Merriweather"/>
                <a:sym typeface="Merriweather"/>
              </a:rPr>
              <a:t>COLLEGE NAME - </a:t>
            </a:r>
            <a:r>
              <a:rPr lang="en" sz="3047" b="1" i="1" dirty="0">
                <a:solidFill>
                  <a:srgbClr val="FFC000"/>
                </a:solidFill>
                <a:latin typeface="Merriweather"/>
                <a:ea typeface="Merriweather"/>
                <a:cs typeface="Merriweather"/>
                <a:sym typeface="Merriweather"/>
              </a:rPr>
              <a:t>Gyan Ganga College of Technology, Jabalpur(M.P.)</a:t>
            </a:r>
            <a:endParaRPr sz="3047" b="1" i="1">
              <a:solidFill>
                <a:srgbClr val="C49DC3"/>
              </a:solidFill>
              <a:latin typeface="Merriweather"/>
              <a:ea typeface="Merriweather"/>
              <a:cs typeface="Merriweather"/>
              <a:sym typeface="Merriweather"/>
            </a:endParaRPr>
          </a:p>
          <a:p>
            <a:pPr marL="0" lvl="0" indent="0" algn="l" rtl="0">
              <a:lnSpc>
                <a:spcPct val="115000"/>
              </a:lnSpc>
              <a:spcBef>
                <a:spcPts val="0"/>
              </a:spcBef>
              <a:spcAft>
                <a:spcPts val="1200"/>
              </a:spcAft>
              <a:buSzPct val="137012"/>
              <a:buNone/>
            </a:pPr>
            <a:endParaRPr sz="2102">
              <a:latin typeface="Merriweather"/>
              <a:ea typeface="Merriweather"/>
              <a:cs typeface="Merriweather"/>
              <a:sym typeface="Merriweather"/>
            </a:endParaRPr>
          </a:p>
        </p:txBody>
      </p:sp>
      <p:pic>
        <p:nvPicPr>
          <p:cNvPr id="70" name="Google Shape;70;p3"/>
          <p:cNvPicPr preferRelativeResize="0"/>
          <p:nvPr/>
        </p:nvPicPr>
        <p:blipFill rotWithShape="1">
          <a:blip r:embed="rId3">
            <a:alphaModFix/>
          </a:blip>
          <a:srcRect/>
          <a:stretch/>
        </p:blipFill>
        <p:spPr>
          <a:xfrm>
            <a:off x="5308625" y="293400"/>
            <a:ext cx="3648450" cy="4143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122825"/>
            <a:ext cx="8520600" cy="8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380" b="1" i="1">
                <a:solidFill>
                  <a:srgbClr val="C49DC3"/>
                </a:solidFill>
                <a:latin typeface="Century Gothic"/>
                <a:ea typeface="Century Gothic"/>
                <a:cs typeface="Century Gothic"/>
                <a:sym typeface="Century Gothic"/>
              </a:rPr>
              <a:t>SOME POINTS TO PONDER</a:t>
            </a:r>
            <a:endParaRPr sz="3180">
              <a:latin typeface="Century Gothic"/>
              <a:ea typeface="Century Gothic"/>
              <a:cs typeface="Century Gothic"/>
              <a:sym typeface="Century Gothic"/>
            </a:endParaRPr>
          </a:p>
        </p:txBody>
      </p:sp>
      <p:sp>
        <p:nvSpPr>
          <p:cNvPr id="76" name="Google Shape;76;p4"/>
          <p:cNvSpPr txBox="1">
            <a:spLocks noGrp="1"/>
          </p:cNvSpPr>
          <p:nvPr>
            <p:ph type="body" idx="1"/>
          </p:nvPr>
        </p:nvSpPr>
        <p:spPr>
          <a:xfrm>
            <a:off x="311700" y="890525"/>
            <a:ext cx="8520600" cy="3746400"/>
          </a:xfrm>
          <a:prstGeom prst="rect">
            <a:avLst/>
          </a:prstGeom>
          <a:noFill/>
          <a:ln>
            <a:noFill/>
          </a:ln>
        </p:spPr>
        <p:txBody>
          <a:bodyPr spcFirstLastPara="1" wrap="square" lIns="91425" tIns="91425" rIns="91425" bIns="91425" anchor="t" anchorCtr="0">
            <a:normAutofit fontScale="92500"/>
          </a:bodyPr>
          <a:lstStyle/>
          <a:p>
            <a:pPr marL="457200" lvl="0" indent="-334327" algn="l" rtl="0">
              <a:lnSpc>
                <a:spcPct val="115000"/>
              </a:lnSpc>
              <a:spcBef>
                <a:spcPts val="0"/>
              </a:spcBef>
              <a:spcAft>
                <a:spcPts val="0"/>
              </a:spcAft>
              <a:buClr>
                <a:srgbClr val="FFC000"/>
              </a:buClr>
              <a:buSzPct val="75000"/>
              <a:buFont typeface="Merriweather"/>
              <a:buChar char="●"/>
            </a:pPr>
            <a:r>
              <a:rPr lang="en" sz="2400" b="1" i="1">
                <a:solidFill>
                  <a:srgbClr val="FFC000"/>
                </a:solidFill>
                <a:latin typeface="Merriweather"/>
                <a:ea typeface="Merriweather"/>
                <a:cs typeface="Merriweather"/>
                <a:sym typeface="Merriweather"/>
              </a:rPr>
              <a:t>I</a:t>
            </a:r>
            <a:r>
              <a:rPr lang="en" sz="2300" b="1" i="1">
                <a:solidFill>
                  <a:srgbClr val="FFC000"/>
                </a:solidFill>
                <a:latin typeface="Merriweather"/>
                <a:ea typeface="Merriweather"/>
                <a:cs typeface="Merriweather"/>
                <a:sym typeface="Merriweather"/>
              </a:rPr>
              <a:t>ndian toy market stands at around $1.75B around 0.8% of the worlds toy market pegged i.e. at around $90B.</a:t>
            </a:r>
            <a:endParaRPr sz="2300" b="1" i="1">
              <a:solidFill>
                <a:srgbClr val="FFC000"/>
              </a:solidFill>
              <a:latin typeface="Merriweather"/>
              <a:ea typeface="Merriweather"/>
              <a:cs typeface="Merriweather"/>
              <a:sym typeface="Merriweather"/>
            </a:endParaRPr>
          </a:p>
          <a:p>
            <a:pPr marL="457200" lvl="0" indent="-363727" algn="l" rtl="0">
              <a:lnSpc>
                <a:spcPct val="115000"/>
              </a:lnSpc>
              <a:spcBef>
                <a:spcPts val="0"/>
              </a:spcBef>
              <a:spcAft>
                <a:spcPts val="0"/>
              </a:spcAft>
              <a:buClr>
                <a:srgbClr val="FFC000"/>
              </a:buClr>
              <a:buSzPct val="100000"/>
              <a:buFont typeface="Century Gothic"/>
              <a:buChar char="●"/>
            </a:pPr>
            <a:r>
              <a:rPr lang="en" sz="2300" i="1">
                <a:solidFill>
                  <a:srgbClr val="FFC000"/>
                </a:solidFill>
                <a:latin typeface="Merriweather Black"/>
                <a:ea typeface="Merriweather Black"/>
                <a:cs typeface="Merriweather Black"/>
                <a:sym typeface="Merriweather Black"/>
              </a:rPr>
              <a:t>As </a:t>
            </a:r>
            <a:r>
              <a:rPr lang="en" sz="2300" b="1" i="1">
                <a:solidFill>
                  <a:srgbClr val="FFC000"/>
                </a:solidFill>
                <a:latin typeface="Merriweather"/>
                <a:ea typeface="Merriweather"/>
                <a:cs typeface="Merriweather"/>
                <a:sym typeface="Merriweather"/>
              </a:rPr>
              <a:t>for the Indian app market it is in a much better condition after the ban on various Chinese apps on Nov 2020.</a:t>
            </a:r>
            <a:endParaRPr sz="2300" b="1" i="1">
              <a:solidFill>
                <a:srgbClr val="FFC000"/>
              </a:solidFill>
              <a:latin typeface="Merriweather"/>
              <a:ea typeface="Merriweather"/>
              <a:cs typeface="Merriweather"/>
              <a:sym typeface="Merriweather"/>
            </a:endParaRPr>
          </a:p>
          <a:p>
            <a:pPr marL="457200" lvl="0" indent="-363727" algn="l" rtl="0">
              <a:lnSpc>
                <a:spcPct val="115000"/>
              </a:lnSpc>
              <a:spcBef>
                <a:spcPts val="0"/>
              </a:spcBef>
              <a:spcAft>
                <a:spcPts val="0"/>
              </a:spcAft>
              <a:buClr>
                <a:srgbClr val="FFC000"/>
              </a:buClr>
              <a:buSzPct val="100000"/>
              <a:buFont typeface="Merriweather"/>
              <a:buChar char="●"/>
            </a:pPr>
            <a:r>
              <a:rPr lang="en" sz="2300" b="1" i="1">
                <a:solidFill>
                  <a:srgbClr val="FFC000"/>
                </a:solidFill>
                <a:latin typeface="Merriweather"/>
                <a:ea typeface="Merriweather"/>
                <a:cs typeface="Merriweather"/>
                <a:sym typeface="Merriweather"/>
              </a:rPr>
              <a:t>The rise in the Indian app market is a major cause for the popularization of Indian apps both here and globally.</a:t>
            </a:r>
            <a:endParaRPr sz="2300" b="1" i="1">
              <a:solidFill>
                <a:srgbClr val="FFC000"/>
              </a:solidFill>
              <a:latin typeface="Merriweather"/>
              <a:ea typeface="Merriweather"/>
              <a:cs typeface="Merriweather"/>
              <a:sym typeface="Merriweather"/>
            </a:endParaRPr>
          </a:p>
          <a:p>
            <a:pPr marL="457200" lvl="0" indent="-363727" algn="l" rtl="0">
              <a:lnSpc>
                <a:spcPct val="115000"/>
              </a:lnSpc>
              <a:spcBef>
                <a:spcPts val="0"/>
              </a:spcBef>
              <a:spcAft>
                <a:spcPts val="0"/>
              </a:spcAft>
              <a:buClr>
                <a:srgbClr val="FFC000"/>
              </a:buClr>
              <a:buSzPct val="100000"/>
              <a:buFont typeface="Merriweather"/>
              <a:buChar char="●"/>
            </a:pPr>
            <a:r>
              <a:rPr lang="en" sz="2300" b="1" i="1">
                <a:solidFill>
                  <a:srgbClr val="FFC000"/>
                </a:solidFill>
                <a:latin typeface="Merriweather"/>
                <a:ea typeface="Merriweather"/>
                <a:cs typeface="Merriweather"/>
                <a:sym typeface="Merriweather"/>
              </a:rPr>
              <a:t>Since the Indian app market is also very free, so many new innovations can be made as creators don't have to worry about violating terms or conditions unlike our neighbour China.</a:t>
            </a:r>
            <a:endParaRPr sz="2300" b="1" i="1">
              <a:solidFill>
                <a:srgbClr val="FFC000"/>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32550"/>
            <a:ext cx="8520600" cy="711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000000"/>
              </a:buClr>
              <a:buSzPts val="990"/>
              <a:buFont typeface="Arial"/>
              <a:buNone/>
            </a:pPr>
            <a:r>
              <a:rPr lang="en" sz="3380" b="1" i="1">
                <a:solidFill>
                  <a:srgbClr val="C49DC3"/>
                </a:solidFill>
                <a:latin typeface="Century Gothic"/>
                <a:ea typeface="Century Gothic"/>
                <a:cs typeface="Century Gothic"/>
                <a:sym typeface="Century Gothic"/>
              </a:rPr>
              <a:t>WHY DOES THIS HAPPEN?</a:t>
            </a:r>
            <a:endParaRPr/>
          </a:p>
        </p:txBody>
      </p:sp>
      <p:sp>
        <p:nvSpPr>
          <p:cNvPr id="82" name="Google Shape;82;p5"/>
          <p:cNvSpPr txBox="1">
            <a:spLocks noGrp="1"/>
          </p:cNvSpPr>
          <p:nvPr>
            <p:ph type="body" idx="1"/>
          </p:nvPr>
        </p:nvSpPr>
        <p:spPr>
          <a:xfrm>
            <a:off x="435650" y="874675"/>
            <a:ext cx="8520600" cy="3789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2400" b="1" i="1">
                <a:solidFill>
                  <a:srgbClr val="FFC000"/>
                </a:solidFill>
                <a:latin typeface="Merriweather"/>
                <a:ea typeface="Merriweather"/>
                <a:cs typeface="Merriweather"/>
                <a:sym typeface="Merriweather"/>
              </a:rPr>
              <a:t>There are numerous reasons donating to this condition of the Indian toy market, but there are 2 major reasons responsible for the same: </a:t>
            </a:r>
            <a:endParaRPr sz="2400" b="1" i="1">
              <a:solidFill>
                <a:srgbClr val="FFC000"/>
              </a:solidFill>
              <a:latin typeface="Merriweather"/>
              <a:ea typeface="Merriweather"/>
              <a:cs typeface="Merriweather"/>
              <a:sym typeface="Merriweather"/>
            </a:endParaRPr>
          </a:p>
          <a:p>
            <a:pPr marL="457200" lvl="0" indent="-342900" algn="l" rtl="0">
              <a:lnSpc>
                <a:spcPct val="115000"/>
              </a:lnSpc>
              <a:spcBef>
                <a:spcPts val="0"/>
              </a:spcBef>
              <a:spcAft>
                <a:spcPts val="0"/>
              </a:spcAft>
              <a:buClr>
                <a:srgbClr val="FFC000"/>
              </a:buClr>
              <a:buSzPts val="1800"/>
              <a:buFont typeface="Merriweather"/>
              <a:buChar char="●"/>
            </a:pPr>
            <a:r>
              <a:rPr lang="en" sz="2400" b="1" i="1">
                <a:solidFill>
                  <a:srgbClr val="FFC000"/>
                </a:solidFill>
                <a:latin typeface="Merriweather"/>
                <a:ea typeface="Merriweather"/>
                <a:cs typeface="Merriweather"/>
                <a:sym typeface="Merriweather"/>
              </a:rPr>
              <a:t>80% of the toys circulating in India are imported from China.</a:t>
            </a:r>
            <a:endParaRPr sz="2400" b="1" i="1">
              <a:solidFill>
                <a:srgbClr val="FFC000"/>
              </a:solidFill>
              <a:latin typeface="Merriweather"/>
              <a:ea typeface="Merriweather"/>
              <a:cs typeface="Merriweather"/>
              <a:sym typeface="Merriweather"/>
            </a:endParaRPr>
          </a:p>
          <a:p>
            <a:pPr marL="457200" lvl="0" indent="-381000" algn="l" rtl="0">
              <a:lnSpc>
                <a:spcPct val="115000"/>
              </a:lnSpc>
              <a:spcBef>
                <a:spcPts val="0"/>
              </a:spcBef>
              <a:spcAft>
                <a:spcPts val="0"/>
              </a:spcAft>
              <a:buClr>
                <a:srgbClr val="FFC000"/>
              </a:buClr>
              <a:buSzPts val="2400"/>
              <a:buFont typeface="Lora"/>
              <a:buChar char="●"/>
            </a:pPr>
            <a:r>
              <a:rPr lang="en" sz="2400" b="1" i="1">
                <a:solidFill>
                  <a:srgbClr val="FFC000"/>
                </a:solidFill>
                <a:latin typeface="Merriweather"/>
                <a:ea typeface="Merriweather"/>
                <a:cs typeface="Merriweather"/>
                <a:sym typeface="Merriweather"/>
              </a:rPr>
              <a:t>Mass production is a problem with Indian toys which is not so economical, this is one of the main reasons Chinese toys are opted instead of Indian toys.</a:t>
            </a:r>
            <a:endParaRPr sz="2400" b="1" i="1">
              <a:solidFill>
                <a:srgbClr val="FFC000"/>
              </a:solidFill>
              <a:latin typeface="Merriweather"/>
              <a:ea typeface="Merriweather"/>
              <a:cs typeface="Merriweather"/>
              <a:sym typeface="Merriweather"/>
            </a:endParaRPr>
          </a:p>
          <a:p>
            <a:pPr marL="0" lvl="0" indent="0" algn="l" rtl="0">
              <a:lnSpc>
                <a:spcPct val="115000"/>
              </a:lnSpc>
              <a:spcBef>
                <a:spcPts val="0"/>
              </a:spcBef>
              <a:spcAft>
                <a:spcPts val="0"/>
              </a:spcAft>
              <a:buSzPts val="1800"/>
              <a:buNone/>
            </a:pPr>
            <a:endParaRPr sz="2400" b="1" i="1">
              <a:solidFill>
                <a:srgbClr val="FFC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46525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990"/>
              <a:buFont typeface="Arial"/>
              <a:buNone/>
            </a:pPr>
            <a:r>
              <a:rPr lang="en" sz="3641" b="1" i="1">
                <a:solidFill>
                  <a:srgbClr val="C49DC3"/>
                </a:solidFill>
                <a:latin typeface="Century Gothic"/>
                <a:ea typeface="Century Gothic"/>
                <a:cs typeface="Century Gothic"/>
                <a:sym typeface="Century Gothic"/>
              </a:rPr>
              <a:t>OUR PLAN:</a:t>
            </a:r>
            <a:endParaRPr sz="3300"/>
          </a:p>
        </p:txBody>
      </p:sp>
      <p:sp>
        <p:nvSpPr>
          <p:cNvPr id="88" name="Google Shape;88;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Clr>
                <a:srgbClr val="C49DC3"/>
              </a:buClr>
              <a:buSzPts val="4200"/>
              <a:buFont typeface="Century Gothic"/>
              <a:buNone/>
            </a:pPr>
            <a:r>
              <a:rPr lang="en" sz="2500" b="1" i="1">
                <a:solidFill>
                  <a:srgbClr val="FFC000"/>
                </a:solidFill>
                <a:latin typeface="Merriweather"/>
                <a:ea typeface="Merriweather"/>
                <a:cs typeface="Merriweather"/>
                <a:sym typeface="Merriweather"/>
              </a:rPr>
              <a:t>In a nutshell, we focus on designing an online game application consisting of , riddles related to the place you Scan Code or on the basic of your location which will help you to learn about the place monument. </a:t>
            </a:r>
            <a:r>
              <a:rPr lang="en" sz="4300" b="1" i="1">
                <a:solidFill>
                  <a:srgbClr val="C49DC3"/>
                </a:solidFill>
                <a:latin typeface="Merriweather"/>
                <a:ea typeface="Merriweather"/>
                <a:cs typeface="Merriweather"/>
                <a:sym typeface="Merriweather"/>
              </a:rPr>
              <a:t/>
            </a:r>
            <a:br>
              <a:rPr lang="en" sz="4300" b="1" i="1">
                <a:solidFill>
                  <a:srgbClr val="C49DC3"/>
                </a:solidFill>
                <a:latin typeface="Merriweather"/>
                <a:ea typeface="Merriweather"/>
                <a:cs typeface="Merriweather"/>
                <a:sym typeface="Merriweather"/>
              </a:rPr>
            </a:br>
            <a:endParaRPr sz="1900" b="1">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C49DC3"/>
              </a:buClr>
              <a:buSzPts val="3780"/>
              <a:buFont typeface="Century Gothic"/>
              <a:buNone/>
            </a:pPr>
            <a:r>
              <a:rPr lang="en" sz="3880" b="1" i="1">
                <a:solidFill>
                  <a:srgbClr val="C49DC3"/>
                </a:solidFill>
                <a:latin typeface="Century Gothic"/>
                <a:ea typeface="Century Gothic"/>
                <a:cs typeface="Century Gothic"/>
                <a:sym typeface="Century Gothic"/>
              </a:rPr>
              <a:t>HOW IT WORKS?</a:t>
            </a:r>
            <a:endParaRPr sz="2800"/>
          </a:p>
        </p:txBody>
      </p:sp>
      <p:sp>
        <p:nvSpPr>
          <p:cNvPr id="94" name="Google Shape;94;p7"/>
          <p:cNvSpPr txBox="1">
            <a:spLocks noGrp="1"/>
          </p:cNvSpPr>
          <p:nvPr>
            <p:ph type="body" idx="1"/>
          </p:nvPr>
        </p:nvSpPr>
        <p:spPr>
          <a:xfrm>
            <a:off x="311700" y="1176025"/>
            <a:ext cx="8520600" cy="3721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2400" i="1">
                <a:solidFill>
                  <a:srgbClr val="FFC000"/>
                </a:solidFill>
                <a:latin typeface="Merriweather Black"/>
                <a:ea typeface="Merriweather Black"/>
                <a:cs typeface="Merriweather Black"/>
                <a:sym typeface="Merriweather Black"/>
              </a:rPr>
              <a:t>The working of the app is pretty simple and can be divided into 4 parts:</a:t>
            </a:r>
            <a:endParaRPr sz="2400" i="1">
              <a:solidFill>
                <a:srgbClr val="FFC000"/>
              </a:solidFill>
              <a:latin typeface="Merriweather Black"/>
              <a:ea typeface="Merriweather Black"/>
              <a:cs typeface="Merriweather Black"/>
              <a:sym typeface="Merriweather Black"/>
            </a:endParaRPr>
          </a:p>
          <a:p>
            <a:pPr marL="457200" lvl="0" indent="-381000" algn="l" rtl="0">
              <a:lnSpc>
                <a:spcPct val="115000"/>
              </a:lnSpc>
              <a:spcBef>
                <a:spcPts val="0"/>
              </a:spcBef>
              <a:spcAft>
                <a:spcPts val="0"/>
              </a:spcAft>
              <a:buClr>
                <a:srgbClr val="FFC000"/>
              </a:buClr>
              <a:buSzPts val="2400"/>
              <a:buFont typeface="Merriweather Black"/>
              <a:buAutoNum type="arabicPeriod"/>
            </a:pPr>
            <a:r>
              <a:rPr lang="en" sz="2400" i="1">
                <a:solidFill>
                  <a:srgbClr val="FFC000"/>
                </a:solidFill>
                <a:latin typeface="Merriweather Black"/>
                <a:ea typeface="Merriweather Black"/>
                <a:cs typeface="Merriweather Black"/>
                <a:sym typeface="Merriweather Black"/>
              </a:rPr>
              <a:t>Login into the app.</a:t>
            </a:r>
            <a:endParaRPr sz="2400">
              <a:solidFill>
                <a:srgbClr val="FFE599"/>
              </a:solidFill>
              <a:latin typeface="Merriweather"/>
              <a:ea typeface="Merriweather"/>
              <a:cs typeface="Merriweather"/>
              <a:sym typeface="Merriweather"/>
            </a:endParaRPr>
          </a:p>
          <a:p>
            <a:pPr marL="457200" lvl="0" indent="-381000" algn="l" rtl="0">
              <a:lnSpc>
                <a:spcPct val="115000"/>
              </a:lnSpc>
              <a:spcBef>
                <a:spcPts val="0"/>
              </a:spcBef>
              <a:spcAft>
                <a:spcPts val="0"/>
              </a:spcAft>
              <a:buClr>
                <a:srgbClr val="FFC000"/>
              </a:buClr>
              <a:buSzPts val="2400"/>
              <a:buFont typeface="Merriweather Black"/>
              <a:buAutoNum type="arabicPeriod"/>
            </a:pPr>
            <a:r>
              <a:rPr lang="en" sz="2400" i="1">
                <a:solidFill>
                  <a:srgbClr val="FFC000"/>
                </a:solidFill>
                <a:latin typeface="Merriweather Black"/>
                <a:ea typeface="Merriweather Black"/>
                <a:cs typeface="Merriweather Black"/>
                <a:sym typeface="Merriweather Black"/>
              </a:rPr>
              <a:t>Scanning the QR code.</a:t>
            </a:r>
            <a:endParaRPr sz="2400" i="1">
              <a:solidFill>
                <a:srgbClr val="FFC000"/>
              </a:solidFill>
              <a:latin typeface="Merriweather Black"/>
              <a:ea typeface="Merriweather Black"/>
              <a:cs typeface="Merriweather Black"/>
              <a:sym typeface="Merriweather Black"/>
            </a:endParaRPr>
          </a:p>
          <a:p>
            <a:pPr marL="457200" lvl="0" indent="-381000" algn="l" rtl="0">
              <a:lnSpc>
                <a:spcPct val="115000"/>
              </a:lnSpc>
              <a:spcBef>
                <a:spcPts val="0"/>
              </a:spcBef>
              <a:spcAft>
                <a:spcPts val="0"/>
              </a:spcAft>
              <a:buClr>
                <a:srgbClr val="FFC000"/>
              </a:buClr>
              <a:buSzPts val="2400"/>
              <a:buFont typeface="Merriweather Black"/>
              <a:buAutoNum type="arabicPeriod"/>
            </a:pPr>
            <a:r>
              <a:rPr lang="en" sz="2400" i="1">
                <a:solidFill>
                  <a:srgbClr val="FFC000"/>
                </a:solidFill>
                <a:latin typeface="Merriweather Black"/>
                <a:ea typeface="Merriweather Black"/>
                <a:cs typeface="Merriweather Black"/>
                <a:sym typeface="Merriweather Black"/>
              </a:rPr>
              <a:t>Playing the quiz &amp; securing points.</a:t>
            </a:r>
            <a:endParaRPr sz="2400" i="1">
              <a:solidFill>
                <a:srgbClr val="FFC000"/>
              </a:solidFill>
              <a:latin typeface="Merriweather Black"/>
              <a:ea typeface="Merriweather Black"/>
              <a:cs typeface="Merriweather Black"/>
              <a:sym typeface="Merriweather Black"/>
            </a:endParaRPr>
          </a:p>
          <a:p>
            <a:pPr marL="457200" lvl="0" indent="-381000" algn="l" rtl="0">
              <a:lnSpc>
                <a:spcPct val="115000"/>
              </a:lnSpc>
              <a:spcBef>
                <a:spcPts val="0"/>
              </a:spcBef>
              <a:spcAft>
                <a:spcPts val="0"/>
              </a:spcAft>
              <a:buClr>
                <a:srgbClr val="FFC000"/>
              </a:buClr>
              <a:buSzPts val="2400"/>
              <a:buFont typeface="Merriweather Black"/>
              <a:buAutoNum type="arabicPeriod"/>
            </a:pPr>
            <a:r>
              <a:rPr lang="en" sz="2400" i="1">
                <a:solidFill>
                  <a:srgbClr val="FFC000"/>
                </a:solidFill>
                <a:latin typeface="Merriweather Black"/>
                <a:ea typeface="Merriweather Black"/>
                <a:cs typeface="Merriweather Black"/>
                <a:sym typeface="Merriweather Black"/>
              </a:rPr>
              <a:t>Redeeming the points.                                                                                                                                                                                                                                                                                                                                                                                                                                                                                                                    </a:t>
            </a:r>
            <a:endParaRPr sz="2400" i="1">
              <a:solidFill>
                <a:srgbClr val="FFC000"/>
              </a:solidFill>
              <a:latin typeface="Merriweather Black"/>
              <a:ea typeface="Merriweather Black"/>
              <a:cs typeface="Merriweather Black"/>
              <a:sym typeface="Merriweather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311700" y="285050"/>
            <a:ext cx="8520600" cy="607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9365"/>
              <a:buNone/>
            </a:pPr>
            <a:r>
              <a:rPr lang="en" sz="4200" b="1" i="1">
                <a:solidFill>
                  <a:srgbClr val="C49DC3"/>
                </a:solidFill>
                <a:latin typeface="Century Gothic"/>
                <a:ea typeface="Century Gothic"/>
                <a:cs typeface="Century Gothic"/>
                <a:sym typeface="Century Gothic"/>
              </a:rPr>
              <a:t>1.LOGIN INTO THE APP:</a:t>
            </a:r>
            <a:endParaRPr sz="4200" b="1" i="1">
              <a:solidFill>
                <a:srgbClr val="C49DC3"/>
              </a:solidFill>
              <a:latin typeface="Century Gothic"/>
              <a:ea typeface="Century Gothic"/>
              <a:cs typeface="Century Gothic"/>
              <a:sym typeface="Century Gothic"/>
            </a:endParaRPr>
          </a:p>
          <a:p>
            <a:pPr marL="457200" lvl="0" indent="0" algn="l" rtl="0">
              <a:lnSpc>
                <a:spcPct val="100000"/>
              </a:lnSpc>
              <a:spcBef>
                <a:spcPts val="0"/>
              </a:spcBef>
              <a:spcAft>
                <a:spcPts val="0"/>
              </a:spcAft>
              <a:buSzPct val="79365"/>
              <a:buNone/>
            </a:pPr>
            <a:endParaRPr sz="4200" b="1" i="1">
              <a:latin typeface="Century Gothic"/>
              <a:ea typeface="Century Gothic"/>
              <a:cs typeface="Century Gothic"/>
              <a:sym typeface="Century Gothic"/>
            </a:endParaRPr>
          </a:p>
          <a:p>
            <a:pPr marL="0" lvl="0" indent="0" algn="l" rtl="0">
              <a:lnSpc>
                <a:spcPct val="100000"/>
              </a:lnSpc>
              <a:spcBef>
                <a:spcPts val="0"/>
              </a:spcBef>
              <a:spcAft>
                <a:spcPts val="0"/>
              </a:spcAft>
              <a:buSzPct val="119047"/>
              <a:buNone/>
            </a:pPr>
            <a:endParaRPr/>
          </a:p>
        </p:txBody>
      </p:sp>
      <p:sp>
        <p:nvSpPr>
          <p:cNvPr id="100" name="Google Shape;100;p8"/>
          <p:cNvSpPr txBox="1">
            <a:spLocks noGrp="1"/>
          </p:cNvSpPr>
          <p:nvPr>
            <p:ph type="body" idx="1"/>
          </p:nvPr>
        </p:nvSpPr>
        <p:spPr>
          <a:xfrm>
            <a:off x="311700" y="1214425"/>
            <a:ext cx="42603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1800"/>
              <a:buNone/>
            </a:pPr>
            <a:r>
              <a:rPr lang="en" sz="2400" b="1" i="1">
                <a:solidFill>
                  <a:srgbClr val="FFC000"/>
                </a:solidFill>
                <a:latin typeface="Merriweather"/>
                <a:ea typeface="Merriweather"/>
                <a:cs typeface="Merriweather"/>
                <a:sym typeface="Merriweather"/>
              </a:rPr>
              <a:t>As the user opens the app for the first time, he/she will see a screen for signing up into the app.</a:t>
            </a:r>
            <a:endParaRPr sz="1900">
              <a:latin typeface="Merriweather"/>
              <a:ea typeface="Merriweather"/>
              <a:cs typeface="Merriweather"/>
              <a:sym typeface="Merriweather"/>
            </a:endParaRPr>
          </a:p>
        </p:txBody>
      </p:sp>
      <p:pic>
        <p:nvPicPr>
          <p:cNvPr id="101" name="Google Shape;101;p8"/>
          <p:cNvPicPr preferRelativeResize="0"/>
          <p:nvPr/>
        </p:nvPicPr>
        <p:blipFill rotWithShape="1">
          <a:blip r:embed="rId3">
            <a:alphaModFix/>
          </a:blip>
          <a:srcRect/>
          <a:stretch/>
        </p:blipFill>
        <p:spPr>
          <a:xfrm>
            <a:off x="5837825" y="1031038"/>
            <a:ext cx="2224600" cy="3783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5"/>
        <p:cNvGrpSpPr/>
        <p:nvPr/>
      </p:nvGrpSpPr>
      <p:grpSpPr>
        <a:xfrm>
          <a:off x="0" y="0"/>
          <a:ext cx="0" cy="0"/>
          <a:chOff x="0" y="0"/>
          <a:chExt cx="0" cy="0"/>
        </a:xfrm>
      </p:grpSpPr>
      <p:sp>
        <p:nvSpPr>
          <p:cNvPr id="106" name="Google Shape;106;p9"/>
          <p:cNvSpPr txBox="1">
            <a:spLocks noGrp="1"/>
          </p:cNvSpPr>
          <p:nvPr>
            <p:ph type="body" idx="1"/>
          </p:nvPr>
        </p:nvSpPr>
        <p:spPr>
          <a:xfrm>
            <a:off x="311700" y="1216000"/>
            <a:ext cx="8832300" cy="33810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1800"/>
              <a:buNone/>
            </a:pPr>
            <a:r>
              <a:rPr lang="en" sz="2400" b="1" i="1">
                <a:solidFill>
                  <a:srgbClr val="FFC000"/>
                </a:solidFill>
                <a:latin typeface="Merriweather"/>
                <a:ea typeface="Merriweather"/>
                <a:cs typeface="Merriweather"/>
                <a:sym typeface="Merriweather"/>
              </a:rPr>
              <a:t>If the user has already signed up, i.e. they've already registered into the app they will click onto the text encircled text which will redirect them to the sign in(log in)</a:t>
            </a:r>
            <a:endParaRPr sz="2400" b="1" i="1">
              <a:solidFill>
                <a:srgbClr val="FFC000"/>
              </a:solidFill>
              <a:latin typeface="Merriweather"/>
              <a:ea typeface="Merriweather"/>
              <a:cs typeface="Merriweather"/>
              <a:sym typeface="Merriweather"/>
            </a:endParaRPr>
          </a:p>
          <a:p>
            <a:pPr marL="0" lvl="0" indent="0" algn="l" rtl="0">
              <a:lnSpc>
                <a:spcPct val="100000"/>
              </a:lnSpc>
              <a:spcBef>
                <a:spcPts val="0"/>
              </a:spcBef>
              <a:spcAft>
                <a:spcPts val="0"/>
              </a:spcAft>
              <a:buSzPts val="1800"/>
              <a:buNone/>
            </a:pPr>
            <a:r>
              <a:rPr lang="en" sz="2400" b="1" i="1">
                <a:solidFill>
                  <a:srgbClr val="FFC000"/>
                </a:solidFill>
                <a:latin typeface="Merriweather"/>
                <a:ea typeface="Merriweather"/>
                <a:cs typeface="Merriweather"/>
                <a:sym typeface="Merriweather"/>
              </a:rPr>
              <a:t>page from where they can access the quiz as shown:  </a:t>
            </a:r>
            <a:endParaRPr sz="2400" b="1" i="1">
              <a:solidFill>
                <a:srgbClr val="FFC000"/>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846</Words>
  <PresentationFormat>On-screen Show (16:9)</PresentationFormat>
  <Paragraphs>64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Merriweather</vt:lpstr>
      <vt:lpstr>Merriweather Black</vt:lpstr>
      <vt:lpstr>Lora</vt:lpstr>
      <vt:lpstr>Simple Light</vt:lpstr>
      <vt:lpstr>TOYCATHON 2021 (DIGITAL EDITION)</vt:lpstr>
      <vt:lpstr>JABALI: Revisiting the lost     JABALI: Revisiting the lost  ruins</vt:lpstr>
      <vt:lpstr>OUR TEAM –</vt:lpstr>
      <vt:lpstr>SOME POINTS TO PONDER</vt:lpstr>
      <vt:lpstr>WHY DOES THIS HAPPEN?</vt:lpstr>
      <vt:lpstr>OUR PLAN:</vt:lpstr>
      <vt:lpstr>HOW IT WORKS?</vt:lpstr>
      <vt:lpstr>1.LOGIN INTO THE APP:  </vt:lpstr>
      <vt:lpstr>Slide 9</vt:lpstr>
      <vt:lpstr>Slide 10</vt:lpstr>
      <vt:lpstr>Hey there! New user.</vt:lpstr>
      <vt:lpstr>2. SCANNING THE CODE:</vt:lpstr>
      <vt:lpstr>Slide 13</vt:lpstr>
      <vt:lpstr>Slide 14</vt:lpstr>
      <vt:lpstr>3.PLAYING THE QUIZ: </vt:lpstr>
      <vt:lpstr>Slide 16</vt:lpstr>
      <vt:lpstr>4. REDEEMING YOUR POINTS: </vt:lpstr>
      <vt:lpstr>WHY ARE THE POINTS NOT POINTLESS?</vt:lpstr>
      <vt:lpstr>Slide 19</vt:lpstr>
      <vt:lpstr>WHY THIS SOLUTION?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TOYCATHON 2021 (DIGITAL EDITION)</dc:title>
  <dc:creator>Meghavi Computers</dc:creator>
  <cp:lastModifiedBy>Meghavi Com</cp:lastModifiedBy>
  <cp:revision>3</cp:revision>
  <dcterms:modified xsi:type="dcterms:W3CDTF">2021-06-19T18:17:10Z</dcterms:modified>
</cp:coreProperties>
</file>