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5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6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0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1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E966-2E70-4931-89E3-4C7CCA67F351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FC44-B242-4CA9-837E-6E475ECE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69500" cy="1336675"/>
          </a:xfrm>
        </p:spPr>
        <p:txBody>
          <a:bodyPr/>
          <a:lstStyle/>
          <a:p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65125"/>
            <a:ext cx="10083800" cy="5824538"/>
          </a:xfrm>
        </p:spPr>
      </p:pic>
    </p:spTree>
    <p:extLst>
      <p:ext uri="{BB962C8B-B14F-4D97-AF65-F5344CB8AC3E}">
        <p14:creationId xmlns:p14="http://schemas.microsoft.com/office/powerpoint/2010/main" val="3001791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571501"/>
            <a:ext cx="10382250" cy="3644900"/>
          </a:xfrm>
        </p:spPr>
        <p:txBody>
          <a:bodyPr>
            <a:normAutofit/>
          </a:bodyPr>
          <a:lstStyle/>
          <a:p>
            <a:r>
              <a:rPr lang="en-US" sz="3100" b="1" dirty="0" smtClean="0">
                <a:effectLst/>
              </a:rPr>
              <a:t>                                       </a:t>
            </a:r>
            <a:r>
              <a:rPr lang="en-US" sz="3200" b="1" dirty="0" smtClean="0">
                <a:effectLst/>
              </a:rPr>
              <a:t>Situation Description</a:t>
            </a:r>
            <a:r>
              <a:rPr lang="en-US" sz="3100" b="1" dirty="0" smtClean="0">
                <a:effectLst/>
              </a:rPr>
              <a:t/>
            </a:r>
            <a:br>
              <a:rPr lang="en-US" sz="3100" b="1" dirty="0" smtClean="0">
                <a:effectLst/>
              </a:rPr>
            </a:br>
            <a: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educational online platform is experiencing a problem: a high </a:t>
            </a:r>
            <a:r>
              <a:rPr lang="en-US" sz="31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conversion</a:t>
            </a:r>
            <a:r>
              <a:rPr lang="en-US" sz="31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rate at the registration stage (60% of all visitors register), but a low conversion to purchase (only 5% of registered users make a purchase).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831850" y="3759201"/>
            <a:ext cx="10515600" cy="233045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/>
              </a:rPr>
              <a:t>Available Data:</a:t>
            </a:r>
            <a:endParaRPr lang="en-US" b="1" dirty="0" smtClean="0"/>
          </a:p>
          <a:p>
            <a:r>
              <a:rPr lang="en-US" dirty="0" smtClean="0">
                <a:effectLst/>
              </a:rPr>
              <a:t>●       </a:t>
            </a:r>
            <a:r>
              <a:rPr lang="en-US" b="1" dirty="0" smtClean="0">
                <a:effectLst/>
              </a:rPr>
              <a:t>Average session duration of registered users:</a:t>
            </a:r>
            <a:r>
              <a:rPr lang="en-US" dirty="0" smtClean="0">
                <a:effectLst/>
              </a:rPr>
              <a:t> 4 minutes</a:t>
            </a:r>
            <a:endParaRPr lang="en-US" dirty="0" smtClean="0"/>
          </a:p>
          <a:p>
            <a:r>
              <a:rPr lang="en-US" dirty="0" smtClean="0">
                <a:effectLst/>
              </a:rPr>
              <a:t>●       </a:t>
            </a:r>
            <a:r>
              <a:rPr lang="en-US" b="1" dirty="0" smtClean="0">
                <a:effectLst/>
              </a:rPr>
              <a:t>Most viewed pages:</a:t>
            </a:r>
            <a:r>
              <a:rPr lang="en-US" dirty="0" smtClean="0">
                <a:effectLst/>
              </a:rPr>
              <a:t> course catalog, specific course page, payment page</a:t>
            </a:r>
            <a:endParaRPr lang="en-US" dirty="0" smtClean="0"/>
          </a:p>
          <a:p>
            <a:r>
              <a:rPr lang="en-US" dirty="0" smtClean="0">
                <a:effectLst/>
              </a:rPr>
              <a:t>●       </a:t>
            </a:r>
            <a:r>
              <a:rPr lang="en-US" b="1" dirty="0" smtClean="0">
                <a:effectLst/>
              </a:rPr>
              <a:t>75% of users leave the site on the payment page</a:t>
            </a:r>
            <a:endParaRPr lang="en-US" dirty="0" smtClean="0"/>
          </a:p>
          <a:p>
            <a:r>
              <a:rPr lang="en-US" dirty="0" smtClean="0">
                <a:effectLst/>
              </a:rPr>
              <a:t>●       </a:t>
            </a:r>
            <a:r>
              <a:rPr lang="en-US" b="1" dirty="0" smtClean="0">
                <a:effectLst/>
              </a:rPr>
              <a:t>65% of users visit the platform only once after registration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38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90900" cy="511175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Ishikawa (Fishbone) Diagram</a:t>
            </a: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3500"/>
            <a:ext cx="9563100" cy="48434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8361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691312" cy="1117600"/>
          </a:xfrm>
        </p:spPr>
        <p:txBody>
          <a:bodyPr>
            <a:normAutofit/>
          </a:bodyPr>
          <a:lstStyle/>
          <a:p>
            <a:r>
              <a:rPr lang="en-US" b="1" dirty="0" smtClean="0"/>
              <a:t>5 Whys Analysis: Why Is the Conversion Rate from Registration to Purchase Low?</a:t>
            </a: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8" r="34958"/>
          <a:stretch>
            <a:fillRect/>
          </a:stretch>
        </p:blipFill>
        <p:spPr>
          <a:xfrm>
            <a:off x="8077200" y="266700"/>
            <a:ext cx="3278188" cy="54483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881812" cy="3811588"/>
          </a:xfrm>
        </p:spPr>
        <p:txBody>
          <a:bodyPr>
            <a:normAutofit/>
          </a:bodyPr>
          <a:lstStyle/>
          <a:p>
            <a:r>
              <a:rPr lang="en-US" dirty="0" smtClean="0"/>
              <a:t>1️. </a:t>
            </a:r>
            <a:r>
              <a:rPr lang="en-US" b="1" dirty="0" smtClean="0"/>
              <a:t>Why are registered users not making purchases?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They face obstacles in the payment process or don’t see enough value in purchasing.</a:t>
            </a:r>
          </a:p>
          <a:p>
            <a:r>
              <a:rPr lang="en-US" dirty="0" smtClean="0"/>
              <a:t>2️. </a:t>
            </a:r>
            <a:r>
              <a:rPr lang="en-US" b="1" dirty="0" smtClean="0"/>
              <a:t>Why do they face obstacles or not see value?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The platform has poor UX navigation, unclear pricing, misleading expectations, and lack of engagement.</a:t>
            </a:r>
          </a:p>
          <a:p>
            <a:r>
              <a:rPr lang="en-US" dirty="0" smtClean="0"/>
              <a:t>3.️ </a:t>
            </a:r>
            <a:r>
              <a:rPr lang="en-US" b="1" dirty="0" smtClean="0"/>
              <a:t>Why is the UX navigation poor and expectations misleading?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The payment process is not intuitive, users expect free content.</a:t>
            </a:r>
          </a:p>
          <a:p>
            <a:r>
              <a:rPr lang="en-US" dirty="0" smtClean="0"/>
              <a:t>4.  </a:t>
            </a:r>
            <a:r>
              <a:rPr lang="en-US" b="1" dirty="0" smtClean="0"/>
              <a:t>Why is the platform not guiding users properly or setting correct expectations?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The team lacks expertise in design and effective communication strategies.</a:t>
            </a:r>
          </a:p>
          <a:p>
            <a:r>
              <a:rPr lang="en-US" dirty="0" smtClean="0"/>
              <a:t>5️.  </a:t>
            </a:r>
            <a:r>
              <a:rPr lang="en-US" b="1" dirty="0" smtClean="0"/>
              <a:t>Why does the team lack expertise in these areas?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👉 There is insufficient investment in  research, A/B testing, and marketing alignment.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729412" cy="8255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What to do?</a:t>
            </a:r>
            <a:endParaRPr lang="en-US" sz="4800" b="1" dirty="0">
              <a:solidFill>
                <a:srgbClr val="00B0F0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1485900"/>
            <a:ext cx="3544888" cy="41783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485900"/>
            <a:ext cx="6729411" cy="43830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en-US" sz="1800" b="1" dirty="0" smtClean="0">
              <a:solidFill>
                <a:srgbClr val="00B0F0"/>
              </a:solidFill>
            </a:endParaRPr>
          </a:p>
          <a:p>
            <a:r>
              <a:rPr lang="en-US" sz="2400" b="1" dirty="0" smtClean="0">
                <a:solidFill>
                  <a:srgbClr val="00B0F0"/>
                </a:solidFill>
              </a:rPr>
              <a:t>🚀 </a:t>
            </a:r>
            <a:r>
              <a:rPr lang="en-US" sz="2400" b="1" dirty="0">
                <a:solidFill>
                  <a:srgbClr val="00B0F0"/>
                </a:solidFill>
              </a:rPr>
              <a:t>Solutions to Improve Conversion &amp; Retention</a:t>
            </a:r>
          </a:p>
          <a:p>
            <a:pPr>
              <a:lnSpc>
                <a:spcPct val="110000"/>
              </a:lnSpc>
            </a:pPr>
            <a:r>
              <a:rPr lang="en-US" b="1" dirty="0"/>
              <a:t>     </a:t>
            </a:r>
            <a:r>
              <a:rPr lang="en-US" sz="1900" b="1" dirty="0">
                <a:solidFill>
                  <a:srgbClr val="00B0F0"/>
                </a:solidFill>
              </a:rPr>
              <a:t>1. Pricing &amp; Value </a:t>
            </a:r>
            <a:r>
              <a:rPr lang="en-US" sz="1900" b="1" dirty="0" smtClean="0">
                <a:solidFill>
                  <a:srgbClr val="00B0F0"/>
                </a:solidFill>
              </a:rPr>
              <a:t>Communication</a:t>
            </a:r>
          </a:p>
          <a:p>
            <a:pPr>
              <a:lnSpc>
                <a:spcPct val="110000"/>
              </a:lnSpc>
            </a:pPr>
            <a:endParaRPr lang="en-US" sz="900" b="1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     ✅ Clearly differentiate </a:t>
            </a:r>
            <a:r>
              <a:rPr lang="en-US" b="1" dirty="0"/>
              <a:t>Free vs. Paid</a:t>
            </a:r>
            <a:r>
              <a:rPr lang="en-US" dirty="0"/>
              <a:t> content.</a:t>
            </a:r>
            <a:br>
              <a:rPr lang="en-US" dirty="0"/>
            </a:br>
            <a:r>
              <a:rPr lang="en-US" dirty="0"/>
              <a:t>     ✅ Use </a:t>
            </a:r>
            <a:r>
              <a:rPr lang="en-US" b="1" dirty="0"/>
              <a:t>Decoy Pricing</a:t>
            </a:r>
            <a:r>
              <a:rPr lang="en-US" dirty="0"/>
              <a:t> (Basic, Premium, VIP) for guided decisions.</a:t>
            </a:r>
            <a:br>
              <a:rPr lang="en-US" dirty="0"/>
            </a:br>
            <a:r>
              <a:rPr lang="en-US" dirty="0"/>
              <a:t>     ✅ </a:t>
            </a:r>
            <a:r>
              <a:rPr lang="en-US" b="1" dirty="0"/>
              <a:t>A/B Test</a:t>
            </a:r>
            <a:r>
              <a:rPr lang="en-US" dirty="0"/>
              <a:t> one-time payments vs. subscriptions.</a:t>
            </a:r>
          </a:p>
          <a:p>
            <a:pPr>
              <a:spcBef>
                <a:spcPts val="0"/>
              </a:spcBef>
            </a:pPr>
            <a:r>
              <a:rPr lang="en-US" i="1" dirty="0"/>
              <a:t>     </a:t>
            </a:r>
          </a:p>
          <a:p>
            <a:pPr>
              <a:spcBef>
                <a:spcPts val="0"/>
              </a:spcBef>
            </a:pPr>
            <a:r>
              <a:rPr lang="en-US" i="1" dirty="0"/>
              <a:t>         Here’s how it works:</a:t>
            </a:r>
          </a:p>
          <a:p>
            <a:pPr>
              <a:spcBef>
                <a:spcPts val="0"/>
              </a:spcBef>
            </a:pPr>
            <a:r>
              <a:rPr lang="en-US" b="1" i="1" dirty="0"/>
              <a:t>         Group A</a:t>
            </a:r>
            <a:r>
              <a:rPr lang="en-US" i="1" dirty="0"/>
              <a:t> sees a </a:t>
            </a:r>
            <a:r>
              <a:rPr lang="en-US" b="1" i="1" dirty="0"/>
              <a:t>one-time payment</a:t>
            </a:r>
            <a:r>
              <a:rPr lang="en-US" i="1" dirty="0"/>
              <a:t> option (e.g., "Pay $100 once for lifetime access").</a:t>
            </a:r>
          </a:p>
          <a:p>
            <a:pPr>
              <a:spcBef>
                <a:spcPts val="0"/>
              </a:spcBef>
            </a:pPr>
            <a:r>
              <a:rPr lang="en-US" b="1" i="1" dirty="0"/>
              <a:t>         Group B</a:t>
            </a:r>
            <a:r>
              <a:rPr lang="en-US" i="1" dirty="0"/>
              <a:t> sees a </a:t>
            </a:r>
            <a:r>
              <a:rPr lang="en-US" b="1" i="1" dirty="0"/>
              <a:t>subscription model</a:t>
            </a:r>
            <a:r>
              <a:rPr lang="en-US" i="1" dirty="0"/>
              <a:t> (e.g., "Pay $10 per month").</a:t>
            </a:r>
          </a:p>
          <a:p>
            <a:pPr>
              <a:spcBef>
                <a:spcPts val="0"/>
              </a:spcBef>
            </a:pPr>
            <a:r>
              <a:rPr lang="en-US" i="1" dirty="0"/>
              <a:t>         By comparing which option leads to </a:t>
            </a:r>
            <a:r>
              <a:rPr lang="en-US" b="1" i="1" dirty="0"/>
              <a:t>more purchases and higher revenue</a:t>
            </a:r>
            <a:r>
              <a:rPr lang="en-US" i="1" dirty="0"/>
              <a:t>, the platform can choose the best payment method for its users.</a:t>
            </a:r>
          </a:p>
          <a:p>
            <a:pPr>
              <a:spcBef>
                <a:spcPts val="0"/>
              </a:spcBef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sz="2100" b="1" dirty="0">
                <a:solidFill>
                  <a:srgbClr val="00B0F0"/>
                </a:solidFill>
              </a:rPr>
              <a:t>     2. Social Proof &amp; Trust Building</a:t>
            </a:r>
          </a:p>
          <a:p>
            <a:r>
              <a:rPr lang="en-US" dirty="0"/>
              <a:t>    ✅ Show </a:t>
            </a:r>
            <a:r>
              <a:rPr lang="en-US" b="1" dirty="0"/>
              <a:t>AI-powered testimonials</a:t>
            </a:r>
            <a:r>
              <a:rPr lang="en-US" dirty="0"/>
              <a:t> relevant to each user.</a:t>
            </a:r>
            <a:br>
              <a:rPr lang="en-US" dirty="0"/>
            </a:br>
            <a:r>
              <a:rPr lang="en-US" dirty="0"/>
              <a:t>    ✅ Display </a:t>
            </a:r>
            <a:r>
              <a:rPr lang="en-US" b="1" dirty="0"/>
              <a:t>real-time purchases</a:t>
            </a:r>
            <a:r>
              <a:rPr lang="en-US" dirty="0"/>
              <a:t> (FOMO effect). (e.g., “5 people bought this course in the last hour!”)</a:t>
            </a:r>
          </a:p>
          <a:p>
            <a:r>
              <a:rPr lang="en-US" dirty="0"/>
              <a:t>    ✅ Use </a:t>
            </a:r>
            <a:r>
              <a:rPr lang="en-US" b="1" dirty="0"/>
              <a:t>data-backed case studies</a:t>
            </a:r>
            <a:r>
              <a:rPr lang="en-US" dirty="0"/>
              <a:t> (e.g., "90% of users improved skills in 3 months").</a:t>
            </a:r>
          </a:p>
        </p:txBody>
      </p:sp>
    </p:spTree>
    <p:extLst>
      <p:ext uri="{BB962C8B-B14F-4D97-AF65-F5344CB8AC3E}">
        <p14:creationId xmlns:p14="http://schemas.microsoft.com/office/powerpoint/2010/main" val="266539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5100" y="533400"/>
            <a:ext cx="9144000" cy="3492500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800" b="1" dirty="0" smtClean="0">
                <a:solidFill>
                  <a:srgbClr val="00B0F0"/>
                </a:solidFill>
              </a:rPr>
              <a:t>3. Smart </a:t>
            </a:r>
            <a:r>
              <a:rPr lang="en-US" sz="1800" b="1" dirty="0">
                <a:solidFill>
                  <a:srgbClr val="00B0F0"/>
                </a:solidFill>
              </a:rPr>
              <a:t>Free Trial &amp; Freemium Model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dirty="0"/>
              <a:t>✅ </a:t>
            </a:r>
            <a:r>
              <a:rPr lang="en-US" sz="1600" b="1" dirty="0"/>
              <a:t>Gamified trials</a:t>
            </a:r>
            <a:r>
              <a:rPr lang="en-US" sz="1600" dirty="0"/>
              <a:t> – users unlock content by completing small tasks.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"Earn Your Discount"</a:t>
            </a:r>
            <a:r>
              <a:rPr lang="en-US" sz="1600" dirty="0"/>
              <a:t> – engagement unlocks exclusive offers</a:t>
            </a:r>
            <a:r>
              <a:rPr lang="en-US" sz="1600" dirty="0" smtClean="0"/>
              <a:t>. (</a:t>
            </a:r>
            <a:r>
              <a:rPr lang="en-US" sz="1600" dirty="0" err="1" smtClean="0"/>
              <a:t>e.g</a:t>
            </a:r>
            <a:r>
              <a:rPr lang="en-US" sz="1600" dirty="0"/>
              <a:t>, Watch a free demo video → Receive a 15% discount code</a:t>
            </a:r>
            <a:r>
              <a:rPr lang="en-US" sz="1600" dirty="0" smtClean="0"/>
              <a:t>.)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800" dirty="0" smtClean="0">
                <a:solidFill>
                  <a:srgbClr val="00B0F0"/>
                </a:solidFill>
              </a:rPr>
              <a:t>4. </a:t>
            </a:r>
            <a:r>
              <a:rPr lang="en-US" sz="1800" b="1" dirty="0" smtClean="0">
                <a:solidFill>
                  <a:srgbClr val="00B0F0"/>
                </a:solidFill>
              </a:rPr>
              <a:t>Reducing </a:t>
            </a:r>
            <a:r>
              <a:rPr lang="en-US" sz="1800" b="1" dirty="0">
                <a:solidFill>
                  <a:srgbClr val="00B0F0"/>
                </a:solidFill>
              </a:rPr>
              <a:t>Payment Page Drop-offs (75% Exit</a:t>
            </a:r>
            <a:r>
              <a:rPr lang="en-US" sz="1800" b="1" dirty="0" smtClean="0">
                <a:solidFill>
                  <a:srgbClr val="00B0F0"/>
                </a:solidFill>
              </a:rPr>
              <a:t>!)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✅ If a user tries to leave the payment page, a pop-up appears with a discount</a:t>
            </a:r>
            <a:r>
              <a:rPr lang="en-US" sz="1600" dirty="0" smtClean="0"/>
              <a:t>. (</a:t>
            </a:r>
            <a:r>
              <a:rPr lang="en-US" sz="1600" dirty="0" err="1" smtClean="0"/>
              <a:t>e.g</a:t>
            </a:r>
            <a:r>
              <a:rPr lang="en-US" sz="1600" dirty="0"/>
              <a:t>, “Wait! Get 10% off if you complete your purchase now</a:t>
            </a:r>
            <a:r>
              <a:rPr lang="en-US" sz="1600" dirty="0" smtClean="0"/>
              <a:t>!”)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✅ Add </a:t>
            </a:r>
            <a:r>
              <a:rPr lang="en-US" sz="1600" b="1" dirty="0"/>
              <a:t>live chat support</a:t>
            </a:r>
            <a:r>
              <a:rPr lang="en-US" sz="1600" dirty="0"/>
              <a:t> on the payment page</a:t>
            </a:r>
            <a:r>
              <a:rPr lang="en-US" sz="1600" dirty="0" smtClean="0"/>
              <a:t>.</a:t>
            </a:r>
            <a:br>
              <a:rPr lang="en-US" sz="1600" dirty="0" smtClean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800" b="1" dirty="0" smtClean="0">
                <a:solidFill>
                  <a:srgbClr val="00B0F0"/>
                </a:solidFill>
              </a:rPr>
              <a:t>5. Boosting </a:t>
            </a:r>
            <a:r>
              <a:rPr lang="en-US" sz="1800" b="1" dirty="0">
                <a:solidFill>
                  <a:srgbClr val="00B0F0"/>
                </a:solidFill>
              </a:rPr>
              <a:t>Retention (65% Users Visit Only Once!)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dirty="0"/>
              <a:t>✅ </a:t>
            </a:r>
            <a:r>
              <a:rPr lang="en-US" sz="1600" b="1" dirty="0"/>
              <a:t>Behavior-based emails</a:t>
            </a:r>
            <a:r>
              <a:rPr lang="en-US" sz="1600" dirty="0"/>
              <a:t> – personalized re-engagement.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Push notifications</a:t>
            </a:r>
            <a:r>
              <a:rPr lang="en-US" sz="1600" dirty="0"/>
              <a:t> – smart reminders based on user activity</a:t>
            </a:r>
            <a:r>
              <a:rPr lang="en-US" sz="1600" dirty="0" smtClean="0"/>
              <a:t>.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279900"/>
            <a:ext cx="9144000" cy="2146300"/>
          </a:xfrm>
        </p:spPr>
        <p:txBody>
          <a:bodyPr/>
          <a:lstStyle/>
          <a:p>
            <a:r>
              <a:rPr lang="en-US" b="1" dirty="0"/>
              <a:t>📌 Results Expected:</a:t>
            </a:r>
          </a:p>
          <a:p>
            <a:r>
              <a:rPr lang="en-US" dirty="0" smtClean="0"/>
              <a:t>✔ Increased </a:t>
            </a:r>
            <a:r>
              <a:rPr lang="en-US" dirty="0"/>
              <a:t>conversion from </a:t>
            </a:r>
            <a:r>
              <a:rPr lang="en-US" b="1" dirty="0"/>
              <a:t>registration to purchase</a:t>
            </a:r>
            <a:r>
              <a:rPr lang="en-US" dirty="0"/>
              <a:t> 📈</a:t>
            </a:r>
            <a:br>
              <a:rPr lang="en-US" dirty="0"/>
            </a:br>
            <a:r>
              <a:rPr lang="en-US" dirty="0"/>
              <a:t>✔</a:t>
            </a:r>
            <a:r>
              <a:rPr lang="en-US" dirty="0" smtClean="0"/>
              <a:t> </a:t>
            </a:r>
            <a:r>
              <a:rPr lang="en-US" dirty="0"/>
              <a:t>Higher user engagement &amp; repeat visits 🔄</a:t>
            </a:r>
            <a:br>
              <a:rPr lang="en-US" dirty="0"/>
            </a:br>
            <a:r>
              <a:rPr lang="en-US" dirty="0"/>
              <a:t>✔</a:t>
            </a:r>
            <a:r>
              <a:rPr lang="en-US" dirty="0" smtClean="0"/>
              <a:t> </a:t>
            </a:r>
            <a:r>
              <a:rPr lang="en-US" dirty="0"/>
              <a:t>Reduced drop-off at </a:t>
            </a:r>
            <a:r>
              <a:rPr lang="en-US" b="1" dirty="0"/>
              <a:t>payment stage</a:t>
            </a:r>
            <a:r>
              <a:rPr lang="en-US" dirty="0"/>
              <a:t> 💳</a:t>
            </a:r>
          </a:p>
        </p:txBody>
      </p:sp>
    </p:spTree>
    <p:extLst>
      <p:ext uri="{BB962C8B-B14F-4D97-AF65-F5344CB8AC3E}">
        <p14:creationId xmlns:p14="http://schemas.microsoft.com/office/powerpoint/2010/main" val="12309957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78</Words>
  <Application>Microsoft Office PowerPoint</Application>
  <PresentationFormat>Широкоэкранный</PresentationFormat>
  <Paragraphs>31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Тема Office</vt:lpstr>
      <vt:lpstr>Презентация PowerPoint</vt:lpstr>
      <vt:lpstr>                                       Situation Description  An educational online platform is experiencing a problem: a high conversion rate at the registration stage (60% of all visitors register), but a low conversion to purchase (only 5% of registered users make a purchase). </vt:lpstr>
      <vt:lpstr>Ishikawa (Fishbone) Diagram</vt:lpstr>
      <vt:lpstr>5 Whys Analysis: Why Is the Conversion Rate from Registration to Purchase Low?</vt:lpstr>
      <vt:lpstr>What to do?</vt:lpstr>
      <vt:lpstr>    3. Smart Free Trial &amp; Freemium Model ✅ Gamified trials – users unlock content by completing small tasks. ✅ "Earn Your Discount" – engagement unlocks exclusive offers. (e.g, Watch a free demo video → Receive a 15% discount code.)  4. Reducing Payment Page Drop-offs (75% Exit!) ✅ If a user tries to leave the payment page, a pop-up appears with a discount. (e.g, “Wait! Get 10% off if you complete your purchase now!”) ✅ Add live chat support on the payment page.  5. Boosting Retention (65% Users Visit Only Once!) ✅ Behavior-based emails – personalized re-engagement. ✅ Push notifications – smart reminders based on user activity.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Situation Description An educational online platform is experiencing a problem: a high conversion rate at the registration stage (60% of all visitors register), but a low conversion to purchase (only 5% of registered users make a purchase).</dc:title>
  <dc:creator>lenovo</dc:creator>
  <cp:lastModifiedBy>lenovo</cp:lastModifiedBy>
  <cp:revision>10</cp:revision>
  <dcterms:created xsi:type="dcterms:W3CDTF">2025-03-25T20:07:01Z</dcterms:created>
  <dcterms:modified xsi:type="dcterms:W3CDTF">2025-03-31T17:11:43Z</dcterms:modified>
</cp:coreProperties>
</file>