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6" r:id="rId8"/>
    <p:sldId id="268" r:id="rId9"/>
    <p:sldId id="270" r:id="rId10"/>
    <p:sldId id="271" r:id="rId11"/>
    <p:sldId id="456" r:id="rId12"/>
    <p:sldId id="273" r:id="rId13"/>
    <p:sldId id="274" r:id="rId14"/>
    <p:sldId id="275" r:id="rId15"/>
    <p:sldId id="276" r:id="rId16"/>
    <p:sldId id="278" r:id="rId17"/>
    <p:sldId id="280" r:id="rId18"/>
    <p:sldId id="285" r:id="rId19"/>
    <p:sldId id="286" r:id="rId20"/>
    <p:sldId id="287" r:id="rId21"/>
    <p:sldId id="289" r:id="rId22"/>
    <p:sldId id="295" r:id="rId23"/>
    <p:sldId id="296" r:id="rId24"/>
    <p:sldId id="298" r:id="rId25"/>
    <p:sldId id="300" r:id="rId26"/>
    <p:sldId id="301" r:id="rId27"/>
    <p:sldId id="461" r:id="rId28"/>
    <p:sldId id="462" r:id="rId29"/>
    <p:sldId id="463" r:id="rId30"/>
    <p:sldId id="302" r:id="rId31"/>
    <p:sldId id="457" r:id="rId32"/>
    <p:sldId id="459" r:id="rId33"/>
    <p:sldId id="460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9" r:id="rId47"/>
    <p:sldId id="464" r:id="rId48"/>
    <p:sldId id="330" r:id="rId49"/>
    <p:sldId id="332" r:id="rId50"/>
    <p:sldId id="333" r:id="rId51"/>
    <p:sldId id="334" r:id="rId52"/>
    <p:sldId id="335" r:id="rId53"/>
    <p:sldId id="339" r:id="rId54"/>
    <p:sldId id="341" r:id="rId55"/>
    <p:sldId id="343" r:id="rId56"/>
    <p:sldId id="344" r:id="rId57"/>
    <p:sldId id="346" r:id="rId58"/>
    <p:sldId id="347" r:id="rId59"/>
    <p:sldId id="348" r:id="rId60"/>
    <p:sldId id="350" r:id="rId61"/>
    <p:sldId id="351" r:id="rId62"/>
    <p:sldId id="352" r:id="rId63"/>
    <p:sldId id="353" r:id="rId64"/>
    <p:sldId id="356" r:id="rId65"/>
    <p:sldId id="357" r:id="rId66"/>
    <p:sldId id="359" r:id="rId67"/>
    <p:sldId id="360" r:id="rId68"/>
    <p:sldId id="361" r:id="rId69"/>
    <p:sldId id="363" r:id="rId70"/>
    <p:sldId id="364" r:id="rId71"/>
    <p:sldId id="365" r:id="rId72"/>
    <p:sldId id="366" r:id="rId73"/>
    <p:sldId id="367" r:id="rId74"/>
    <p:sldId id="368" r:id="rId75"/>
    <p:sldId id="369" r:id="rId76"/>
    <p:sldId id="370" r:id="rId77"/>
    <p:sldId id="371" r:id="rId78"/>
    <p:sldId id="373" r:id="rId79"/>
    <p:sldId id="374" r:id="rId80"/>
    <p:sldId id="375" r:id="rId81"/>
    <p:sldId id="376" r:id="rId82"/>
    <p:sldId id="377" r:id="rId83"/>
    <p:sldId id="378" r:id="rId84"/>
    <p:sldId id="380" r:id="rId85"/>
    <p:sldId id="382" r:id="rId86"/>
    <p:sldId id="383" r:id="rId87"/>
    <p:sldId id="384" r:id="rId88"/>
    <p:sldId id="387" r:id="rId89"/>
    <p:sldId id="390" r:id="rId90"/>
    <p:sldId id="392" r:id="rId91"/>
    <p:sldId id="394" r:id="rId92"/>
    <p:sldId id="396" r:id="rId93"/>
    <p:sldId id="398" r:id="rId94"/>
    <p:sldId id="400" r:id="rId95"/>
    <p:sldId id="401" r:id="rId96"/>
    <p:sldId id="405" r:id="rId97"/>
    <p:sldId id="406" r:id="rId98"/>
    <p:sldId id="410" r:id="rId99"/>
    <p:sldId id="413" r:id="rId100"/>
    <p:sldId id="411" r:id="rId101"/>
    <p:sldId id="416" r:id="rId102"/>
    <p:sldId id="449" r:id="rId103"/>
    <p:sldId id="453" r:id="rId104"/>
    <p:sldId id="447" r:id="rId105"/>
    <p:sldId id="455" r:id="rId10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>
      <p:cViewPr varScale="1">
        <p:scale>
          <a:sx n="87" d="100"/>
          <a:sy n="87" d="100"/>
        </p:scale>
        <p:origin x="-576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71338" y="2481148"/>
            <a:ext cx="1449323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8340" y="1547825"/>
            <a:ext cx="5196205" cy="397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9489" y="186893"/>
            <a:ext cx="665302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7564" y="2118105"/>
            <a:ext cx="10475595" cy="351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1.slideserve.com/2663859/example-l.jp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1.slideserve.com/2663859/application-l.jpg" TargetMode="External"/><Relationship Id="rId2" Type="http://schemas.openxmlformats.org/officeDocument/2006/relationships/hyperlink" Target="https://image1.slideserve.com/2663859/real-life-usage-l.jp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jpeg"/><Relationship Id="rId4" Type="http://schemas.openxmlformats.org/officeDocument/2006/relationships/image" Target="../media/image6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Uni</a:t>
            </a:r>
            <a:r>
              <a:rPr spc="-15" dirty="0"/>
              <a:t>t</a:t>
            </a:r>
            <a:r>
              <a:rPr spc="-5" dirty="0"/>
              <a:t>-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8734" y="3893896"/>
            <a:ext cx="34975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Knowledge</a:t>
            </a:r>
            <a:r>
              <a:rPr sz="32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888888"/>
                </a:solidFill>
                <a:latin typeface="Calibri"/>
                <a:cs typeface="Calibri"/>
              </a:rPr>
              <a:t>Inference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615" y="186893"/>
            <a:ext cx="40087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Forward</a:t>
            </a:r>
            <a:r>
              <a:rPr spc="-65" dirty="0"/>
              <a:t> </a:t>
            </a:r>
            <a:r>
              <a:rPr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53871"/>
            <a:ext cx="11122660" cy="370870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Step-1: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step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we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known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facts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choose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sentences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implications,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as: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American(Robert),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Enemy(A,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America),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Owns(A,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T1),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Missile(T1)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Step-2: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3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second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step,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see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those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infer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000" spc="5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sz="2000" spc="5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facts </a:t>
            </a:r>
            <a:r>
              <a:rPr sz="2000" spc="-5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satisfied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premises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Rule-(1)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does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satisfy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premises,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so it will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added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iteration.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Rule-(2)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(3)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already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added.</a:t>
            </a:r>
          </a:p>
          <a:p>
            <a:pPr marL="355600" marR="5715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Rule-(4)</a:t>
            </a:r>
            <a:r>
              <a:rPr sz="20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satisfy</a:t>
            </a:r>
            <a:r>
              <a:rPr sz="2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substitution</a:t>
            </a:r>
            <a:r>
              <a:rPr sz="2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{p/T1},</a:t>
            </a:r>
            <a:r>
              <a:rPr sz="20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2000" b="1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Sells</a:t>
            </a:r>
            <a:r>
              <a:rPr sz="2000" b="1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(Robert,</a:t>
            </a:r>
            <a:r>
              <a:rPr sz="2000" b="1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T1,</a:t>
            </a:r>
            <a:r>
              <a:rPr sz="2000" b="1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A)</a:t>
            </a:r>
            <a:r>
              <a:rPr sz="2000" b="1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added, </a:t>
            </a:r>
            <a:r>
              <a:rPr sz="2000" spc="-5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infers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conjunction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(3).</a:t>
            </a:r>
          </a:p>
          <a:p>
            <a:pPr marL="355600" marR="6985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1565275" algn="l"/>
                <a:tab pos="1915795" algn="l"/>
                <a:tab pos="3175000" algn="l"/>
                <a:tab pos="3920490" algn="l"/>
                <a:tab pos="4516120" algn="l"/>
                <a:tab pos="7029450" algn="l"/>
                <a:tab pos="7480934" algn="l"/>
                <a:tab pos="8953500" algn="l"/>
                <a:tab pos="9307195" algn="l"/>
                <a:tab pos="1029779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Rul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-(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6)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ti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bs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titutio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spc="-95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A),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Ho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tile(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ad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nd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infers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Rule-(7).</a:t>
            </a:r>
          </a:p>
        </p:txBody>
      </p:sp>
      <p:pic>
        <p:nvPicPr>
          <p:cNvPr id="4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4953000"/>
            <a:ext cx="4733925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11290266" cy="693352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spc="147" dirty="0">
                <a:latin typeface="+mn-lt"/>
                <a:cs typeface="Times New Roman" pitchFamily="18" charset="0"/>
              </a:rPr>
              <a:t>Fuzzy</a:t>
            </a:r>
            <a:r>
              <a:rPr spc="-147" dirty="0">
                <a:latin typeface="+mn-lt"/>
                <a:cs typeface="Times New Roman" pitchFamily="18" charset="0"/>
              </a:rPr>
              <a:t> </a:t>
            </a:r>
            <a:r>
              <a:rPr spc="-20" dirty="0">
                <a:latin typeface="+mn-lt"/>
                <a:cs typeface="Times New Roman" pitchFamily="18" charset="0"/>
              </a:rPr>
              <a:t>Inference</a:t>
            </a:r>
            <a:r>
              <a:rPr spc="-140" dirty="0">
                <a:latin typeface="+mn-lt"/>
                <a:cs typeface="Times New Roman" pitchFamily="18" charset="0"/>
              </a:rPr>
              <a:t> </a:t>
            </a:r>
            <a:r>
              <a:rPr spc="80" dirty="0" smtClean="0">
                <a:latin typeface="+mn-lt"/>
                <a:cs typeface="Times New Roman" pitchFamily="18" charset="0"/>
              </a:rPr>
              <a:t>System</a:t>
            </a:r>
            <a:r>
              <a:rPr spc="-147" dirty="0" smtClean="0">
                <a:latin typeface="+mn-lt"/>
                <a:cs typeface="Times New Roman" pitchFamily="18" charset="0"/>
              </a:rPr>
              <a:t> </a:t>
            </a:r>
            <a:r>
              <a:rPr spc="7" dirty="0">
                <a:latin typeface="+mn-lt"/>
                <a:cs typeface="Times New Roman" pitchFamily="18" charset="0"/>
              </a:rPr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34" y="4445412"/>
            <a:ext cx="10827173" cy="1805620"/>
          </a:xfrm>
          <a:prstGeom prst="rect">
            <a:avLst/>
          </a:prstGeom>
        </p:spPr>
        <p:txBody>
          <a:bodyPr vert="horz" wrap="square" lIns="0" tIns="71118" rIns="0" bIns="0" rtlCol="0">
            <a:spAutoFit/>
          </a:bodyPr>
          <a:lstStyle/>
          <a:p>
            <a:pPr marL="474121" indent="-457189" algn="just">
              <a:spcBef>
                <a:spcPts val="560"/>
              </a:spcBef>
              <a:buChar char="●"/>
              <a:tabLst>
                <a:tab pos="473275" algn="l"/>
                <a:tab pos="474121" algn="l"/>
              </a:tabLst>
            </a:pPr>
            <a:r>
              <a:rPr sz="2000" spc="47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working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80" dirty="0">
                <a:latin typeface="Times New Roman" pitchFamily="18" charset="0"/>
                <a:cs typeface="Times New Roman" pitchFamily="18" charset="0"/>
              </a:rPr>
              <a:t>FIS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consists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steps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47" dirty="0">
                <a:latin typeface="Times New Roman" pitchFamily="18" charset="0"/>
                <a:cs typeface="Times New Roman" pitchFamily="18" charset="0"/>
              </a:rPr>
              <a:t>−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440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sz="2000" spc="16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fuzzification 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unit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converts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crisp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input.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73275" marR="6773" indent="-457189" algn="just">
              <a:lnSpc>
                <a:spcPct val="114999"/>
              </a:lnSpc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sz="2000" spc="16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000" b="1" spc="2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base</a:t>
            </a:r>
            <a:r>
              <a:rPr sz="2000" b="1" spc="2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000" spc="2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sz="2000" spc="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000" spc="2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67" dirty="0">
                <a:latin typeface="Times New Roman" pitchFamily="18" charset="0"/>
                <a:cs typeface="Times New Roman" pitchFamily="18" charset="0"/>
              </a:rPr>
              <a:t>base</a:t>
            </a:r>
            <a:r>
              <a:rPr sz="2000" spc="2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2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sz="2000" spc="2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2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formed</a:t>
            </a:r>
            <a:r>
              <a:rPr sz="20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upon </a:t>
            </a:r>
            <a:r>
              <a:rPr sz="2000" spc="-7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conversion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crisp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input.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427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sz="2000" spc="47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defuzzification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unit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finally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converted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crisp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output.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143000"/>
            <a:ext cx="88392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11442666" cy="693352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spc="147" dirty="0"/>
              <a:t>Fuzzy</a:t>
            </a:r>
            <a:r>
              <a:rPr spc="-140" dirty="0"/>
              <a:t> </a:t>
            </a:r>
            <a:r>
              <a:rPr spc="47" dirty="0"/>
              <a:t>Membership</a:t>
            </a:r>
            <a:r>
              <a:rPr spc="-80" dirty="0"/>
              <a:t> </a:t>
            </a:r>
            <a:r>
              <a:rPr spc="47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914400"/>
            <a:ext cx="7010400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 algn="just">
              <a:spcBef>
                <a:spcPts val="133"/>
              </a:spcBef>
              <a:tabLst>
                <a:tab pos="473275" algn="l"/>
                <a:tab pos="474121" algn="l"/>
              </a:tabLst>
            </a:pP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2000" b="1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3" dirty="0">
                <a:latin typeface="Times New Roman" pitchFamily="18" charset="0"/>
                <a:cs typeface="Times New Roman" pitchFamily="18" charset="0"/>
              </a:rPr>
              <a:t>common</a:t>
            </a:r>
            <a:r>
              <a:rPr sz="2000" b="1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7" dirty="0">
                <a:latin typeface="Times New Roman" pitchFamily="18" charset="0"/>
                <a:cs typeface="Times New Roman" pitchFamily="18" charset="0"/>
              </a:rPr>
              <a:t>types</a:t>
            </a:r>
            <a:r>
              <a:rPr sz="2000" b="1" spc="-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4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33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b="1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3" dirty="0"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sz="20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7" dirty="0">
                <a:latin typeface="Times New Roman" pitchFamily="18" charset="0"/>
                <a:cs typeface="Times New Roman" pitchFamily="18" charset="0"/>
              </a:rPr>
              <a:t>functions: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371600"/>
            <a:ext cx="5638800" cy="4648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1371600"/>
            <a:ext cx="2922862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152400"/>
            <a:ext cx="9537666" cy="693352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spc="27" dirty="0"/>
              <a:t>Defuzzification</a:t>
            </a:r>
            <a:r>
              <a:rPr spc="-227" dirty="0"/>
              <a:t> </a:t>
            </a:r>
            <a:r>
              <a:rPr spc="53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34" y="1147343"/>
            <a:ext cx="10827173" cy="555451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3275" marR="6773" indent="-457189" algn="just">
              <a:lnSpc>
                <a:spcPct val="114999"/>
              </a:lnSpc>
              <a:spcBef>
                <a:spcPts val="133"/>
              </a:spcBef>
              <a:buFont typeface="Tahoma"/>
              <a:buChar char="●"/>
              <a:tabLst>
                <a:tab pos="474121" algn="l"/>
                <a:tab pos="9997190" algn="l"/>
              </a:tabLst>
            </a:pP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Max membership </a:t>
            </a:r>
            <a:r>
              <a:rPr sz="2000" b="1" spc="-27" dirty="0">
                <a:latin typeface="Times New Roman" pitchFamily="18" charset="0"/>
                <a:cs typeface="Times New Roman" pitchFamily="18" charset="0"/>
              </a:rPr>
              <a:t>principle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sz="2000" spc="-12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method,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defuzzifier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examines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aggregated</a:t>
            </a:r>
            <a:r>
              <a:rPr sz="2000" spc="61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spc="5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000" spc="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67" dirty="0">
                <a:latin typeface="Times New Roman" pitchFamily="18" charset="0"/>
                <a:cs typeface="Times New Roman" pitchFamily="18" charset="0"/>
              </a:rPr>
              <a:t>chooses</a:t>
            </a:r>
            <a:r>
              <a:rPr sz="2000" spc="6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6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sz="2000" spc="6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000" i="1" spc="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i="1" spc="-7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i="1" spc="6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i="1" spc="-7" dirty="0" smtClean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000" i="1" spc="-7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sz="2000" i="1" spc="-7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i="1" spc="5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i="1" spc="-7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i="1" spc="-6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i="1" spc="-13" dirty="0" smtClean="0">
                <a:latin typeface="Times New Roman" pitchFamily="18" charset="0"/>
                <a:cs typeface="Times New Roman" pitchFamily="18" charset="0"/>
              </a:rPr>
              <a:t>maximum</a:t>
            </a:r>
            <a:endParaRPr lang="en-US" sz="2000" i="1" spc="-13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567"/>
              </a:spcBef>
              <a:buFont typeface="Tahoma"/>
              <a:buChar char="●"/>
              <a:tabLst>
                <a:tab pos="473275" algn="l"/>
                <a:tab pos="474121" algn="l"/>
              </a:tabLst>
            </a:pPr>
            <a:r>
              <a:rPr lang="en-US" sz="2000" b="1" spc="-7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method: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centre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mall,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centre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gravity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area.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2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method,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err="1" smtClean="0">
                <a:latin typeface="Times New Roman" pitchFamily="18" charset="0"/>
                <a:cs typeface="Times New Roman" pitchFamily="18" charset="0"/>
              </a:rPr>
              <a:t>defuzzifier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determines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gravity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spc="-33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spc="-7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8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spc="100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7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3" dirty="0" smtClean="0">
                <a:latin typeface="Times New Roman" pitchFamily="18" charset="0"/>
                <a:cs typeface="Times New Roman" pitchFamily="18" charset="0"/>
              </a:rPr>
              <a:t>FLS.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60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aggregated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set,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marL="474121" indent="-457189" algn="just">
              <a:spcBef>
                <a:spcPts val="567"/>
              </a:spcBef>
              <a:buFont typeface="Tahoma"/>
              <a:buChar char="●"/>
              <a:tabLst>
                <a:tab pos="473275" algn="l"/>
                <a:tab pos="474121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567"/>
              </a:spcBef>
              <a:buFont typeface="Tahoma"/>
              <a:buChar char="●"/>
              <a:tabLst>
                <a:tab pos="473275" algn="l"/>
                <a:tab pos="474121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567"/>
              </a:spcBef>
              <a:buFont typeface="Tahoma"/>
              <a:buChar char="●"/>
              <a:tabLst>
                <a:tab pos="473275" algn="l"/>
                <a:tab pos="474121" algn="l"/>
              </a:tabLst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Weighted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spc="-27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spc="-13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ge </a:t>
            </a:r>
            <a:r>
              <a:rPr lang="en-US" sz="2000" b="1" spc="-13" dirty="0" smtClean="0"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tho</a:t>
            </a:r>
            <a:r>
              <a:rPr lang="en-US" sz="2000" b="1" spc="13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spc="127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spc="1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7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spc="133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tri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spc="6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tp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spc="-14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74121" indent="-457189" algn="just">
              <a:spcBef>
                <a:spcPts val="567"/>
              </a:spcBef>
              <a:buFont typeface="Tahoma"/>
              <a:buChar char="●"/>
              <a:tabLst>
                <a:tab pos="473275" algn="l"/>
                <a:tab pos="474121" algn="l"/>
              </a:tabLst>
            </a:pPr>
            <a:endParaRPr lang="en-US" sz="2000" spc="-7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567"/>
              </a:spcBef>
              <a:buFont typeface="Tahoma"/>
              <a:buChar char="●"/>
              <a:tabLst>
                <a:tab pos="473275" algn="l"/>
                <a:tab pos="474121" algn="l"/>
              </a:tabLst>
            </a:pPr>
            <a:endParaRPr lang="en-US" sz="2000" spc="-7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567"/>
              </a:spcBef>
              <a:buFont typeface="Tahoma"/>
              <a:buChar char="●"/>
              <a:tabLst>
                <a:tab pos="473275" algn="l"/>
                <a:tab pos="474121" algn="l"/>
              </a:tabLst>
            </a:pPr>
            <a:endParaRPr lang="en-US" sz="2000" spc="-7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567"/>
              </a:spcBef>
              <a:tabLst>
                <a:tab pos="473275" algn="l"/>
                <a:tab pos="474121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567"/>
              </a:spcBef>
              <a:buFont typeface="Tahoma"/>
              <a:buChar char="●"/>
              <a:tabLst>
                <a:tab pos="473275" algn="l"/>
                <a:tab pos="474121" algn="l"/>
              </a:tabLst>
            </a:pP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3" dirty="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method: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known </a:t>
            </a:r>
            <a:r>
              <a:rPr lang="en-US" sz="2000" spc="93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middle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maxima.</a:t>
            </a:r>
          </a:p>
          <a:p>
            <a:pPr marL="474121" indent="-457189" algn="just">
              <a:spcBef>
                <a:spcPts val="567"/>
              </a:spcBef>
              <a:buFont typeface="Tahoma"/>
              <a:buChar char="●"/>
              <a:tabLst>
                <a:tab pos="473275" algn="l"/>
                <a:tab pos="474121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73275" marR="6773" indent="-457189" algn="just">
              <a:lnSpc>
                <a:spcPct val="114999"/>
              </a:lnSpc>
              <a:spcBef>
                <a:spcPts val="133"/>
              </a:spcBef>
              <a:buFont typeface="Tahoma"/>
              <a:buChar char="●"/>
              <a:tabLst>
                <a:tab pos="474121" algn="l"/>
                <a:tab pos="9997190" algn="l"/>
              </a:tabLst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1524000"/>
            <a:ext cx="660400" cy="317500"/>
          </a:xfrm>
          <a:prstGeom prst="rect">
            <a:avLst/>
          </a:prstGeom>
        </p:spPr>
      </p:pic>
      <p:pic>
        <p:nvPicPr>
          <p:cNvPr id="6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0" y="2286000"/>
            <a:ext cx="203200" cy="241300"/>
          </a:xfrm>
          <a:prstGeom prst="rect">
            <a:avLst/>
          </a:prstGeom>
        </p:spPr>
      </p:pic>
      <p:pic>
        <p:nvPicPr>
          <p:cNvPr id="7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67400" y="2590800"/>
            <a:ext cx="1738037" cy="95334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4038600"/>
            <a:ext cx="626427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5943600"/>
            <a:ext cx="1546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228600"/>
            <a:ext cx="9385266" cy="693352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spc="27" dirty="0"/>
              <a:t>Defuzzification</a:t>
            </a:r>
            <a:r>
              <a:rPr spc="-227" dirty="0"/>
              <a:t> </a:t>
            </a:r>
            <a:r>
              <a:rPr spc="53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34" y="1202200"/>
            <a:ext cx="7282180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>
              <a:spcBef>
                <a:spcPts val="133"/>
              </a:spcBef>
              <a:buFont typeface="Tahoma"/>
              <a:buChar char="●"/>
              <a:tabLst>
                <a:tab pos="473275" algn="l"/>
                <a:tab pos="474121" algn="l"/>
              </a:tabLst>
            </a:pP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Smallest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Maximum and Largest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Maximum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9200" y="1828800"/>
            <a:ext cx="3385479" cy="2024381"/>
            <a:chOff x="1998724" y="1447800"/>
            <a:chExt cx="4826635" cy="25850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8724" y="1447800"/>
              <a:ext cx="4826636" cy="227908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92170" y="3505200"/>
              <a:ext cx="2479040" cy="527685"/>
            </a:xfrm>
            <a:custGeom>
              <a:avLst/>
              <a:gdLst/>
              <a:ahLst/>
              <a:cxnLst/>
              <a:rect l="l" t="t" r="r" b="b"/>
              <a:pathLst>
                <a:path w="2479040" h="527685">
                  <a:moveTo>
                    <a:pt x="602869" y="0"/>
                  </a:moveTo>
                  <a:lnTo>
                    <a:pt x="502158" y="19304"/>
                  </a:lnTo>
                  <a:lnTo>
                    <a:pt x="499872" y="22606"/>
                  </a:lnTo>
                  <a:lnTo>
                    <a:pt x="501142" y="29464"/>
                  </a:lnTo>
                  <a:lnTo>
                    <a:pt x="504571" y="31750"/>
                  </a:lnTo>
                  <a:lnTo>
                    <a:pt x="571538" y="18910"/>
                  </a:lnTo>
                  <a:lnTo>
                    <a:pt x="0" y="517728"/>
                  </a:lnTo>
                  <a:lnTo>
                    <a:pt x="8382" y="527291"/>
                  </a:lnTo>
                  <a:lnTo>
                    <a:pt x="579843" y="28524"/>
                  </a:lnTo>
                  <a:lnTo>
                    <a:pt x="559181" y="89789"/>
                  </a:lnTo>
                  <a:lnTo>
                    <a:pt x="558038" y="93091"/>
                  </a:lnTo>
                  <a:lnTo>
                    <a:pt x="559816" y="96774"/>
                  </a:lnTo>
                  <a:lnTo>
                    <a:pt x="563245" y="97917"/>
                  </a:lnTo>
                  <a:lnTo>
                    <a:pt x="566547" y="99060"/>
                  </a:lnTo>
                  <a:lnTo>
                    <a:pt x="570103" y="97155"/>
                  </a:lnTo>
                  <a:lnTo>
                    <a:pt x="571246" y="93853"/>
                  </a:lnTo>
                  <a:lnTo>
                    <a:pt x="601713" y="3441"/>
                  </a:lnTo>
                  <a:lnTo>
                    <a:pt x="602869" y="0"/>
                  </a:lnTo>
                  <a:close/>
                </a:path>
                <a:path w="2479040" h="527685">
                  <a:moveTo>
                    <a:pt x="2478532" y="473583"/>
                  </a:moveTo>
                  <a:lnTo>
                    <a:pt x="1845284" y="79044"/>
                  </a:lnTo>
                  <a:lnTo>
                    <a:pt x="1913382" y="81026"/>
                  </a:lnTo>
                  <a:lnTo>
                    <a:pt x="1916303" y="78232"/>
                  </a:lnTo>
                  <a:lnTo>
                    <a:pt x="1916557" y="71247"/>
                  </a:lnTo>
                  <a:lnTo>
                    <a:pt x="1913763" y="68326"/>
                  </a:lnTo>
                  <a:lnTo>
                    <a:pt x="1854212" y="66548"/>
                  </a:lnTo>
                  <a:lnTo>
                    <a:pt x="1811147" y="65278"/>
                  </a:lnTo>
                  <a:lnTo>
                    <a:pt x="1857375" y="152908"/>
                  </a:lnTo>
                  <a:lnTo>
                    <a:pt x="1859026" y="156083"/>
                  </a:lnTo>
                  <a:lnTo>
                    <a:pt x="1862963" y="157226"/>
                  </a:lnTo>
                  <a:lnTo>
                    <a:pt x="1869059" y="153924"/>
                  </a:lnTo>
                  <a:lnTo>
                    <a:pt x="1870329" y="150114"/>
                  </a:lnTo>
                  <a:lnTo>
                    <a:pt x="1868678" y="147066"/>
                  </a:lnTo>
                  <a:lnTo>
                    <a:pt x="1838502" y="89801"/>
                  </a:lnTo>
                  <a:lnTo>
                    <a:pt x="2471928" y="484365"/>
                  </a:lnTo>
                  <a:lnTo>
                    <a:pt x="2478532" y="473583"/>
                  </a:lnTo>
                  <a:close/>
                </a:path>
              </a:pathLst>
            </a:custGeom>
            <a:solidFill>
              <a:srgbClr val="FDA8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71600" y="3886200"/>
            <a:ext cx="1717887" cy="325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000" spc="8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107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1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-107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ax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9000" y="3886200"/>
            <a:ext cx="1597660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000" spc="27" dirty="0">
                <a:latin typeface="Times New Roman" pitchFamily="18" charset="0"/>
                <a:cs typeface="Times New Roman" pitchFamily="18" charset="0"/>
              </a:rPr>
              <a:t>Largest</a:t>
            </a:r>
            <a:r>
              <a:rPr sz="2000" spc="-1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ax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4495800"/>
            <a:ext cx="108204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3275" marR="6773" indent="-457189" algn="just">
              <a:lnSpc>
                <a:spcPct val="114999"/>
              </a:lnSpc>
              <a:spcBef>
                <a:spcPts val="133"/>
              </a:spcBef>
              <a:buFont typeface="Tahoma"/>
              <a:buChar char="●"/>
              <a:tabLst>
                <a:tab pos="473275" algn="l"/>
                <a:tab pos="474121" algn="l"/>
              </a:tabLst>
            </a:pP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Center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maxima: </a:t>
            </a:r>
            <a:r>
              <a:rPr lang="en-US" sz="2000" spc="-12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multimode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fuzzy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region,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center-of-maxima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technique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finds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plateau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plateau.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7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7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midpoint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plateaus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selected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1800" y="1905000"/>
            <a:ext cx="2922862" cy="2279648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152400"/>
            <a:ext cx="8775666" cy="693352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lang="en-US" spc="147" dirty="0" smtClean="0"/>
              <a:t>APPLICATIONS</a:t>
            </a:r>
            <a:endParaRPr spc="80" dirty="0"/>
          </a:p>
        </p:txBody>
      </p:sp>
      <p:sp>
        <p:nvSpPr>
          <p:cNvPr id="3" name="object 3"/>
          <p:cNvSpPr txBox="1"/>
          <p:nvPr/>
        </p:nvSpPr>
        <p:spPr>
          <a:xfrm>
            <a:off x="673134" y="1147344"/>
            <a:ext cx="10828020" cy="3042712"/>
          </a:xfrm>
          <a:prstGeom prst="rect">
            <a:avLst/>
          </a:prstGeom>
        </p:spPr>
        <p:txBody>
          <a:bodyPr vert="horz" wrap="square" lIns="0" tIns="71965" rIns="0" bIns="0" rtlCol="0">
            <a:spAutoFit/>
          </a:bodyPr>
          <a:lstStyle/>
          <a:p>
            <a:pPr marL="474121" indent="-457189" algn="just">
              <a:spcBef>
                <a:spcPts val="433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sz="2000" spc="-187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7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47" dirty="0">
                <a:latin typeface="Times New Roman" pitchFamily="18" charset="0"/>
                <a:cs typeface="Times New Roman" pitchFamily="18" charset="0"/>
              </a:rPr>
              <a:t>aerospace</a:t>
            </a:r>
            <a:r>
              <a:rPr sz="2000" b="1" spc="-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field</a:t>
            </a:r>
            <a:r>
              <a:rPr sz="2000" b="1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 smtClean="0">
                <a:latin typeface="Times New Roman" pitchFamily="18" charset="0"/>
                <a:cs typeface="Times New Roman" pitchFamily="18" charset="0"/>
              </a:rPr>
              <a:t>altitude</a:t>
            </a:r>
            <a:r>
              <a:rPr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spacecraft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satellite.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433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sz="2000" spc="-187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6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7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automotive</a:t>
            </a:r>
            <a:r>
              <a:rPr sz="2000" b="1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 for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speed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control,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traffic</a:t>
            </a:r>
            <a:r>
              <a:rPr sz="2000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control.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73275" marR="6773" indent="-457189" algn="just">
              <a:lnSpc>
                <a:spcPts val="3320"/>
              </a:lnSpc>
              <a:spcBef>
                <a:spcPts val="173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sz="2000" spc="-187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2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7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000" spc="2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2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33" dirty="0"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sz="2000" b="1" spc="2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7" dirty="0">
                <a:latin typeface="Times New Roman" pitchFamily="18" charset="0"/>
                <a:cs typeface="Times New Roman" pitchFamily="18" charset="0"/>
              </a:rPr>
              <a:t>making</a:t>
            </a:r>
            <a:r>
              <a:rPr sz="2000" b="1" spc="2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support</a:t>
            </a:r>
            <a:r>
              <a:rPr sz="2000" b="1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40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000" b="1" spc="2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b="1" spc="2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7" dirty="0">
                <a:latin typeface="Times New Roman" pitchFamily="18" charset="0"/>
                <a:cs typeface="Times New Roman" pitchFamily="18" charset="0"/>
              </a:rPr>
              <a:t>personal</a:t>
            </a:r>
            <a:r>
              <a:rPr sz="2000" b="1" spc="2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7" dirty="0"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sz="2000" spc="2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large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company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business.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73275" marR="7620" indent="-457189" algn="just">
              <a:lnSpc>
                <a:spcPts val="3307"/>
              </a:lnSpc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sz="2000" spc="-187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6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7" dirty="0">
                <a:latin typeface="Times New Roman" pitchFamily="18" charset="0"/>
                <a:cs typeface="Times New Roman" pitchFamily="18" charset="0"/>
              </a:rPr>
              <a:t>chemical</a:t>
            </a:r>
            <a:r>
              <a:rPr sz="20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industry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controlling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pH,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drying,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chemical </a:t>
            </a:r>
            <a:r>
              <a:rPr sz="2000" spc="-7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distillation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process.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260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sz="2000" spc="93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spc="1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sz="2000" spc="1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1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000" spc="15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1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Natural</a:t>
            </a:r>
            <a:r>
              <a:rPr sz="2000" b="1" spc="1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sz="2000" b="1" spc="1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33" dirty="0"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sz="2000" spc="1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1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various</a:t>
            </a:r>
            <a:r>
              <a:rPr sz="20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" dirty="0" smtClean="0">
                <a:latin typeface="Times New Roman" pitchFamily="18" charset="0"/>
                <a:cs typeface="Times New Roman" pitchFamily="18" charset="0"/>
              </a:rPr>
              <a:t>intensive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Artificial</a:t>
            </a:r>
            <a:r>
              <a:rPr sz="2000" b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Intelligence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73275" marR="6773" indent="-457189" algn="just">
              <a:lnSpc>
                <a:spcPct val="114999"/>
              </a:lnSpc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sz="2000" spc="93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spc="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sz="2000" spc="1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extensively</a:t>
            </a:r>
            <a:r>
              <a:rPr sz="2000" spc="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7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000" spc="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modern</a:t>
            </a:r>
            <a:r>
              <a:rPr sz="2000" b="1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sz="2000" b="1" spc="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40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000" b="1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53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2000" b="1" spc="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93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000" b="1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expert </a:t>
            </a:r>
            <a:r>
              <a:rPr sz="2000" b="1" spc="-7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7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9259" y="1652185"/>
            <a:ext cx="1535007" cy="3996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73" dirty="0">
                <a:solidFill>
                  <a:srgbClr val="585858"/>
                </a:solidFill>
                <a:latin typeface="Tahoma"/>
                <a:cs typeface="Tahoma"/>
              </a:rPr>
              <a:t>T</a:t>
            </a:r>
            <a:r>
              <a:rPr sz="2400" spc="33" dirty="0">
                <a:solidFill>
                  <a:srgbClr val="585858"/>
                </a:solidFill>
                <a:latin typeface="Tahoma"/>
                <a:cs typeface="Tahoma"/>
              </a:rPr>
              <a:t>h</a:t>
            </a:r>
            <a:r>
              <a:rPr sz="2400" spc="20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585858"/>
                </a:solidFill>
                <a:latin typeface="Tahoma"/>
                <a:cs typeface="Tahoma"/>
              </a:rPr>
              <a:t>nk</a:t>
            </a:r>
            <a:r>
              <a:rPr sz="2400" spc="-10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400" spc="-33" dirty="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sz="2400" spc="13" dirty="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585858"/>
                </a:solidFill>
                <a:latin typeface="Tahoma"/>
                <a:cs typeface="Tahoma"/>
              </a:rPr>
              <a:t>u</a:t>
            </a:r>
            <a:r>
              <a:rPr sz="2400" spc="-60" dirty="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20" dirty="0" smtClean="0"/>
              <a:t>Forward</a:t>
            </a:r>
            <a:r>
              <a:rPr lang="en-US" spc="-65" dirty="0" smtClean="0"/>
              <a:t> </a:t>
            </a:r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64" y="990600"/>
            <a:ext cx="10475595" cy="923330"/>
          </a:xfrm>
        </p:spPr>
        <p:txBody>
          <a:bodyPr/>
          <a:lstStyle/>
          <a:p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Step-3: </a:t>
            </a:r>
            <a:r>
              <a:rPr lang="en-US" sz="2000" spc="-65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Step-3,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hec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k Rul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fie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d with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{p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b="1" spc="-4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ob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spc="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q/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sz="2000" b="1" spc="-13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A},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000" b="1" spc="-3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n 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iminal(</a:t>
            </a:r>
            <a:r>
              <a:rPr lang="en-US" sz="2000" b="1" spc="-5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obert)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hic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h i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all the </a:t>
            </a:r>
            <a:r>
              <a:rPr lang="en-US" sz="2000" spc="-6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4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able </a:t>
            </a:r>
            <a:r>
              <a:rPr lang="en-US" sz="2000" spc="-7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acts. 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henc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reached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goal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statement.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905000"/>
            <a:ext cx="4752974" cy="22825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43600" y="266700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proved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that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Robert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Criminal</a:t>
            </a:r>
            <a:r>
              <a:rPr lang="en-US"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chaining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approach.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2702" y="461594"/>
            <a:ext cx="4004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Forward</a:t>
            </a:r>
            <a:r>
              <a:rPr spc="-75" dirty="0"/>
              <a:t> </a:t>
            </a:r>
            <a:r>
              <a:rPr spc="-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12939"/>
            <a:ext cx="10816590" cy="3715761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tabLst>
                <a:tab pos="354965" algn="l"/>
                <a:tab pos="355600" algn="l"/>
              </a:tabLst>
            </a:pP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Advantages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draw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conclusions.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good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basis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arriving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conclusions.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6985" indent="-3429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  <a:tab pos="919480" algn="l"/>
                <a:tab pos="1826260" algn="l"/>
                <a:tab pos="3002915" algn="l"/>
                <a:tab pos="3804920" algn="l"/>
                <a:tab pos="5337810" algn="l"/>
                <a:tab pos="6688455" algn="l"/>
                <a:tab pos="8009890" algn="l"/>
                <a:tab pos="8348345" algn="l"/>
                <a:tab pos="9177655" algn="l"/>
                <a:tab pos="9808210" algn="l"/>
                <a:tab pos="10631170" algn="l"/>
              </a:tabLst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9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75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mo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fl</a:t>
            </a:r>
            <a:r>
              <a:rPr sz="2000" spc="-6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xi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back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au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doe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spc="-5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3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limitation</a:t>
            </a:r>
            <a:r>
              <a:rPr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derived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it.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Disadvantages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forward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chaining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 time-consuming. It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take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lot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eliminate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synchronize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available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data.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Unlike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backward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chaining, the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explanation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observations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type of chaining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not very 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clear.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former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goal-driven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method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arrives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conclusions</a:t>
            </a:r>
            <a:r>
              <a:rPr sz="20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efficiently.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41" y="0"/>
            <a:ext cx="7875270" cy="74507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23335">
              <a:lnSpc>
                <a:spcPct val="100000"/>
              </a:lnSpc>
              <a:spcBef>
                <a:spcPts val="530"/>
              </a:spcBef>
            </a:pPr>
            <a:r>
              <a:rPr spc="-20" dirty="0"/>
              <a:t>Forward</a:t>
            </a:r>
            <a:r>
              <a:rPr spc="-55" dirty="0"/>
              <a:t> </a:t>
            </a:r>
            <a:r>
              <a:rPr spc="-5" dirty="0" smtClean="0"/>
              <a:t>Chaining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82041" y="1238503"/>
            <a:ext cx="3609975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 pitchFamily="18" charset="0"/>
                <a:cs typeface="Times New Roman" pitchFamily="18" charset="0"/>
              </a:rPr>
              <a:t>Z1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?x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16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hair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12700" marR="1181100" indent="457200">
              <a:lnSpc>
                <a:spcPct val="100000"/>
              </a:lnSpc>
            </a:pPr>
            <a:r>
              <a:rPr sz="1600" spc="-5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?x</a:t>
            </a:r>
            <a:r>
              <a:rPr sz="16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mammal </a:t>
            </a:r>
            <a:r>
              <a:rPr sz="1600" spc="-3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Z2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?x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gives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milk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?x</a:t>
            </a:r>
            <a:r>
              <a:rPr sz="16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 mammal</a:t>
            </a:r>
          </a:p>
          <a:p>
            <a:pPr marL="469900" marR="1633855" indent="-457200">
              <a:lnSpc>
                <a:spcPct val="100000"/>
              </a:lnSpc>
            </a:pPr>
            <a:r>
              <a:rPr sz="1600" spc="-5" dirty="0">
                <a:latin typeface="Times New Roman" pitchFamily="18" charset="0"/>
                <a:cs typeface="Times New Roman" pitchFamily="18" charset="0"/>
              </a:rPr>
              <a:t>Z3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If ?x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feathers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?x</a:t>
            </a:r>
            <a:r>
              <a:rPr sz="16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bird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 pitchFamily="18" charset="0"/>
                <a:cs typeface="Times New Roman" pitchFamily="18" charset="0"/>
              </a:rPr>
              <a:t>Z6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?x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mammal</a:t>
            </a:r>
          </a:p>
          <a:p>
            <a:pPr marL="927100">
              <a:lnSpc>
                <a:spcPct val="100000"/>
              </a:lnSpc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?x</a:t>
            </a:r>
            <a:r>
              <a:rPr sz="16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16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pointed</a:t>
            </a:r>
            <a:r>
              <a:rPr sz="16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teeth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?x</a:t>
            </a:r>
            <a:r>
              <a:rPr sz="16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16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claws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469900" marR="5080" indent="457200">
              <a:lnSpc>
                <a:spcPct val="100000"/>
              </a:lnSpc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?x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forward-pointing eyes </a:t>
            </a:r>
            <a:r>
              <a:rPr sz="1600" spc="-3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1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?x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sz="1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carnivore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 pitchFamily="18" charset="0"/>
                <a:cs typeface="Times New Roman" pitchFamily="18" charset="0"/>
              </a:rPr>
              <a:t>Z8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?x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mammal</a:t>
            </a:r>
          </a:p>
          <a:p>
            <a:pPr marL="927100">
              <a:lnSpc>
                <a:spcPct val="100000"/>
              </a:lnSpc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?x</a:t>
            </a:r>
            <a:r>
              <a:rPr sz="16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chews</a:t>
            </a:r>
            <a:r>
              <a:rPr sz="16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cud</a:t>
            </a:r>
          </a:p>
          <a:p>
            <a:pPr marL="12700" marR="1064895" indent="457200">
              <a:lnSpc>
                <a:spcPct val="100000"/>
              </a:lnSpc>
            </a:pPr>
            <a:r>
              <a:rPr sz="1600" spc="-5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?x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ungulate </a:t>
            </a:r>
            <a:r>
              <a:rPr sz="1600" spc="-3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Z11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?x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ungulate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?x</a:t>
            </a:r>
            <a:r>
              <a:rPr sz="16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16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legs</a:t>
            </a:r>
          </a:p>
          <a:p>
            <a:pPr marL="927100">
              <a:lnSpc>
                <a:spcPct val="100000"/>
              </a:lnSpc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?x</a:t>
            </a:r>
            <a:r>
              <a:rPr sz="16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16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neck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?x</a:t>
            </a:r>
            <a:r>
              <a:rPr sz="16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16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tawny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color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469900" marR="1085850" indent="457200">
              <a:lnSpc>
                <a:spcPct val="100000"/>
              </a:lnSpc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?x</a:t>
            </a:r>
            <a:r>
              <a:rPr sz="16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16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dark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spots </a:t>
            </a:r>
            <a:r>
              <a:rPr sz="1600" spc="-3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 ?x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6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giraffe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9629" y="2075815"/>
            <a:ext cx="89026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Times New Roman" pitchFamily="18" charset="0"/>
                <a:cs typeface="Times New Roman" pitchFamily="18" charset="0"/>
              </a:rPr>
              <a:t>Database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------------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99629" y="2898724"/>
            <a:ext cx="253555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 pitchFamily="18" charset="0"/>
                <a:cs typeface="Times New Roman" pitchFamily="18" charset="0"/>
              </a:rPr>
              <a:t>F1)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5" dirty="0" smtClean="0">
                <a:latin typeface="Times New Roman" pitchFamily="18" charset="0"/>
                <a:cs typeface="Times New Roman" pitchFamily="18" charset="0"/>
              </a:rPr>
              <a:t>Stretch</a:t>
            </a:r>
            <a:r>
              <a:rPr sz="16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hair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12700" marR="271145" algn="just">
              <a:lnSpc>
                <a:spcPct val="100000"/>
              </a:lnSpc>
            </a:pPr>
            <a:r>
              <a:rPr sz="1600" spc="-5" dirty="0">
                <a:latin typeface="Times New Roman" pitchFamily="18" charset="0"/>
                <a:cs typeface="Times New Roman" pitchFamily="18" charset="0"/>
              </a:rPr>
              <a:t>F2) 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5" dirty="0" smtClean="0">
                <a:latin typeface="Times New Roman" pitchFamily="18" charset="0"/>
                <a:cs typeface="Times New Roman" pitchFamily="18" charset="0"/>
              </a:rPr>
              <a:t>Stretch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chews cud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271145" algn="just">
              <a:lnSpc>
                <a:spcPct val="100000"/>
              </a:lnSpc>
            </a:pPr>
            <a:r>
              <a:rPr sz="1600" spc="-5" dirty="0" smtClean="0">
                <a:latin typeface="Times New Roman" pitchFamily="18" charset="0"/>
                <a:cs typeface="Times New Roman" pitchFamily="18" charset="0"/>
              </a:rPr>
              <a:t>F3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5" dirty="0" smtClean="0">
                <a:latin typeface="Times New Roman" pitchFamily="18" charset="0"/>
                <a:cs typeface="Times New Roman" pitchFamily="18" charset="0"/>
              </a:rPr>
              <a:t>Stretch</a:t>
            </a:r>
            <a:r>
              <a:rPr sz="16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 legs</a:t>
            </a:r>
          </a:p>
          <a:p>
            <a:pPr marL="12700" marR="5080" algn="just">
              <a:lnSpc>
                <a:spcPct val="100000"/>
              </a:lnSpc>
            </a:pPr>
            <a:r>
              <a:rPr sz="1600" spc="-5" dirty="0" smtClean="0">
                <a:latin typeface="Times New Roman" pitchFamily="18" charset="0"/>
                <a:cs typeface="Times New Roman" pitchFamily="18" charset="0"/>
              </a:rPr>
              <a:t>F4)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5" dirty="0" smtClean="0">
                <a:latin typeface="Times New Roman" pitchFamily="18" charset="0"/>
                <a:cs typeface="Times New Roman" pitchFamily="18" charset="0"/>
              </a:rPr>
              <a:t>Stretch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sz="1600" dirty="0">
                <a:latin typeface="Times New Roman" pitchFamily="18" charset="0"/>
                <a:cs typeface="Times New Roman" pitchFamily="18" charset="0"/>
              </a:rPr>
              <a:t>a long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neck </a:t>
            </a:r>
            <a:r>
              <a:rPr sz="1600" spc="-3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 smtClean="0">
                <a:latin typeface="Times New Roman" pitchFamily="18" charset="0"/>
                <a:cs typeface="Times New Roman" pitchFamily="18" charset="0"/>
              </a:rPr>
              <a:t>F5)</a:t>
            </a:r>
            <a:r>
              <a:rPr lang="en-US" sz="16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5" dirty="0" smtClean="0">
                <a:latin typeface="Times New Roman" pitchFamily="18" charset="0"/>
                <a:cs typeface="Times New Roman" pitchFamily="18" charset="0"/>
              </a:rPr>
              <a:t>Stretch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sz="1600" spc="-20" dirty="0">
                <a:latin typeface="Times New Roman" pitchFamily="18" charset="0"/>
                <a:cs typeface="Times New Roman" pitchFamily="18" charset="0"/>
              </a:rPr>
              <a:t>tawny 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color </a:t>
            </a:r>
            <a:r>
              <a:rPr sz="1600" spc="-3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F6)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15" dirty="0" smtClean="0">
                <a:latin typeface="Times New Roman" pitchFamily="18" charset="0"/>
                <a:cs typeface="Times New Roman" pitchFamily="18" charset="0"/>
              </a:rPr>
              <a:t>Stretch</a:t>
            </a:r>
            <a:r>
              <a:rPr sz="16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1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dark</a:t>
            </a:r>
            <a:r>
              <a:rPr sz="16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600" spc="-5" dirty="0">
                <a:latin typeface="Times New Roman" pitchFamily="18" charset="0"/>
                <a:cs typeface="Times New Roman" pitchFamily="18" charset="0"/>
              </a:rPr>
              <a:t>spots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929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0" dirty="0"/>
              <a:t>There</a:t>
            </a:r>
            <a:r>
              <a:rPr lang="en-US" spc="15" dirty="0"/>
              <a:t> </a:t>
            </a:r>
            <a:r>
              <a:rPr lang="en-US" spc="-10" dirty="0"/>
              <a:t>are</a:t>
            </a:r>
            <a:r>
              <a:rPr lang="en-US" dirty="0"/>
              <a:t> </a:t>
            </a:r>
            <a:r>
              <a:rPr lang="en-US" spc="-5" dirty="0"/>
              <a:t>two </a:t>
            </a:r>
            <a:r>
              <a:rPr lang="en-US" dirty="0"/>
              <a:t>main</a:t>
            </a:r>
            <a:r>
              <a:rPr lang="en-US" spc="10" dirty="0"/>
              <a:t> </a:t>
            </a:r>
            <a:r>
              <a:rPr lang="en-US" dirty="0"/>
              <a:t>types</a:t>
            </a:r>
            <a:r>
              <a:rPr lang="en-US" spc="10" dirty="0"/>
              <a:t> </a:t>
            </a:r>
            <a:r>
              <a:rPr lang="en-US" spc="-5" dirty="0"/>
              <a:t>of </a:t>
            </a:r>
            <a:r>
              <a:rPr lang="en-US" spc="-10" dirty="0"/>
              <a:t>control</a:t>
            </a:r>
            <a:r>
              <a:rPr lang="en-US" dirty="0"/>
              <a:t> </a:t>
            </a:r>
            <a:r>
              <a:rPr lang="en-US" spc="-5" dirty="0"/>
              <a:t>schemes that</a:t>
            </a:r>
            <a:r>
              <a:rPr lang="en-US" dirty="0"/>
              <a:t> </a:t>
            </a:r>
            <a:r>
              <a:rPr lang="en-US" spc="-10" dirty="0"/>
              <a:t>are</a:t>
            </a:r>
            <a:r>
              <a:rPr lang="en-US" spc="20" dirty="0"/>
              <a:t> </a:t>
            </a:r>
            <a:r>
              <a:rPr lang="en-US" spc="-5" dirty="0"/>
              <a:t>applied</a:t>
            </a:r>
            <a:r>
              <a:rPr lang="en-US" spc="15" dirty="0"/>
              <a:t> </a:t>
            </a:r>
            <a:r>
              <a:rPr lang="en-US" spc="-10" dirty="0"/>
              <a:t>to</a:t>
            </a:r>
            <a:r>
              <a:rPr lang="en-US" spc="-5" dirty="0"/>
              <a:t> </a:t>
            </a:r>
            <a:r>
              <a:rPr lang="en-US" dirty="0"/>
              <a:t>rule-based</a:t>
            </a:r>
            <a:r>
              <a:rPr lang="en-US" spc="15" dirty="0"/>
              <a:t> </a:t>
            </a:r>
            <a:r>
              <a:rPr lang="en-US" spc="-15" dirty="0"/>
              <a:t>systems.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2702" y="461594"/>
            <a:ext cx="4004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Forward</a:t>
            </a:r>
            <a:r>
              <a:rPr spc="-75" dirty="0"/>
              <a:t> </a:t>
            </a:r>
            <a:r>
              <a:rPr spc="-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50949"/>
            <a:ext cx="7561580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FORWARD</a:t>
            </a:r>
            <a:r>
              <a:rPr sz="20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facts/rules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(hopefully)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needed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goal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modus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ponens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generate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antecedents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compared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database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match,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consequents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database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Repeat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 long as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needed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Forward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chaining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“data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driven”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596" y="186893"/>
            <a:ext cx="4325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Backward</a:t>
            </a:r>
            <a:r>
              <a:rPr spc="-55" dirty="0"/>
              <a:t> </a:t>
            </a:r>
            <a:r>
              <a:rPr spc="-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30986"/>
            <a:ext cx="10814685" cy="43595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Backward-chaining 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also known as a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backward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deduction or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backward 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reasoning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when using an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inference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engine. </a:t>
            </a: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backward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chaining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reasoning,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starts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goal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works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backward,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chaining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rules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find known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support the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Backward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chaining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used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in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debugging,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diagnostics,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prescription</a:t>
            </a:r>
            <a:r>
              <a:rPr sz="20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game 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theory,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automated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theorem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proving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tools,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engines,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proof</a:t>
            </a:r>
            <a:r>
              <a:rPr sz="2000" spc="5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assistants,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AI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asked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matching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fact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q’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known,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unifier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whose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consequent</a:t>
            </a:r>
            <a:r>
              <a:rPr lang="en-US" sz="2000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q’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matches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attempt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prove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premise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backward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chaining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50" dirty="0" smtClean="0"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versions: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0" dirty="0" smtClean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sz="2000" b="1" spc="15" dirty="0" smtClean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solution,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000" b="1" spc="10" dirty="0" smtClean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solutions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Backward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chaining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basis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sz="2000" b="1" spc="15" dirty="0" smtClean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5" dirty="0" smtClean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e.g.,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Prolog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596" y="186893"/>
            <a:ext cx="4325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Backward</a:t>
            </a:r>
            <a:r>
              <a:rPr spc="-55" dirty="0"/>
              <a:t> </a:t>
            </a:r>
            <a:r>
              <a:rPr spc="-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45032"/>
            <a:ext cx="10815955" cy="530529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backward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chaining: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1016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backward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chaining,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goal is </a:t>
            </a:r>
            <a:r>
              <a:rPr sz="2000" b="1" spc="-30" dirty="0">
                <a:latin typeface="Times New Roman" pitchFamily="18" charset="0"/>
                <a:cs typeface="Times New Roman" pitchFamily="18" charset="0"/>
              </a:rPr>
              <a:t>broken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sub-goal or sub-goals </a:t>
            </a:r>
            <a:r>
              <a:rPr sz="2000" b="1" spc="-3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b="1" spc="-25" dirty="0" smtClean="0">
                <a:latin typeface="Times New Roman" pitchFamily="18" charset="0"/>
                <a:cs typeface="Times New Roman" pitchFamily="18" charset="0"/>
              </a:rPr>
              <a:t>prove</a:t>
            </a:r>
            <a:r>
              <a:rPr sz="2000" b="1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facts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called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goal-driven approach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 a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goals decides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rules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used.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</a:rPr>
              <a:t>modus ponens </a:t>
            </a:r>
            <a:r>
              <a:rPr sz="2000" b="1" spc="-20" dirty="0"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</a:rPr>
              <a:t>inference </a:t>
            </a:r>
            <a:r>
              <a:rPr sz="2000" b="1" spc="-5" dirty="0"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 the basis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backward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chaining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process.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This rule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states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 if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both the conditional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statement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(p-&gt;q)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antecedent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(p)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true,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6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infer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subsequent</a:t>
            </a:r>
            <a:r>
              <a:rPr sz="20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(q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modus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ponens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goals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Match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goals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consequents</a:t>
            </a:r>
            <a:r>
              <a:rPr lang="en-US" sz="2000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facts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match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consequents,</a:t>
            </a:r>
            <a:r>
              <a:rPr lang="en-US" sz="2000" spc="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antecedents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become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goals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Repeat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until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sub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goals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proven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least one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proven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228600"/>
            <a:ext cx="43275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Backward</a:t>
            </a:r>
            <a:r>
              <a:rPr spc="-75" dirty="0"/>
              <a:t> </a:t>
            </a:r>
            <a:r>
              <a:rPr spc="-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990600"/>
            <a:ext cx="10814685" cy="5408532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Backward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chaining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explained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sequence.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A-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goal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endpoint, that 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used as the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starting point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backward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tracking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initial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state.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A-&gt;B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fact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must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asserted 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arrive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endpoint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B.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E.g. Tom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sweating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(B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person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running,</a:t>
            </a:r>
            <a:r>
              <a:rPr sz="20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sweat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(A-&gt;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000" spc="-90" dirty="0" smtClean="0">
                <a:latin typeface="Times New Roman" pitchFamily="18" charset="0"/>
                <a:cs typeface="Times New Roman" pitchFamily="18" charset="0"/>
              </a:rPr>
              <a:t>Tom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running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(A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already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known,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makes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easy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deduce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inferences.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It’s</a:t>
            </a:r>
            <a:r>
              <a:rPr lang="en-US" sz="2000" spc="3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3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quicker</a:t>
            </a:r>
            <a:r>
              <a:rPr lang="en-US" sz="2000" spc="3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000" spc="3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3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2000" spc="3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sz="2000" spc="3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sz="2000" spc="3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chaining</a:t>
            </a:r>
            <a:r>
              <a:rPr lang="en-US" sz="2000" spc="3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because</a:t>
            </a:r>
            <a:r>
              <a:rPr lang="en-US" sz="2000" spc="3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6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endpoint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available.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  <a:tab pos="762635" algn="l"/>
                <a:tab pos="1419225" algn="l"/>
                <a:tab pos="2195195" algn="l"/>
                <a:tab pos="2621915" algn="l"/>
                <a:tab pos="4056379" algn="l"/>
                <a:tab pos="5211445" algn="l"/>
                <a:tab pos="6651625" algn="l"/>
                <a:tab pos="7288530" algn="l"/>
                <a:tab pos="7783830" algn="l"/>
                <a:tab pos="9002395" algn="l"/>
                <a:tab pos="1061466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In this ty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 of chainin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000" spc="-5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ect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soluti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der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ed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ecti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ely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pre-determined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met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engine.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2000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reasoning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endpoint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known.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doesn’t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deduce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solutions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answers.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  <a:tab pos="707390" algn="l"/>
                <a:tab pos="1468120" algn="l"/>
                <a:tab pos="2652395" algn="l"/>
                <a:tab pos="3434079" algn="l"/>
                <a:tab pos="4170679" algn="l"/>
                <a:tab pos="4536440" algn="l"/>
                <a:tab pos="5859145" algn="l"/>
                <a:tab pos="6863715" algn="l"/>
                <a:tab pos="7927340" algn="l"/>
                <a:tab pos="8272145" algn="l"/>
                <a:tab pos="8953500" algn="l"/>
                <a:tab pos="10137775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der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es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4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needed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, whi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ma</a:t>
            </a:r>
            <a:r>
              <a:rPr lang="en-US" sz="2000" spc="-9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es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 less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fl</a:t>
            </a:r>
            <a:r>
              <a:rPr lang="en-US" sz="2000" spc="-5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xi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han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chaining.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596" y="186893"/>
            <a:ext cx="4325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Backward</a:t>
            </a:r>
            <a:r>
              <a:rPr spc="-55" dirty="0"/>
              <a:t> </a:t>
            </a:r>
            <a:r>
              <a:rPr spc="-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92886"/>
            <a:ext cx="10816590" cy="15587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7620" indent="-342900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backward-chaining</a:t>
            </a:r>
            <a:r>
              <a:rPr sz="2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mostly</a:t>
            </a:r>
            <a:r>
              <a:rPr sz="20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depth-first</a:t>
            </a:r>
            <a:r>
              <a:rPr sz="2000" b="1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sz="2000" b="1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strategy</a:t>
            </a:r>
            <a:r>
              <a:rPr sz="2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-5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proof.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ts val="2810"/>
              </a:lnSpc>
              <a:spcBef>
                <a:spcPts val="6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backward-chaining,</a:t>
            </a:r>
            <a:r>
              <a:rPr sz="20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20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20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same</a:t>
            </a:r>
            <a:r>
              <a:rPr sz="20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above</a:t>
            </a:r>
            <a:r>
              <a:rPr sz="20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sz="2000" spc="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20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rewrite </a:t>
            </a:r>
            <a:r>
              <a:rPr sz="2000" spc="-5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all the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rules.</a:t>
            </a: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American</a:t>
            </a:r>
            <a:r>
              <a:rPr sz="2000" b="1" spc="3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(p)</a:t>
            </a:r>
            <a:r>
              <a:rPr sz="2000" b="1" spc="3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75" dirty="0">
                <a:latin typeface="Times New Roman" pitchFamily="18" charset="0"/>
                <a:cs typeface="Times New Roman" pitchFamily="18" charset="0"/>
              </a:rPr>
              <a:t>𝖠</a:t>
            </a:r>
            <a:r>
              <a:rPr sz="2000" b="1" spc="3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weapon(q)</a:t>
            </a:r>
            <a:r>
              <a:rPr sz="2000" b="1" spc="3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75" dirty="0">
                <a:latin typeface="Times New Roman" pitchFamily="18" charset="0"/>
                <a:cs typeface="Times New Roman" pitchFamily="18" charset="0"/>
              </a:rPr>
              <a:t>𝖠</a:t>
            </a:r>
            <a:r>
              <a:rPr sz="2000" b="1" spc="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sells</a:t>
            </a:r>
            <a:r>
              <a:rPr sz="2000" b="1" spc="3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(p,</a:t>
            </a:r>
            <a:r>
              <a:rPr sz="2000" b="1" spc="3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q,</a:t>
            </a:r>
            <a:r>
              <a:rPr sz="2000" b="1" spc="3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r)</a:t>
            </a:r>
            <a:r>
              <a:rPr sz="2000" b="1" spc="3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75" dirty="0">
                <a:latin typeface="Times New Roman" pitchFamily="18" charset="0"/>
                <a:cs typeface="Times New Roman" pitchFamily="18" charset="0"/>
              </a:rPr>
              <a:t>𝖠</a:t>
            </a:r>
            <a:r>
              <a:rPr sz="2000" b="1" spc="3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hostile(r)</a:t>
            </a:r>
            <a:r>
              <a:rPr sz="2000" b="1" spc="3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sz="2000" b="1" spc="3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Criminal(p)</a:t>
            </a:r>
            <a:r>
              <a:rPr sz="2000" b="1" spc="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...(1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5800" y="2667000"/>
          <a:ext cx="8935084" cy="2946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985"/>
                <a:gridCol w="7327265"/>
                <a:gridCol w="1346834"/>
              </a:tblGrid>
              <a:tr h="357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endParaRPr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475"/>
                        </a:lnSpc>
                        <a:buFont typeface="Arial" pitchFamily="34" charset="0"/>
                        <a:buNone/>
                        <a:tabLst>
                          <a:tab pos="3062605" algn="l"/>
                        </a:tabLst>
                      </a:pPr>
                      <a:r>
                        <a:rPr sz="2000" b="1" dirty="0">
                          <a:latin typeface="Times New Roman" pitchFamily="18" charset="0"/>
                          <a:cs typeface="Times New Roman" pitchFamily="18" charset="0"/>
                        </a:rPr>
                        <a:t>Owns(A,</a:t>
                      </a:r>
                      <a:r>
                        <a:rPr sz="2000" b="1" spc="-5" dirty="0">
                          <a:latin typeface="Times New Roman" pitchFamily="18" charset="0"/>
                          <a:cs typeface="Times New Roman" pitchFamily="18" charset="0"/>
                        </a:rPr>
                        <a:t> T1)	</a:t>
                      </a:r>
                      <a:r>
                        <a:rPr sz="2000" b="1" dirty="0">
                          <a:latin typeface="Times New Roman" pitchFamily="18" charset="0"/>
                          <a:cs typeface="Times New Roman" pitchFamily="18" charset="0"/>
                        </a:rPr>
                        <a:t>........(2)</a:t>
                      </a:r>
                      <a:endParaRPr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873671">
                <a:tc>
                  <a:txBody>
                    <a:bodyPr/>
                    <a:lstStyle/>
                    <a:p>
                      <a:pPr marL="31750">
                        <a:lnSpc>
                          <a:spcPts val="3090"/>
                        </a:lnSpc>
                      </a:pP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090"/>
                        </a:lnSpc>
                      </a:pPr>
                      <a:r>
                        <a:rPr sz="2000" b="1" spc="-5" dirty="0">
                          <a:latin typeface="Times New Roman" pitchFamily="18" charset="0"/>
                          <a:cs typeface="Times New Roman" pitchFamily="18" charset="0"/>
                        </a:rPr>
                        <a:t>Missile(T1)</a:t>
                      </a:r>
                      <a:endParaRPr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20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Forall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sz="2000" b="1" spc="-5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b="1" spc="-5" dirty="0">
                          <a:latin typeface="Times New Roman" pitchFamily="18" charset="0"/>
                          <a:cs typeface="Times New Roman" pitchFamily="18" charset="0"/>
                        </a:rPr>
                        <a:t>Missiles(p)</a:t>
                      </a:r>
                      <a:r>
                        <a:rPr sz="2000" b="1" spc="-2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b="1" spc="-175" dirty="0">
                          <a:latin typeface="Times New Roman" pitchFamily="18" charset="0"/>
                          <a:cs typeface="Times New Roman" pitchFamily="18" charset="0"/>
                        </a:rPr>
                        <a:t>𝖠</a:t>
                      </a:r>
                      <a:r>
                        <a:rPr sz="2000" b="1" spc="-2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b="1" dirty="0">
                          <a:latin typeface="Times New Roman" pitchFamily="18" charset="0"/>
                          <a:cs typeface="Times New Roman" pitchFamily="18" charset="0"/>
                        </a:rPr>
                        <a:t>Owns</a:t>
                      </a:r>
                      <a:r>
                        <a:rPr sz="2000" b="1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b="1" spc="15" dirty="0">
                          <a:latin typeface="Times New Roman" pitchFamily="18" charset="0"/>
                          <a:cs typeface="Times New Roman" pitchFamily="18" charset="0"/>
                        </a:rPr>
                        <a:t>(A,</a:t>
                      </a:r>
                      <a:r>
                        <a:rPr sz="2000" b="1" spc="-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b="1" spc="-5" dirty="0">
                          <a:latin typeface="Times New Roman" pitchFamily="18" charset="0"/>
                          <a:cs typeface="Times New Roman" pitchFamily="18" charset="0"/>
                        </a:rPr>
                        <a:t>p)</a:t>
                      </a:r>
                      <a:r>
                        <a:rPr sz="20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b="1" spc="5" dirty="0"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  <a:r>
                        <a:rPr sz="2000" b="1" spc="-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b="1" dirty="0">
                          <a:latin typeface="Times New Roman" pitchFamily="18" charset="0"/>
                          <a:cs typeface="Times New Roman" pitchFamily="18" charset="0"/>
                        </a:rPr>
                        <a:t>Sells</a:t>
                      </a:r>
                      <a:r>
                        <a:rPr sz="2000" b="1" spc="-10" dirty="0">
                          <a:latin typeface="Times New Roman" pitchFamily="18" charset="0"/>
                          <a:cs typeface="Times New Roman" pitchFamily="18" charset="0"/>
                        </a:rPr>
                        <a:t> (Robert,</a:t>
                      </a:r>
                      <a:r>
                        <a:rPr sz="2000" b="1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b="1" spc="-5" dirty="0">
                          <a:latin typeface="Times New Roman" pitchFamily="18" charset="0"/>
                          <a:cs typeface="Times New Roman" pitchFamily="18" charset="0"/>
                        </a:rPr>
                        <a:t>p,</a:t>
                      </a:r>
                      <a:r>
                        <a:rPr sz="2000" b="1" dirty="0">
                          <a:latin typeface="Times New Roman" pitchFamily="18" charset="0"/>
                          <a:cs typeface="Times New Roman" pitchFamily="18" charset="0"/>
                        </a:rPr>
                        <a:t> A)</a:t>
                      </a:r>
                      <a:endParaRPr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0957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 pitchFamily="18" charset="0"/>
                          <a:cs typeface="Times New Roman" pitchFamily="18" charset="0"/>
                        </a:rPr>
                        <a:t>......(4)</a:t>
                      </a: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4445" marB="0"/>
                </a:tc>
              </a:tr>
              <a:tr h="434301">
                <a:tc>
                  <a:txBody>
                    <a:bodyPr/>
                    <a:lstStyle/>
                    <a:p>
                      <a:pPr marL="31750">
                        <a:lnSpc>
                          <a:spcPts val="3075"/>
                        </a:lnSpc>
                      </a:pP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075"/>
                        </a:lnSpc>
                        <a:tabLst>
                          <a:tab pos="4918710" algn="l"/>
                        </a:tabLst>
                      </a:pPr>
                      <a:r>
                        <a:rPr sz="2000" b="1" spc="-5" dirty="0">
                          <a:latin typeface="Times New Roman" pitchFamily="18" charset="0"/>
                          <a:cs typeface="Times New Roman" pitchFamily="18" charset="0"/>
                        </a:rPr>
                        <a:t>Missile(p)</a:t>
                      </a:r>
                      <a:r>
                        <a:rPr sz="2000" b="1" dirty="0">
                          <a:latin typeface="Times New Roman" pitchFamily="18" charset="0"/>
                          <a:cs typeface="Times New Roman" pitchFamily="18" charset="0"/>
                        </a:rPr>
                        <a:t> →</a:t>
                      </a:r>
                      <a:r>
                        <a:rPr sz="2000" b="1" spc="-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b="1" spc="-15" dirty="0">
                          <a:latin typeface="Times New Roman" pitchFamily="18" charset="0"/>
                          <a:cs typeface="Times New Roman" pitchFamily="18" charset="0"/>
                        </a:rPr>
                        <a:t>Weapons</a:t>
                      </a:r>
                      <a:r>
                        <a:rPr sz="2000" b="1" spc="3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b="1" dirty="0">
                          <a:latin typeface="Times New Roman" pitchFamily="18" charset="0"/>
                          <a:cs typeface="Times New Roman" pitchFamily="18" charset="0"/>
                        </a:rPr>
                        <a:t>(p)	.......(5)</a:t>
                      </a:r>
                      <a:endParaRPr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435865">
                <a:tc>
                  <a:txBody>
                    <a:bodyPr/>
                    <a:lstStyle/>
                    <a:p>
                      <a:pPr marL="31750">
                        <a:lnSpc>
                          <a:spcPts val="3090"/>
                        </a:lnSpc>
                      </a:pP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090"/>
                        </a:lnSpc>
                        <a:tabLst>
                          <a:tab pos="5697855" algn="l"/>
                        </a:tabLst>
                      </a:pPr>
                      <a:r>
                        <a:rPr sz="2000" b="1" spc="-5" dirty="0">
                          <a:latin typeface="Times New Roman" pitchFamily="18" charset="0"/>
                          <a:cs typeface="Times New Roman" pitchFamily="18" charset="0"/>
                        </a:rPr>
                        <a:t>Enemy(p,</a:t>
                      </a:r>
                      <a:r>
                        <a:rPr sz="2000" b="1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b="1" spc="-5" dirty="0">
                          <a:latin typeface="Times New Roman" pitchFamily="18" charset="0"/>
                          <a:cs typeface="Times New Roman" pitchFamily="18" charset="0"/>
                        </a:rPr>
                        <a:t>America)</a:t>
                      </a:r>
                      <a:r>
                        <a:rPr sz="2000" b="1" spc="-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b="1" spc="-5" dirty="0">
                          <a:latin typeface="Times New Roman" pitchFamily="18" charset="0"/>
                          <a:cs typeface="Times New Roman" pitchFamily="18" charset="0"/>
                        </a:rPr>
                        <a:t>→Hostile(p)	</a:t>
                      </a:r>
                      <a:r>
                        <a:rPr sz="2000" b="1" dirty="0">
                          <a:latin typeface="Times New Roman" pitchFamily="18" charset="0"/>
                          <a:cs typeface="Times New Roman" pitchFamily="18" charset="0"/>
                        </a:rPr>
                        <a:t>........(6)</a:t>
                      </a: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436179">
                <a:tc>
                  <a:txBody>
                    <a:bodyPr/>
                    <a:lstStyle/>
                    <a:p>
                      <a:pPr marL="31750">
                        <a:lnSpc>
                          <a:spcPts val="3090"/>
                        </a:lnSpc>
                      </a:pP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090"/>
                        </a:lnSpc>
                        <a:tabLst>
                          <a:tab pos="4085590" algn="l"/>
                        </a:tabLst>
                      </a:pPr>
                      <a:r>
                        <a:rPr sz="2000" b="1" spc="-10" dirty="0">
                          <a:latin typeface="Times New Roman" pitchFamily="18" charset="0"/>
                          <a:cs typeface="Times New Roman" pitchFamily="18" charset="0"/>
                        </a:rPr>
                        <a:t>Enemy </a:t>
                      </a:r>
                      <a:r>
                        <a:rPr sz="2000" b="1" spc="15" dirty="0">
                          <a:latin typeface="Times New Roman" pitchFamily="18" charset="0"/>
                          <a:cs typeface="Times New Roman" pitchFamily="18" charset="0"/>
                        </a:rPr>
                        <a:t>(A,</a:t>
                      </a:r>
                      <a:r>
                        <a:rPr sz="2000" b="1" spc="-5" dirty="0">
                          <a:latin typeface="Times New Roman" pitchFamily="18" charset="0"/>
                          <a:cs typeface="Times New Roman" pitchFamily="18" charset="0"/>
                        </a:rPr>
                        <a:t> America)	.........(7)</a:t>
                      </a: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  <a:tr h="408922">
                <a:tc>
                  <a:txBody>
                    <a:bodyPr/>
                    <a:lstStyle/>
                    <a:p>
                      <a:pPr marL="31750">
                        <a:lnSpc>
                          <a:spcPts val="3090"/>
                        </a:lnSpc>
                      </a:pP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•</a:t>
                      </a: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090"/>
                        </a:lnSpc>
                        <a:tabLst>
                          <a:tab pos="3922395" algn="l"/>
                        </a:tabLst>
                      </a:pPr>
                      <a:r>
                        <a:rPr sz="2000" b="1" spc="-5" dirty="0">
                          <a:latin typeface="Times New Roman" pitchFamily="18" charset="0"/>
                          <a:cs typeface="Times New Roman" pitchFamily="18" charset="0"/>
                        </a:rPr>
                        <a:t>American(Robert).	</a:t>
                      </a:r>
                      <a:r>
                        <a:rPr sz="2000" b="1" dirty="0">
                          <a:latin typeface="Times New Roman" pitchFamily="18" charset="0"/>
                          <a:cs typeface="Times New Roman" pitchFamily="18" charset="0"/>
                        </a:rPr>
                        <a:t>..........(8)</a:t>
                      </a: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596" y="186893"/>
            <a:ext cx="4325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Backward</a:t>
            </a:r>
            <a:r>
              <a:rPr spc="-55" dirty="0"/>
              <a:t> </a:t>
            </a:r>
            <a:r>
              <a:rPr spc="-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45032"/>
            <a:ext cx="10816590" cy="25949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Backward-Chaining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proof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:-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Ba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000" spc="-35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5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3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wi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art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wi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oa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spc="-5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4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whi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Criminal(Robert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infer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further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rules.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 smtClean="0">
                <a:latin typeface="Times New Roman" pitchFamily="18" charset="0"/>
                <a:cs typeface="Times New Roman" pitchFamily="18" charset="0"/>
              </a:rPr>
              <a:t>Step-1: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000" spc="5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first step,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take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goal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goal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fact,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infer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facts,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last,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prove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those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true. So our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goal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fact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"Robert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Criminal,"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predicate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it.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15" dirty="0" smtClean="0">
                <a:latin typeface="Times New Roman" pitchFamily="18" charset="0"/>
                <a:cs typeface="Times New Roman" pitchFamily="18" charset="0"/>
              </a:rPr>
              <a:t>Step-2: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000" spc="-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second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step,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infer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other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fact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satisfies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rules.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can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see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Rule-1,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predicate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Criminal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(Robert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present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 substitution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{Robert/P}.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So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all 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conjunctive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below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level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 will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replace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 with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Robert.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3886200"/>
            <a:ext cx="4777012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228600"/>
            <a:ext cx="48025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Knowledge</a:t>
            </a:r>
            <a:r>
              <a:rPr spc="-80" dirty="0"/>
              <a:t> </a:t>
            </a:r>
            <a:r>
              <a:rPr spc="-20" dirty="0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990600"/>
            <a:ext cx="11120755" cy="54752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knowledge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base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stored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about 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world.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inference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engine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applied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logical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base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deduced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000" spc="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would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iterate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sz="2000" spc="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fact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base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could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trigger additional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engine.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Inference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engines work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primarily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one of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modes either special rule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facts: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Forward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chaining :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Forward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chaining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starts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 the known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asserts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Backward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chaining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Backward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chaining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starts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goals,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works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backward</a:t>
            </a:r>
            <a:r>
              <a:rPr sz="2000" spc="3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3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sz="2000" spc="3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2000" spc="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facts</a:t>
            </a:r>
            <a:r>
              <a:rPr sz="2000" spc="3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must</a:t>
            </a:r>
            <a:r>
              <a:rPr sz="2000" spc="3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3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asserted</a:t>
            </a:r>
            <a:r>
              <a:rPr sz="2000" spc="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2000" spc="3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3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3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goals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achieved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440"/>
              </a:spcBef>
              <a:tabLst>
                <a:tab pos="355600" algn="l"/>
              </a:tabLst>
            </a:pP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Horn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Clause</a:t>
            </a:r>
            <a:r>
              <a:rPr lang="en-US"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Definite</a:t>
            </a:r>
            <a:r>
              <a:rPr lang="en-US"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clause: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This clause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sentences,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enables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knowledge base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more restricted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efficient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inference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ts val="3030"/>
              </a:lnSpc>
              <a:spcBef>
                <a:spcPts val="71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Definite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clause: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 clause which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 disjunction of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literals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exactly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0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US"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0" dirty="0">
                <a:latin typeface="Times New Roman" pitchFamily="18" charset="0"/>
                <a:cs typeface="Times New Roman" pitchFamily="18" charset="0"/>
              </a:rPr>
              <a:t>literal</a:t>
            </a:r>
            <a:r>
              <a:rPr lang="en-US" sz="2000" b="1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known</a:t>
            </a:r>
            <a:r>
              <a:rPr lang="en-US"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definite</a:t>
            </a:r>
            <a:r>
              <a:rPr lang="en-US"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clause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strict</a:t>
            </a:r>
            <a:r>
              <a:rPr lang="en-US" sz="20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horn</a:t>
            </a:r>
            <a:r>
              <a:rPr lang="en-US"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clause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ts val="3030"/>
              </a:lnSpc>
              <a:spcBef>
                <a:spcPts val="66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Horn clause: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clause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 disjunction of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literals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at most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literal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known as horn clause. 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Hence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all the 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definite</a:t>
            </a:r>
            <a:r>
              <a:rPr lang="en-US" sz="2000" b="1" spc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clauses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 horn</a:t>
            </a:r>
            <a:r>
              <a:rPr lang="en-US"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clauses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28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(¬</a:t>
            </a:r>
            <a:r>
              <a:rPr lang="en-US"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¬ q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k)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literal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k. It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equivalent</a:t>
            </a:r>
            <a:r>
              <a:rPr lang="en-US"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0" dirty="0" smtClean="0">
                <a:latin typeface="Times New Roman" pitchFamily="18" charset="0"/>
                <a:cs typeface="Times New Roman" pitchFamily="18" charset="0"/>
              </a:rPr>
              <a:t>𝖠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→ k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596" y="186893"/>
            <a:ext cx="4325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Backward</a:t>
            </a:r>
            <a:r>
              <a:rPr spc="-55" dirty="0"/>
              <a:t> </a:t>
            </a:r>
            <a:r>
              <a:rPr spc="-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066800"/>
            <a:ext cx="4495800" cy="1551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Step-3: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5" dirty="0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step-3,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extract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further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fact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Missile(q)</a:t>
            </a:r>
            <a:r>
              <a:rPr sz="2000" spc="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000" spc="6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infer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Weapon(q),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it satisfies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Rule-(5).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Weapon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(q) 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also true with 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substitution</a:t>
            </a:r>
            <a:r>
              <a:rPr sz="20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constant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T1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q.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066801"/>
            <a:ext cx="3962400" cy="22097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3429000"/>
            <a:ext cx="464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Step-4: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sz="2000" spc="5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step-4,</a:t>
            </a:r>
            <a:r>
              <a:rPr lang="en-US" sz="2000" spc="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2000" spc="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000" spc="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>
                <a:latin typeface="Times New Roman" pitchFamily="18" charset="0"/>
                <a:cs typeface="Times New Roman" pitchFamily="18" charset="0"/>
              </a:rPr>
              <a:t>infer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facts</a:t>
            </a:r>
            <a:r>
              <a:rPr lang="en-US" sz="2000" spc="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Missile(T1)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Owns(A,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T1)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spc="-6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Sells(Robert,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T1,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r) which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satisfies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Rule-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, with the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substitution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of 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place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45" dirty="0">
                <a:latin typeface="Times New Roman" pitchFamily="18" charset="0"/>
                <a:cs typeface="Times New Roman" pitchFamily="18" charset="0"/>
              </a:rPr>
              <a:t>r.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proved</a:t>
            </a:r>
            <a:r>
              <a:rPr lang="en-US"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here.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9800" y="3581400"/>
            <a:ext cx="4091921" cy="2996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596" y="186893"/>
            <a:ext cx="4325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Backward</a:t>
            </a:r>
            <a:r>
              <a:rPr spc="-55" dirty="0"/>
              <a:t> </a:t>
            </a:r>
            <a:r>
              <a:rPr spc="-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990600"/>
            <a:ext cx="10817860" cy="71429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15" dirty="0" smtClean="0">
                <a:latin typeface="Times New Roman" pitchFamily="18" charset="0"/>
                <a:cs typeface="Times New Roman" pitchFamily="18" charset="0"/>
              </a:rPr>
              <a:t>Step-5: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sz="2000" spc="7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step-5,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81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infer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fact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Enemy(A,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America)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Hostile(A)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satisfies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Rule-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hence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proved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backward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chaining.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1981200"/>
            <a:ext cx="54864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9141" y="339293"/>
            <a:ext cx="9168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Forward</a:t>
            </a:r>
            <a:r>
              <a:rPr spc="-10" dirty="0"/>
              <a:t> </a:t>
            </a:r>
            <a:r>
              <a:rPr spc="-5" dirty="0"/>
              <a:t>Chaining</a:t>
            </a:r>
            <a:r>
              <a:rPr spc="-10" dirty="0"/>
              <a:t> vs.</a:t>
            </a:r>
            <a:r>
              <a:rPr dirty="0"/>
              <a:t> </a:t>
            </a:r>
            <a:r>
              <a:rPr spc="-15" dirty="0"/>
              <a:t>Backward</a:t>
            </a:r>
            <a:r>
              <a:rPr spc="-10" dirty="0"/>
              <a:t> </a:t>
            </a:r>
            <a:r>
              <a:rPr spc="-5" dirty="0"/>
              <a:t>Chaining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1593850"/>
          <a:ext cx="10972800" cy="4317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0"/>
                <a:gridCol w="5486400"/>
              </a:tblGrid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Forward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Chaining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Backward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Chaining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86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starts</a:t>
                      </a:r>
                      <a:r>
                        <a:rPr sz="18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known</a:t>
                      </a:r>
                      <a:r>
                        <a:rPr sz="18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facts</a:t>
                      </a:r>
                      <a:r>
                        <a:rPr sz="18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applies</a:t>
                      </a:r>
                      <a:r>
                        <a:rPr sz="18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inference</a:t>
                      </a:r>
                      <a:r>
                        <a:rPr sz="18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rule</a:t>
                      </a:r>
                      <a:r>
                        <a:rPr sz="18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extract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unit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reaches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goal.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185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starts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goal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works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backward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through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inference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rules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find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800" spc="3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facts</a:t>
                      </a:r>
                      <a:r>
                        <a:rPr sz="1800" spc="3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that support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goal.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top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down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approach.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bottom-up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approach.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known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data-driven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inference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technique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reach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goal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data.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5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known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goal-driven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technique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start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goal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divide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sub-goal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extract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facts.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applies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breadth-first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search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strategy.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applies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depth-first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search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strategy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tests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available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rules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tests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only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few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rules.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2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suitable</a:t>
                      </a:r>
                      <a:r>
                        <a:rPr sz="18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planning,</a:t>
                      </a:r>
                      <a:r>
                        <a:rPr sz="18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monitoring,</a:t>
                      </a:r>
                      <a:r>
                        <a:rPr sz="18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control,</a:t>
                      </a:r>
                      <a:r>
                        <a:rPr sz="18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interpretation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application.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suitable</a:t>
                      </a:r>
                      <a:r>
                        <a:rPr sz="18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diagnostic,</a:t>
                      </a:r>
                      <a:r>
                        <a:rPr sz="18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prescription,</a:t>
                      </a:r>
                      <a:r>
                        <a:rPr sz="18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debugging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application.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11658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generate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infinite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possible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conclusions.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generates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finite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possible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conclusions.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0"/>
            <a:ext cx="41103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Reasoning</a:t>
            </a:r>
            <a:r>
              <a:rPr spc="-8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762000"/>
            <a:ext cx="10814685" cy="5511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 reasoning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mental process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deriving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making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predictions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available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knowledge,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facts,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beliefs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o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say,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Reasoning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way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infer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facts from existing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."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general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thinking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rationally,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valid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conclusions.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Human</a:t>
            </a:r>
            <a:r>
              <a:rPr sz="2000" b="1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capability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divided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three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areas: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marR="6350" lvl="1" indent="-342900" algn="just">
              <a:spcBef>
                <a:spcPts val="95"/>
              </a:spcBef>
              <a:buFont typeface="Wingdings" pitchFamily="2" charset="2"/>
              <a:buChar char="Ø"/>
              <a:tabLst>
                <a:tab pos="355600" algn="l"/>
              </a:tabLst>
            </a:pP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Mathematical</a:t>
            </a:r>
            <a:r>
              <a:rPr sz="2000" b="1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-axioms,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definitions,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theorems,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proofs</a:t>
            </a:r>
            <a:endParaRPr lang="en-US" sz="2000" spc="-25" dirty="0" smtClean="0">
              <a:latin typeface="Times New Roman" pitchFamily="18" charset="0"/>
              <a:cs typeface="Times New Roman" pitchFamily="18" charset="0"/>
            </a:endParaRPr>
          </a:p>
          <a:p>
            <a:pPr marL="812800" marR="6350" lvl="1" indent="-342900" algn="just">
              <a:spcBef>
                <a:spcPts val="95"/>
              </a:spcBef>
              <a:buFont typeface="Wingdings" pitchFamily="2" charset="2"/>
              <a:buChar char="Ø"/>
              <a:tabLst>
                <a:tab pos="355600" algn="l"/>
              </a:tabLst>
            </a:pP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Logical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deductive,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inductive,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abductive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marR="6350" lvl="1" indent="-342900" algn="just">
              <a:spcBef>
                <a:spcPts val="95"/>
              </a:spcBef>
              <a:buFont typeface="Wingdings" pitchFamily="2" charset="2"/>
              <a:buChar char="Ø"/>
              <a:tabLst>
                <a:tab pos="355600" algn="l"/>
              </a:tabLst>
            </a:pP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Non-logical</a:t>
            </a:r>
            <a:r>
              <a:rPr sz="2000" b="1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linguistic,</a:t>
            </a:r>
            <a:r>
              <a:rPr sz="20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language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areas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every human being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ability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level 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depends</a:t>
            </a:r>
            <a:r>
              <a:rPr sz="2000" b="1" spc="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education,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 smtClean="0"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sz="2000" b="1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genetics.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Approaches</a:t>
            </a:r>
            <a:r>
              <a:rPr sz="2000" b="1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reasoning-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Symbolic,</a:t>
            </a:r>
            <a:r>
              <a:rPr sz="2000" b="1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statistical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logic 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reasoning</a:t>
            </a:r>
            <a:endParaRPr lang="en-US" sz="2000" b="1" spc="-1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41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000" spc="-114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help machines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perform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human-level functions,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and its various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subfields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rely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representation.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b="1" spc="5" dirty="0" smtClean="0">
                <a:latin typeface="Times New Roman" pitchFamily="18" charset="0"/>
                <a:cs typeface="Times New Roman" pitchFamily="18" charset="0"/>
              </a:rPr>
              <a:t> AI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helps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 machines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think</a:t>
            </a:r>
            <a:r>
              <a:rPr lang="en-US" sz="2000" b="1" spc="5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rationally</a:t>
            </a:r>
            <a:r>
              <a:rPr lang="en-US" sz="2000" b="1" spc="5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spc="-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sz="2000" b="1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humans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Helps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machines in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problem-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solving,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deriving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solutions,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en-US" sz="20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making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predictions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available information,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knowledge,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facts,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55600" marR="5080" indent="-342900" algn="just">
              <a:lnSpc>
                <a:spcPct val="9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Additionally,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reasoning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performed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either in a 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formal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informal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manner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top-down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bottom-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approaches, depending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machines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handle uncertainties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and partial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truths.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Probabilistic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allows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machines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deal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represent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uncertain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information.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743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Role</a:t>
            </a:r>
            <a:r>
              <a:rPr dirty="0"/>
              <a:t> of </a:t>
            </a:r>
            <a:r>
              <a:rPr spc="-10" dirty="0"/>
              <a:t>Reasoning</a:t>
            </a:r>
            <a:r>
              <a:rPr spc="-2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10" dirty="0"/>
              <a:t>Knowledge-based</a:t>
            </a:r>
            <a:r>
              <a:rPr spc="-25" dirty="0"/>
              <a:t> 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914400"/>
            <a:ext cx="10816590" cy="5668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Among the various types of reasoning,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deductive reasoning and non-monotonic reasoning are used by knowledge-based systems to solve problems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. Moreover, it helps with the implementation of knowledge-based systems and AI in machines,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enabling them to perform tasks that require human level intelligence and mental processes.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short,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humans,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machines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reasoning,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along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knowledge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logic,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analysis,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problem-solving,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making 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conclusions,</a:t>
            </a:r>
            <a:r>
              <a:rPr lang="en-US"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more.</a:t>
            </a:r>
          </a:p>
          <a:p>
            <a:pPr marL="355600" marR="5080" indent="-342900" algn="just"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spcBef>
                <a:spcPts val="10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Properties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of Information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12800" marR="5080" lvl="1" indent="-342900" algn="just">
              <a:spcBef>
                <a:spcPts val="105"/>
              </a:spcBef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Complete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All the facts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that are necessary to solve a problem are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present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in the system. E.g., Question Answering or proof.</a:t>
            </a:r>
          </a:p>
          <a:p>
            <a:pPr marL="812800" marR="5080" lvl="1" indent="-342900" algn="just">
              <a:spcBef>
                <a:spcPts val="105"/>
              </a:spcBef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Consistent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There is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 contradiction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available information. E.g., we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should not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 able to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derive both P and ~P.</a:t>
            </a:r>
          </a:p>
          <a:p>
            <a:pPr marL="812800" marR="5080" lvl="1" indent="-342900" algn="just">
              <a:spcBef>
                <a:spcPts val="105"/>
              </a:spcBef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Monotonous / Monotonically Growing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An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addition of information does not make existing information false, or inconsistent.</a:t>
            </a:r>
          </a:p>
          <a:p>
            <a:pPr marL="355600" marR="5080" indent="-342900" algn="just">
              <a:spcBef>
                <a:spcPts val="105"/>
              </a:spcBef>
              <a:buFont typeface="Arial" pitchFamily="34" charset="0"/>
              <a:buChar char="•"/>
              <a:tabLst>
                <a:tab pos="355600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spcBef>
                <a:spcPts val="10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information is not complete, or inconsistent, we need Non-Monotonic Reasoning Systems.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8021" y="186893"/>
            <a:ext cx="2699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Uncer</a:t>
            </a:r>
            <a:r>
              <a:rPr spc="-45" dirty="0"/>
              <a:t>t</a:t>
            </a:r>
            <a:r>
              <a:rPr dirty="0"/>
              <a:t>ai</a:t>
            </a:r>
            <a:r>
              <a:rPr spc="-35" dirty="0"/>
              <a:t>n</a:t>
            </a:r>
            <a:r>
              <a:rPr dirty="0"/>
              <a:t>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60882"/>
            <a:ext cx="10816590" cy="523027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world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uncertain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place,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often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is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imperfect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which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causes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5" dirty="0" smtClean="0">
                <a:latin typeface="Times New Roman" pitchFamily="18" charset="0"/>
                <a:cs typeface="Times New Roman" pitchFamily="18" charset="0"/>
              </a:rPr>
              <a:t>uncertainty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must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be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able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operate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under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uncertainty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spc="-2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</a:tabLst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Uncertain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inputs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Missing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data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Noisy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data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US" sz="2000" b="1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Uncertain</a:t>
            </a:r>
            <a:r>
              <a:rPr sz="2000" b="1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knowledge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causes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lead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effects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Incomplete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enumeration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conditions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effects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Incomplete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causality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domain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buFont typeface="Wingdings"/>
              <a:buChar char=""/>
              <a:tabLst>
                <a:tab pos="355600" algn="l"/>
              </a:tabLst>
            </a:pP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Probabilistic</a:t>
            </a:r>
            <a:r>
              <a:rPr sz="2000" spc="-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effects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US" sz="2000" b="1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Uncertain</a:t>
            </a:r>
            <a:r>
              <a:rPr sz="2000" b="1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outputs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Abduction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induction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inherently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uncertain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Default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reasoning,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even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deductive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fashion,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uncertain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Incomplete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deductive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may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uncertain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9113" y="186893"/>
            <a:ext cx="6568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Reasoning</a:t>
            </a:r>
            <a:r>
              <a:rPr spc="-40" dirty="0"/>
              <a:t> </a:t>
            </a:r>
            <a:r>
              <a:rPr spc="-5" dirty="0"/>
              <a:t>under</a:t>
            </a:r>
            <a:r>
              <a:rPr spc="-15" dirty="0"/>
              <a:t> </a:t>
            </a:r>
            <a:r>
              <a:rPr spc="-10" dirty="0"/>
              <a:t>uncertainty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30986"/>
            <a:ext cx="10813415" cy="37183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 reasoning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mental process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deriving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making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predictions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available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knowledge,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facts,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beliefs.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say,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Reasoning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way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infer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facts from existing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."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general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thinking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rationally,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valid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conclusions.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Types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Reasoning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Monotonic</a:t>
            </a:r>
            <a:r>
              <a:rPr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Non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Monotonic</a:t>
            </a:r>
            <a:r>
              <a:rPr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Common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Sense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Deductive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Inductive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Abductive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497" y="186893"/>
            <a:ext cx="4986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Monotonic</a:t>
            </a:r>
            <a:r>
              <a:rPr spc="-50" dirty="0"/>
              <a:t> </a:t>
            </a:r>
            <a:r>
              <a:rPr spc="-10" dirty="0"/>
              <a:t>Reasoning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30986"/>
            <a:ext cx="10817860" cy="5052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monotonic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reasoning,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once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is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taken,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2000" b="1" spc="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b="1" spc="6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remain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even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information to existing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our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base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monotonic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reasoning,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adding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does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not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decrease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the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prepositions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000" spc="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derived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3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solve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monotonic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problems,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derive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valid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b="1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available facts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0" dirty="0">
                <a:latin typeface="Times New Roman" pitchFamily="18" charset="0"/>
                <a:cs typeface="Times New Roman" pitchFamily="18" charset="0"/>
              </a:rPr>
              <a:t>only,</a:t>
            </a:r>
            <a:r>
              <a:rPr sz="200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affected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 by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facts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Monotonic reasoning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is not useful 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real-time 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real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time,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changed,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cannot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monotonic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Monotonic reasoning 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conventional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systems,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ogic-based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monotonic.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theorem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proving</a:t>
            </a:r>
            <a:r>
              <a:rPr sz="2000" b="1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monotonic</a:t>
            </a:r>
            <a:r>
              <a:rPr sz="200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Earth</a:t>
            </a:r>
            <a:r>
              <a:rPr lang="en-US"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0" dirty="0">
                <a:latin typeface="Times New Roman" pitchFamily="18" charset="0"/>
                <a:cs typeface="Times New Roman" pitchFamily="18" charset="0"/>
              </a:rPr>
              <a:t>revolves</a:t>
            </a:r>
            <a:r>
              <a:rPr lang="en-US"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around</a:t>
            </a:r>
            <a:r>
              <a:rPr lang="en-US"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Sun.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true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fact,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cannot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changed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 if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 add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another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sentence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knowledge base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like,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"The moon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revolves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around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the earth"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"Earth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round,"</a:t>
            </a:r>
            <a:r>
              <a:rPr lang="en-US"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780" y="186893"/>
            <a:ext cx="57918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Monotonous</a:t>
            </a:r>
            <a:r>
              <a:rPr spc="-50" dirty="0"/>
              <a:t> </a:t>
            </a:r>
            <a:r>
              <a:rPr spc="-15" dirty="0"/>
              <a:t>Information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134" y="1152905"/>
            <a:ext cx="10838658" cy="4638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497" y="186893"/>
            <a:ext cx="4986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Monotonic</a:t>
            </a:r>
            <a:r>
              <a:rPr spc="-50" dirty="0"/>
              <a:t> </a:t>
            </a:r>
            <a:r>
              <a:rPr spc="-10" dirty="0"/>
              <a:t>Reasoning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45032"/>
            <a:ext cx="8466455" cy="23942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logic</a:t>
            </a:r>
            <a:endParaRPr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proven</a:t>
            </a:r>
            <a:r>
              <a:rPr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true,</a:t>
            </a:r>
            <a:r>
              <a:rPr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forever</a:t>
            </a:r>
            <a:endParaRPr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Facts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provided</a:t>
            </a:r>
            <a:r>
              <a:rPr sz="20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can’t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modified</a:t>
            </a:r>
            <a:endParaRPr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Doesn’t</a:t>
            </a:r>
            <a:r>
              <a:rPr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always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 fit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 in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real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life.</a:t>
            </a:r>
            <a:endParaRPr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Sidra</a:t>
            </a:r>
            <a:r>
              <a:rPr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Doha</a:t>
            </a:r>
            <a:r>
              <a:rPr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Doha</a:t>
            </a:r>
            <a:r>
              <a:rPr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5" dirty="0" smtClean="0">
                <a:latin typeface="Times New Roman" pitchFamily="18" charset="0"/>
                <a:cs typeface="Times New Roman" pitchFamily="18" charset="0"/>
              </a:rPr>
              <a:t>Qatar,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Sidra</a:t>
            </a:r>
            <a:r>
              <a:rPr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0" dirty="0" smtClean="0">
                <a:latin typeface="Times New Roman" pitchFamily="18" charset="0"/>
                <a:cs typeface="Times New Roman" pitchFamily="18" charset="0"/>
              </a:rPr>
              <a:t>Qatar.</a:t>
            </a:r>
            <a:endParaRPr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Sidra</a:t>
            </a:r>
            <a:r>
              <a:rPr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always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5" dirty="0" smtClean="0">
                <a:latin typeface="Times New Roman" pitchFamily="18" charset="0"/>
                <a:cs typeface="Times New Roman" pitchFamily="18" charset="0"/>
              </a:rPr>
              <a:t>take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trip</a:t>
            </a:r>
            <a:r>
              <a:rPr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United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States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35134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5" dirty="0" smtClean="0"/>
              <a:t>Conti.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838200"/>
            <a:ext cx="10817225" cy="555600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propositional</a:t>
            </a:r>
            <a:r>
              <a:rPr lang="en-US" sz="2000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logic,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resolution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forward/backward</a:t>
            </a:r>
            <a:r>
              <a:rPr lang="en-US" sz="2000" spc="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chaining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Forward: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reach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query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Backward: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go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back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FOL,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substitute</a:t>
            </a:r>
            <a:r>
              <a:rPr lang="en-US" sz="2000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propositions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lifting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unification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resolve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variables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programming: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Prolog,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5" dirty="0" smtClean="0">
                <a:latin typeface="Times New Roman" pitchFamily="18" charset="0"/>
                <a:cs typeface="Times New Roman" pitchFamily="18" charset="0"/>
              </a:rPr>
              <a:t>LISP,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Haskell</a:t>
            </a:r>
            <a:endParaRPr lang="en-US" sz="2000" b="1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Prolog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: Most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widely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language.</a:t>
            </a:r>
            <a:endParaRPr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62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written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backwards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uppercase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constants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lowercase.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us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pl</a:t>
            </a:r>
            <a:r>
              <a:rPr sz="2000" spc="-3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xit</a:t>
            </a:r>
            <a:r>
              <a:rPr sz="2000" spc="-19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pil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3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othe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ngua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sz="2000" spc="-9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Machine,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LISP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C.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makes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easy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contruct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lists,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like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LISP.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 pitchFamily="18" charset="0"/>
                <a:cs typeface="Times New Roman" pitchFamily="18" charset="0"/>
              </a:rPr>
              <a:t>LISP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err="1" smtClean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language: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primary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lists.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12800" lvl="1" indent="-342900" algn="just">
              <a:spcBef>
                <a:spcPts val="63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Lisp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AI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because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symbols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algebra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theorem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proving,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planning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systems,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diagnosis,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rewrite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systems,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reasoning,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logic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languages,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translation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expert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12800" lvl="1" indent="-342900" algn="just">
              <a:spcBef>
                <a:spcPts val="63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language,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opposed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procedural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imperative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language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3620" y="186893"/>
            <a:ext cx="6063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Non</a:t>
            </a:r>
            <a:r>
              <a:rPr spc="-20" dirty="0"/>
              <a:t> </a:t>
            </a:r>
            <a:r>
              <a:rPr spc="-5" dirty="0"/>
              <a:t>Monotonic</a:t>
            </a:r>
            <a:r>
              <a:rPr spc="-30" dirty="0"/>
              <a:t> </a:t>
            </a:r>
            <a:r>
              <a:rPr spc="-10" dirty="0"/>
              <a:t>Reasoning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30986"/>
            <a:ext cx="10815955" cy="4513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Non-monotonic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reasoning,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some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conclusions</a:t>
            </a:r>
            <a:r>
              <a:rPr sz="2000" b="1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may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invalidated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 smtClean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b="1" spc="-6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some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our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base.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Non-monotonic</a:t>
            </a:r>
            <a:r>
              <a:rPr sz="2000" spc="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deals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incomplete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uncertain</a:t>
            </a:r>
            <a:r>
              <a:rPr sz="2000" b="1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models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Human</a:t>
            </a:r>
            <a:r>
              <a:rPr sz="2000" b="1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perceptions</a:t>
            </a:r>
            <a:r>
              <a:rPr sz="2000" b="1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various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things</a:t>
            </a:r>
            <a:r>
              <a:rPr sz="2000" b="1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b="1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daily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life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"is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general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non-monotonic</a:t>
            </a:r>
            <a:r>
              <a:rPr sz="20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US" sz="2000" spc="-1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1918970" algn="l"/>
                <a:tab pos="2574290" algn="l"/>
              </a:tabLst>
            </a:pP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spc="-5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ampl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uppose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knowledge base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Birds</a:t>
            </a:r>
            <a:r>
              <a:rPr lang="en-US" sz="20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0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fly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Penguins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fly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b="1" spc="-15" dirty="0" err="1">
                <a:latin typeface="Times New Roman" pitchFamily="18" charset="0"/>
                <a:cs typeface="Times New Roman" pitchFamily="18" charset="0"/>
              </a:rPr>
              <a:t>Pitty</a:t>
            </a:r>
            <a:r>
              <a:rPr lang="en-US"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bird</a:t>
            </a: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above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sentences,</a:t>
            </a:r>
            <a:r>
              <a:rPr lang="en-US"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 can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conclude</a:t>
            </a:r>
            <a:r>
              <a:rPr lang="en-US"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5" dirty="0" err="1">
                <a:latin typeface="Times New Roman" pitchFamily="18" charset="0"/>
                <a:cs typeface="Times New Roman" pitchFamily="18" charset="0"/>
              </a:rPr>
              <a:t>Pitty</a:t>
            </a:r>
            <a:r>
              <a:rPr lang="en-US"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fly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5" dirty="0" smtClean="0"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US" sz="2000" spc="-4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20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sz="2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en-US" sz="20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sentence</a:t>
            </a:r>
            <a:r>
              <a:rPr lang="en-US" sz="2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2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en-US" sz="2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b="1" spc="-10" dirty="0" err="1">
                <a:latin typeface="Times New Roman" pitchFamily="18" charset="0"/>
                <a:cs typeface="Times New Roman" pitchFamily="18" charset="0"/>
              </a:rPr>
              <a:t>Pitty</a:t>
            </a:r>
            <a:r>
              <a:rPr lang="en-US" sz="2000" b="1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penguin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", which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concludes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b="1" spc="-10" dirty="0" err="1">
                <a:latin typeface="Times New Roman" pitchFamily="18" charset="0"/>
                <a:cs typeface="Times New Roman" pitchFamily="18" charset="0"/>
              </a:rPr>
              <a:t>Pitty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 cannot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fly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invalidates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above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76200"/>
            <a:ext cx="6063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Non</a:t>
            </a:r>
            <a:r>
              <a:rPr spc="-20" dirty="0"/>
              <a:t> </a:t>
            </a:r>
            <a:r>
              <a:rPr spc="-5" dirty="0"/>
              <a:t>Monotonic</a:t>
            </a:r>
            <a:r>
              <a:rPr spc="-30" dirty="0"/>
              <a:t> </a:t>
            </a:r>
            <a:r>
              <a:rPr spc="-10" dirty="0"/>
              <a:t>Reasoning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762000"/>
            <a:ext cx="10817225" cy="4923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is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non-monotonic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some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conclusions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invalidated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adding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knowledge. The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logic of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definite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clauses with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negation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failure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non-monotonic.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Non-monotonic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useful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representing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defaults.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default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be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unless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overridden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spc="-2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facts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added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facts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modified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change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fact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might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change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fact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b="1" u="heavy" spc="-10" dirty="0" smtClean="0"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  <a:hlinkClick r:id="rId2"/>
              </a:rPr>
              <a:t>Example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balls bounce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Football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ball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football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bounce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(Of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course?)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football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air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filled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in?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(Conclusions</a:t>
            </a:r>
            <a:r>
              <a:rPr lang="en-US" sz="2000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000" spc="-6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facts)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0"/>
            <a:ext cx="6064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Non</a:t>
            </a:r>
            <a:r>
              <a:rPr spc="-20" dirty="0"/>
              <a:t> </a:t>
            </a:r>
            <a:r>
              <a:rPr spc="-5" dirty="0"/>
              <a:t>Monotonic</a:t>
            </a:r>
            <a:r>
              <a:rPr spc="-25" dirty="0"/>
              <a:t> </a:t>
            </a:r>
            <a:r>
              <a:rPr spc="-10" dirty="0"/>
              <a:t>Reasoning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762000"/>
            <a:ext cx="10558145" cy="23942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tabLst>
                <a:tab pos="354965" algn="l"/>
                <a:tab pos="355600" algn="l"/>
              </a:tabLst>
            </a:pPr>
            <a:r>
              <a:rPr sz="20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  <a:hlinkClick r:id="rId2"/>
              </a:rPr>
              <a:t>Real</a:t>
            </a:r>
            <a:r>
              <a:rPr sz="2000" b="1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sz="20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  <a:hlinkClick r:id="rId2"/>
              </a:rPr>
              <a:t>life</a:t>
            </a:r>
            <a:r>
              <a:rPr sz="2000" b="1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sz="20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  <a:hlinkClick r:id="rId2"/>
              </a:rPr>
              <a:t>usage</a:t>
            </a:r>
            <a:r>
              <a:rPr sz="2000" b="1" spc="1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artificial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intelligent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systems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its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adaptability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Adding,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removing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and modifying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3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reach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appropriate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conclusions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appropriate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scenarios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tabLst>
                <a:tab pos="354965" algn="l"/>
                <a:tab pos="355600" algn="l"/>
              </a:tabLst>
            </a:pPr>
            <a:r>
              <a:rPr sz="20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  <a:hlinkClick r:id="rId3"/>
              </a:rPr>
              <a:t>Application</a:t>
            </a:r>
            <a:r>
              <a:rPr sz="2000" b="1" spc="3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Consider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can’t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handled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monotonic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logic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Birds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fly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(Seems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logical,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?)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5" y="186893"/>
            <a:ext cx="6075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Non-monotonic</a:t>
            </a:r>
            <a:r>
              <a:rPr spc="-35" dirty="0"/>
              <a:t> </a:t>
            </a:r>
            <a:r>
              <a:rPr spc="-10" dirty="0"/>
              <a:t>Reasoning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45032"/>
            <a:ext cx="10816590" cy="380488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Non-monotonic</a:t>
            </a:r>
            <a:r>
              <a:rPr sz="20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describe</a:t>
            </a:r>
            <a:r>
              <a:rPr sz="20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default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762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  <a:tab pos="1541145" algn="l"/>
                <a:tab pos="3202940" algn="l"/>
                <a:tab pos="3877945" algn="l"/>
                <a:tab pos="5690235" algn="l"/>
                <a:tab pos="6293485" algn="l"/>
                <a:tab pos="7343775" algn="l"/>
                <a:tab pos="8340725" algn="l"/>
                <a:tab pos="8851265" algn="l"/>
                <a:tab pos="9718675" algn="l"/>
                <a:tab pos="10074910" algn="l"/>
              </a:tabLst>
            </a:pP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000" spc="-3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7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ault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asonin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onc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usi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000" spc="-7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ba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likely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true.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There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approaches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Non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monotonic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logic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Default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logic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Non monotonic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truth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of a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proposition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change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sz="2000" b="1" spc="-15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added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 logic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build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to allows the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statement </a:t>
            </a:r>
            <a:r>
              <a:rPr sz="2000" b="1" spc="-1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retraced.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Non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monotonic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logic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predicate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logic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extension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sz="2000" b="1" spc="-20" dirty="0" smtClean="0">
                <a:latin typeface="Times New Roman" pitchFamily="18" charset="0"/>
                <a:cs typeface="Times New Roman" pitchFamily="18" charset="0"/>
              </a:rPr>
              <a:t>operator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(M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means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sz="2000" b="1" spc="-30" dirty="0">
                <a:latin typeface="Times New Roman" pitchFamily="18" charset="0"/>
                <a:cs typeface="Times New Roman" pitchFamily="18" charset="0"/>
              </a:rPr>
              <a:t>consistent</a:t>
            </a:r>
            <a:r>
              <a:rPr sz="2000" b="1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everything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35" dirty="0">
                <a:latin typeface="Times New Roman" pitchFamily="18" charset="0"/>
                <a:cs typeface="Times New Roman" pitchFamily="18" charset="0"/>
              </a:rPr>
              <a:t>know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”.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purpose</a:t>
            </a:r>
            <a:r>
              <a:rPr sz="20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allow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consistency.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250" y="186893"/>
            <a:ext cx="2860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Default</a:t>
            </a:r>
            <a:r>
              <a:rPr spc="-65" dirty="0"/>
              <a:t> </a:t>
            </a:r>
            <a:r>
              <a:rPr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30986"/>
            <a:ext cx="1032446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base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able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handle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non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monotonous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information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319" y="1552727"/>
            <a:ext cx="10769092" cy="4971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250" y="186893"/>
            <a:ext cx="2860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Default</a:t>
            </a:r>
            <a:r>
              <a:rPr spc="-65" dirty="0"/>
              <a:t> </a:t>
            </a:r>
            <a:r>
              <a:rPr dirty="0"/>
              <a:t>logic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007198"/>
            <a:ext cx="10927269" cy="5420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157" y="186893"/>
            <a:ext cx="5876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Non</a:t>
            </a:r>
            <a:r>
              <a:rPr spc="-25" dirty="0"/>
              <a:t> </a:t>
            </a:r>
            <a:r>
              <a:rPr spc="-5" dirty="0"/>
              <a:t>Monotonic</a:t>
            </a:r>
            <a:r>
              <a:rPr spc="-20" dirty="0"/>
              <a:t> Inference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206" y="980452"/>
            <a:ext cx="11035919" cy="5499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6585" y="186893"/>
            <a:ext cx="5884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Closed</a:t>
            </a:r>
            <a:r>
              <a:rPr spc="-25" dirty="0"/>
              <a:t> </a:t>
            </a:r>
            <a:r>
              <a:rPr spc="-35" dirty="0"/>
              <a:t>World</a:t>
            </a:r>
            <a:r>
              <a:rPr spc="-30" dirty="0"/>
              <a:t> </a:t>
            </a:r>
            <a:r>
              <a:rPr dirty="0"/>
              <a:t>Assumption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509" y="991031"/>
            <a:ext cx="11010900" cy="5472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192" y="186893"/>
            <a:ext cx="9110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Limitations</a:t>
            </a:r>
            <a:r>
              <a:rPr dirty="0"/>
              <a:t> of</a:t>
            </a:r>
            <a:r>
              <a:rPr spc="-15" dirty="0"/>
              <a:t> </a:t>
            </a:r>
            <a:r>
              <a:rPr dirty="0"/>
              <a:t>Closed </a:t>
            </a:r>
            <a:r>
              <a:rPr spc="-35" dirty="0"/>
              <a:t>World</a:t>
            </a:r>
            <a:r>
              <a:rPr spc="-15" dirty="0"/>
              <a:t> </a:t>
            </a:r>
            <a:r>
              <a:rPr dirty="0"/>
              <a:t>Assumption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984" y="1016279"/>
            <a:ext cx="10999683" cy="5583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8408" y="186893"/>
            <a:ext cx="8705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Generalized</a:t>
            </a:r>
            <a:r>
              <a:rPr spc="-40" dirty="0"/>
              <a:t> </a:t>
            </a:r>
            <a:r>
              <a:rPr dirty="0"/>
              <a:t>Closed</a:t>
            </a:r>
            <a:r>
              <a:rPr spc="-10" dirty="0"/>
              <a:t> </a:t>
            </a:r>
            <a:r>
              <a:rPr spc="-35" dirty="0"/>
              <a:t>World</a:t>
            </a:r>
            <a:r>
              <a:rPr spc="-15" dirty="0"/>
              <a:t> </a:t>
            </a:r>
            <a:r>
              <a:rPr dirty="0"/>
              <a:t>Assumption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5" y="1038415"/>
            <a:ext cx="10883773" cy="4620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097" y="461594"/>
            <a:ext cx="4528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Rule-Based</a:t>
            </a:r>
            <a:r>
              <a:rPr spc="-80" dirty="0"/>
              <a:t> </a:t>
            </a:r>
            <a:r>
              <a:rPr spc="-2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5458155"/>
            <a:ext cx="10817860" cy="117532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marR="5080" indent="-342900" algn="just">
              <a:lnSpc>
                <a:spcPts val="2920"/>
              </a:lnSpc>
              <a:spcBef>
                <a:spcPts val="46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When one part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portion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matches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working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memory,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antecedent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35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SATISFIED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antecedents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satisfied,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rule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10" dirty="0" smtClean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TRIGGERED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consequent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performed,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15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FIRED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1524000"/>
            <a:ext cx="2235200" cy="533400"/>
          </a:xfrm>
          <a:prstGeom prst="rect">
            <a:avLst/>
          </a:prstGeom>
          <a:solidFill>
            <a:srgbClr val="4AACC5"/>
          </a:solidFill>
          <a:ln w="25400">
            <a:solidFill>
              <a:srgbClr val="357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scheme</a:t>
            </a:r>
            <a:endParaRPr sz="1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“interpreter”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57700" y="1511300"/>
          <a:ext cx="28448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400"/>
                <a:gridCol w="1422400"/>
              </a:tblGrid>
              <a:tr h="3810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condition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5C4676"/>
                      </a:solidFill>
                      <a:prstDash val="solid"/>
                    </a:lnL>
                    <a:lnR w="28575">
                      <a:solidFill>
                        <a:srgbClr val="5C4676"/>
                      </a:solidFill>
                      <a:prstDash val="solid"/>
                    </a:lnR>
                    <a:lnT w="28575">
                      <a:solidFill>
                        <a:srgbClr val="5C4676"/>
                      </a:solidFill>
                      <a:prstDash val="solid"/>
                    </a:lnT>
                    <a:lnB w="28575">
                      <a:solidFill>
                        <a:srgbClr val="5C46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5C4676"/>
                      </a:solidFill>
                      <a:prstDash val="solid"/>
                    </a:lnL>
                    <a:lnR w="28575">
                      <a:solidFill>
                        <a:srgbClr val="5C4676"/>
                      </a:solidFill>
                      <a:prstDash val="solid"/>
                    </a:lnR>
                    <a:lnT w="28575">
                      <a:solidFill>
                        <a:srgbClr val="5C4676"/>
                      </a:solidFill>
                      <a:prstDash val="solid"/>
                    </a:lnT>
                    <a:lnB w="28575">
                      <a:solidFill>
                        <a:srgbClr val="5C46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condition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5C4676"/>
                      </a:solidFill>
                      <a:prstDash val="solid"/>
                    </a:lnL>
                    <a:lnR w="28575">
                      <a:solidFill>
                        <a:srgbClr val="5C4676"/>
                      </a:solidFill>
                      <a:prstDash val="solid"/>
                    </a:lnR>
                    <a:lnT w="28575">
                      <a:solidFill>
                        <a:srgbClr val="5C4676"/>
                      </a:solidFill>
                      <a:prstDash val="solid"/>
                    </a:lnT>
                    <a:lnB w="28575">
                      <a:solidFill>
                        <a:srgbClr val="5C46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5C4676"/>
                      </a:solidFill>
                      <a:prstDash val="solid"/>
                    </a:lnL>
                    <a:lnR w="28575">
                      <a:solidFill>
                        <a:srgbClr val="5C4676"/>
                      </a:solidFill>
                      <a:prstDash val="solid"/>
                    </a:lnR>
                    <a:lnT w="28575">
                      <a:solidFill>
                        <a:srgbClr val="5C4676"/>
                      </a:solidFill>
                      <a:prstDash val="solid"/>
                    </a:lnT>
                    <a:lnB w="28575">
                      <a:solidFill>
                        <a:srgbClr val="5C46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condition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5C4676"/>
                      </a:solidFill>
                      <a:prstDash val="solid"/>
                    </a:lnL>
                    <a:lnR w="28575">
                      <a:solidFill>
                        <a:srgbClr val="5C4676"/>
                      </a:solidFill>
                      <a:prstDash val="solid"/>
                    </a:lnR>
                    <a:lnT w="28575">
                      <a:solidFill>
                        <a:srgbClr val="5C4676"/>
                      </a:solidFill>
                      <a:prstDash val="solid"/>
                    </a:lnT>
                    <a:lnB w="28575">
                      <a:solidFill>
                        <a:srgbClr val="5C46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5C4676"/>
                      </a:solidFill>
                      <a:prstDash val="solid"/>
                    </a:lnL>
                    <a:lnR w="28575">
                      <a:solidFill>
                        <a:srgbClr val="5C4676"/>
                      </a:solidFill>
                      <a:prstDash val="solid"/>
                    </a:lnR>
                    <a:lnT w="28575">
                      <a:solidFill>
                        <a:srgbClr val="5C4676"/>
                      </a:solidFill>
                      <a:prstDash val="solid"/>
                    </a:lnT>
                    <a:lnB w="28575">
                      <a:solidFill>
                        <a:srgbClr val="5C46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5C4676"/>
                      </a:solidFill>
                      <a:prstDash val="solid"/>
                    </a:lnL>
                    <a:lnR w="28575">
                      <a:solidFill>
                        <a:srgbClr val="5C4676"/>
                      </a:solidFill>
                      <a:prstDash val="solid"/>
                    </a:lnR>
                    <a:lnT w="28575">
                      <a:solidFill>
                        <a:srgbClr val="5C4676"/>
                      </a:solidFill>
                      <a:prstDash val="solid"/>
                    </a:lnT>
                    <a:lnB w="28575">
                      <a:solidFill>
                        <a:srgbClr val="5C46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5C4676"/>
                      </a:solidFill>
                      <a:prstDash val="solid"/>
                    </a:lnL>
                    <a:lnR w="28575">
                      <a:solidFill>
                        <a:srgbClr val="5C4676"/>
                      </a:solidFill>
                      <a:prstDash val="solid"/>
                    </a:lnR>
                    <a:lnT w="28575">
                      <a:solidFill>
                        <a:srgbClr val="5C4676"/>
                      </a:solidFill>
                      <a:prstDash val="solid"/>
                    </a:lnT>
                    <a:lnB w="28575">
                      <a:solidFill>
                        <a:srgbClr val="5C4676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470400" y="3810000"/>
            <a:ext cx="2844800" cy="685800"/>
          </a:xfrm>
          <a:prstGeom prst="rect">
            <a:avLst/>
          </a:prstGeom>
          <a:solidFill>
            <a:srgbClr val="C0504D"/>
          </a:solidFill>
          <a:ln w="25400">
            <a:solidFill>
              <a:srgbClr val="8B3836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facts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“Working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memory”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7935" y="1693164"/>
            <a:ext cx="1328927" cy="31242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454400" y="1769998"/>
            <a:ext cx="1016000" cy="119380"/>
          </a:xfrm>
          <a:custGeom>
            <a:avLst/>
            <a:gdLst/>
            <a:ahLst/>
            <a:cxnLst/>
            <a:rect l="l" t="t" r="r" b="b"/>
            <a:pathLst>
              <a:path w="1016000" h="119380">
                <a:moveTo>
                  <a:pt x="943952" y="72950"/>
                </a:moveTo>
                <a:lnTo>
                  <a:pt x="902080" y="97281"/>
                </a:lnTo>
                <a:lnTo>
                  <a:pt x="900049" y="105028"/>
                </a:lnTo>
                <a:lnTo>
                  <a:pt x="903604" y="111125"/>
                </a:lnTo>
                <a:lnTo>
                  <a:pt x="907161" y="117093"/>
                </a:lnTo>
                <a:lnTo>
                  <a:pt x="914908" y="119125"/>
                </a:lnTo>
                <a:lnTo>
                  <a:pt x="921003" y="115697"/>
                </a:lnTo>
                <a:lnTo>
                  <a:pt x="994211" y="73025"/>
                </a:lnTo>
                <a:lnTo>
                  <a:pt x="943952" y="72950"/>
                </a:lnTo>
                <a:close/>
              </a:path>
              <a:path w="1016000" h="119380">
                <a:moveTo>
                  <a:pt x="101091" y="0"/>
                </a:moveTo>
                <a:lnTo>
                  <a:pt x="0" y="58800"/>
                </a:lnTo>
                <a:lnTo>
                  <a:pt x="94869" y="114426"/>
                </a:lnTo>
                <a:lnTo>
                  <a:pt x="100964" y="117855"/>
                </a:lnTo>
                <a:lnTo>
                  <a:pt x="108712" y="115824"/>
                </a:lnTo>
                <a:lnTo>
                  <a:pt x="112267" y="109854"/>
                </a:lnTo>
                <a:lnTo>
                  <a:pt x="115824" y="103759"/>
                </a:lnTo>
                <a:lnTo>
                  <a:pt x="113791" y="96012"/>
                </a:lnTo>
                <a:lnTo>
                  <a:pt x="72061" y="71575"/>
                </a:lnTo>
                <a:lnTo>
                  <a:pt x="25146" y="71500"/>
                </a:lnTo>
                <a:lnTo>
                  <a:pt x="25146" y="46100"/>
                </a:lnTo>
                <a:lnTo>
                  <a:pt x="72393" y="46100"/>
                </a:lnTo>
                <a:lnTo>
                  <a:pt x="113919" y="21971"/>
                </a:lnTo>
                <a:lnTo>
                  <a:pt x="115950" y="14224"/>
                </a:lnTo>
                <a:lnTo>
                  <a:pt x="108838" y="2031"/>
                </a:lnTo>
                <a:lnTo>
                  <a:pt x="101091" y="0"/>
                </a:lnTo>
                <a:close/>
              </a:path>
              <a:path w="1016000" h="119380">
                <a:moveTo>
                  <a:pt x="965689" y="60328"/>
                </a:moveTo>
                <a:lnTo>
                  <a:pt x="943952" y="72950"/>
                </a:lnTo>
                <a:lnTo>
                  <a:pt x="990853" y="73025"/>
                </a:lnTo>
                <a:lnTo>
                  <a:pt x="990853" y="71247"/>
                </a:lnTo>
                <a:lnTo>
                  <a:pt x="984376" y="71247"/>
                </a:lnTo>
                <a:lnTo>
                  <a:pt x="965689" y="60328"/>
                </a:lnTo>
                <a:close/>
              </a:path>
              <a:path w="1016000" h="119380">
                <a:moveTo>
                  <a:pt x="915035" y="1270"/>
                </a:moveTo>
                <a:lnTo>
                  <a:pt x="907288" y="3301"/>
                </a:lnTo>
                <a:lnTo>
                  <a:pt x="903732" y="9398"/>
                </a:lnTo>
                <a:lnTo>
                  <a:pt x="900176" y="15366"/>
                </a:lnTo>
                <a:lnTo>
                  <a:pt x="902208" y="23240"/>
                </a:lnTo>
                <a:lnTo>
                  <a:pt x="943817" y="47550"/>
                </a:lnTo>
                <a:lnTo>
                  <a:pt x="990853" y="47625"/>
                </a:lnTo>
                <a:lnTo>
                  <a:pt x="990853" y="73025"/>
                </a:lnTo>
                <a:lnTo>
                  <a:pt x="994211" y="73025"/>
                </a:lnTo>
                <a:lnTo>
                  <a:pt x="1016000" y="60325"/>
                </a:lnTo>
                <a:lnTo>
                  <a:pt x="915035" y="1270"/>
                </a:lnTo>
                <a:close/>
              </a:path>
              <a:path w="1016000" h="119380">
                <a:moveTo>
                  <a:pt x="72265" y="46175"/>
                </a:moveTo>
                <a:lnTo>
                  <a:pt x="50391" y="58877"/>
                </a:lnTo>
                <a:lnTo>
                  <a:pt x="72061" y="71575"/>
                </a:lnTo>
                <a:lnTo>
                  <a:pt x="943952" y="72950"/>
                </a:lnTo>
                <a:lnTo>
                  <a:pt x="965689" y="60328"/>
                </a:lnTo>
                <a:lnTo>
                  <a:pt x="943817" y="47550"/>
                </a:lnTo>
                <a:lnTo>
                  <a:pt x="72265" y="46175"/>
                </a:lnTo>
                <a:close/>
              </a:path>
              <a:path w="1016000" h="119380">
                <a:moveTo>
                  <a:pt x="25146" y="46100"/>
                </a:moveTo>
                <a:lnTo>
                  <a:pt x="25146" y="71500"/>
                </a:lnTo>
                <a:lnTo>
                  <a:pt x="72061" y="71575"/>
                </a:lnTo>
                <a:lnTo>
                  <a:pt x="69117" y="69850"/>
                </a:lnTo>
                <a:lnTo>
                  <a:pt x="31496" y="69850"/>
                </a:lnTo>
                <a:lnTo>
                  <a:pt x="31623" y="47878"/>
                </a:lnTo>
                <a:lnTo>
                  <a:pt x="69331" y="47878"/>
                </a:lnTo>
                <a:lnTo>
                  <a:pt x="72265" y="46175"/>
                </a:lnTo>
                <a:lnTo>
                  <a:pt x="25146" y="46100"/>
                </a:lnTo>
                <a:close/>
              </a:path>
              <a:path w="1016000" h="119380">
                <a:moveTo>
                  <a:pt x="984503" y="49402"/>
                </a:moveTo>
                <a:lnTo>
                  <a:pt x="965689" y="60328"/>
                </a:lnTo>
                <a:lnTo>
                  <a:pt x="984376" y="71247"/>
                </a:lnTo>
                <a:lnTo>
                  <a:pt x="984503" y="49402"/>
                </a:lnTo>
                <a:close/>
              </a:path>
              <a:path w="1016000" h="119380">
                <a:moveTo>
                  <a:pt x="990853" y="49402"/>
                </a:moveTo>
                <a:lnTo>
                  <a:pt x="984503" y="49402"/>
                </a:lnTo>
                <a:lnTo>
                  <a:pt x="984376" y="71247"/>
                </a:lnTo>
                <a:lnTo>
                  <a:pt x="990853" y="71247"/>
                </a:lnTo>
                <a:lnTo>
                  <a:pt x="990853" y="49402"/>
                </a:lnTo>
                <a:close/>
              </a:path>
              <a:path w="1016000" h="119380">
                <a:moveTo>
                  <a:pt x="31623" y="47878"/>
                </a:moveTo>
                <a:lnTo>
                  <a:pt x="31496" y="69850"/>
                </a:lnTo>
                <a:lnTo>
                  <a:pt x="50391" y="58877"/>
                </a:lnTo>
                <a:lnTo>
                  <a:pt x="31623" y="47878"/>
                </a:lnTo>
                <a:close/>
              </a:path>
              <a:path w="1016000" h="119380">
                <a:moveTo>
                  <a:pt x="50391" y="58877"/>
                </a:moveTo>
                <a:lnTo>
                  <a:pt x="31496" y="69850"/>
                </a:lnTo>
                <a:lnTo>
                  <a:pt x="69117" y="69850"/>
                </a:lnTo>
                <a:lnTo>
                  <a:pt x="50391" y="58877"/>
                </a:lnTo>
                <a:close/>
              </a:path>
              <a:path w="1016000" h="119380">
                <a:moveTo>
                  <a:pt x="943817" y="47550"/>
                </a:moveTo>
                <a:lnTo>
                  <a:pt x="965695" y="60325"/>
                </a:lnTo>
                <a:lnTo>
                  <a:pt x="984503" y="49402"/>
                </a:lnTo>
                <a:lnTo>
                  <a:pt x="990853" y="49402"/>
                </a:lnTo>
                <a:lnTo>
                  <a:pt x="990853" y="47625"/>
                </a:lnTo>
                <a:lnTo>
                  <a:pt x="943817" y="47550"/>
                </a:lnTo>
                <a:close/>
              </a:path>
              <a:path w="1016000" h="119380">
                <a:moveTo>
                  <a:pt x="69331" y="47878"/>
                </a:moveTo>
                <a:lnTo>
                  <a:pt x="31623" y="47878"/>
                </a:lnTo>
                <a:lnTo>
                  <a:pt x="50391" y="58877"/>
                </a:lnTo>
                <a:lnTo>
                  <a:pt x="69331" y="47878"/>
                </a:lnTo>
                <a:close/>
              </a:path>
              <a:path w="1016000" h="119380">
                <a:moveTo>
                  <a:pt x="72393" y="46100"/>
                </a:moveTo>
                <a:lnTo>
                  <a:pt x="25146" y="46100"/>
                </a:lnTo>
                <a:lnTo>
                  <a:pt x="72265" y="46175"/>
                </a:lnTo>
                <a:lnTo>
                  <a:pt x="72393" y="4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6335" y="2912364"/>
            <a:ext cx="313943" cy="1072896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834126" y="3048000"/>
            <a:ext cx="120014" cy="762000"/>
          </a:xfrm>
          <a:custGeom>
            <a:avLst/>
            <a:gdLst/>
            <a:ahLst/>
            <a:cxnLst/>
            <a:rect l="l" t="t" r="r" b="b"/>
            <a:pathLst>
              <a:path w="120014" h="762000">
                <a:moveTo>
                  <a:pt x="14224" y="646049"/>
                </a:moveTo>
                <a:lnTo>
                  <a:pt x="8127" y="649605"/>
                </a:lnTo>
                <a:lnTo>
                  <a:pt x="2032" y="653033"/>
                </a:lnTo>
                <a:lnTo>
                  <a:pt x="0" y="660781"/>
                </a:lnTo>
                <a:lnTo>
                  <a:pt x="3556" y="666876"/>
                </a:lnTo>
                <a:lnTo>
                  <a:pt x="58674" y="762000"/>
                </a:lnTo>
                <a:lnTo>
                  <a:pt x="73438" y="736854"/>
                </a:lnTo>
                <a:lnTo>
                  <a:pt x="46100" y="736854"/>
                </a:lnTo>
                <a:lnTo>
                  <a:pt x="46124" y="689748"/>
                </a:lnTo>
                <a:lnTo>
                  <a:pt x="25526" y="654176"/>
                </a:lnTo>
                <a:lnTo>
                  <a:pt x="21971" y="648081"/>
                </a:lnTo>
                <a:lnTo>
                  <a:pt x="14224" y="646049"/>
                </a:lnTo>
                <a:close/>
              </a:path>
              <a:path w="120014" h="762000">
                <a:moveTo>
                  <a:pt x="46226" y="689925"/>
                </a:moveTo>
                <a:lnTo>
                  <a:pt x="46100" y="736854"/>
                </a:lnTo>
                <a:lnTo>
                  <a:pt x="71500" y="736854"/>
                </a:lnTo>
                <a:lnTo>
                  <a:pt x="71517" y="730504"/>
                </a:lnTo>
                <a:lnTo>
                  <a:pt x="47751" y="730376"/>
                </a:lnTo>
                <a:lnTo>
                  <a:pt x="58781" y="711607"/>
                </a:lnTo>
                <a:lnTo>
                  <a:pt x="46226" y="689925"/>
                </a:lnTo>
                <a:close/>
              </a:path>
              <a:path w="120014" h="762000">
                <a:moveTo>
                  <a:pt x="103759" y="646302"/>
                </a:moveTo>
                <a:lnTo>
                  <a:pt x="96012" y="648335"/>
                </a:lnTo>
                <a:lnTo>
                  <a:pt x="92456" y="654304"/>
                </a:lnTo>
                <a:lnTo>
                  <a:pt x="71627" y="689748"/>
                </a:lnTo>
                <a:lnTo>
                  <a:pt x="71500" y="736854"/>
                </a:lnTo>
                <a:lnTo>
                  <a:pt x="73438" y="736854"/>
                </a:lnTo>
                <a:lnTo>
                  <a:pt x="114300" y="667257"/>
                </a:lnTo>
                <a:lnTo>
                  <a:pt x="117856" y="661162"/>
                </a:lnTo>
                <a:lnTo>
                  <a:pt x="115824" y="653414"/>
                </a:lnTo>
                <a:lnTo>
                  <a:pt x="109854" y="649858"/>
                </a:lnTo>
                <a:lnTo>
                  <a:pt x="103759" y="646302"/>
                </a:lnTo>
                <a:close/>
              </a:path>
              <a:path w="120014" h="762000">
                <a:moveTo>
                  <a:pt x="58781" y="711607"/>
                </a:moveTo>
                <a:lnTo>
                  <a:pt x="47751" y="730376"/>
                </a:lnTo>
                <a:lnTo>
                  <a:pt x="69723" y="730504"/>
                </a:lnTo>
                <a:lnTo>
                  <a:pt x="58781" y="711607"/>
                </a:lnTo>
                <a:close/>
              </a:path>
              <a:path w="120014" h="762000">
                <a:moveTo>
                  <a:pt x="71627" y="689748"/>
                </a:moveTo>
                <a:lnTo>
                  <a:pt x="58781" y="711607"/>
                </a:lnTo>
                <a:lnTo>
                  <a:pt x="69723" y="730504"/>
                </a:lnTo>
                <a:lnTo>
                  <a:pt x="71517" y="730504"/>
                </a:lnTo>
                <a:lnTo>
                  <a:pt x="71627" y="689748"/>
                </a:lnTo>
                <a:close/>
              </a:path>
              <a:path w="120014" h="762000">
                <a:moveTo>
                  <a:pt x="60677" y="50309"/>
                </a:moveTo>
                <a:lnTo>
                  <a:pt x="47880" y="72149"/>
                </a:lnTo>
                <a:lnTo>
                  <a:pt x="46226" y="689925"/>
                </a:lnTo>
                <a:lnTo>
                  <a:pt x="58781" y="711607"/>
                </a:lnTo>
                <a:lnTo>
                  <a:pt x="71627" y="689748"/>
                </a:lnTo>
                <a:lnTo>
                  <a:pt x="73280" y="72074"/>
                </a:lnTo>
                <a:lnTo>
                  <a:pt x="60677" y="50309"/>
                </a:lnTo>
                <a:close/>
              </a:path>
              <a:path w="120014" h="762000">
                <a:moveTo>
                  <a:pt x="75403" y="25146"/>
                </a:moveTo>
                <a:lnTo>
                  <a:pt x="73406" y="25146"/>
                </a:lnTo>
                <a:lnTo>
                  <a:pt x="73324" y="72149"/>
                </a:lnTo>
                <a:lnTo>
                  <a:pt x="93979" y="107823"/>
                </a:lnTo>
                <a:lnTo>
                  <a:pt x="97536" y="113919"/>
                </a:lnTo>
                <a:lnTo>
                  <a:pt x="105283" y="115950"/>
                </a:lnTo>
                <a:lnTo>
                  <a:pt x="117348" y="108965"/>
                </a:lnTo>
                <a:lnTo>
                  <a:pt x="119507" y="101219"/>
                </a:lnTo>
                <a:lnTo>
                  <a:pt x="115950" y="95123"/>
                </a:lnTo>
                <a:lnTo>
                  <a:pt x="75403" y="25146"/>
                </a:lnTo>
                <a:close/>
              </a:path>
              <a:path w="120014" h="762000">
                <a:moveTo>
                  <a:pt x="60833" y="0"/>
                </a:moveTo>
                <a:lnTo>
                  <a:pt x="5079" y="94741"/>
                </a:lnTo>
                <a:lnTo>
                  <a:pt x="1524" y="100837"/>
                </a:lnTo>
                <a:lnTo>
                  <a:pt x="3556" y="108585"/>
                </a:lnTo>
                <a:lnTo>
                  <a:pt x="9651" y="112140"/>
                </a:lnTo>
                <a:lnTo>
                  <a:pt x="15621" y="115697"/>
                </a:lnTo>
                <a:lnTo>
                  <a:pt x="23495" y="113664"/>
                </a:lnTo>
                <a:lnTo>
                  <a:pt x="27050" y="107696"/>
                </a:lnTo>
                <a:lnTo>
                  <a:pt x="47880" y="72149"/>
                </a:lnTo>
                <a:lnTo>
                  <a:pt x="48006" y="25146"/>
                </a:lnTo>
                <a:lnTo>
                  <a:pt x="75403" y="25146"/>
                </a:lnTo>
                <a:lnTo>
                  <a:pt x="60833" y="0"/>
                </a:lnTo>
                <a:close/>
              </a:path>
              <a:path w="120014" h="762000">
                <a:moveTo>
                  <a:pt x="73406" y="25146"/>
                </a:moveTo>
                <a:lnTo>
                  <a:pt x="48006" y="25146"/>
                </a:lnTo>
                <a:lnTo>
                  <a:pt x="47880" y="72149"/>
                </a:lnTo>
                <a:lnTo>
                  <a:pt x="60677" y="50309"/>
                </a:lnTo>
                <a:lnTo>
                  <a:pt x="49784" y="31496"/>
                </a:lnTo>
                <a:lnTo>
                  <a:pt x="73389" y="31496"/>
                </a:lnTo>
                <a:lnTo>
                  <a:pt x="73406" y="25146"/>
                </a:lnTo>
                <a:close/>
              </a:path>
              <a:path w="120014" h="762000">
                <a:moveTo>
                  <a:pt x="73389" y="31496"/>
                </a:moveTo>
                <a:lnTo>
                  <a:pt x="49784" y="31496"/>
                </a:lnTo>
                <a:lnTo>
                  <a:pt x="71627" y="31623"/>
                </a:lnTo>
                <a:lnTo>
                  <a:pt x="60677" y="50309"/>
                </a:lnTo>
                <a:lnTo>
                  <a:pt x="73280" y="72074"/>
                </a:lnTo>
                <a:lnTo>
                  <a:pt x="73389" y="31496"/>
                </a:lnTo>
                <a:close/>
              </a:path>
              <a:path w="120014" h="762000">
                <a:moveTo>
                  <a:pt x="49784" y="31496"/>
                </a:moveTo>
                <a:lnTo>
                  <a:pt x="60677" y="50309"/>
                </a:lnTo>
                <a:lnTo>
                  <a:pt x="71627" y="31623"/>
                </a:lnTo>
                <a:lnTo>
                  <a:pt x="49784" y="31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04429" y="1694510"/>
            <a:ext cx="13887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Rule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n:</a:t>
            </a:r>
            <a:endParaRPr sz="1800">
              <a:latin typeface="Calibri"/>
              <a:cs typeface="Calibri"/>
            </a:endParaRPr>
          </a:p>
          <a:p>
            <a:pPr marL="379730" marR="5080" indent="-2108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condition1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ondit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on2</a:t>
            </a:r>
            <a:endParaRPr sz="1800">
              <a:latin typeface="Calibri"/>
              <a:cs typeface="Calibri"/>
            </a:endParaRPr>
          </a:p>
          <a:p>
            <a:pPr marL="37973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61401" y="3066669"/>
            <a:ext cx="8724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THEN</a:t>
            </a:r>
            <a:endParaRPr sz="1800">
              <a:latin typeface="Calibri"/>
              <a:cs typeface="Calibri"/>
            </a:endParaRPr>
          </a:p>
          <a:p>
            <a:pPr marL="169545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ion1  </a:t>
            </a:r>
            <a:r>
              <a:rPr sz="1800" dirty="0">
                <a:latin typeface="Calibri"/>
                <a:cs typeface="Calibri"/>
              </a:rPr>
              <a:t>ac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ion2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720099" y="1879092"/>
            <a:ext cx="481965" cy="1005840"/>
            <a:chOff x="9720099" y="1879092"/>
            <a:chExt cx="481965" cy="100584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0099" y="1879092"/>
              <a:ext cx="481514" cy="10058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753600" y="1905000"/>
              <a:ext cx="406400" cy="914400"/>
            </a:xfrm>
            <a:custGeom>
              <a:avLst/>
              <a:gdLst/>
              <a:ahLst/>
              <a:cxnLst/>
              <a:rect l="l" t="t" r="r" b="b"/>
              <a:pathLst>
                <a:path w="406400" h="914400">
                  <a:moveTo>
                    <a:pt x="0" y="0"/>
                  </a:moveTo>
                  <a:lnTo>
                    <a:pt x="79113" y="2655"/>
                  </a:lnTo>
                  <a:lnTo>
                    <a:pt x="143700" y="9906"/>
                  </a:lnTo>
                  <a:lnTo>
                    <a:pt x="187237" y="20681"/>
                  </a:lnTo>
                  <a:lnTo>
                    <a:pt x="203200" y="33909"/>
                  </a:lnTo>
                  <a:lnTo>
                    <a:pt x="203200" y="423290"/>
                  </a:lnTo>
                  <a:lnTo>
                    <a:pt x="219162" y="436518"/>
                  </a:lnTo>
                  <a:lnTo>
                    <a:pt x="262699" y="447293"/>
                  </a:lnTo>
                  <a:lnTo>
                    <a:pt x="327286" y="454544"/>
                  </a:lnTo>
                  <a:lnTo>
                    <a:pt x="406400" y="457200"/>
                  </a:lnTo>
                  <a:lnTo>
                    <a:pt x="327286" y="459855"/>
                  </a:lnTo>
                  <a:lnTo>
                    <a:pt x="262699" y="467106"/>
                  </a:lnTo>
                  <a:lnTo>
                    <a:pt x="219162" y="477881"/>
                  </a:lnTo>
                  <a:lnTo>
                    <a:pt x="203200" y="491109"/>
                  </a:lnTo>
                  <a:lnTo>
                    <a:pt x="203200" y="880490"/>
                  </a:lnTo>
                  <a:lnTo>
                    <a:pt x="187237" y="893718"/>
                  </a:lnTo>
                  <a:lnTo>
                    <a:pt x="143700" y="904493"/>
                  </a:lnTo>
                  <a:lnTo>
                    <a:pt x="79113" y="911744"/>
                  </a:lnTo>
                  <a:lnTo>
                    <a:pt x="0" y="914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9720099" y="3098292"/>
            <a:ext cx="481965" cy="1005840"/>
            <a:chOff x="9720099" y="3098292"/>
            <a:chExt cx="481965" cy="100584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0099" y="3098292"/>
              <a:ext cx="481514" cy="100583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753600" y="3124200"/>
              <a:ext cx="406400" cy="914400"/>
            </a:xfrm>
            <a:custGeom>
              <a:avLst/>
              <a:gdLst/>
              <a:ahLst/>
              <a:cxnLst/>
              <a:rect l="l" t="t" r="r" b="b"/>
              <a:pathLst>
                <a:path w="406400" h="914400">
                  <a:moveTo>
                    <a:pt x="0" y="0"/>
                  </a:moveTo>
                  <a:lnTo>
                    <a:pt x="79113" y="2655"/>
                  </a:lnTo>
                  <a:lnTo>
                    <a:pt x="143700" y="9906"/>
                  </a:lnTo>
                  <a:lnTo>
                    <a:pt x="187237" y="20681"/>
                  </a:lnTo>
                  <a:lnTo>
                    <a:pt x="203200" y="33909"/>
                  </a:lnTo>
                  <a:lnTo>
                    <a:pt x="203200" y="423290"/>
                  </a:lnTo>
                  <a:lnTo>
                    <a:pt x="219162" y="436518"/>
                  </a:lnTo>
                  <a:lnTo>
                    <a:pt x="262699" y="447293"/>
                  </a:lnTo>
                  <a:lnTo>
                    <a:pt x="327286" y="454544"/>
                  </a:lnTo>
                  <a:lnTo>
                    <a:pt x="406400" y="457200"/>
                  </a:lnTo>
                  <a:lnTo>
                    <a:pt x="327286" y="459855"/>
                  </a:lnTo>
                  <a:lnTo>
                    <a:pt x="262699" y="467106"/>
                  </a:lnTo>
                  <a:lnTo>
                    <a:pt x="219162" y="477881"/>
                  </a:lnTo>
                  <a:lnTo>
                    <a:pt x="203200" y="491108"/>
                  </a:lnTo>
                  <a:lnTo>
                    <a:pt x="203200" y="880491"/>
                  </a:lnTo>
                  <a:lnTo>
                    <a:pt x="187237" y="893718"/>
                  </a:lnTo>
                  <a:lnTo>
                    <a:pt x="143700" y="904494"/>
                  </a:lnTo>
                  <a:lnTo>
                    <a:pt x="79113" y="911744"/>
                  </a:lnTo>
                  <a:lnTo>
                    <a:pt x="0" y="914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0271759" y="2101595"/>
            <a:ext cx="1503045" cy="536575"/>
            <a:chOff x="10271759" y="2101595"/>
            <a:chExt cx="1503045" cy="53657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5081" y="2244470"/>
              <a:ext cx="1178941" cy="17551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71759" y="2101595"/>
              <a:ext cx="1502663" cy="536448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0251947" y="3300984"/>
            <a:ext cx="1542415" cy="536575"/>
            <a:chOff x="10251947" y="3300984"/>
            <a:chExt cx="1542415" cy="53657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15594" y="3467862"/>
              <a:ext cx="1218240" cy="19443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51947" y="3300984"/>
              <a:ext cx="1542288" cy="53644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6292" y="186893"/>
            <a:ext cx="5981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Common</a:t>
            </a:r>
            <a:r>
              <a:rPr spc="-35" dirty="0"/>
              <a:t> </a:t>
            </a:r>
            <a:r>
              <a:rPr dirty="0"/>
              <a:t>sense</a:t>
            </a:r>
            <a:r>
              <a:rPr spc="-60" dirty="0"/>
              <a:t> </a:t>
            </a:r>
            <a:r>
              <a:rPr spc="-5" dirty="0"/>
              <a:t>Reasoning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30986"/>
            <a:ext cx="10816590" cy="4256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Common</a:t>
            </a:r>
            <a:r>
              <a:rPr sz="2000" spc="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sense</a:t>
            </a:r>
            <a:r>
              <a:rPr sz="2000" spc="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spc="3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3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spc="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informal</a:t>
            </a:r>
            <a:r>
              <a:rPr sz="2000" b="1" spc="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sz="2000" b="1" spc="3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spc="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000" spc="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gained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through</a:t>
            </a:r>
            <a:r>
              <a:rPr sz="2000" b="1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experiences.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  <a:tab pos="1929764" algn="l"/>
                <a:tab pos="3027045" algn="l"/>
                <a:tab pos="4696460" algn="l"/>
                <a:tab pos="6320790" algn="l"/>
                <a:tab pos="7058659" algn="l"/>
                <a:tab pos="8328659" algn="l"/>
                <a:tab pos="9464040" algn="l"/>
                <a:tab pos="10021570" algn="l"/>
              </a:tabLst>
            </a:pP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Com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Sens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easoning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mul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3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man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2000" spc="-95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presumptions</a:t>
            </a:r>
            <a:r>
              <a:rPr sz="2000" spc="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events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occurs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every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day.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  <a:tab pos="782320" algn="l"/>
                <a:tab pos="1774189" algn="l"/>
                <a:tab pos="2365375" algn="l"/>
                <a:tab pos="3312160" algn="l"/>
                <a:tab pos="4919980" algn="l"/>
                <a:tab pos="6028690" algn="l"/>
                <a:tab pos="6910705" algn="l"/>
                <a:tab pos="7887970" algn="l"/>
                <a:tab pos="8773795" algn="l"/>
                <a:tab pos="9535795" algn="l"/>
              </a:tabLst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b="1" spc="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dgme</a:t>
            </a:r>
            <a:r>
              <a:rPr sz="2000" b="1" spc="-4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7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b="1" spc="-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ther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ha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5" dirty="0" smtClean="0">
                <a:latin typeface="Times New Roman" pitchFamily="18" charset="0"/>
                <a:cs typeface="Times New Roman" pitchFamily="18" charset="0"/>
              </a:rPr>
              <a:t>ex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sz="2000" b="1" spc="-1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sz="2000" spc="-7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3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es on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heuristic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heuristic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Example: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person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place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time.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put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30"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hand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fire,</a:t>
            </a:r>
            <a:r>
              <a:rPr sz="2000" b="1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burn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1132840" algn="l"/>
                <a:tab pos="2249805" algn="l"/>
                <a:tab pos="3048635" algn="l"/>
                <a:tab pos="4900295" algn="l"/>
                <a:tab pos="5607685" algn="l"/>
                <a:tab pos="6330315" algn="l"/>
                <a:tab pos="7926070" algn="l"/>
                <a:tab pos="8462645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The above two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statements are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examples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common sen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human</a:t>
            </a:r>
            <a:r>
              <a:rPr lang="en-US"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mind</a:t>
            </a:r>
            <a:r>
              <a:rPr lang="en-US"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easily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understand</a:t>
            </a:r>
            <a:r>
              <a:rPr lang="en-US" sz="20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assume.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mainly</a:t>
            </a:r>
            <a:r>
              <a:rPr lang="en-US"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en-US"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vision</a:t>
            </a:r>
            <a:r>
              <a:rPr lang="en-US"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robotic</a:t>
            </a:r>
            <a:r>
              <a:rPr lang="en-US"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manipulation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653" y="186893"/>
            <a:ext cx="4778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Deductive</a:t>
            </a:r>
            <a:r>
              <a:rPr spc="-55" dirty="0"/>
              <a:t> </a:t>
            </a:r>
            <a:r>
              <a:rPr spc="-5" dirty="0"/>
              <a:t>Reasoning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066800"/>
            <a:ext cx="10817860" cy="4546758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 algn="just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Deductive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reasoning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is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deducing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from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logically</a:t>
            </a:r>
            <a:r>
              <a:rPr lang="en-US" sz="2000" b="1" spc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 smtClean="0">
                <a:latin typeface="Times New Roman" pitchFamily="18" charset="0"/>
                <a:cs typeface="Times New Roman" pitchFamily="18" charset="0"/>
              </a:rPr>
              <a:t>related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known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valid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means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argument's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must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premises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true.</a:t>
            </a:r>
          </a:p>
          <a:p>
            <a:pPr marL="355600" marR="5080" indent="-342900" algn="just">
              <a:lnSpc>
                <a:spcPts val="281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Deductive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 reasoning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sz="20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propositional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sz="20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AI,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and it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requires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various</a:t>
            </a:r>
            <a:r>
              <a:rPr sz="2000" spc="3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sz="2000" spc="3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3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facts.</a:t>
            </a:r>
            <a:r>
              <a:rPr sz="2000" spc="3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spc="3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3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sometimes</a:t>
            </a:r>
            <a:r>
              <a:rPr sz="2000" spc="3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referred</a:t>
            </a:r>
            <a:r>
              <a:rPr sz="2000" spc="3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3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000" spc="3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top-down</a:t>
            </a:r>
            <a:r>
              <a:rPr sz="2000" b="1" spc="3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000" spc="-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contradictory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inductive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reasoning.</a:t>
            </a:r>
            <a:endParaRPr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ts val="281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deductive reasoning,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truth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premises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guarantees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truth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conclusion.</a:t>
            </a:r>
            <a:endParaRPr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6985" indent="-342900" algn="just">
              <a:lnSpc>
                <a:spcPts val="281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Deductive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reasoning mostly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starts from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general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premises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 specific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explained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below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example.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31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Premise-1:</a:t>
            </a:r>
            <a:r>
              <a:rPr sz="20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human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eats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veggies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31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Premise-2:</a:t>
            </a:r>
            <a:r>
              <a:rPr sz="20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Suresh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human.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Conclusion: Suresh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eats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veggies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653" y="186893"/>
            <a:ext cx="4778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Deductive</a:t>
            </a:r>
            <a:r>
              <a:rPr spc="-55" dirty="0"/>
              <a:t> </a:t>
            </a:r>
            <a:r>
              <a:rPr spc="-5" dirty="0"/>
              <a:t>Reasoning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30986"/>
            <a:ext cx="10813415" cy="221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2016760" algn="l"/>
                <a:tab pos="3639820" algn="l"/>
                <a:tab pos="4488815" algn="l"/>
                <a:tab pos="5643880" algn="l"/>
                <a:tab pos="6518909" algn="l"/>
                <a:tab pos="7031355" algn="l"/>
                <a:tab pos="8432165" algn="l"/>
                <a:tab pos="9796145" algn="l"/>
              </a:tabLst>
            </a:pP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Deducti</a:t>
            </a:r>
            <a:r>
              <a:rPr sz="2000" spc="-4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easoni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7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000" b="1" spc="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rmal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sz="2000" b="1" spc="-1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spc="-6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du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al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cer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results,</a:t>
            </a:r>
            <a:r>
              <a:rPr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process,</a:t>
            </a:r>
            <a:r>
              <a:rPr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involves</a:t>
            </a:r>
            <a:r>
              <a:rPr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steps.</a:t>
            </a:r>
            <a:endParaRPr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Theory</a:t>
            </a:r>
            <a:endParaRPr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Hypothesis</a:t>
            </a:r>
            <a:endParaRPr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Patterns</a:t>
            </a:r>
            <a:endParaRPr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Confirmation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1617" y="186893"/>
            <a:ext cx="4593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Inductive</a:t>
            </a:r>
            <a:r>
              <a:rPr spc="-55" dirty="0"/>
              <a:t> </a:t>
            </a:r>
            <a:r>
              <a:rPr spc="-5" dirty="0"/>
              <a:t>Reasoning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88313"/>
            <a:ext cx="10815320" cy="367921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opposite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deductive reasoning, inductive reasoning 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bottom-up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uses specific observations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reach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cases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limited set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data to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arrive at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conclusion,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Inductive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historical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produce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generic rule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whose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supported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premises. 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known as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cause-effect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, this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second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 is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exploratory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nature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allows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uncertain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likely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results.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715" indent="-342900" algn="just">
              <a:lnSpc>
                <a:spcPts val="302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nductive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follows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steps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perform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reasoning,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are: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3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Observation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33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25" dirty="0">
                <a:latin typeface="Times New Roman" pitchFamily="18" charset="0"/>
                <a:cs typeface="Times New Roman" pitchFamily="18" charset="0"/>
              </a:rPr>
              <a:t>Pattern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34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Hypothesis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33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Theory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773" y="186893"/>
            <a:ext cx="74396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Inductive </a:t>
            </a:r>
            <a:r>
              <a:rPr spc="-10" dirty="0"/>
              <a:t>vs</a:t>
            </a:r>
            <a:r>
              <a:rPr spc="-5" dirty="0"/>
              <a:t> </a:t>
            </a:r>
            <a:r>
              <a:rPr spc="-10" dirty="0"/>
              <a:t>deductive</a:t>
            </a:r>
            <a:r>
              <a:rPr spc="-5" dirty="0"/>
              <a:t> </a:t>
            </a:r>
            <a:r>
              <a:rPr spc="-10" dirty="0"/>
              <a:t>reasoning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30986"/>
            <a:ext cx="10814685" cy="58727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Deductive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 inductive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opposites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deduction applies a </a:t>
            </a:r>
            <a:r>
              <a:rPr sz="2000" b="1" spc="-15" dirty="0" smtClean="0">
                <a:latin typeface="Times New Roman" pitchFamily="18" charset="0"/>
                <a:cs typeface="Times New Roman" pitchFamily="18" charset="0"/>
              </a:rPr>
              <a:t>top-to-bottom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(general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specific)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reasoning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whereas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induction</a:t>
            </a:r>
            <a:r>
              <a:rPr sz="2000" b="1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applies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 smtClean="0">
                <a:latin typeface="Times New Roman" pitchFamily="18" charset="0"/>
                <a:cs typeface="Times New Roman" pitchFamily="18" charset="0"/>
              </a:rPr>
              <a:t>bottom-to-top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(specific</a:t>
            </a:r>
            <a:r>
              <a:rPr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general)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approach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Inductive</a:t>
            </a:r>
            <a:r>
              <a:rPr sz="2000" b="1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 general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Logically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true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May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may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realistically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(But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definitely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true)</a:t>
            </a: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Inducti</a:t>
            </a:r>
            <a:r>
              <a:rPr lang="en-US" sz="2000" b="1" spc="-2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3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easo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spc="-5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eque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used in mathematics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observing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4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erns th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000" spc="-5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xi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n a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cular cas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deduc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ene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al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outcome. It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looking</a:t>
            </a:r>
            <a:r>
              <a:rPr lang="en-US" sz="2000" spc="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spc="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3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sz="2000" spc="2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000" spc="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looking</a:t>
            </a:r>
            <a:r>
              <a:rPr lang="en-US" sz="2000" spc="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spc="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3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trend</a:t>
            </a:r>
            <a:r>
              <a:rPr lang="en-US" sz="2000" spc="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spc="-6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generalizing. </a:t>
            </a:r>
          </a:p>
          <a:p>
            <a:pPr marL="812800" lvl="1" indent="-342900" algn="just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2000" spc="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000" spc="22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2000" spc="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arrive</a:t>
            </a:r>
            <a:r>
              <a:rPr lang="en-US" sz="2000" spc="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sz="2000" spc="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000" spc="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inductive</a:t>
            </a:r>
            <a:r>
              <a:rPr lang="en-US" sz="2000" spc="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2000" spc="2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sz="2000" spc="2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conjecture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. Co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je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 a </a:t>
            </a:r>
            <a:r>
              <a:rPr lang="en-US" sz="2000" spc="-5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othesi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ha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spc="-6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. J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spc="-4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ause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observe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in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cases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it’s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all cases.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Conjec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mu</a:t>
            </a:r>
            <a:r>
              <a:rPr lang="en-US" sz="2000" spc="-4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spc="-6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r th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cu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ar cas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e.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4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spc="-5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uch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conjecture,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principal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mathematical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induction</a:t>
            </a:r>
            <a:r>
              <a:rPr lang="en-US" sz="2000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used.</a:t>
            </a:r>
          </a:p>
          <a:p>
            <a:pPr marL="812800" lvl="1" indent="-342900" algn="just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Inductive</a:t>
            </a:r>
            <a:r>
              <a:rPr lang="en-US" sz="2000" spc="2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2000" spc="2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starts</a:t>
            </a:r>
            <a:r>
              <a:rPr lang="en-US" sz="2000" spc="2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000" spc="2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2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sz="2000" spc="2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assumption,</a:t>
            </a:r>
            <a:r>
              <a:rPr lang="en-US" sz="2000" spc="2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spc="2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spc="2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broadens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reaches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generalized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conclusion.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inductive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reasoning,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2000" spc="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premises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true.</a:t>
            </a:r>
          </a:p>
          <a:p>
            <a:pPr marL="812800" lvl="1" indent="-342900" algn="just">
              <a:spcBef>
                <a:spcPts val="675"/>
              </a:spcBef>
              <a:tabLst>
                <a:tab pos="355600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773" y="186893"/>
            <a:ext cx="74396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Inductive </a:t>
            </a:r>
            <a:r>
              <a:rPr spc="-10" dirty="0"/>
              <a:t>vs</a:t>
            </a:r>
            <a:r>
              <a:rPr spc="-5" dirty="0"/>
              <a:t> </a:t>
            </a:r>
            <a:r>
              <a:rPr spc="-10" dirty="0"/>
              <a:t>deductive</a:t>
            </a:r>
            <a:r>
              <a:rPr spc="-5" dirty="0"/>
              <a:t> </a:t>
            </a:r>
            <a:r>
              <a:rPr spc="-10" dirty="0"/>
              <a:t>reasoning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45032"/>
            <a:ext cx="9567545" cy="120161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Deductive</a:t>
            </a:r>
            <a:r>
              <a:rPr sz="200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General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Logically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true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Realistically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(Always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true)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773" y="186893"/>
            <a:ext cx="74396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Inductive </a:t>
            </a:r>
            <a:r>
              <a:rPr spc="-10" dirty="0"/>
              <a:t>vs</a:t>
            </a:r>
            <a:r>
              <a:rPr spc="-5" dirty="0"/>
              <a:t> </a:t>
            </a:r>
            <a:r>
              <a:rPr spc="-10" dirty="0"/>
              <a:t>deductive</a:t>
            </a:r>
            <a:r>
              <a:rPr spc="-5" dirty="0"/>
              <a:t> </a:t>
            </a:r>
            <a:r>
              <a:rPr spc="-10" dirty="0"/>
              <a:t>reasoning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88313"/>
            <a:ext cx="10816590" cy="409964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715" indent="-34290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Inductive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: The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lipstick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pulled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my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bag is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red.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second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lipstick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 pulled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my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bag is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red.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Therefore,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all the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lipsticks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my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bag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red.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7620" indent="-342900" algn="just">
              <a:lnSpc>
                <a:spcPts val="3030"/>
              </a:lnSpc>
              <a:spcBef>
                <a:spcPts val="710"/>
              </a:spcBef>
              <a:tabLst>
                <a:tab pos="355600" algn="l"/>
              </a:tabLst>
            </a:pP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Deductive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: The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lipstick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pulled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my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bag is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red.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lipsticks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my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bag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red.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Therefore,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second lipstick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 pull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my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bag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red,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too.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6350" indent="-342900" algn="just">
              <a:lnSpc>
                <a:spcPts val="3020"/>
              </a:lnSpc>
              <a:spcBef>
                <a:spcPts val="66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Inductive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: My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mother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Irish.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She has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blond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hair.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Therefore,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everyone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Ireland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blond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hair.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7620" indent="-342900" algn="just">
              <a:lnSpc>
                <a:spcPts val="3020"/>
              </a:lnSpc>
              <a:spcBef>
                <a:spcPts val="685"/>
              </a:spcBef>
              <a:tabLst>
                <a:tab pos="355600" algn="l"/>
              </a:tabLst>
            </a:pP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Deductive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mother 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Irish.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Everyone from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Ireland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blond</a:t>
            </a:r>
            <a:r>
              <a:rPr sz="20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hair.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Therefore,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mother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blond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hair.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ts val="303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Inductive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: Maximilian 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shelter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dog.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happy.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shelter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dogs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happy.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ts val="3020"/>
              </a:lnSpc>
              <a:spcBef>
                <a:spcPts val="670"/>
              </a:spcBef>
              <a:tabLst>
                <a:tab pos="355600" algn="l"/>
              </a:tabLst>
            </a:pP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Deductive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: Maximillian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shelter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dog. All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shelter dogs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happy.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Therefore,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happy.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937" y="186893"/>
            <a:ext cx="102425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5" dirty="0" smtClean="0"/>
              <a:t>Inductive</a:t>
            </a:r>
            <a:r>
              <a:rPr spc="-25" dirty="0" smtClean="0"/>
              <a:t> </a:t>
            </a:r>
            <a:r>
              <a:rPr lang="en-US" spc="-25" dirty="0" smtClean="0"/>
              <a:t>v</a:t>
            </a:r>
            <a:r>
              <a:rPr spc="-70" dirty="0" smtClean="0"/>
              <a:t>s</a:t>
            </a:r>
            <a:r>
              <a:rPr spc="-70" dirty="0"/>
              <a:t>.</a:t>
            </a:r>
            <a:r>
              <a:rPr dirty="0"/>
              <a:t> </a:t>
            </a:r>
            <a:r>
              <a:rPr spc="-5" dirty="0"/>
              <a:t>Deductive</a:t>
            </a:r>
            <a:r>
              <a:rPr spc="5" dirty="0"/>
              <a:t> </a:t>
            </a:r>
            <a:r>
              <a:rPr spc="-10" dirty="0"/>
              <a:t>Reasoning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30986"/>
            <a:ext cx="1081278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1856739" algn="l"/>
                <a:tab pos="2568575" algn="l"/>
                <a:tab pos="4156710" algn="l"/>
                <a:tab pos="5737225" algn="l"/>
                <a:tab pos="6369685" algn="l"/>
                <a:tab pos="7019290" algn="l"/>
                <a:tab pos="7744459" algn="l"/>
                <a:tab pos="8636635" algn="l"/>
                <a:tab pos="10254615" algn="l"/>
              </a:tabLst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Indu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ti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ded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cti</a:t>
            </a:r>
            <a:r>
              <a:rPr sz="2000" spc="-4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easoning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mo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nd commonly</a:t>
            </a:r>
            <a:r>
              <a:rPr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techniques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8200" y="2057401"/>
          <a:ext cx="10605274" cy="3565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637"/>
                <a:gridCol w="5302637"/>
              </a:tblGrid>
              <a:tr h="4031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INDUCTIVE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REASONING</a:t>
                      </a:r>
                      <a:endParaRPr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DEDUCTIVE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REASONING</a:t>
                      </a: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023259">
                <a:tc>
                  <a:txBody>
                    <a:bodyPr/>
                    <a:lstStyle/>
                    <a:p>
                      <a:pPr marL="91440" marR="81280" algn="just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This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r>
                        <a:rPr sz="2000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of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reasoning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reaches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2000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conclusion </a:t>
                      </a:r>
                      <a:r>
                        <a:rPr sz="2000" spc="-44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through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the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process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of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generalization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using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facts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sz="2000" spc="-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data.</a:t>
                      </a:r>
                      <a:endParaRPr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2550" algn="just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5" dirty="0">
                          <a:latin typeface="Times New Roman" pitchFamily="18" charset="0"/>
                          <a:cs typeface="Times New Roman" pitchFamily="18" charset="0"/>
                        </a:rPr>
                        <a:t>Type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of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valid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reasoning,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where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new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information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 or conclusion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is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deduced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using known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facts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and </a:t>
                      </a:r>
                      <a:r>
                        <a:rPr sz="2000" spc="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information.</a:t>
                      </a: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13180">
                <a:tc>
                  <a:txBody>
                    <a:bodyPr/>
                    <a:lstStyle/>
                    <a:p>
                      <a:pPr marL="91440" marR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r>
                        <a:rPr sz="2000" spc="9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5" dirty="0">
                          <a:latin typeface="Times New Roman" pitchFamily="18" charset="0"/>
                          <a:cs typeface="Times New Roman" pitchFamily="18" charset="0"/>
                        </a:rPr>
                        <a:t>follows</a:t>
                      </a:r>
                      <a:r>
                        <a:rPr sz="2000" spc="1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sz="2000" spc="9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bottom-up</a:t>
                      </a:r>
                      <a:r>
                        <a:rPr sz="2000" spc="1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approach</a:t>
                      </a:r>
                      <a:r>
                        <a:rPr sz="2000" spc="10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sz="2000" spc="10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starts</a:t>
                      </a:r>
                      <a:r>
                        <a:rPr sz="2000" spc="10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5" dirty="0">
                          <a:latin typeface="Times New Roman" pitchFamily="18" charset="0"/>
                          <a:cs typeface="Times New Roman" pitchFamily="18" charset="0"/>
                        </a:rPr>
                        <a:t>from </a:t>
                      </a:r>
                      <a:r>
                        <a:rPr sz="2000" spc="-434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the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conclusion.</a:t>
                      </a: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r>
                        <a:rPr sz="2000" spc="22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5" dirty="0">
                          <a:latin typeface="Times New Roman" pitchFamily="18" charset="0"/>
                          <a:cs typeface="Times New Roman" pitchFamily="18" charset="0"/>
                        </a:rPr>
                        <a:t>follows</a:t>
                      </a:r>
                      <a:r>
                        <a:rPr sz="2000" spc="2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sz="2000" spc="22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top-down</a:t>
                      </a:r>
                      <a:r>
                        <a:rPr sz="2000" spc="22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approach</a:t>
                      </a:r>
                      <a:r>
                        <a:rPr sz="2000" spc="229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sz="2000" spc="2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starts</a:t>
                      </a:r>
                      <a:r>
                        <a:rPr sz="2000" spc="22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5" dirty="0">
                          <a:latin typeface="Times New Roman" pitchFamily="18" charset="0"/>
                          <a:cs typeface="Times New Roman" pitchFamily="18" charset="0"/>
                        </a:rPr>
                        <a:t>from </a:t>
                      </a:r>
                      <a:r>
                        <a:rPr sz="2000" spc="-434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the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premises.</a:t>
                      </a: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713181">
                <a:tc>
                  <a:txBody>
                    <a:bodyPr/>
                    <a:lstStyle/>
                    <a:p>
                      <a:pPr marL="91440" marR="838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2000" spc="35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r>
                        <a:rPr sz="2000" spc="36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2000" spc="35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r>
                        <a:rPr sz="2000" spc="3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guaranteed</a:t>
                      </a:r>
                      <a:r>
                        <a:rPr sz="2000" spc="36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5" dirty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2000" spc="36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r>
                        <a:rPr sz="2000" spc="36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sz="2000" spc="36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if </a:t>
                      </a:r>
                      <a:r>
                        <a:rPr sz="2000" spc="-434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the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premises</a:t>
                      </a:r>
                      <a:r>
                        <a:rPr sz="2000" spc="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are</a:t>
                      </a:r>
                      <a:r>
                        <a:rPr sz="2000" spc="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true.</a:t>
                      </a: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12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Here</a:t>
                      </a:r>
                      <a:r>
                        <a:rPr sz="2000" spc="29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2000" spc="29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  <a:r>
                        <a:rPr sz="2000" spc="3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2000" spc="29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r>
                        <a:rPr sz="2000" spc="29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sz="2000" spc="3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2000" spc="28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premises</a:t>
                      </a:r>
                      <a:r>
                        <a:rPr sz="2000" spc="31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are </a:t>
                      </a:r>
                      <a:r>
                        <a:rPr sz="2000" spc="-44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true.</a:t>
                      </a: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13116">
                <a:tc>
                  <a:txBody>
                    <a:bodyPr/>
                    <a:lstStyle/>
                    <a:p>
                      <a:pPr marL="91440" marR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r>
                        <a:rPr sz="2000" spc="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2000" spc="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20" dirty="0">
                          <a:latin typeface="Times New Roman" pitchFamily="18" charset="0"/>
                          <a:cs typeface="Times New Roman" pitchFamily="18" charset="0"/>
                        </a:rPr>
                        <a:t>fast</a:t>
                      </a:r>
                      <a:r>
                        <a:rPr sz="2000" spc="6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sz="2000" spc="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40" dirty="0">
                          <a:latin typeface="Times New Roman" pitchFamily="18" charset="0"/>
                          <a:cs typeface="Times New Roman" pitchFamily="18" charset="0"/>
                        </a:rPr>
                        <a:t>easy,</a:t>
                      </a:r>
                      <a:r>
                        <a:rPr sz="2000" spc="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as</a:t>
                      </a:r>
                      <a:r>
                        <a:rPr sz="2000" spc="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r>
                        <a:rPr sz="2000" spc="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requires</a:t>
                      </a:r>
                      <a:r>
                        <a:rPr sz="2000" spc="4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evidence</a:t>
                      </a:r>
                      <a:r>
                        <a:rPr sz="2000" spc="6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instead </a:t>
                      </a:r>
                      <a:r>
                        <a:rPr sz="2000" spc="-44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of</a:t>
                      </a:r>
                      <a:r>
                        <a:rPr sz="2000" spc="-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facts.</a:t>
                      </a: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44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Compared</a:t>
                      </a:r>
                      <a:r>
                        <a:rPr sz="2000" spc="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5" dirty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2000" spc="2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inductive</a:t>
                      </a:r>
                      <a:r>
                        <a:rPr sz="2000" spc="3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reasoning,</a:t>
                      </a:r>
                      <a:r>
                        <a:rPr sz="2000" spc="3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r>
                        <a:rPr sz="2000" spc="3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2000" spc="2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difficult</a:t>
                      </a:r>
                      <a:r>
                        <a:rPr sz="2000" spc="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25" dirty="0">
                          <a:latin typeface="Times New Roman" pitchFamily="18" charset="0"/>
                          <a:cs typeface="Times New Roman" pitchFamily="18" charset="0"/>
                        </a:rPr>
                        <a:t>to </a:t>
                      </a:r>
                      <a:r>
                        <a:rPr sz="2000" spc="-434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use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as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r>
                        <a:rPr sz="2000" spc="1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requires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true </a:t>
                      </a:r>
                      <a:r>
                        <a:rPr sz="2000" spc="-5" dirty="0">
                          <a:latin typeface="Times New Roman" pitchFamily="18" charset="0"/>
                          <a:cs typeface="Times New Roman" pitchFamily="18" charset="0"/>
                        </a:rPr>
                        <a:t>facts.</a:t>
                      </a:r>
                      <a:endParaRPr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0"/>
            <a:ext cx="6470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Inductive </a:t>
            </a:r>
            <a:r>
              <a:rPr spc="-15" dirty="0"/>
              <a:t>research</a:t>
            </a:r>
            <a:r>
              <a:rPr spc="-10" dirty="0"/>
              <a:t> 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685800"/>
            <a:ext cx="11582400" cy="53944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there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little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literature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topic,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common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perform</a:t>
            </a:r>
            <a:r>
              <a:rPr sz="2000" spc="-15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</a:rPr>
              <a:t>inductive </a:t>
            </a:r>
            <a:r>
              <a:rPr sz="2000" spc="-15" dirty="0"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 no theory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 test.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inductive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consists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three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stages: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Observation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low-cost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airline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flight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delayed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Dogs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have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fleas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Elephants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depend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water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exist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Observe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 pattern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Another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flights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from low-cost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airlines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delayed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observed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dogs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fleas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observed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animals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depend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water to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exist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Develop</a:t>
            </a:r>
            <a:r>
              <a:rPr sz="20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theory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Low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cost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airlines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always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delays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dogs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fleas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biological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life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depends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water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exist</a:t>
            </a:r>
            <a:endParaRPr lang="en-US" sz="2000" spc="-1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Limitations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0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inductive</a:t>
            </a:r>
            <a:r>
              <a:rPr lang="en-US" sz="2000" b="1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approach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marR="5080" lvl="1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2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2000" spc="3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drawn</a:t>
            </a:r>
            <a:r>
              <a:rPr lang="en-US" sz="2000" spc="3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000" spc="2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2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basis</a:t>
            </a:r>
            <a:r>
              <a:rPr lang="en-US" sz="2000" spc="2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2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000" spc="2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inductive</a:t>
            </a:r>
            <a:r>
              <a:rPr lang="en-US" sz="2000" spc="3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000" spc="2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000" spc="2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never</a:t>
            </a:r>
            <a:r>
              <a:rPr lang="en-US" sz="2000" spc="3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000" spc="-6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proven,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invalidated.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Deductive</a:t>
            </a:r>
            <a:r>
              <a:rPr dirty="0"/>
              <a:t> </a:t>
            </a:r>
            <a:r>
              <a:rPr spc="-15" dirty="0"/>
              <a:t>research</a:t>
            </a:r>
            <a:r>
              <a:rPr spc="-35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92886"/>
            <a:ext cx="10816590" cy="43800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 algn="just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conducting</a:t>
            </a:r>
            <a:r>
              <a:rPr sz="2000" spc="-1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</a:rPr>
              <a:t>deductive</a:t>
            </a:r>
            <a:r>
              <a:rPr sz="2000" spc="-5" dirty="0"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always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start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with a theory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(the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inductive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research).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deductively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means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testing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these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theories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there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theory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yet, you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cannot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conduct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deductive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research.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deductive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consists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four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stages: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320"/>
              </a:spcBef>
              <a:tabLst>
                <a:tab pos="355600" algn="l"/>
              </a:tabLst>
            </a:pPr>
            <a:endParaRPr lang="en-US" sz="2000" b="1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sz="2000" b="1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an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theory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Low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airlines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always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delays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dogs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fleas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334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biological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life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depends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water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exist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Formulate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theory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marR="1339215" lvl="1" indent="-287020">
              <a:lnSpc>
                <a:spcPts val="3020"/>
              </a:lnSpc>
              <a:spcBef>
                <a:spcPts val="720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passengers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fly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low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airline,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they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always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experience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delays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pet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dogs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apartment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sz="20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fleas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All land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mammals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depend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water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exist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3463" y="315544"/>
            <a:ext cx="3032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Three</a:t>
            </a:r>
            <a:r>
              <a:rPr spc="-55" dirty="0"/>
              <a:t> </a:t>
            </a:r>
            <a:r>
              <a:rPr dirty="0"/>
              <a:t>Phases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610" y="1159709"/>
            <a:ext cx="10273030" cy="4524956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Match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phase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Match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left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side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(antecedents)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facts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working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memory</a:t>
            </a: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Unification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527685" indent="-515620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Conflict resolution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all the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triggered,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decide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fire.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Some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strategies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include:</a:t>
            </a:r>
          </a:p>
          <a:p>
            <a:pPr marL="1155065" lvl="2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duplicate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 same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instantiated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arguments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twice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155065" lvl="2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Prefer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refer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recently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created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WM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elements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155065" lvl="2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Prefer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(antecedents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constraining)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155065" lvl="2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Prefer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Mammal(x)</a:t>
            </a:r>
            <a:r>
              <a:rPr sz="2000" spc="10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2000" spc="10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Human(x)</a:t>
            </a:r>
            <a:r>
              <a:rPr sz="2000" spc="20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sz="2000" spc="15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sz="2000" spc="-10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 Legs(x,2)</a:t>
            </a:r>
            <a:r>
              <a:rPr sz="2000" spc="25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over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Mammal(x)</a:t>
            </a:r>
            <a:r>
              <a:rPr sz="2000" spc="10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sz="2000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sz="2000" spc="5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Legs(x,4)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ranked,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fire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according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ranking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527685" indent="-51562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Act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phase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926465" lvl="1" indent="-513715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926465" algn="l"/>
                <a:tab pos="9271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facts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WM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consequent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Deductive</a:t>
            </a:r>
            <a:r>
              <a:rPr dirty="0"/>
              <a:t> </a:t>
            </a:r>
            <a:r>
              <a:rPr spc="-15" dirty="0"/>
              <a:t>research</a:t>
            </a:r>
            <a:r>
              <a:rPr spc="-35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45032"/>
            <a:ext cx="10339070" cy="31893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Collect</a:t>
            </a:r>
            <a:r>
              <a:rPr sz="2000" b="1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5" dirty="0"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sz="2000" b="1" spc="10" dirty="0"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b="1" spc="10" dirty="0"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</a:rPr>
              <a:t>hypothesis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Collect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flight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low-cost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airlines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spc="-75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dogs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the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building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fleas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Study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land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mammal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species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see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they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depend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water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Analyse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results: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does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reject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support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hypothesis?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marR="563880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out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100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flights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low-cost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airlines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delayed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reject </a:t>
            </a:r>
            <a:r>
              <a:rPr sz="2000" spc="-6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hypothesis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out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20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dogs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didn’t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fleas =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reject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hypothesis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land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mammal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species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depend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water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support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hypothesis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Deductive</a:t>
            </a:r>
            <a:r>
              <a:rPr dirty="0"/>
              <a:t> </a:t>
            </a:r>
            <a:r>
              <a:rPr spc="-15" dirty="0"/>
              <a:t>research</a:t>
            </a:r>
            <a:r>
              <a:rPr spc="-35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45032"/>
            <a:ext cx="10814685" cy="340734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Limitations</a:t>
            </a:r>
            <a:r>
              <a:rPr sz="20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deductive</a:t>
            </a:r>
            <a:r>
              <a:rPr sz="2000" b="1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approach</a:t>
            </a:r>
            <a:endParaRPr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tabLst>
                <a:tab pos="355600" algn="l"/>
                <a:tab pos="1075055" algn="l"/>
                <a:tab pos="2932430" algn="l"/>
                <a:tab pos="3413125" algn="l"/>
                <a:tab pos="5017770" algn="l"/>
                <a:tab pos="6613525" algn="l"/>
                <a:tab pos="7301230" algn="l"/>
                <a:tab pos="8099425" algn="l"/>
                <a:tab pos="8645525" algn="l"/>
                <a:tab pos="9433560" algn="l"/>
                <a:tab pos="9805035" algn="l"/>
                <a:tab pos="10320655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onc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usi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deducti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easoni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he 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premises</a:t>
            </a:r>
            <a:r>
              <a:rPr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inductive</a:t>
            </a:r>
            <a:r>
              <a:rPr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study</a:t>
            </a:r>
            <a:r>
              <a:rPr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 true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terms</a:t>
            </a:r>
            <a:r>
              <a:rPr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0" dirty="0" smtClean="0">
                <a:latin typeface="Times New Roman" pitchFamily="18" charset="0"/>
                <a:cs typeface="Times New Roman" pitchFamily="18" charset="0"/>
              </a:rPr>
              <a:t>clear.</a:t>
            </a:r>
            <a:endParaRPr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70000" lvl="2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dogs</a:t>
            </a:r>
            <a:r>
              <a:rPr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fleas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(premise)</a:t>
            </a:r>
            <a:endParaRPr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70000" lvl="2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5" dirty="0" err="1" smtClean="0">
                <a:latin typeface="Times New Roman" pitchFamily="18" charset="0"/>
                <a:cs typeface="Times New Roman" pitchFamily="18" charset="0"/>
              </a:rPr>
              <a:t>Benno</a:t>
            </a:r>
            <a:r>
              <a:rPr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dog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(premise)</a:t>
            </a:r>
            <a:endParaRPr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70000" lvl="2" indent="-342900"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5" dirty="0" err="1" smtClean="0">
                <a:latin typeface="Times New Roman" pitchFamily="18" charset="0"/>
                <a:cs typeface="Times New Roman" pitchFamily="18" charset="0"/>
              </a:rPr>
              <a:t>Benno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fleas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(conclusion)</a:t>
            </a:r>
            <a:endParaRPr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sz="20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premises</a:t>
            </a:r>
            <a:r>
              <a:rPr sz="20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have,</a:t>
            </a:r>
            <a:r>
              <a:rPr sz="20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sz="20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must</a:t>
            </a:r>
            <a:r>
              <a:rPr sz="20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true.</a:t>
            </a:r>
            <a:r>
              <a:rPr sz="20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However, </a:t>
            </a:r>
            <a:r>
              <a:rPr sz="2000" spc="-6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premise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turns out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false,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the conclusion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000" spc="-5" dirty="0" err="1" smtClean="0">
                <a:latin typeface="Times New Roman" pitchFamily="18" charset="0"/>
                <a:cs typeface="Times New Roman" pitchFamily="18" charset="0"/>
              </a:rPr>
              <a:t>Benno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 has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fleas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cannot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relied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upon.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0178" y="186893"/>
            <a:ext cx="4771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Abductive</a:t>
            </a:r>
            <a:r>
              <a:rPr spc="-60" dirty="0"/>
              <a:t> </a:t>
            </a:r>
            <a:r>
              <a:rPr spc="-10" dirty="0"/>
              <a:t>Reasoning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30986"/>
            <a:ext cx="10817225" cy="5500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extension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deductive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reasoning,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abductive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reasoning,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inference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seeks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theories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to define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observations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simplest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likely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 explanation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Compared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inductive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reasoning, </a:t>
            </a:r>
            <a:r>
              <a:rPr sz="2000" spc="-10" dirty="0" err="1" smtClean="0">
                <a:latin typeface="Times New Roman" pitchFamily="18" charset="0"/>
                <a:cs typeface="Times New Roman" pitchFamily="18" charset="0"/>
              </a:rPr>
              <a:t>abductive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reasoning,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is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known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abductive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000" b="1" spc="-15" dirty="0" err="1" smtClean="0">
                <a:latin typeface="Times New Roman" pitchFamily="18" charset="0"/>
                <a:cs typeface="Times New Roman" pitchFamily="18" charset="0"/>
              </a:rPr>
              <a:t>retroduction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less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rigorous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allows 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accurate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suggestions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guesses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However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5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unlike</a:t>
            </a:r>
            <a:r>
              <a:rPr sz="2000" spc="5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deductive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reasoning,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does not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rectify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plausible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conclusion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is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mostly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certainties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It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associated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with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troubleshooting</a:t>
            </a:r>
            <a:r>
              <a:rPr sz="20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making.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000" spc="-10" dirty="0" err="1" smtClean="0">
                <a:latin typeface="Times New Roman" pitchFamily="18" charset="0"/>
                <a:cs typeface="Times New Roman" pitchFamily="18" charset="0"/>
              </a:rPr>
              <a:t>Abductive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2000" spc="5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sz="2000" spc="5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reasoning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000" spc="6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starts</a:t>
            </a:r>
            <a:r>
              <a:rPr lang="en-US" sz="2000" spc="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observations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then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seeks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likely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explanation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2000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observation. </a:t>
            </a:r>
            <a:r>
              <a:rPr lang="en-US" sz="2000" spc="-10" dirty="0" err="1" smtClean="0">
                <a:latin typeface="Times New Roman" pitchFamily="18" charset="0"/>
                <a:cs typeface="Times New Roman" pitchFamily="18" charset="0"/>
              </a:rPr>
              <a:t>Abductive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extension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deductive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reasoning,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b="1" spc="-10" dirty="0" err="1" smtClean="0">
                <a:latin typeface="Times New Roman" pitchFamily="18" charset="0"/>
                <a:cs typeface="Times New Roman" pitchFamily="18" charset="0"/>
              </a:rPr>
              <a:t>abductive</a:t>
            </a:r>
            <a:r>
              <a:rPr lang="en-US" sz="2000" b="1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reasoning,</a:t>
            </a:r>
            <a:r>
              <a:rPr lang="en-US" sz="2000" b="1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b="1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premises</a:t>
            </a:r>
            <a:r>
              <a:rPr lang="en-US" sz="2000" b="1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20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000" b="1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guarantee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b="1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conclusion.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tabLst>
                <a:tab pos="355600" algn="l"/>
              </a:tabLst>
            </a:pP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	Incomplete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observations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Prediction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(may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be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true)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75640" lvl="1" indent="-258445">
              <a:lnSpc>
                <a:spcPct val="100000"/>
              </a:lnSpc>
              <a:spcBef>
                <a:spcPts val="675"/>
              </a:spcBef>
              <a:buChar char="–"/>
              <a:tabLst>
                <a:tab pos="676275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Implication: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Cricket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ground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wet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raining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75640" lvl="1" indent="-258445">
              <a:lnSpc>
                <a:spcPct val="100000"/>
              </a:lnSpc>
              <a:spcBef>
                <a:spcPts val="670"/>
              </a:spcBef>
              <a:buChar char="–"/>
              <a:tabLst>
                <a:tab pos="676275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Axiom: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Cricket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ground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wet.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75640" lvl="1" indent="-258445">
              <a:lnSpc>
                <a:spcPct val="100000"/>
              </a:lnSpc>
              <a:spcBef>
                <a:spcPts val="675"/>
              </a:spcBef>
              <a:buChar char="–"/>
              <a:tabLst>
                <a:tab pos="676275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raining.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152400"/>
            <a:ext cx="665302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Probabilistic</a:t>
            </a:r>
            <a:r>
              <a:rPr spc="-50" dirty="0"/>
              <a:t> </a:t>
            </a:r>
            <a:r>
              <a:rPr spc="-5" dirty="0"/>
              <a:t>Reasoning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838200"/>
            <a:ext cx="11353800" cy="5757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Probabilistic reasoning 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b="1" spc="-30" dirty="0">
                <a:latin typeface="Times New Roman" pitchFamily="18" charset="0"/>
                <a:cs typeface="Times New Roman" pitchFamily="18" charset="0"/>
              </a:rPr>
              <a:t>way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knowledge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representation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apply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concept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of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b="1" spc="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indicate</a:t>
            </a:r>
            <a:r>
              <a:rPr sz="2000" b="1" spc="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uncertainty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probabilistic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reasoning,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combine probability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theory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handle</a:t>
            </a:r>
            <a:r>
              <a:rPr sz="2000" b="1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-30" dirty="0">
                <a:latin typeface="Times New Roman" pitchFamily="18" charset="0"/>
                <a:cs typeface="Times New Roman" pitchFamily="18" charset="0"/>
              </a:rPr>
              <a:t>uncertainty.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6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probability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probabilistic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reasoning because it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way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handle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uncertainty that 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result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someone's laziness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ignorance.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real world, there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lots of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scenarios,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certainty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something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is not confirmed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 "It will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rain </a:t>
            </a:r>
            <a:r>
              <a:rPr sz="2000" spc="-45" dirty="0">
                <a:latin typeface="Times New Roman" pitchFamily="18" charset="0"/>
                <a:cs typeface="Times New Roman" pitchFamily="18" charset="0"/>
              </a:rPr>
              <a:t>today,"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"behaviour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someone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situations," "A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match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two teams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players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."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are probable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sentences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we can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happen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not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sure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it,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so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6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2000" spc="6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probabilistic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reasoning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probabilistic</a:t>
            </a:r>
            <a:r>
              <a:rPr lang="en-US" sz="2000" b="1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in AI: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unpredictable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outcomes.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marR="5080" lvl="1" indent="-342900"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2000" spc="2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specifications</a:t>
            </a:r>
            <a:r>
              <a:rPr lang="en-US" sz="2000" spc="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000" spc="2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possibilities</a:t>
            </a:r>
            <a:r>
              <a:rPr lang="en-US" sz="2000" spc="2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2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predicates</a:t>
            </a:r>
            <a:r>
              <a:rPr lang="en-US" sz="2000" spc="2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becomes</a:t>
            </a:r>
            <a:r>
              <a:rPr lang="en-US" sz="2000" spc="2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too</a:t>
            </a:r>
            <a:r>
              <a:rPr lang="en-US" sz="2000" spc="2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sz="2000" spc="2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spc="-6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handle.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unknown</a:t>
            </a:r>
            <a:r>
              <a:rPr lang="en-US" sz="2000" spc="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occurs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experiment.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spc="-6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bil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4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ic </a:t>
            </a:r>
            <a:r>
              <a:rPr lang="en-US" sz="2000" spc="-4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easonin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, the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4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spc="-5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sol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spc="-6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wi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uncertain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knowledge: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70000" lvl="2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b="1" spc="-2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rule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70000" lvl="2" indent="-342900"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Bayesian</a:t>
            </a:r>
            <a:r>
              <a:rPr lang="en-US" sz="2000" b="1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Statistics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8629" y="186893"/>
            <a:ext cx="3634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 err="1" smtClean="0"/>
              <a:t>Bayes</a:t>
            </a:r>
            <a:r>
              <a:rPr spc="-20" dirty="0" smtClean="0"/>
              <a:t>'</a:t>
            </a:r>
            <a:r>
              <a:rPr spc="-90" dirty="0" smtClean="0"/>
              <a:t> </a:t>
            </a:r>
            <a:r>
              <a:rPr spc="-10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852004"/>
            <a:ext cx="10921365" cy="318997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P(H |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93345">
              <a:lnSpc>
                <a:spcPct val="100000"/>
              </a:lnSpc>
              <a:spcBef>
                <a:spcPts val="670"/>
              </a:spcBef>
              <a:tabLst>
                <a:tab pos="2098675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Hypothesis	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Evidence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latin typeface="Times New Roman" pitchFamily="18" charset="0"/>
                <a:cs typeface="Times New Roman" pitchFamily="18" charset="0"/>
              </a:rPr>
              <a:t>Truthiness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depend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many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evidence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supporting</a:t>
            </a:r>
            <a:r>
              <a:rPr sz="20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hypothesis.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Hi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E)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evidence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available.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  <a:tab pos="980440" algn="l"/>
                <a:tab pos="1304925" algn="l"/>
                <a:tab pos="1876425" algn="l"/>
                <a:tab pos="2214880" algn="l"/>
                <a:tab pos="3931285" algn="l"/>
                <a:tab pos="4386580" algn="l"/>
                <a:tab pos="5842635" algn="l"/>
                <a:tab pos="6802755" algn="l"/>
                <a:tab pos="8063230" algn="l"/>
                <a:tab pos="8634730" algn="l"/>
                <a:tab pos="8966835" algn="l"/>
                <a:tab pos="10520045" algn="l"/>
              </a:tabLst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P(E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spc="-6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lity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vidence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bein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spc="-5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ese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part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cular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  <a:tab pos="1283335" algn="l"/>
                <a:tab pos="1687195" algn="l"/>
                <a:tab pos="3469640" algn="l"/>
                <a:tab pos="4106545" algn="l"/>
                <a:tab pos="4719320" algn="l"/>
                <a:tab pos="6503670" algn="l"/>
                <a:tab pos="7032625" algn="l"/>
                <a:tab pos="7865109" algn="l"/>
                <a:tab pos="9614535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spc="-5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ob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err="1" smtClean="0"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ypo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hesi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(Wh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3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den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ce 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not)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45" dirty="0" err="1" smtClean="0">
                <a:latin typeface="Times New Roman" pitchFamily="18" charset="0"/>
                <a:cs typeface="Times New Roman" pitchFamily="18" charset="0"/>
              </a:rPr>
              <a:t>Baye</a:t>
            </a:r>
            <a:r>
              <a:rPr lang="en-US" sz="2000" spc="-45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sz="2000" spc="-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theorem: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983615">
              <a:lnSpc>
                <a:spcPct val="100000"/>
              </a:lnSpc>
              <a:spcBef>
                <a:spcPts val="670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P(Hi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E)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P(E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Hi)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P(Hi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0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∑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P(E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err="1" smtClean="0">
                <a:latin typeface="Times New Roman" pitchFamily="18" charset="0"/>
                <a:cs typeface="Times New Roman" pitchFamily="18" charset="0"/>
              </a:rPr>
              <a:t>Hn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sz="2000" spc="-5" dirty="0" err="1" smtClean="0">
                <a:latin typeface="Times New Roman" pitchFamily="18" charset="0"/>
                <a:cs typeface="Times New Roman" pitchFamily="18" charset="0"/>
              </a:rPr>
              <a:t>Hn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0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n=1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219200"/>
            <a:ext cx="103124" cy="17272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676401" y="1219200"/>
            <a:ext cx="1066800" cy="152400"/>
          </a:xfrm>
          <a:custGeom>
            <a:avLst/>
            <a:gdLst/>
            <a:ahLst/>
            <a:cxnLst/>
            <a:rect l="l" t="t" r="r" b="b"/>
            <a:pathLst>
              <a:path w="1631314" h="383539">
                <a:moveTo>
                  <a:pt x="36710" y="33463"/>
                </a:moveTo>
                <a:lnTo>
                  <a:pt x="24724" y="37446"/>
                </a:lnTo>
                <a:lnTo>
                  <a:pt x="33998" y="45872"/>
                </a:lnTo>
                <a:lnTo>
                  <a:pt x="1628774" y="383031"/>
                </a:lnTo>
                <a:lnTo>
                  <a:pt x="1631315" y="370585"/>
                </a:lnTo>
                <a:lnTo>
                  <a:pt x="36710" y="33463"/>
                </a:lnTo>
                <a:close/>
              </a:path>
              <a:path w="1631314" h="383539">
                <a:moveTo>
                  <a:pt x="97408" y="0"/>
                </a:moveTo>
                <a:lnTo>
                  <a:pt x="94106" y="1015"/>
                </a:lnTo>
                <a:lnTo>
                  <a:pt x="0" y="32257"/>
                </a:lnTo>
                <a:lnTo>
                  <a:pt x="73406" y="98805"/>
                </a:lnTo>
                <a:lnTo>
                  <a:pt x="76073" y="101091"/>
                </a:lnTo>
                <a:lnTo>
                  <a:pt x="80010" y="100964"/>
                </a:lnTo>
                <a:lnTo>
                  <a:pt x="84708" y="95757"/>
                </a:lnTo>
                <a:lnTo>
                  <a:pt x="84581" y="91693"/>
                </a:lnTo>
                <a:lnTo>
                  <a:pt x="81914" y="89407"/>
                </a:lnTo>
                <a:lnTo>
                  <a:pt x="33998" y="45872"/>
                </a:lnTo>
                <a:lnTo>
                  <a:pt x="11049" y="41020"/>
                </a:lnTo>
                <a:lnTo>
                  <a:pt x="13588" y="28575"/>
                </a:lnTo>
                <a:lnTo>
                  <a:pt x="51420" y="28575"/>
                </a:lnTo>
                <a:lnTo>
                  <a:pt x="98043" y="13080"/>
                </a:lnTo>
                <a:lnTo>
                  <a:pt x="101345" y="11937"/>
                </a:lnTo>
                <a:lnTo>
                  <a:pt x="103250" y="8381"/>
                </a:lnTo>
                <a:lnTo>
                  <a:pt x="100964" y="1777"/>
                </a:lnTo>
                <a:lnTo>
                  <a:pt x="97408" y="0"/>
                </a:lnTo>
                <a:close/>
              </a:path>
              <a:path w="1631314" h="383539">
                <a:moveTo>
                  <a:pt x="13588" y="28575"/>
                </a:moveTo>
                <a:lnTo>
                  <a:pt x="11049" y="41020"/>
                </a:lnTo>
                <a:lnTo>
                  <a:pt x="33998" y="45872"/>
                </a:lnTo>
                <a:lnTo>
                  <a:pt x="28518" y="40893"/>
                </a:lnTo>
                <a:lnTo>
                  <a:pt x="14350" y="40893"/>
                </a:lnTo>
                <a:lnTo>
                  <a:pt x="16637" y="30098"/>
                </a:lnTo>
                <a:lnTo>
                  <a:pt x="20797" y="30098"/>
                </a:lnTo>
                <a:lnTo>
                  <a:pt x="13588" y="28575"/>
                </a:lnTo>
                <a:close/>
              </a:path>
              <a:path w="1631314" h="383539">
                <a:moveTo>
                  <a:pt x="16637" y="30098"/>
                </a:moveTo>
                <a:lnTo>
                  <a:pt x="14350" y="40893"/>
                </a:lnTo>
                <a:lnTo>
                  <a:pt x="24724" y="37446"/>
                </a:lnTo>
                <a:lnTo>
                  <a:pt x="16637" y="30098"/>
                </a:lnTo>
                <a:close/>
              </a:path>
              <a:path w="1631314" h="383539">
                <a:moveTo>
                  <a:pt x="24724" y="37446"/>
                </a:moveTo>
                <a:lnTo>
                  <a:pt x="14350" y="40893"/>
                </a:lnTo>
                <a:lnTo>
                  <a:pt x="28518" y="40893"/>
                </a:lnTo>
                <a:lnTo>
                  <a:pt x="24724" y="37446"/>
                </a:lnTo>
                <a:close/>
              </a:path>
              <a:path w="1631314" h="383539">
                <a:moveTo>
                  <a:pt x="20797" y="30098"/>
                </a:moveTo>
                <a:lnTo>
                  <a:pt x="16637" y="30098"/>
                </a:lnTo>
                <a:lnTo>
                  <a:pt x="24724" y="37446"/>
                </a:lnTo>
                <a:lnTo>
                  <a:pt x="36710" y="33463"/>
                </a:lnTo>
                <a:lnTo>
                  <a:pt x="20797" y="30098"/>
                </a:lnTo>
                <a:close/>
              </a:path>
              <a:path w="1631314" h="383539">
                <a:moveTo>
                  <a:pt x="51420" y="28575"/>
                </a:moveTo>
                <a:lnTo>
                  <a:pt x="13588" y="28575"/>
                </a:lnTo>
                <a:lnTo>
                  <a:pt x="36710" y="33463"/>
                </a:lnTo>
                <a:lnTo>
                  <a:pt x="51420" y="285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09600" y="4191000"/>
            <a:ext cx="6096000" cy="2336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spc="-45" dirty="0" err="1" smtClean="0">
                <a:latin typeface="Times New Roman" pitchFamily="18" charset="0"/>
                <a:cs typeface="Times New Roman" pitchFamily="18" charset="0"/>
              </a:rPr>
              <a:t>Baye’s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theorem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AI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calculated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prior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step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13485" lvl="2" indent="-287020">
              <a:spcBef>
                <a:spcPts val="605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Robot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13485" lvl="2" indent="-287020"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Automatic</a:t>
            </a:r>
            <a:r>
              <a:rPr lang="en-US" sz="2000" spc="-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Machine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4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Forecasting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13485" lvl="2" indent="-287020">
              <a:spcBef>
                <a:spcPts val="605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Weather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7773" y="186893"/>
            <a:ext cx="36163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 err="1" smtClean="0"/>
              <a:t>Baye</a:t>
            </a:r>
            <a:r>
              <a:rPr lang="en-US" spc="-65" dirty="0" err="1" smtClean="0"/>
              <a:t>s</a:t>
            </a:r>
            <a:r>
              <a:rPr spc="-65" dirty="0" smtClean="0"/>
              <a:t>’</a:t>
            </a:r>
            <a:r>
              <a:rPr spc="-90" dirty="0" smtClean="0"/>
              <a:t> </a:t>
            </a:r>
            <a:r>
              <a:rPr spc="-10" dirty="0"/>
              <a:t>Theorem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609" y="1046924"/>
            <a:ext cx="10946257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7773" y="186893"/>
            <a:ext cx="36163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 err="1" smtClean="0"/>
              <a:t>Baye</a:t>
            </a:r>
            <a:r>
              <a:rPr lang="en-US" spc="-65" dirty="0" err="1" smtClean="0"/>
              <a:t>s</a:t>
            </a:r>
            <a:r>
              <a:rPr spc="-65" dirty="0" smtClean="0"/>
              <a:t>’</a:t>
            </a:r>
            <a:r>
              <a:rPr spc="-90" dirty="0" smtClean="0"/>
              <a:t> </a:t>
            </a:r>
            <a:r>
              <a:rPr spc="-10" dirty="0"/>
              <a:t>Theorem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048" y="1043660"/>
            <a:ext cx="8892159" cy="5502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Probabilistic</a:t>
            </a:r>
            <a:r>
              <a:rPr spc="-50" dirty="0"/>
              <a:t> </a:t>
            </a:r>
            <a:r>
              <a:rPr spc="-5" dirty="0"/>
              <a:t>Reasoning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90600" y="990600"/>
            <a:ext cx="10475595" cy="28334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probabilistic reasoning uses probability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related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terms,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so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before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understanding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probabilistic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reasoning,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let's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understand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common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terms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tabLst>
                <a:tab pos="355600" algn="l"/>
              </a:tabLst>
            </a:pP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Probability can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defined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 a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chance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uncertain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event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occur.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numerical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measure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likelihood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event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occur.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 value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probability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always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remains between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represent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ideal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uncertainties.</a:t>
            </a:r>
          </a:p>
          <a:p>
            <a:pPr marL="812800" lvl="1" indent="-342900" algn="just"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≤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P(A)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≤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1,</a:t>
            </a:r>
            <a:r>
              <a:rPr sz="2000" spc="6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P(A)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A.</a:t>
            </a:r>
          </a:p>
          <a:p>
            <a:pPr marL="812800" lvl="1" indent="-342900" algn="just"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P(A)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0,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indicates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total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uncertainty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A.</a:t>
            </a:r>
          </a:p>
          <a:p>
            <a:pPr marL="812800" lvl="1" indent="-342900" algn="just"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P(A)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=1,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indicates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total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certainty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Probabilistic</a:t>
            </a:r>
            <a:r>
              <a:rPr spc="-50" dirty="0"/>
              <a:t> </a:t>
            </a:r>
            <a:r>
              <a:rPr spc="-5" dirty="0"/>
              <a:t>Reasoning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899617"/>
            <a:ext cx="10923905" cy="41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0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uncertain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below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formula.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P(¬A)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happening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event.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P(¬A)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P(A)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Event: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outcome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event.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 pitchFamily="18" charset="0"/>
                <a:cs typeface="Times New Roman" pitchFamily="18" charset="0"/>
              </a:rPr>
              <a:t>Sample space: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events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called sample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space.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6985" indent="-342900" algn="just">
              <a:lnSpc>
                <a:spcPts val="2810"/>
              </a:lnSpc>
              <a:spcBef>
                <a:spcPts val="66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Random variables: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Random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variables are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 represent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events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 the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real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world.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6985" indent="-342900" algn="just">
              <a:lnSpc>
                <a:spcPts val="281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Prior probability: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prior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probability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event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probability computed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before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observing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information.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Posterior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Probability: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probability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that is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calculated after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evidence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taken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into account.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combination of prior probability and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information.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1295400"/>
            <a:ext cx="4862963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Probabilistic</a:t>
            </a:r>
            <a:r>
              <a:rPr spc="-50" dirty="0"/>
              <a:t> </a:t>
            </a:r>
            <a:r>
              <a:rPr spc="-5" dirty="0"/>
              <a:t>Reasoning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852004"/>
            <a:ext cx="10920730" cy="332693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probability: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Conditional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occurring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an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another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has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already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happened.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Let's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suppose,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want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calculate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the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sz="2000" spc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spc="6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already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occurred,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"the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probability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A under the conditions of B",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it can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written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as: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4201795" indent="-355600">
              <a:lnSpc>
                <a:spcPct val="119300"/>
              </a:lnSpc>
              <a:tabLst>
                <a:tab pos="355600" algn="l"/>
              </a:tabLst>
            </a:pP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sz="2000" b="1" spc="3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spc="3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4201795" indent="-355600">
              <a:lnSpc>
                <a:spcPct val="119300"/>
              </a:lnSpc>
              <a:tabLst>
                <a:tab pos="355600" algn="l"/>
              </a:tabLst>
            </a:pPr>
            <a:r>
              <a:rPr lang="en-US" sz="2000" b="1" spc="3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sz="2000" b="1" i="1" spc="-1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⋀</a:t>
            </a:r>
            <a:r>
              <a:rPr sz="2000" b="1" i="1" spc="-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Joint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sz="2000" b="1" spc="-615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spc="-61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4201795" indent="-355600">
              <a:lnSpc>
                <a:spcPct val="119300"/>
              </a:lnSpc>
              <a:tabLst>
                <a:tab pos="355600" algn="l"/>
              </a:tabLst>
            </a:pPr>
            <a:r>
              <a:rPr lang="en-US" sz="2000" b="1" spc="-615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P(B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Marginal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of B.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43688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need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B,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0" y="2133600"/>
            <a:ext cx="2554517" cy="552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4191000"/>
            <a:ext cx="2176410" cy="48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228600"/>
            <a:ext cx="4004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Forward</a:t>
            </a:r>
            <a:r>
              <a:rPr spc="-75" dirty="0"/>
              <a:t> </a:t>
            </a:r>
            <a:r>
              <a:rPr spc="-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295400"/>
            <a:ext cx="10820400" cy="46429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fact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added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KB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``matches''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(unifies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with)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premise </a:t>
            </a:r>
            <a:r>
              <a:rPr sz="2000" spc="-7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premises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known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hen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KB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continue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chaining</a:t>
            </a: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Forward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chaining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data-driven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. 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known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0" dirty="0"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deduction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0" dirty="0">
                <a:latin typeface="Times New Roman" pitchFamily="18" charset="0"/>
                <a:cs typeface="Times New Roman" pitchFamily="18" charset="0"/>
              </a:rPr>
              <a:t>forward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2000" b="1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20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sz="20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lang="en-US" sz="20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engine.</a:t>
            </a:r>
            <a:r>
              <a:rPr lang="en-US" sz="2000" spc="19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spc="19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Forward</a:t>
            </a:r>
            <a:r>
              <a:rPr lang="en-US" sz="2000" spc="1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chaining</a:t>
            </a:r>
            <a:r>
              <a:rPr lang="en-US" sz="20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spc="-25" dirty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reasoning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start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atomic sentences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knowledge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applies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(Modus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Ponens)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>
                <a:latin typeface="Times New Roman" pitchFamily="18" charset="0"/>
                <a:cs typeface="Times New Roman" pitchFamily="18" charset="0"/>
              </a:rPr>
              <a:t>forward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direction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extract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goal is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reached.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Forward-chaining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starts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known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facts,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triggers</a:t>
            </a:r>
            <a:r>
              <a:rPr lang="en-US" sz="2000" spc="6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whose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premises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 satisfied,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add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known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facts.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20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repeats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solved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55600" marR="5715" indent="-342900" algn="just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  <a:tab pos="706120" algn="l"/>
                <a:tab pos="1745614" algn="l"/>
                <a:tab pos="3035935" algn="l"/>
                <a:tab pos="3467735" algn="l"/>
                <a:tab pos="4686935" algn="l"/>
                <a:tab pos="5975350" algn="l"/>
                <a:tab pos="6601459" algn="l"/>
                <a:tab pos="7096759" algn="l"/>
                <a:tab pos="8552815" algn="l"/>
                <a:tab pos="8961120" algn="l"/>
                <a:tab pos="9567545" algn="l"/>
              </a:tabLst>
            </a:pP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A,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A-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B,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B.  A</a:t>
            </a:r>
            <a:r>
              <a:rPr lang="en-US" sz="2000" b="1" spc="2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b="1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b="1" spc="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starting</a:t>
            </a:r>
            <a:r>
              <a:rPr lang="en-US" sz="2000" b="1" spc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point.</a:t>
            </a:r>
            <a:r>
              <a:rPr lang="en-US" sz="2000" b="1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A-&gt;B</a:t>
            </a:r>
            <a:r>
              <a:rPr lang="en-US" sz="2000" b="1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represents</a:t>
            </a:r>
            <a:r>
              <a:rPr lang="en-US" sz="2000" b="1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spc="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fact.</a:t>
            </a:r>
            <a:r>
              <a:rPr lang="en-US" sz="2000" b="1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000" b="1" spc="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fact</a:t>
            </a:r>
            <a:r>
              <a:rPr lang="en-US" sz="2000" b="1" spc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b="1" spc="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000" b="1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b="1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achieve</a:t>
            </a:r>
            <a:r>
              <a:rPr lang="en-US" sz="2000" b="1" spc="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spc="-5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sz="20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55600" marR="5715" indent="-342900" algn="just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  <a:tab pos="706120" algn="l"/>
                <a:tab pos="1745614" algn="l"/>
                <a:tab pos="3035935" algn="l"/>
                <a:tab pos="3467735" algn="l"/>
                <a:tab pos="4686935" algn="l"/>
                <a:tab pos="5975350" algn="l"/>
                <a:tab pos="6601459" algn="l"/>
                <a:tab pos="7096759" algn="l"/>
                <a:tab pos="8552815" algn="l"/>
                <a:tab pos="8961120" algn="l"/>
                <a:tab pos="9567545" algn="l"/>
              </a:tabLst>
            </a:pPr>
            <a:r>
              <a:rPr lang="en-US" sz="2000" b="1" spc="-80" dirty="0" smtClean="0">
                <a:latin typeface="Times New Roman" pitchFamily="18" charset="0"/>
                <a:cs typeface="Times New Roman" pitchFamily="18" charset="0"/>
              </a:rPr>
              <a:t>E.g. Tom</a:t>
            </a:r>
            <a:r>
              <a:rPr lang="en-US" sz="2000" b="1" spc="-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running</a:t>
            </a:r>
            <a:r>
              <a:rPr lang="en-US" sz="20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en-US" sz="20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is running,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lang="en-US" sz="20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5" dirty="0">
                <a:latin typeface="Times New Roman" pitchFamily="18" charset="0"/>
                <a:cs typeface="Times New Roman" pitchFamily="18" charset="0"/>
              </a:rPr>
              <a:t>sweat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(A-&gt;B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sz="2000" b="1" spc="-2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5" dirty="0">
                <a:latin typeface="Times New Roman" pitchFamily="18" charset="0"/>
                <a:cs typeface="Times New Roman" pitchFamily="18" charset="0"/>
              </a:rPr>
              <a:t>Tom</a:t>
            </a:r>
            <a:r>
              <a:rPr lang="en-US" sz="20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sweating.</a:t>
            </a:r>
            <a:r>
              <a:rPr lang="en-US" sz="20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>
                <a:latin typeface="Times New Roman" pitchFamily="18" charset="0"/>
                <a:cs typeface="Times New Roman" pitchFamily="18" charset="0"/>
              </a:rPr>
              <a:t>(B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Probabilistic</a:t>
            </a:r>
            <a:r>
              <a:rPr spc="-50" dirty="0"/>
              <a:t> </a:t>
            </a:r>
            <a:r>
              <a:rPr spc="-5" dirty="0"/>
              <a:t>Reasoning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852004"/>
            <a:ext cx="10921365" cy="230511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Example: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a class,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70%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students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who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English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40% of 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students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likes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English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mathematics,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6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percent</a:t>
            </a:r>
            <a:r>
              <a:rPr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students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those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who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like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mathematics?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Solution: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Let,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likes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Mathematics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likes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English.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3962400"/>
            <a:ext cx="801243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Hence,</a:t>
            </a:r>
            <a:r>
              <a:rPr sz="200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57%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students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like</a:t>
            </a:r>
            <a:r>
              <a:rPr sz="200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Mathematics.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3276600"/>
            <a:ext cx="3093176" cy="498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8629" y="186893"/>
            <a:ext cx="3634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Bayes'</a:t>
            </a:r>
            <a:r>
              <a:rPr spc="-90" dirty="0"/>
              <a:t> </a:t>
            </a:r>
            <a:r>
              <a:rPr spc="-10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37971"/>
            <a:ext cx="10921365" cy="3141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Bayes'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theorem 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also known as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Bayes'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rule,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Bayes'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law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Bayesian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reasoning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determines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probability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an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event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uncertain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knowledge.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probability 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theory,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relates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conditional probability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marginal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probabilities</a:t>
            </a:r>
            <a:r>
              <a:rPr sz="20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two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events.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Bayes'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theorem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was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named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after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British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mathematician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Thomas </a:t>
            </a:r>
            <a:r>
              <a:rPr sz="2000" b="1" spc="-2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Bayesian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an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of</a:t>
            </a:r>
            <a:r>
              <a:rPr sz="2000" spc="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Bayes'</a:t>
            </a:r>
            <a:r>
              <a:rPr sz="2000" spc="5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theorem,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which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fundamental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Bayesian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statistics.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way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P(B|A)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P(A|B).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Bayes'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theorem allows updating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probability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prediction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an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event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observing</a:t>
            </a:r>
            <a:r>
              <a:rPr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real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world.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8629" y="186893"/>
            <a:ext cx="3634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Bayes'</a:t>
            </a:r>
            <a:r>
              <a:rPr spc="-90" dirty="0"/>
              <a:t> </a:t>
            </a:r>
            <a:r>
              <a:rPr spc="-10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37971"/>
            <a:ext cx="10922635" cy="38465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If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cancer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corresponds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one's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age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then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Bayes'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theorem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can determine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probability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cancer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accurately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help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age.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Bayes'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theorem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be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derived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using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product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known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product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write: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30" dirty="0">
                <a:latin typeface="Times New Roman" pitchFamily="18" charset="0"/>
                <a:cs typeface="Times New Roman" pitchFamily="18" charset="0"/>
              </a:rPr>
              <a:t>Similarly,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known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Equating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hand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side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both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equations,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get: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6976109">
              <a:lnSpc>
                <a:spcPct val="100000"/>
              </a:lnSpc>
              <a:tabLst>
                <a:tab pos="7954645" algn="l"/>
              </a:tabLst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	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(a)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6985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above</a:t>
            </a:r>
            <a:r>
              <a:rPr sz="2000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equation</a:t>
            </a:r>
            <a:r>
              <a:rPr sz="20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(a)</a:t>
            </a:r>
            <a:r>
              <a:rPr sz="20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000" spc="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000" spc="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Bayes'</a:t>
            </a:r>
            <a:r>
              <a:rPr sz="2000" b="1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000" b="1" spc="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spc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Bayes'</a:t>
            </a:r>
            <a:r>
              <a:rPr sz="2000" b="1" spc="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theorem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000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equation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basic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modern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AI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probabilistic</a:t>
            </a:r>
            <a:r>
              <a:rPr sz="2000" b="1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2209800"/>
            <a:ext cx="2019865" cy="5100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4200" y="2667000"/>
            <a:ext cx="2015311" cy="4754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3400" y="3429000"/>
            <a:ext cx="2987131" cy="673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8629" y="186893"/>
            <a:ext cx="3634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Bayes'</a:t>
            </a:r>
            <a:r>
              <a:rPr spc="-90" dirty="0"/>
              <a:t> </a:t>
            </a:r>
            <a:r>
              <a:rPr spc="-10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37971"/>
            <a:ext cx="10924540" cy="5218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89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shows</a:t>
            </a:r>
            <a:r>
              <a:rPr sz="2000" spc="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simple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joint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probabilities.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Here,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P(A|B)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known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posterior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need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calculate,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read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Probability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hypothesis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when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occurred</a:t>
            </a:r>
            <a:r>
              <a:rPr lang="en-US" sz="2000" spc="6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evidence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  <a:tab pos="1445260" algn="l"/>
                <a:tab pos="1793875" algn="l"/>
                <a:tab pos="4988560" algn="l"/>
                <a:tab pos="6371590" algn="l"/>
                <a:tab pos="10686415" algn="l"/>
              </a:tabLst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P(B|A)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al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9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ho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ich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onside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hesi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evidence.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  <a:tab pos="1140460" algn="l"/>
                <a:tab pos="1541145" algn="l"/>
                <a:tab pos="2563495" algn="l"/>
                <a:tab pos="3227070" algn="l"/>
                <a:tab pos="4127500" algn="l"/>
                <a:tab pos="6011545" algn="l"/>
                <a:tab pos="7752080" algn="l"/>
                <a:tab pos="8227695" algn="l"/>
                <a:tab pos="9965055" algn="l"/>
              </a:tabLst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P(A)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al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prior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b="1" spc="-4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obability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spc="-4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obabil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hesi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spc="-3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7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considering</a:t>
            </a:r>
            <a:r>
              <a:rPr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evidence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P(B)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marginal</a:t>
            </a:r>
            <a:r>
              <a:rPr sz="2000" b="1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pure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evidence.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equation</a:t>
            </a:r>
            <a:r>
              <a:rPr sz="2000" spc="1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(a),</a:t>
            </a:r>
            <a:r>
              <a:rPr sz="20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general,</a:t>
            </a:r>
            <a:r>
              <a:rPr sz="20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sz="20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P(B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0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0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P(A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)*P(</a:t>
            </a:r>
            <a:r>
              <a:rPr sz="2000" spc="-5" dirty="0" err="1" smtClean="0">
                <a:latin typeface="Times New Roman" pitchFamily="18" charset="0"/>
                <a:cs typeface="Times New Roman" pitchFamily="18" charset="0"/>
              </a:rPr>
              <a:t>B|Ai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),</a:t>
            </a:r>
            <a:r>
              <a:rPr sz="20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hence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Bayes'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written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US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7620" indent="-342900" algn="just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7" baseline="-2124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7" baseline="-2124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aseline="-2124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,........,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000" spc="15" baseline="-2124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spc="292" baseline="-2124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mutually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exclusive</a:t>
            </a:r>
            <a:r>
              <a:rPr lang="en-US" sz="2000" spc="-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exhaustive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events.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4191000"/>
            <a:ext cx="45720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6190" y="98882"/>
            <a:ext cx="4583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Applying</a:t>
            </a:r>
            <a:r>
              <a:rPr spc="-45" dirty="0"/>
              <a:t> </a:t>
            </a:r>
            <a:r>
              <a:rPr spc="-20" dirty="0"/>
              <a:t>Bayes'</a:t>
            </a:r>
            <a:r>
              <a:rPr spc="-55" dirty="0"/>
              <a:t> </a:t>
            </a:r>
            <a:r>
              <a:rPr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39800"/>
            <a:ext cx="10922635" cy="4623702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 algn="just">
              <a:lnSpc>
                <a:spcPts val="2810"/>
              </a:lnSpc>
              <a:spcBef>
                <a:spcPts val="455"/>
              </a:spcBef>
              <a:tabLst>
                <a:tab pos="354965" algn="l"/>
                <a:tab pos="355600" algn="l"/>
                <a:tab pos="2027555" algn="l"/>
                <a:tab pos="3515360" algn="l"/>
                <a:tab pos="4361180" algn="l"/>
                <a:tab pos="4721860" algn="l"/>
                <a:tab pos="5325745" algn="l"/>
                <a:tab pos="6976109" algn="l"/>
                <a:tab pos="7689850" algn="l"/>
                <a:tab pos="8002270" algn="l"/>
                <a:tab pos="9137650" algn="l"/>
                <a:tab pos="9759315" algn="l"/>
              </a:tabLst>
            </a:pP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b="1" spc="-35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000" b="1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mpl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- 1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55600" marR="5080" indent="-342900" algn="just">
              <a:lnSpc>
                <a:spcPts val="2810"/>
              </a:lnSpc>
              <a:spcBef>
                <a:spcPts val="455"/>
              </a:spcBef>
              <a:tabLst>
                <a:tab pos="354965" algn="l"/>
                <a:tab pos="355600" algn="l"/>
                <a:tab pos="2027555" algn="l"/>
                <a:tab pos="3515360" algn="l"/>
                <a:tab pos="4361180" algn="l"/>
                <a:tab pos="4721860" algn="l"/>
                <a:tab pos="5325745" algn="l"/>
                <a:tab pos="6976109" algn="l"/>
                <a:tab pos="7689850" algn="l"/>
                <a:tab pos="8002270" algn="l"/>
                <a:tab pos="9137650" algn="l"/>
                <a:tab pos="9759315" algn="l"/>
              </a:tabLst>
            </a:pP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Que</a:t>
            </a:r>
            <a:r>
              <a:rPr sz="2000" b="1" spc="-3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on: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wh</a:t>
            </a:r>
            <a:r>
              <a:rPr sz="2000" b="1" spc="-3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he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b="1" spc="-3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oba</a:t>
            </a:r>
            <a:r>
              <a:rPr sz="2000" b="1" spc="1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b="1" spc="-3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b="1" spc="-3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b="1" spc="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b="1" spc="-3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seases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meningitis</a:t>
            </a:r>
            <a:r>
              <a:rPr sz="2000" b="1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stiff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neck?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98425" indent="-342900" algn="just">
              <a:lnSpc>
                <a:spcPts val="281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2000" b="1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Data: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doctor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is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aware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disease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meningitis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causes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patient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sz="2000" spc="-5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stiff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neck,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it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occurs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80%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time.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 also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aware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some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facts,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follows: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spcBef>
                <a:spcPts val="27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Known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patient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has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meningitis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disease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1/30,000.</a:t>
            </a:r>
          </a:p>
          <a:p>
            <a:pPr marL="812800" lvl="1" indent="-342900" algn="just">
              <a:spcBef>
                <a:spcPts val="31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Known probability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patient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stiff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neck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2%.</a:t>
            </a:r>
          </a:p>
          <a:p>
            <a:pPr marL="355600" marR="5715" indent="-342900" algn="just">
              <a:lnSpc>
                <a:spcPts val="2810"/>
              </a:lnSpc>
              <a:spcBef>
                <a:spcPts val="665"/>
              </a:spcBef>
              <a:tabLst>
                <a:tab pos="354965" algn="l"/>
                <a:tab pos="355600" algn="l"/>
              </a:tabLst>
            </a:pP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2000" spc="2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proposition</a:t>
            </a:r>
            <a:r>
              <a:rPr sz="2000" spc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patient</a:t>
            </a:r>
            <a:r>
              <a:rPr sz="2000" spc="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000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stiff</a:t>
            </a:r>
            <a:r>
              <a:rPr sz="20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neck</a:t>
            </a:r>
            <a:r>
              <a:rPr sz="2000" spc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spc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proposition </a:t>
            </a:r>
            <a:r>
              <a:rPr sz="2000" spc="-5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patient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has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meningitis.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, so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can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as:</a:t>
            </a:r>
          </a:p>
          <a:p>
            <a:pPr marL="812800" lvl="1" indent="-342900" algn="just">
              <a:spcBef>
                <a:spcPts val="27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P(a|b)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0.8</a:t>
            </a:r>
          </a:p>
          <a:p>
            <a:pPr marL="812800" lvl="1" indent="-342900" algn="just">
              <a:spcBef>
                <a:spcPts val="31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P(b)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1/30000</a:t>
            </a:r>
          </a:p>
          <a:p>
            <a:pPr marL="812800" lvl="1" indent="-342900" algn="just">
              <a:spcBef>
                <a:spcPts val="31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P(a)=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.02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715" indent="-342900" algn="just">
              <a:lnSpc>
                <a:spcPts val="2810"/>
              </a:lnSpc>
              <a:spcBef>
                <a:spcPts val="660"/>
              </a:spcBef>
              <a:buFont typeface="Arial MT"/>
              <a:buChar char="•"/>
              <a:tabLst>
                <a:tab pos="354965" algn="l"/>
                <a:tab pos="355600" algn="l"/>
                <a:tab pos="1442085" algn="l"/>
                <a:tab pos="1995170" algn="l"/>
                <a:tab pos="2621915" algn="l"/>
                <a:tab pos="3795395" algn="l"/>
                <a:tab pos="4502785" algn="l"/>
                <a:tab pos="4826000" algn="l"/>
                <a:tab pos="5944870" algn="l"/>
                <a:tab pos="6560184" algn="l"/>
                <a:tab pos="6991350" algn="l"/>
                <a:tab pos="7648575" algn="l"/>
                <a:tab pos="8895715" algn="l"/>
                <a:tab pos="9512935" algn="l"/>
              </a:tabLst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Hen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e,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ti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ou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ti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ning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disease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with a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stiff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neck.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4114800"/>
            <a:ext cx="4709354" cy="659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6190" y="98882"/>
            <a:ext cx="4583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Applying</a:t>
            </a:r>
            <a:r>
              <a:rPr spc="-45" dirty="0"/>
              <a:t> </a:t>
            </a:r>
            <a:r>
              <a:rPr spc="-20" dirty="0"/>
              <a:t>Bayes'</a:t>
            </a:r>
            <a:r>
              <a:rPr spc="-55" dirty="0"/>
              <a:t> </a:t>
            </a:r>
            <a:r>
              <a:rPr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891946"/>
            <a:ext cx="10922635" cy="356488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tabLst>
                <a:tab pos="355600" algn="l"/>
              </a:tabLst>
            </a:pP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Example-2: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tabLst>
                <a:tab pos="355600" algn="l"/>
              </a:tabLst>
            </a:pP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Question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standard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deck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playing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cards,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 single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card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drawn.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probability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card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is king is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4/52,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calculate posterior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probability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P(King|Face),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means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drawn face card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king 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card.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Solution: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P(king):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card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King=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4/52=</a:t>
            </a:r>
            <a:r>
              <a:rPr sz="20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1/13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P(face):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card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face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card=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3/13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P(Face|King):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face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card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assume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king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1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54635" marR="4929505" indent="-242570">
              <a:lnSpc>
                <a:spcPct val="12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Putting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values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in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equation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(i)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get: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2362200"/>
            <a:ext cx="5029200" cy="5334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600" y="4495800"/>
            <a:ext cx="64770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2378" y="368630"/>
            <a:ext cx="3611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Belief</a:t>
            </a:r>
            <a:r>
              <a:rPr spc="-85" dirty="0"/>
              <a:t> </a:t>
            </a:r>
            <a:r>
              <a:rPr spc="-1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22273"/>
            <a:ext cx="10815955" cy="35003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763905" algn="l"/>
                <a:tab pos="1772920" algn="l"/>
                <a:tab pos="3180080" algn="l"/>
                <a:tab pos="4319905" algn="l"/>
                <a:tab pos="5110480" algn="l"/>
                <a:tab pos="6848475" algn="l"/>
                <a:tab pos="7534275" algn="l"/>
                <a:tab pos="9529445" algn="l"/>
              </a:tabLst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4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000" spc="-5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spc="-50" dirty="0" err="1" smtClean="0">
                <a:latin typeface="Times New Roman" pitchFamily="18" charset="0"/>
                <a:cs typeface="Times New Roman" pitchFamily="18" charset="0"/>
              </a:rPr>
              <a:t>ay</a:t>
            </a:r>
            <a:r>
              <a:rPr sz="2000" spc="-5" dirty="0" err="1" smtClean="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t)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ep</a:t>
            </a:r>
            <a:r>
              <a:rPr sz="2000" spc="-5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ese</a:t>
            </a:r>
            <a:r>
              <a:rPr sz="2000" spc="-4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depend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nc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3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een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belief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graph: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Nodes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213485" lvl="2" indent="-287020"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represent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variables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Links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213485" lvl="2" indent="-287020"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points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direct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Y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Conditional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tables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213485" marR="5080" lvl="2" indent="-287020"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000" spc="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2000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000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2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CPT</a:t>
            </a:r>
            <a:r>
              <a:rPr sz="2000" spc="2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quantifies</a:t>
            </a:r>
            <a:r>
              <a:rPr sz="2000" spc="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2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effects</a:t>
            </a:r>
            <a:r>
              <a:rPr sz="2000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parents</a:t>
            </a:r>
            <a:r>
              <a:rPr sz="2000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2000" spc="2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node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directed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cycles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0885" y="98882"/>
            <a:ext cx="4111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Bayesian</a:t>
            </a:r>
            <a:r>
              <a:rPr spc="-95" dirty="0"/>
              <a:t> </a:t>
            </a:r>
            <a:r>
              <a:rPr spc="-10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77899"/>
            <a:ext cx="10924540" cy="24359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Bayesian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network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falls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under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category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probabilistic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Graphical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Modeling(PGM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000" spc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technique</a:t>
            </a:r>
            <a:r>
              <a:rPr sz="2000" spc="5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5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5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000" spc="5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5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compute</a:t>
            </a:r>
            <a:r>
              <a:rPr sz="2000" spc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uncertainties</a:t>
            </a:r>
            <a:r>
              <a:rPr sz="2000" spc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concept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probability.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Bayesian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known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belief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sz="2000" b="1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casual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network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Bayesian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network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based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on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concept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probability.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represented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directed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acyclic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graph.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Directed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acyclic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used to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represent Bayesian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statistical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group.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DAG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nodes and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links, where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link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denote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3733800"/>
            <a:ext cx="42672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0885" y="98882"/>
            <a:ext cx="4111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Bayesian</a:t>
            </a:r>
            <a:r>
              <a:rPr spc="-95" dirty="0"/>
              <a:t> </a:t>
            </a:r>
            <a:r>
              <a:rPr spc="-10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77899"/>
            <a:ext cx="10921365" cy="10252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latin typeface="Times New Roman" pitchFamily="18" charset="0"/>
                <a:cs typeface="Times New Roman" pitchFamily="18" charset="0"/>
              </a:rPr>
              <a:t>DAG</a:t>
            </a:r>
            <a:r>
              <a:rPr sz="20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models</a:t>
            </a:r>
            <a:r>
              <a:rPr sz="20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uncertainty</a:t>
            </a:r>
            <a:r>
              <a:rPr sz="20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event</a:t>
            </a:r>
            <a:r>
              <a:rPr sz="20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occurring</a:t>
            </a:r>
            <a:r>
              <a:rPr sz="20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sz="20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distribution</a:t>
            </a:r>
            <a:r>
              <a:rPr sz="20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variable.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Conditional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represent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distribution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sz="2000" spc="-6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362200"/>
            <a:ext cx="10600309" cy="3451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6416" y="186893"/>
            <a:ext cx="5520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Bayesian</a:t>
            </a:r>
            <a:r>
              <a:rPr spc="-50" dirty="0"/>
              <a:t> </a:t>
            </a:r>
            <a:r>
              <a:rPr spc="-5" dirty="0"/>
              <a:t>Belief</a:t>
            </a:r>
            <a:r>
              <a:rPr spc="-60" dirty="0"/>
              <a:t> </a:t>
            </a:r>
            <a:r>
              <a:rPr spc="-10" dirty="0"/>
              <a:t>Network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124" y="966838"/>
            <a:ext cx="10774045" cy="5619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533400"/>
            <a:ext cx="4004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Forward</a:t>
            </a:r>
            <a:r>
              <a:rPr spc="-75" dirty="0"/>
              <a:t> </a:t>
            </a:r>
            <a:r>
              <a:rPr spc="-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600200"/>
            <a:ext cx="10134600" cy="27449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tabLst>
                <a:tab pos="355600" algn="l"/>
              </a:tabLst>
            </a:pP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sz="2000" b="1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Forward-Chaining: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of making a conclusion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known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facts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data,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starting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 initial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reaches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state.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889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Forward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chaining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approach is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data-driven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we reach 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goal using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data.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Forward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chaining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approach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commonly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expert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system,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CLIPS,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business,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planning,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monitoring,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interpretation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application,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automated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engines,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theorem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proofs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spc="-6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production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systems.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6416" y="186893"/>
            <a:ext cx="5520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Bayesian</a:t>
            </a:r>
            <a:r>
              <a:rPr spc="-50" dirty="0"/>
              <a:t> </a:t>
            </a:r>
            <a:r>
              <a:rPr spc="-5" dirty="0"/>
              <a:t>Belief</a:t>
            </a:r>
            <a:r>
              <a:rPr spc="-60" dirty="0"/>
              <a:t> </a:t>
            </a:r>
            <a:r>
              <a:rPr spc="-10" dirty="0"/>
              <a:t>Network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60" y="1090256"/>
            <a:ext cx="10040239" cy="5058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7901" y="98882"/>
            <a:ext cx="6158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Bayesian</a:t>
            </a:r>
            <a:r>
              <a:rPr spc="-60" dirty="0"/>
              <a:t> </a:t>
            </a:r>
            <a:r>
              <a:rPr spc="-10" dirty="0"/>
              <a:t>Network</a:t>
            </a:r>
            <a:r>
              <a:rPr spc="-3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77899"/>
            <a:ext cx="20072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Co</a:t>
            </a:r>
            <a:r>
              <a:rPr sz="2800" spc="-6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en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  </a:t>
            </a:r>
            <a:r>
              <a:rPr sz="2800" spc="-15" dirty="0">
                <a:latin typeface="Calibri"/>
                <a:cs typeface="Calibri"/>
              </a:rPr>
              <a:t>events.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9250" y="977899"/>
            <a:ext cx="8721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3255" algn="l"/>
                <a:tab pos="2694940" algn="l"/>
                <a:tab pos="4681220" algn="l"/>
                <a:tab pos="6019165" algn="l"/>
                <a:tab pos="7510145" algn="l"/>
              </a:tabLst>
            </a:pP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ep</a:t>
            </a:r>
            <a:r>
              <a:rPr sz="2800" spc="-3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ese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ting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ob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li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tic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el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een</a:t>
            </a:r>
            <a:r>
              <a:rPr sz="2800" dirty="0">
                <a:latin typeface="Calibri"/>
                <a:cs typeface="Calibri"/>
              </a:rPr>
              <a:t>	m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ti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le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478" y="1957958"/>
            <a:ext cx="9932289" cy="4138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169" y="461594"/>
            <a:ext cx="6443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Bayesian</a:t>
            </a:r>
            <a:r>
              <a:rPr spc="-40" dirty="0"/>
              <a:t> </a:t>
            </a:r>
            <a:r>
              <a:rPr spc="-10" dirty="0"/>
              <a:t>Network</a:t>
            </a:r>
            <a:r>
              <a:rPr spc="-25" dirty="0"/>
              <a:t> </a:t>
            </a:r>
            <a:r>
              <a:rPr spc="-10" dirty="0"/>
              <a:t>Example2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411" y="1236725"/>
            <a:ext cx="10813415" cy="143225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I'm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work,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neighbor John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calls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say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my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alarm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ringing,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neighbor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Mary</a:t>
            </a:r>
            <a:r>
              <a:rPr sz="2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doesn't</a:t>
            </a:r>
            <a:r>
              <a:rPr sz="2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call.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Sometimes</a:t>
            </a:r>
            <a:r>
              <a:rPr sz="2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it's</a:t>
            </a:r>
            <a:r>
              <a:rPr sz="2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off</a:t>
            </a:r>
            <a:r>
              <a:rPr sz="2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minor</a:t>
            </a:r>
            <a:r>
              <a:rPr sz="2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earthquakes.</a:t>
            </a:r>
            <a:r>
              <a:rPr sz="2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burglar?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ts val="3030"/>
              </a:lnSpc>
              <a:spcBef>
                <a:spcPts val="71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Variables:</a:t>
            </a:r>
            <a:r>
              <a:rPr sz="2000" spc="5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Burglar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5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Earthquake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Alarm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12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JohnCalls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12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MaryCalls </a:t>
            </a:r>
            <a:r>
              <a:rPr sz="2000" spc="-620" dirty="0">
                <a:solidFill>
                  <a:srgbClr val="4AACC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topology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reflects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“causal”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knowledge: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2971800"/>
            <a:ext cx="8534400" cy="2819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169" y="98882"/>
            <a:ext cx="644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Bayesian</a:t>
            </a:r>
            <a:r>
              <a:rPr spc="-55" dirty="0"/>
              <a:t> </a:t>
            </a:r>
            <a:r>
              <a:rPr spc="-10" dirty="0"/>
              <a:t>Network</a:t>
            </a:r>
            <a:r>
              <a:rPr spc="-25" dirty="0"/>
              <a:t> </a:t>
            </a:r>
            <a:r>
              <a:rPr spc="-10" dirty="0"/>
              <a:t>Example2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233" y="5075301"/>
            <a:ext cx="109308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1348740" algn="l"/>
                <a:tab pos="2001520" algn="l"/>
                <a:tab pos="3464560" algn="l"/>
                <a:tab pos="3929379" algn="l"/>
                <a:tab pos="4726940" algn="l"/>
                <a:tab pos="5391150" algn="l"/>
                <a:tab pos="5872480" algn="l"/>
                <a:tab pos="6537325" algn="l"/>
                <a:tab pos="7198995" algn="l"/>
                <a:tab pos="8300720" algn="l"/>
                <a:tab pos="8898255" algn="l"/>
                <a:tab pos="9959340" algn="l"/>
                <a:tab pos="10617200" algn="l"/>
              </a:tabLst>
            </a:pPr>
            <a:r>
              <a:rPr sz="2800" spc="-5" dirty="0">
                <a:latin typeface="Calibri"/>
                <a:cs typeface="Calibri"/>
              </a:rPr>
              <a:t>Gi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denc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who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ha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ha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no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alled,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oul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90" dirty="0">
                <a:latin typeface="Calibri"/>
                <a:cs typeface="Calibri"/>
              </a:rPr>
              <a:t>k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to  </a:t>
            </a:r>
            <a:r>
              <a:rPr sz="2800" spc="-15" dirty="0">
                <a:latin typeface="Calibri"/>
                <a:cs typeface="Calibri"/>
              </a:rPr>
              <a:t>estimate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probability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burglary.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024382"/>
            <a:ext cx="10893298" cy="4077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169" y="98882"/>
            <a:ext cx="644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Bayesian</a:t>
            </a:r>
            <a:r>
              <a:rPr spc="-55" dirty="0"/>
              <a:t> </a:t>
            </a:r>
            <a:r>
              <a:rPr spc="-10" dirty="0"/>
              <a:t>Network</a:t>
            </a:r>
            <a:r>
              <a:rPr spc="-25" dirty="0"/>
              <a:t> </a:t>
            </a:r>
            <a:r>
              <a:rPr spc="-10" dirty="0"/>
              <a:t>Example2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584" y="1087374"/>
            <a:ext cx="10394315" cy="549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169" y="98882"/>
            <a:ext cx="644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Bayesian</a:t>
            </a:r>
            <a:r>
              <a:rPr spc="-55" dirty="0"/>
              <a:t> </a:t>
            </a:r>
            <a:r>
              <a:rPr spc="-10" dirty="0"/>
              <a:t>Network</a:t>
            </a:r>
            <a:r>
              <a:rPr spc="-25" dirty="0"/>
              <a:t> </a:t>
            </a:r>
            <a:r>
              <a:rPr spc="-10" dirty="0"/>
              <a:t>Example2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629" y="1073378"/>
            <a:ext cx="10482453" cy="5128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7901" y="98882"/>
            <a:ext cx="6158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Bayesian</a:t>
            </a:r>
            <a:r>
              <a:rPr spc="-60" dirty="0"/>
              <a:t> </a:t>
            </a:r>
            <a:r>
              <a:rPr spc="-10" dirty="0"/>
              <a:t>Network</a:t>
            </a:r>
            <a:r>
              <a:rPr spc="-3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77899"/>
            <a:ext cx="4488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245" indent="-42418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36245" algn="l"/>
                <a:tab pos="436880" algn="l"/>
              </a:tabLst>
            </a:pP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a </a:t>
            </a:r>
            <a:r>
              <a:rPr sz="2800" spc="-10" dirty="0">
                <a:latin typeface="Calibri"/>
                <a:cs typeface="Calibri"/>
              </a:rPr>
              <a:t>cycle.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378" y="1760158"/>
            <a:ext cx="11107646" cy="4805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7901" y="98882"/>
            <a:ext cx="6158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Bayesian</a:t>
            </a:r>
            <a:r>
              <a:rPr spc="-60" dirty="0"/>
              <a:t> </a:t>
            </a:r>
            <a:r>
              <a:rPr spc="-10" dirty="0"/>
              <a:t>Network</a:t>
            </a:r>
            <a:r>
              <a:rPr spc="-30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409" y="907796"/>
            <a:ext cx="4714494" cy="33693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6648" y="2193277"/>
            <a:ext cx="6321298" cy="4167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2365" y="186893"/>
            <a:ext cx="3286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Semantic</a:t>
            </a:r>
            <a:r>
              <a:rPr spc="-85" dirty="0"/>
              <a:t> </a:t>
            </a:r>
            <a:r>
              <a:rPr spc="-5" dirty="0"/>
              <a:t>Nets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51356"/>
            <a:ext cx="10817225" cy="1422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1859914" algn="l"/>
                <a:tab pos="2698115" algn="l"/>
                <a:tab pos="3049905" algn="l"/>
                <a:tab pos="3801745" algn="l"/>
                <a:tab pos="4272280" algn="l"/>
                <a:tab pos="6280150" algn="l"/>
                <a:tab pos="8029575" algn="l"/>
                <a:tab pos="8747760" algn="l"/>
                <a:tab pos="9391015" algn="l"/>
                <a:tab pos="10425430" algn="l"/>
              </a:tabLst>
            </a:pP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Sema</a:t>
            </a:r>
            <a:r>
              <a:rPr sz="2000" spc="-3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tic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000" spc="-5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ep</a:t>
            </a:r>
            <a:r>
              <a:rPr sz="2000" spc="-5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ese</a:t>
            </a:r>
            <a:r>
              <a:rPr sz="2000" spc="-3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ting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kn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wled</a:t>
            </a:r>
            <a:r>
              <a:rPr sz="2000" spc="-2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4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bas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o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sz="2000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inheritance.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represent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English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20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semantic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nets?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Represent</a:t>
            </a:r>
            <a:r>
              <a:rPr sz="20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0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help</a:t>
            </a:r>
            <a:r>
              <a:rPr sz="20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sz="20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inheritance</a:t>
            </a:r>
            <a:r>
              <a:rPr sz="2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take</a:t>
            </a:r>
            <a:r>
              <a:rPr sz="20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help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structures</a:t>
            </a:r>
            <a:r>
              <a:rPr sz="20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slot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filler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structures.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819400"/>
            <a:ext cx="10550144" cy="3571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2365" y="186893"/>
            <a:ext cx="3286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Semantic</a:t>
            </a:r>
            <a:r>
              <a:rPr spc="-85" dirty="0"/>
              <a:t> </a:t>
            </a:r>
            <a:r>
              <a:rPr spc="-5" dirty="0"/>
              <a:t>Nets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565" y="1061808"/>
            <a:ext cx="10994390" cy="5100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228600"/>
            <a:ext cx="4004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Forward</a:t>
            </a:r>
            <a:r>
              <a:rPr spc="-75" dirty="0"/>
              <a:t> </a:t>
            </a:r>
            <a:r>
              <a:rPr spc="-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838200"/>
            <a:ext cx="10815955" cy="616514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670"/>
              </a:spcBef>
            </a:pP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As per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-60" dirty="0">
                <a:latin typeface="Times New Roman" pitchFamily="18" charset="0"/>
                <a:cs typeface="Times New Roman" pitchFamily="18" charset="0"/>
              </a:rPr>
              <a:t>law,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it is a crime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an American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sell weapons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hostile 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nations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Country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A,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enemy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of America,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missiles, and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all the 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missiles</a:t>
            </a:r>
            <a:r>
              <a:rPr sz="2000" b="1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were</a:t>
            </a:r>
            <a:r>
              <a:rPr sz="200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sold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Robert,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American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citizen."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000" spc="-25" dirty="0">
                <a:latin typeface="Times New Roman" pitchFamily="18" charset="0"/>
                <a:cs typeface="Times New Roman" pitchFamily="18" charset="0"/>
              </a:rPr>
              <a:t>Prove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"Robert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is criminal."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tabLst>
                <a:tab pos="355600" algn="l"/>
              </a:tabLst>
            </a:pP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irst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convert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all the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above facts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first-order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definite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clauses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,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tabLst>
                <a:tab pos="354965" algn="l"/>
                <a:tab pos="355600" algn="l"/>
              </a:tabLst>
            </a:pP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Facts</a:t>
            </a:r>
            <a:r>
              <a:rPr lang="en-US" sz="2000" b="1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Conversion</a:t>
            </a:r>
            <a:r>
              <a:rPr lang="en-US" sz="2000" b="1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FOL: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crime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American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sell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weapons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hostile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nations.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(Let's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say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p,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q, </a:t>
            </a:r>
            <a:r>
              <a:rPr lang="en-US" sz="2000" spc="-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variables)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  <a:tabLst>
                <a:tab pos="10052050" algn="l"/>
              </a:tabLst>
            </a:pP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American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(p)</a:t>
            </a:r>
            <a:r>
              <a:rPr lang="en-US" sz="2000" b="1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80" dirty="0" smtClean="0">
                <a:latin typeface="Times New Roman" pitchFamily="18" charset="0"/>
                <a:cs typeface="Times New Roman" pitchFamily="18" charset="0"/>
              </a:rPr>
              <a:t>𝖠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weapon(q)</a:t>
            </a:r>
            <a:r>
              <a:rPr lang="en-US" sz="2000" b="1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80" dirty="0" smtClean="0">
                <a:latin typeface="Times New Roman" pitchFamily="18" charset="0"/>
                <a:cs typeface="Times New Roman" pitchFamily="18" charset="0"/>
              </a:rPr>
              <a:t>𝖠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sells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(p,</a:t>
            </a:r>
            <a:r>
              <a:rPr lang="en-US" sz="2000" b="1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q,</a:t>
            </a:r>
            <a:r>
              <a:rPr lang="en-US" sz="20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r)</a:t>
            </a:r>
            <a:r>
              <a:rPr lang="en-US" sz="20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80" dirty="0" smtClean="0">
                <a:latin typeface="Times New Roman" pitchFamily="18" charset="0"/>
                <a:cs typeface="Times New Roman" pitchFamily="18" charset="0"/>
              </a:rPr>
              <a:t>𝖠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hostile(r)</a:t>
            </a:r>
            <a:r>
              <a:rPr lang="en-US" sz="2000" b="1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0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Criminal(p)    .....(1)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101600" indent="-342900">
              <a:lnSpc>
                <a:spcPct val="9960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has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missiles.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sz="2000" b="1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exist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Owns(A,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p)</a:t>
            </a:r>
            <a:r>
              <a:rPr lang="en-US" sz="2000" b="1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80" dirty="0" smtClean="0">
                <a:latin typeface="Times New Roman" pitchFamily="18" charset="0"/>
                <a:cs typeface="Times New Roman" pitchFamily="18" charset="0"/>
              </a:rPr>
              <a:t>𝖠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Missile(p)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000" spc="-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written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two definite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clauses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by using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Existential Instantiation, introducing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new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Constant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T1.</a:t>
            </a:r>
          </a:p>
          <a:p>
            <a:pPr marL="355600" marR="101600" indent="-342900">
              <a:lnSpc>
                <a:spcPct val="99600"/>
              </a:lnSpc>
              <a:spcBef>
                <a:spcPts val="640"/>
              </a:spcBef>
              <a:tabLst>
                <a:tab pos="354965" algn="l"/>
                <a:tab pos="355600" algn="l"/>
              </a:tabLst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Owns(A,</a:t>
            </a:r>
            <a:r>
              <a:rPr lang="en-US" sz="2000" b="1" spc="-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T1)     …..(2)</a:t>
            </a:r>
          </a:p>
          <a:p>
            <a:pPr marL="355600" marR="101600" indent="-342900">
              <a:lnSpc>
                <a:spcPct val="99600"/>
              </a:lnSpc>
              <a:spcBef>
                <a:spcPts val="640"/>
              </a:spcBef>
              <a:tabLst>
                <a:tab pos="354965" algn="l"/>
                <a:tab pos="355600" algn="l"/>
              </a:tabLst>
            </a:pP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spc="-5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Missile(T1)        .….(3)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missiles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were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sold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by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Robert.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lang="en-US" sz="2000" b="1" spc="-15" dirty="0" err="1" smtClean="0">
                <a:latin typeface="Times New Roman" pitchFamily="18" charset="0"/>
                <a:cs typeface="Times New Roman" pitchFamily="18" charset="0"/>
              </a:rPr>
              <a:t>forall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Missiles(p)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80" dirty="0" smtClean="0">
                <a:latin typeface="Times New Roman" pitchFamily="18" charset="0"/>
                <a:cs typeface="Times New Roman" pitchFamily="18" charset="0"/>
              </a:rPr>
              <a:t>𝖠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Owns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10" dirty="0" smtClean="0">
                <a:latin typeface="Times New Roman" pitchFamily="18" charset="0"/>
                <a:cs typeface="Times New Roman" pitchFamily="18" charset="0"/>
              </a:rPr>
              <a:t>(A,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p)</a:t>
            </a:r>
            <a:r>
              <a:rPr lang="en-US" sz="20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Sells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 (Robert,</a:t>
            </a:r>
            <a:r>
              <a:rPr lang="en-US" sz="20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p,</a:t>
            </a:r>
            <a:r>
              <a:rPr lang="en-US" sz="20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A)   .....(4)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Missiles</a:t>
            </a:r>
            <a:r>
              <a:rPr lang="en-US" sz="2000" spc="-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000" spc="-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weapons.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  <a:tabLst>
                <a:tab pos="4862195" algn="l"/>
              </a:tabLst>
            </a:pP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Missile(p)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0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Weapons</a:t>
            </a:r>
            <a:r>
              <a:rPr lang="en-US" sz="2000" b="1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(p)	.......(5)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tabLst>
                <a:tab pos="355600" algn="l"/>
              </a:tabLst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2365" y="186893"/>
            <a:ext cx="3286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Semantic</a:t>
            </a:r>
            <a:r>
              <a:rPr spc="-85" dirty="0"/>
              <a:t> </a:t>
            </a:r>
            <a:r>
              <a:rPr spc="-5" dirty="0"/>
              <a:t>Nets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003" y="1135710"/>
            <a:ext cx="11187938" cy="51723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426" y="221945"/>
            <a:ext cx="10946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Representing</a:t>
            </a:r>
            <a:r>
              <a:rPr sz="4000" spc="-25" dirty="0"/>
              <a:t> </a:t>
            </a:r>
            <a:r>
              <a:rPr sz="4000" spc="-10" dirty="0"/>
              <a:t>N-place </a:t>
            </a:r>
            <a:r>
              <a:rPr sz="4000" spc="-20" dirty="0"/>
              <a:t>Predicates</a:t>
            </a:r>
            <a:r>
              <a:rPr sz="4000" spc="-25" dirty="0"/>
              <a:t> </a:t>
            </a:r>
            <a:r>
              <a:rPr sz="4000" spc="-5" dirty="0"/>
              <a:t>using</a:t>
            </a:r>
            <a:r>
              <a:rPr sz="4000" spc="-20" dirty="0"/>
              <a:t> </a:t>
            </a:r>
            <a:r>
              <a:rPr sz="4000" spc="-10" dirty="0"/>
              <a:t>Semantic</a:t>
            </a:r>
            <a:r>
              <a:rPr sz="4000" spc="-30" dirty="0"/>
              <a:t> </a:t>
            </a:r>
            <a:r>
              <a:rPr sz="4000" spc="-10" dirty="0"/>
              <a:t>Nets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045" y="1106157"/>
            <a:ext cx="10969275" cy="5254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513" y="221945"/>
            <a:ext cx="11689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Representing</a:t>
            </a:r>
            <a:r>
              <a:rPr sz="4000" spc="-30" dirty="0"/>
              <a:t> </a:t>
            </a:r>
            <a:r>
              <a:rPr sz="4000" spc="-20" dirty="0"/>
              <a:t>Declarative</a:t>
            </a:r>
            <a:r>
              <a:rPr sz="4000" spc="-25" dirty="0"/>
              <a:t> </a:t>
            </a:r>
            <a:r>
              <a:rPr sz="4000" spc="-20" dirty="0"/>
              <a:t>Statement</a:t>
            </a:r>
            <a:r>
              <a:rPr sz="4000" spc="-35" dirty="0"/>
              <a:t> </a:t>
            </a:r>
            <a:r>
              <a:rPr sz="4000" spc="-5" dirty="0"/>
              <a:t>using</a:t>
            </a:r>
            <a:r>
              <a:rPr sz="4000" spc="-10" dirty="0"/>
              <a:t> Semantic</a:t>
            </a:r>
            <a:r>
              <a:rPr sz="4000" spc="-35" dirty="0"/>
              <a:t> </a:t>
            </a:r>
            <a:r>
              <a:rPr sz="4000" spc="-10" dirty="0"/>
              <a:t>Nets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351" y="1254633"/>
            <a:ext cx="10917885" cy="3488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513" y="221945"/>
            <a:ext cx="11689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Representing</a:t>
            </a:r>
            <a:r>
              <a:rPr sz="4000" spc="-30" dirty="0"/>
              <a:t> </a:t>
            </a:r>
            <a:r>
              <a:rPr sz="4000" spc="-20" dirty="0"/>
              <a:t>Declarative</a:t>
            </a:r>
            <a:r>
              <a:rPr sz="4000" spc="-25" dirty="0"/>
              <a:t> </a:t>
            </a:r>
            <a:r>
              <a:rPr sz="4000" spc="-20" dirty="0"/>
              <a:t>Statement</a:t>
            </a:r>
            <a:r>
              <a:rPr sz="4000" spc="-35" dirty="0"/>
              <a:t> </a:t>
            </a:r>
            <a:r>
              <a:rPr sz="4000" spc="-5" dirty="0"/>
              <a:t>using</a:t>
            </a:r>
            <a:r>
              <a:rPr sz="4000" spc="-10" dirty="0"/>
              <a:t> Semantic</a:t>
            </a:r>
            <a:r>
              <a:rPr sz="4000" spc="-35" dirty="0"/>
              <a:t> </a:t>
            </a:r>
            <a:r>
              <a:rPr sz="4000" spc="-10" dirty="0"/>
              <a:t>Nets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896" y="1247368"/>
            <a:ext cx="11073003" cy="4954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8446" y="186893"/>
            <a:ext cx="5055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Frame</a:t>
            </a:r>
            <a:r>
              <a:rPr spc="-60" dirty="0"/>
              <a:t> </a:t>
            </a:r>
            <a:r>
              <a:rPr spc="-20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30986"/>
            <a:ext cx="10815955" cy="53469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agent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encounters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situation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will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need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retrieve </a:t>
            </a:r>
            <a:r>
              <a:rPr sz="2000" b="1" spc="-15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act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rationally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situation.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likely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multi-faceted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hierarchical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way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structuring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knowledge </a:t>
            </a:r>
            <a:r>
              <a:rPr sz="2000" b="1" spc="-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terms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 smtClean="0">
                <a:latin typeface="Times New Roman" pitchFamily="18" charset="0"/>
                <a:cs typeface="Times New Roman" pitchFamily="18" charset="0"/>
              </a:rPr>
              <a:t>frames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frameworks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consisting</a:t>
            </a:r>
            <a:r>
              <a:rPr sz="2000" b="1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slots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slot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containing information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in various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representations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sentences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production</a:t>
            </a:r>
            <a:r>
              <a:rPr sz="2000" b="1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rule,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frame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etc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represents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stereotypical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situation.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Whenever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agent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encounters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an object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or situation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which fits the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stereotype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agent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retrieve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change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some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default </a:t>
            </a:r>
            <a:r>
              <a:rPr sz="2000" b="1" spc="-15" dirty="0" smtClean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000" b="1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or fill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blank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 smtClean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sz="2000" spc="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2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2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sz="2000" spc="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procedural,</a:t>
            </a:r>
            <a:r>
              <a:rPr lang="en-US" sz="2000" spc="22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2000" spc="2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000" spc="2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2000" spc="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22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blank</a:t>
            </a:r>
            <a:r>
              <a:rPr lang="en-US" sz="2000" spc="2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filled</a:t>
            </a:r>
            <a:r>
              <a:rPr lang="en-US" sz="2000" spc="22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certain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values,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en-US" sz="2000" spc="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sz="2000" spc="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carried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out.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0" dirty="0" smtClean="0"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frame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dictate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rationally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situations.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b="1" spc="-35" dirty="0" smtClean="0"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sz="20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b="1" spc="-15" dirty="0" smtClean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sz="20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5" dirty="0" smtClean="0"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sz="2000" b="1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b="1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0" dirty="0" smtClean="0">
                <a:latin typeface="Times New Roman" pitchFamily="18" charset="0"/>
                <a:cs typeface="Times New Roman" pitchFamily="18" charset="0"/>
              </a:rPr>
              <a:t>slot</a:t>
            </a:r>
          </a:p>
          <a:p>
            <a:pPr marL="812800" lvl="1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5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choosing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frame</a:t>
            </a:r>
          </a:p>
          <a:p>
            <a:pPr marL="812800" lvl="1" indent="-342900"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sz="2000" spc="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relationships</a:t>
            </a:r>
            <a:r>
              <a:rPr lang="en-US" sz="2000" spc="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frames.</a:t>
            </a:r>
          </a:p>
          <a:p>
            <a:pPr marL="812800" lvl="1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Procedures</a:t>
            </a:r>
            <a:r>
              <a:rPr lang="en-US" sz="2000" spc="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be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carried</a:t>
            </a:r>
            <a:r>
              <a:rPr lang="en-US"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out.</a:t>
            </a:r>
          </a:p>
          <a:p>
            <a:pPr marL="812800" lvl="1" indent="-342900"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Default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5" dirty="0" smtClean="0"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pPr marL="812800" lvl="1" indent="-342900"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Blank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slots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8446" y="186893"/>
            <a:ext cx="5055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Frame</a:t>
            </a:r>
            <a:r>
              <a:rPr spc="-60" dirty="0"/>
              <a:t> </a:t>
            </a:r>
            <a:r>
              <a:rPr spc="-20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68502"/>
            <a:ext cx="10816590" cy="4490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choosing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frame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marR="6350" lvl="1" indent="-342900" algn="just">
              <a:lnSpc>
                <a:spcPts val="2300"/>
              </a:lnSpc>
              <a:spcBef>
                <a:spcPts val="56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spc="3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may</a:t>
            </a:r>
            <a:r>
              <a:rPr sz="2000" spc="3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sz="2000" spc="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3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000" b="1" spc="3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sz="2000" b="1" spc="3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situations</a:t>
            </a:r>
            <a:r>
              <a:rPr sz="2000" b="1" spc="3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b="1" spc="3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descriptors</a:t>
            </a:r>
            <a:r>
              <a:rPr sz="2000" spc="3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3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3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stereotype</a:t>
            </a:r>
            <a:r>
              <a:rPr sz="2000" spc="3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5" dirty="0" smtClean="0">
                <a:latin typeface="Times New Roman" pitchFamily="18" charset="0"/>
                <a:cs typeface="Times New Roman" pitchFamily="18" charset="0"/>
              </a:rPr>
              <a:t>frame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 represents.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0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sz="20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,id</a:t>
            </a:r>
          </a:p>
          <a:p>
            <a:pPr marL="355600" indent="-342900" algn="just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relationships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frames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marR="6350" lvl="1" indent="-342900" algn="just">
              <a:lnSpc>
                <a:spcPts val="2300"/>
              </a:lnSpc>
              <a:spcBef>
                <a:spcPts val="56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spc="-45" dirty="0">
                <a:latin typeface="Times New Roman" pitchFamily="18" charset="0"/>
                <a:cs typeface="Times New Roman" pitchFamily="18" charset="0"/>
              </a:rPr>
              <a:t>Two</a:t>
            </a:r>
            <a:r>
              <a:rPr sz="2000" b="1" spc="2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frames</a:t>
            </a:r>
            <a:r>
              <a:rPr sz="2000" b="1" spc="2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should</a:t>
            </a:r>
            <a:r>
              <a:rPr sz="2000" b="1" spc="2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never</a:t>
            </a:r>
            <a:r>
              <a:rPr sz="2000" b="1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b="1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considered</a:t>
            </a:r>
            <a:r>
              <a:rPr sz="2000" b="1" spc="2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000" b="1" spc="2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b="1" spc="2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same</a:t>
            </a:r>
            <a:r>
              <a:rPr sz="2000" b="1" spc="2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sz="2000" b="1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whether</a:t>
            </a:r>
            <a:r>
              <a:rPr sz="2000" b="1" spc="2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2000" b="1" spc="2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frame</a:t>
            </a:r>
            <a:r>
              <a:rPr sz="2000" b="1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b="1" spc="2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b="1" spc="-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generalisation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or specialisation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of another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frame.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Procedures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carried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out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marR="5080" lvl="1" indent="-342900" algn="just">
              <a:lnSpc>
                <a:spcPts val="2300"/>
              </a:lnSpc>
              <a:spcBef>
                <a:spcPts val="56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rational</a:t>
            </a:r>
            <a:r>
              <a:rPr sz="2000" b="1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sz="2000" b="1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agent</a:t>
            </a:r>
            <a:r>
              <a:rPr sz="20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should</a:t>
            </a:r>
            <a:r>
              <a:rPr sz="20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sz="2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situation</a:t>
            </a:r>
            <a:r>
              <a:rPr sz="20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sz="2000" b="1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particular</a:t>
            </a:r>
            <a:r>
              <a:rPr sz="2000" b="1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sz="2000" b="1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b="1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slot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has been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identified.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Default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information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buFont typeface="Wingdings"/>
              <a:buChar char=""/>
              <a:tabLst>
                <a:tab pos="35560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It’s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certain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frame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is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missing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marR="5715" lvl="1" indent="-342900" algn="just">
              <a:lnSpc>
                <a:spcPct val="80000"/>
              </a:lnSpc>
              <a:spcBef>
                <a:spcPts val="58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Default</a:t>
            </a:r>
            <a:r>
              <a:rPr sz="2000" spc="3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000" spc="3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3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000" spc="3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3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choosing</a:t>
            </a:r>
            <a:r>
              <a:rPr sz="2000" b="1" spc="3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actions</a:t>
            </a:r>
            <a:r>
              <a:rPr sz="2000" b="1" spc="3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until</a:t>
            </a:r>
            <a:r>
              <a:rPr sz="2000" b="1" spc="3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2000" b="1" spc="3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sz="2000" b="1" spc="3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000" b="1" spc="3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b="1" spc="-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found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 algn="just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Blank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slots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 algn="just">
              <a:buFont typeface="Wingdings"/>
              <a:buChar char="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flagged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blank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unless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particular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task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066800"/>
            <a:ext cx="11020425" cy="24102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 algn="just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means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representing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common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sense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knowledge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b="1" spc="-20" dirty="0" smtClean="0">
                <a:latin typeface="Times New Roman" pitchFamily="18" charset="0"/>
                <a:cs typeface="Times New Roman" pitchFamily="18" charset="0"/>
              </a:rPr>
              <a:t>organized</a:t>
            </a:r>
            <a:r>
              <a:rPr sz="2000" b="1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small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packets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35" dirty="0">
                <a:latin typeface="Times New Roman" pitchFamily="18" charset="0"/>
                <a:cs typeface="Times New Roman" pitchFamily="18" charset="0"/>
              </a:rPr>
              <a:t>“Frames”.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frames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situation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constitute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system.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7620" indent="-342900" algn="just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491490" algn="l"/>
              </a:tabLst>
            </a:pP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frame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can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defined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that has slots 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objects &amp; a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sz="2000" b="1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frames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consist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expectation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situation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6985" indent="-342900" algn="just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5" dirty="0">
                <a:latin typeface="Times New Roman" pitchFamily="18" charset="0"/>
                <a:cs typeface="Times New Roman" pitchFamily="18" charset="0"/>
              </a:rPr>
              <a:t>Frame are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represent two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viz.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declarative/factual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b="1" spc="-15" dirty="0" smtClean="0">
                <a:latin typeface="Times New Roman" pitchFamily="18" charset="0"/>
                <a:cs typeface="Times New Roman" pitchFamily="18" charset="0"/>
              </a:rPr>
              <a:t>procedural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declarative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procedural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Frames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7620" indent="-342900" algn="just">
              <a:lnSpc>
                <a:spcPct val="8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frame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that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merely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is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call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declarative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situational</a:t>
            </a:r>
            <a:r>
              <a:rPr sz="20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frame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25650" y="3803650"/>
          <a:ext cx="3657600" cy="2560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550"/>
                <a:gridCol w="1162050"/>
              </a:tblGrid>
              <a:tr h="3657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058545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Computer Centre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A/c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 marR="257175" indent="-27940">
                        <a:lnSpc>
                          <a:spcPts val="14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Stationa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y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cupboard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Computer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 marR="289560" indent="92710">
                        <a:lnSpc>
                          <a:spcPts val="144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Dumb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te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min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Printer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880100" y="4678298"/>
            <a:ext cx="1856739" cy="76200"/>
          </a:xfrm>
          <a:custGeom>
            <a:avLst/>
            <a:gdLst/>
            <a:ahLst/>
            <a:cxnLst/>
            <a:rect l="l" t="t" r="r" b="b"/>
            <a:pathLst>
              <a:path w="18567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576"/>
                </a:lnTo>
                <a:lnTo>
                  <a:pt x="63500" y="44576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856740" h="76200">
                <a:moveTo>
                  <a:pt x="76200" y="31750"/>
                </a:moveTo>
                <a:lnTo>
                  <a:pt x="63500" y="31750"/>
                </a:lnTo>
                <a:lnTo>
                  <a:pt x="63500" y="44576"/>
                </a:lnTo>
                <a:lnTo>
                  <a:pt x="76200" y="44576"/>
                </a:lnTo>
                <a:lnTo>
                  <a:pt x="76200" y="31750"/>
                </a:lnTo>
                <a:close/>
              </a:path>
              <a:path w="1856740" h="76200">
                <a:moveTo>
                  <a:pt x="76200" y="44576"/>
                </a:moveTo>
                <a:lnTo>
                  <a:pt x="63500" y="44576"/>
                </a:lnTo>
                <a:lnTo>
                  <a:pt x="76200" y="44576"/>
                </a:lnTo>
                <a:close/>
              </a:path>
              <a:path w="1856740" h="76200">
                <a:moveTo>
                  <a:pt x="1856358" y="31750"/>
                </a:moveTo>
                <a:lnTo>
                  <a:pt x="76200" y="31750"/>
                </a:lnTo>
                <a:lnTo>
                  <a:pt x="76200" y="44576"/>
                </a:lnTo>
                <a:lnTo>
                  <a:pt x="1856358" y="44450"/>
                </a:lnTo>
                <a:lnTo>
                  <a:pt x="185635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4400" y="4076700"/>
            <a:ext cx="1644650" cy="76200"/>
          </a:xfrm>
          <a:custGeom>
            <a:avLst/>
            <a:gdLst/>
            <a:ahLst/>
            <a:cxnLst/>
            <a:rect l="l" t="t" r="r" b="b"/>
            <a:pathLst>
              <a:path w="16446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4465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644650" h="76200">
                <a:moveTo>
                  <a:pt x="164465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44650" y="44450"/>
                </a:lnTo>
                <a:lnTo>
                  <a:pt x="164465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01102" y="3979926"/>
            <a:ext cx="1289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Name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frame</a:t>
            </a:r>
          </a:p>
          <a:p>
            <a:pPr>
              <a:lnSpc>
                <a:spcPct val="100000"/>
              </a:lnSpc>
            </a:pP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Slots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frame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Frames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143000"/>
            <a:ext cx="10866755" cy="2393604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marR="129539" indent="-342900">
              <a:lnSpc>
                <a:spcPts val="2920"/>
              </a:lnSpc>
              <a:spcBef>
                <a:spcPts val="4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Frames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have procedural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knowledge embedded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in it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action </a:t>
            </a:r>
            <a:r>
              <a:rPr sz="2000" b="1" spc="-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frames.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action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frame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slots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12800" marR="129539" lvl="1" indent="-342900">
              <a:lnSpc>
                <a:spcPts val="2920"/>
              </a:lnSpc>
              <a:spcBef>
                <a:spcPts val="4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 smtClean="0">
                <a:latin typeface="Times New Roman" pitchFamily="18" charset="0"/>
                <a:cs typeface="Times New Roman" pitchFamily="18" charset="0"/>
              </a:rPr>
              <a:t>Actor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slot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holds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information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@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is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performing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activity.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3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Source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Slot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hold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begin.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3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slot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holds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information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place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 end.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  <a:p>
            <a:pPr marL="812800" marR="259715" lvl="1" indent="-342900">
              <a:lnSpc>
                <a:spcPts val="2920"/>
              </a:lnSpc>
              <a:spcBef>
                <a:spcPts val="6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5" dirty="0">
                <a:latin typeface="Times New Roman" pitchFamily="18" charset="0"/>
                <a:cs typeface="Times New Roman" pitchFamily="18" charset="0"/>
              </a:rPr>
              <a:t>Task </a:t>
            </a: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slot</a:t>
            </a:r>
            <a:r>
              <a:rPr lang="en-US" sz="2000" b="1" spc="-5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his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generates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necessary sub </a:t>
            </a:r>
            <a:r>
              <a:rPr sz="2000" b="1" spc="-15" dirty="0">
                <a:latin typeface="Times New Roman" pitchFamily="18" charset="0"/>
                <a:cs typeface="Times New Roman" pitchFamily="18" charset="0"/>
              </a:rPr>
              <a:t>frames required to perform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-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48050" y="3803650"/>
          <a:ext cx="4473574" cy="22885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/>
                <a:gridCol w="840105"/>
                <a:gridCol w="395605"/>
                <a:gridCol w="358775"/>
                <a:gridCol w="358775"/>
                <a:gridCol w="1696084"/>
              </a:tblGrid>
              <a:tr h="36576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95375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Cleaning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ict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carburetor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759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1365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ts val="113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Source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367665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Expert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54330">
                        <a:lnSpc>
                          <a:spcPts val="12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Object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39775">
                        <a:lnSpc>
                          <a:spcPts val="113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Destination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82880">
                <a:tc gridSpan="4"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Scooter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Scooter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759">
                <a:tc>
                  <a:txBody>
                    <a:bodyPr/>
                    <a:lstStyle/>
                    <a:p>
                      <a:pPr marL="241300">
                        <a:lnSpc>
                          <a:spcPts val="141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Task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81610">
                        <a:lnSpc>
                          <a:spcPts val="136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Task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256540">
                        <a:lnSpc>
                          <a:spcPts val="141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Task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759">
                <a:tc gridSpan="3">
                  <a:txBody>
                    <a:bodyPr/>
                    <a:lstStyle/>
                    <a:p>
                      <a:pPr marL="425450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Remove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Carburetor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0970" marR="133985" indent="39370">
                        <a:lnSpc>
                          <a:spcPts val="144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Clean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Noz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Fix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Carburetor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Title 7"/>
          <p:cNvSpPr txBox="1">
            <a:spLocks/>
          </p:cNvSpPr>
          <p:nvPr/>
        </p:nvSpPr>
        <p:spPr>
          <a:xfrm>
            <a:off x="2819400" y="228600"/>
            <a:ext cx="6653021" cy="69723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Frames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152400"/>
            <a:ext cx="7861267" cy="693352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spc="147" dirty="0"/>
              <a:t>Fuzzy</a:t>
            </a:r>
            <a:r>
              <a:rPr spc="-213" dirty="0"/>
              <a:t> </a:t>
            </a:r>
            <a:r>
              <a:rPr spc="73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914400"/>
            <a:ext cx="10828020" cy="5150126"/>
          </a:xfrm>
          <a:prstGeom prst="rect">
            <a:avLst/>
          </a:prstGeom>
        </p:spPr>
        <p:txBody>
          <a:bodyPr vert="horz" wrap="square" lIns="0" tIns="71118" rIns="0" bIns="0" rtlCol="0">
            <a:spAutoFit/>
          </a:bodyPr>
          <a:lstStyle/>
          <a:p>
            <a:pPr marL="474121" indent="-457189" algn="just">
              <a:spcBef>
                <a:spcPts val="560"/>
              </a:spcBef>
              <a:buFont typeface="Arial" pitchFamily="34" charset="0"/>
              <a:buChar char="•"/>
              <a:tabLst>
                <a:tab pos="474121" algn="l"/>
              </a:tabLst>
            </a:pPr>
            <a:r>
              <a:rPr sz="2000" spc="93" dirty="0" smtClean="0">
                <a:latin typeface="Times New Roman" pitchFamily="18" charset="0"/>
                <a:cs typeface="Times New Roman" pitchFamily="18" charset="0"/>
              </a:rPr>
              <a:t>Fuzzy </a:t>
            </a:r>
            <a:r>
              <a:rPr sz="2000" spc="47" dirty="0">
                <a:latin typeface="Times New Roman" pitchFamily="18" charset="0"/>
                <a:cs typeface="Times New Roman" pitchFamily="18" charset="0"/>
              </a:rPr>
              <a:t>Logic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looks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 world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imprecise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terms,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much </a:t>
            </a:r>
            <a:r>
              <a:rPr sz="2000" b="1" spc="-27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60" dirty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way </a:t>
            </a:r>
            <a:r>
              <a:rPr sz="2000" b="1" spc="-6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brain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takes 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b="1" spc="-27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(e.g.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temperature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hot,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speed is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slow),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7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2000" b="1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33" dirty="0">
                <a:latin typeface="Times New Roman" pitchFamily="18" charset="0"/>
                <a:cs typeface="Times New Roman" pitchFamily="18" charset="0"/>
              </a:rPr>
              <a:t>responds</a:t>
            </a:r>
            <a:r>
              <a:rPr sz="2000" b="1" spc="-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67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33" dirty="0">
                <a:latin typeface="Times New Roman" pitchFamily="18" charset="0"/>
                <a:cs typeface="Times New Roman" pitchFamily="18" charset="0"/>
              </a:rPr>
              <a:t>precise</a:t>
            </a:r>
            <a:r>
              <a:rPr sz="2000" b="1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7" dirty="0" smtClean="0">
                <a:latin typeface="Times New Roman" pitchFamily="18" charset="0"/>
                <a:cs typeface="Times New Roman" pitchFamily="18" charset="0"/>
              </a:rPr>
              <a:t>actions</a:t>
            </a:r>
            <a:r>
              <a:rPr sz="2000" spc="7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560"/>
              </a:spcBef>
              <a:buFont typeface="Arial" pitchFamily="34" charset="0"/>
              <a:buChar char="•"/>
              <a:tabLst>
                <a:tab pos="474121" algn="l"/>
              </a:tabLst>
            </a:pPr>
            <a:r>
              <a:rPr sz="2000" b="1" spc="93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b="1" spc="-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47" dirty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sz="2000" b="1" spc="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7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b="1" spc="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approach </a:t>
            </a:r>
            <a:r>
              <a:rPr sz="2000" b="1" spc="-53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b="1" spc="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sz="2000" b="1" spc="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53" dirty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sz="2000" b="1" spc="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7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b="1" spc="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"degrees</a:t>
            </a:r>
            <a:r>
              <a:rPr sz="2000" b="1" spc="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4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spc="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80" dirty="0">
                <a:latin typeface="Times New Roman" pitchFamily="18" charset="0"/>
                <a:cs typeface="Times New Roman" pitchFamily="18" charset="0"/>
              </a:rPr>
              <a:t>truth"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7" dirty="0">
                <a:latin typeface="Times New Roman" pitchFamily="18" charset="0"/>
                <a:cs typeface="Times New Roman" pitchFamily="18" charset="0"/>
              </a:rPr>
              <a:t>rather </a:t>
            </a:r>
            <a:r>
              <a:rPr sz="2000" b="1" spc="-27" dirty="0" smtClean="0">
                <a:latin typeface="Times New Roman" pitchFamily="18" charset="0"/>
                <a:cs typeface="Times New Roman" pitchFamily="18" charset="0"/>
              </a:rPr>
              <a:t>than</a:t>
            </a:r>
            <a:r>
              <a:rPr sz="2000" b="1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7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b="1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33" dirty="0">
                <a:latin typeface="Times New Roman" pitchFamily="18" charset="0"/>
                <a:cs typeface="Times New Roman" pitchFamily="18" charset="0"/>
              </a:rPr>
              <a:t>usual</a:t>
            </a:r>
            <a:r>
              <a:rPr sz="2000" b="1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3" dirty="0">
                <a:latin typeface="Times New Roman" pitchFamily="18" charset="0"/>
                <a:cs typeface="Times New Roman" pitchFamily="18" charset="0"/>
              </a:rPr>
              <a:t>"true</a:t>
            </a:r>
            <a:r>
              <a:rPr sz="2000" b="1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7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b="1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false"</a:t>
            </a:r>
            <a:r>
              <a:rPr sz="2000" b="1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human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" dirty="0">
                <a:latin typeface="Times New Roman" pitchFamily="18" charset="0"/>
                <a:cs typeface="Times New Roman" pitchFamily="18" charset="0"/>
              </a:rPr>
              <a:t>brain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reason</a:t>
            </a:r>
            <a:r>
              <a:rPr sz="2000" spc="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" dirty="0">
                <a:latin typeface="Times New Roman" pitchFamily="18" charset="0"/>
                <a:cs typeface="Times New Roman" pitchFamily="18" charset="0"/>
              </a:rPr>
              <a:t>uncertainties,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vagueness,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judgments. </a:t>
            </a:r>
            <a:r>
              <a:rPr sz="2000" spc="-7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Computers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manipulate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precise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valuations.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93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spc="-1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7" dirty="0" smtClean="0">
                <a:latin typeface="Times New Roman" pitchFamily="18" charset="0"/>
                <a:cs typeface="Times New Roman" pitchFamily="18" charset="0"/>
              </a:rPr>
              <a:t>attempt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3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combine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two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" dirty="0" smtClean="0">
                <a:latin typeface="Times New Roman" pitchFamily="18" charset="0"/>
                <a:cs typeface="Times New Roman" pitchFamily="18" charset="0"/>
              </a:rPr>
              <a:t>techniques.</a:t>
            </a:r>
            <a:endParaRPr lang="en-US" sz="2000" spc="7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560"/>
              </a:spcBef>
              <a:buFont typeface="Arial" pitchFamily="34" charset="0"/>
              <a:buChar char="•"/>
              <a:tabLst>
                <a:tab pos="474121" algn="l"/>
              </a:tabLst>
            </a:pPr>
            <a:r>
              <a:rPr lang="en-US" sz="2000" spc="93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fact,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73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33" dirty="0" smtClean="0">
                <a:latin typeface="Times New Roman" pitchFamily="18" charset="0"/>
                <a:cs typeface="Times New Roman" pitchFamily="18" charset="0"/>
              </a:rPr>
              <a:t>precise</a:t>
            </a:r>
            <a:r>
              <a:rPr lang="en-US" sz="2000" b="1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problem-solving</a:t>
            </a:r>
            <a:r>
              <a:rPr lang="en-US" sz="2000" b="1" spc="-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3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spc="93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spc="-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differs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classical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longer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7" dirty="0" smtClean="0">
                <a:latin typeface="Times New Roman" pitchFamily="18" charset="0"/>
                <a:cs typeface="Times New Roman" pitchFamily="18" charset="0"/>
              </a:rPr>
              <a:t>white,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false,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off.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560"/>
              </a:spcBef>
              <a:buFont typeface="Arial" pitchFamily="34" charset="0"/>
              <a:buChar char="•"/>
              <a:tabLst>
                <a:tab pos="474121" algn="l"/>
              </a:tabLst>
            </a:pPr>
            <a:r>
              <a:rPr lang="en-US" sz="2000" b="1" spc="-12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7" dirty="0" smtClean="0">
                <a:latin typeface="Times New Roman" pitchFamily="18" charset="0"/>
                <a:cs typeface="Times New Roman" pitchFamily="18" charset="0"/>
              </a:rPr>
              <a:t>traditional</a:t>
            </a:r>
            <a:r>
              <a:rPr lang="en-US" sz="2000" b="1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13" dirty="0" smtClean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sz="2000" b="1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7" dirty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000" b="1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sz="2000" b="1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takes</a:t>
            </a:r>
            <a:r>
              <a:rPr lang="en-US" sz="2000" b="1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000" b="1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73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000" b="1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4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sz="2000" b="1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40" dirty="0" smtClean="0">
                <a:latin typeface="Times New Roman" pitchFamily="18" charset="0"/>
                <a:cs typeface="Times New Roman" pitchFamily="18" charset="0"/>
              </a:rPr>
              <a:t>zero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7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000" b="1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one. </a:t>
            </a:r>
            <a:r>
              <a:rPr lang="en-US" sz="2000" b="1" spc="-12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b="1" spc="3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33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b="1" spc="3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logic,</a:t>
            </a:r>
            <a:r>
              <a:rPr lang="en-US" sz="2000" b="1" spc="3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73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spc="3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3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000" b="1" spc="3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47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000" b="1" spc="3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60" dirty="0" smtClean="0">
                <a:latin typeface="Times New Roman" pitchFamily="18" charset="0"/>
                <a:cs typeface="Times New Roman" pitchFamily="18" charset="0"/>
              </a:rPr>
              <a:t>assume</a:t>
            </a:r>
            <a:r>
              <a:rPr lang="en-US" sz="2000" b="1" spc="3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sz="2000" b="1" spc="3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13" dirty="0" smtClean="0"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en-US" sz="2000" b="1" spc="33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000" b="1" spc="3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sz="2000" b="1" spc="33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 spc="3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b="1" spc="3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7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representing</a:t>
            </a:r>
            <a:r>
              <a:rPr lang="en-US" sz="2000" b="1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sz="2000" b="1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3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3" dirty="0" smtClean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7" dirty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sz="2000" b="1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7" dirty="0" smtClean="0">
                <a:latin typeface="Times New Roman" pitchFamily="18" charset="0"/>
                <a:cs typeface="Times New Roman" pitchFamily="18" charset="0"/>
              </a:rPr>
              <a:t>belongs</a:t>
            </a:r>
            <a:r>
              <a:rPr lang="en-US" sz="2000" b="1" spc="-53" dirty="0" smtClean="0">
                <a:latin typeface="Times New Roman" pitchFamily="18" charset="0"/>
                <a:cs typeface="Times New Roman" pitchFamily="18" charset="0"/>
              </a:rPr>
              <a:t> to</a:t>
            </a:r>
            <a:r>
              <a:rPr lang="en-US" sz="2000" b="1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73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sz="2000" b="1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set.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Works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imprecise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as: </a:t>
            </a:r>
            <a:r>
              <a:rPr lang="en-US" sz="2000" spc="-12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2000" spc="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sz="2000" spc="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situation,</a:t>
            </a:r>
            <a:r>
              <a:rPr lang="en-US" sz="2000" spc="2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6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b="1" i="1" spc="-60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b="1" i="1" spc="2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b="1" spc="2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sz="2000" b="1" spc="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53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b="1" spc="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moderate</a:t>
            </a:r>
            <a:r>
              <a:rPr lang="en-US" sz="2000" b="1" spc="2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b="1" spc="2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7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spc="27" dirty="0" smtClean="0">
                <a:latin typeface="Times New Roman" pitchFamily="18" charset="0"/>
                <a:cs typeface="Times New Roman" pitchFamily="18" charset="0"/>
              </a:rPr>
              <a:t>pressure</a:t>
            </a:r>
            <a:r>
              <a:rPr lang="en-US" sz="2000" b="1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53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b="1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7" dirty="0" smtClean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sz="2000" b="1" spc="-27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b="1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spc="-7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3" dirty="0" smtClean="0">
                <a:latin typeface="Times New Roman" pitchFamily="18" charset="0"/>
                <a:cs typeface="Times New Roman" pitchFamily="18" charset="0"/>
              </a:rPr>
              <a:t>turn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knob</a:t>
            </a:r>
            <a:r>
              <a:rPr lang="en-US" sz="2000" b="1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3" dirty="0" smtClean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slightly</a:t>
            </a:r>
            <a:r>
              <a:rPr lang="en-US" sz="2000" b="1" spc="-67" dirty="0" smtClean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3" dirty="0" smtClean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sz="2000" b="1" spc="-73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474121" indent="-457189" algn="just">
              <a:spcBef>
                <a:spcPts val="560"/>
              </a:spcBef>
              <a:buFont typeface="Arial" pitchFamily="34" charset="0"/>
              <a:buChar char="•"/>
              <a:tabLst>
                <a:tab pos="474121" algn="l"/>
              </a:tabLst>
            </a:pPr>
            <a:r>
              <a:rPr lang="en-US" sz="2000" b="1" spc="-73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b="1" spc="33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spc="33" dirty="0" smtClean="0">
                <a:latin typeface="Times New Roman" pitchFamily="18" charset="0"/>
                <a:cs typeface="Times New Roman" pitchFamily="18" charset="0"/>
              </a:rPr>
              <a:t>epresent</a:t>
            </a:r>
            <a:r>
              <a:rPr lang="en-US" sz="2000" b="1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uncertainty</a:t>
            </a:r>
            <a:endParaRPr lang="en-US" sz="2000" spc="-20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560"/>
              </a:spcBef>
              <a:buFont typeface="Arial" pitchFamily="34" charset="0"/>
              <a:buChar char="•"/>
              <a:tabLst>
                <a:tab pos="474121" algn="l"/>
              </a:tabLst>
            </a:pPr>
            <a:r>
              <a:rPr lang="en-US" sz="2000" b="1" spc="33" dirty="0" smtClean="0">
                <a:latin typeface="Times New Roman" pitchFamily="18" charset="0"/>
                <a:cs typeface="Times New Roman" pitchFamily="18" charset="0"/>
              </a:rPr>
              <a:t>Represent</a:t>
            </a:r>
            <a:r>
              <a:rPr lang="en-US" sz="2000" b="1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67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000" b="1" spc="-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degree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560"/>
              </a:spcBef>
              <a:buFont typeface="Arial" pitchFamily="34" charset="0"/>
              <a:buChar char="•"/>
              <a:tabLst>
                <a:tab pos="474121" algn="l"/>
              </a:tabLst>
            </a:pPr>
            <a:r>
              <a:rPr lang="en-US" sz="2000" b="1" spc="33" dirty="0" smtClean="0">
                <a:latin typeface="Times New Roman" pitchFamily="18" charset="0"/>
                <a:cs typeface="Times New Roman" pitchFamily="18" charset="0"/>
              </a:rPr>
              <a:t>Represent</a:t>
            </a:r>
            <a:r>
              <a:rPr lang="en-US" sz="2000" b="1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belongingness</a:t>
            </a:r>
            <a:r>
              <a:rPr lang="en-US" sz="2000" b="1" spc="-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4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73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member</a:t>
            </a:r>
            <a:r>
              <a:rPr lang="en-US" sz="2000" b="1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4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b="1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73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7" dirty="0" smtClean="0">
                <a:latin typeface="Times New Roman" pitchFamily="18" charset="0"/>
                <a:cs typeface="Times New Roman" pitchFamily="18" charset="0"/>
              </a:rPr>
              <a:t>crisp</a:t>
            </a:r>
            <a:r>
              <a:rPr lang="en-US" sz="2000" b="1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13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 b="1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3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b="1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7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b="1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spc="7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304800"/>
            <a:ext cx="9080466" cy="693352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spc="147" dirty="0"/>
              <a:t>Fuzzy</a:t>
            </a:r>
            <a:r>
              <a:rPr spc="-167" dirty="0"/>
              <a:t> </a:t>
            </a:r>
            <a:r>
              <a:rPr spc="73" dirty="0"/>
              <a:t>Logic</a:t>
            </a:r>
            <a:r>
              <a:rPr spc="-160" dirty="0"/>
              <a:t> </a:t>
            </a:r>
            <a:r>
              <a:rPr spc="40" dirty="0"/>
              <a:t>Applications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3134" y="1066800"/>
            <a:ext cx="10826327" cy="542883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930475" marR="6773" indent="-457200" algn="just">
              <a:lnSpc>
                <a:spcPct val="114999"/>
              </a:lnSpc>
              <a:spcBef>
                <a:spcPts val="133"/>
              </a:spcBef>
              <a:buFont typeface="+mj-lt"/>
              <a:buAutoNum type="arabicPeriod"/>
            </a:pPr>
            <a:r>
              <a:rPr lang="en-US" sz="2000" spc="6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b="1" spc="47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spc="-13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chi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spc="-13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120" dirty="0" smtClean="0">
                <a:latin typeface="Times New Roman" pitchFamily="18" charset="0"/>
                <a:cs typeface="Times New Roman" pitchFamily="18" charset="0"/>
              </a:rPr>
              <a:t>Fuz</a:t>
            </a:r>
            <a:r>
              <a:rPr lang="en-US" sz="2000" b="1" spc="113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000" b="1" spc="47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spc="87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33" dirty="0" smtClean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2000" b="1" spc="27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spc="-47" dirty="0" smtClean="0">
                <a:latin typeface="Times New Roman" pitchFamily="18" charset="0"/>
                <a:cs typeface="Times New Roman" pitchFamily="18" charset="0"/>
              </a:rPr>
              <a:t>trol </a:t>
            </a:r>
            <a:r>
              <a:rPr lang="en-US" sz="2000" b="1" spc="27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spc="73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almost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4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spc="27" dirty="0" smtClean="0">
                <a:latin typeface="Times New Roman" pitchFamily="18" charset="0"/>
                <a:cs typeface="Times New Roman" pitchFamily="18" charset="0"/>
              </a:rPr>
              <a:t>com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2000" b="1" spc="73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b="1" spc="7" dirty="0" smtClean="0"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sz="2000" b="1" spc="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40" dirty="0">
                <a:latin typeface="Times New Roman" pitchFamily="18" charset="0"/>
                <a:cs typeface="Times New Roman" pitchFamily="18" charset="0"/>
              </a:rPr>
              <a:t>feature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-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controllers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load-weight,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fabric-mix,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dirt </a:t>
            </a:r>
            <a:r>
              <a:rPr sz="2000" spc="53" dirty="0" smtClean="0">
                <a:latin typeface="Times New Roman" pitchFamily="18" charset="0"/>
                <a:cs typeface="Times New Roman" pitchFamily="18" charset="0"/>
              </a:rPr>
              <a:t>sensors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automatically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wash </a:t>
            </a:r>
            <a:r>
              <a:rPr sz="2000" spc="47" dirty="0">
                <a:latin typeface="Times New Roman" pitchFamily="18" charset="0"/>
                <a:cs typeface="Times New Roman" pitchFamily="18" charset="0"/>
              </a:rPr>
              <a:t>cycle 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best </a:t>
            </a:r>
            <a:r>
              <a:rPr sz="2000" spc="6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power, </a:t>
            </a:r>
            <a:r>
              <a:rPr sz="2000" spc="-40" dirty="0" smtClean="0">
                <a:latin typeface="Times New Roman" pitchFamily="18" charset="0"/>
                <a:cs typeface="Times New Roman" pitchFamily="18" charset="0"/>
              </a:rPr>
              <a:t>water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-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 smtClean="0">
                <a:latin typeface="Times New Roman" pitchFamily="18" charset="0"/>
                <a:cs typeface="Times New Roman" pitchFamily="18" charset="0"/>
              </a:rPr>
              <a:t>detergent.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30475" marR="6773" indent="-457200" algn="just">
              <a:lnSpc>
                <a:spcPct val="114999"/>
              </a:lnSpc>
              <a:spcBef>
                <a:spcPts val="133"/>
              </a:spcBef>
              <a:buFont typeface="+mj-lt"/>
              <a:buAutoNum type="arabicPeriod"/>
            </a:pP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NASA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60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studied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fuzzy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automated space </a:t>
            </a:r>
            <a:r>
              <a:rPr sz="2000" b="1" spc="-27" dirty="0">
                <a:latin typeface="Times New Roman" pitchFamily="18" charset="0"/>
                <a:cs typeface="Times New Roman" pitchFamily="18" charset="0"/>
              </a:rPr>
              <a:t>docking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simulations </a:t>
            </a:r>
            <a:r>
              <a:rPr sz="2000" spc="20" dirty="0" smtClean="0">
                <a:latin typeface="Times New Roman" pitchFamily="18" charset="0"/>
                <a:cs typeface="Times New Roman" pitchFamily="18" charset="0"/>
              </a:rPr>
              <a:t>show</a:t>
            </a:r>
            <a:r>
              <a:rPr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3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greatly</a:t>
            </a:r>
            <a:r>
              <a:rPr sz="2000" b="1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7" dirty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sz="2000" b="1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fuel</a:t>
            </a:r>
            <a:r>
              <a:rPr sz="2000" b="1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7" dirty="0" smtClean="0">
                <a:latin typeface="Times New Roman" pitchFamily="18" charset="0"/>
                <a:cs typeface="Times New Roman" pitchFamily="18" charset="0"/>
              </a:rPr>
              <a:t>consumption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30475" marR="6773" indent="-457200" algn="just">
              <a:lnSpc>
                <a:spcPct val="114999"/>
              </a:lnSpc>
              <a:spcBef>
                <a:spcPts val="133"/>
              </a:spcBef>
              <a:buFont typeface="+mj-lt"/>
              <a:buAutoNum type="arabicPeriod"/>
            </a:pPr>
            <a:r>
              <a:rPr sz="2000" b="1" spc="-7" dirty="0" smtClean="0">
                <a:latin typeface="Times New Roman" pitchFamily="18" charset="0"/>
                <a:cs typeface="Times New Roman" pitchFamily="18" charset="0"/>
              </a:rPr>
              <a:t>Canon</a:t>
            </a:r>
            <a:r>
              <a:rPr sz="2000" spc="-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developed 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auto-focusing 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camera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000" spc="73" dirty="0">
                <a:latin typeface="Times New Roman" pitchFamily="18" charset="0"/>
                <a:cs typeface="Times New Roman" pitchFamily="18" charset="0"/>
              </a:rPr>
              <a:t>uses a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charge-coupled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device </a:t>
            </a:r>
            <a:r>
              <a:rPr sz="2000" spc="87" dirty="0">
                <a:latin typeface="Times New Roman" pitchFamily="18" charset="0"/>
                <a:cs typeface="Times New Roman" pitchFamily="18" charset="0"/>
              </a:rPr>
              <a:t>(CCD) 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measure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clarity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six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regions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its field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view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6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provided 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7" dirty="0"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-7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focus.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87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7" dirty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tracks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rate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change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lens </a:t>
            </a:r>
            <a:r>
              <a:rPr sz="2000" spc="-7" dirty="0">
                <a:latin typeface="Times New Roman" pitchFamily="18" charset="0"/>
                <a:cs typeface="Times New Roman" pitchFamily="18" charset="0"/>
              </a:rPr>
              <a:t>movement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focusing,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controls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" dirty="0">
                <a:latin typeface="Times New Roman" pitchFamily="18" charset="0"/>
                <a:cs typeface="Times New Roman" pitchFamily="18" charset="0"/>
              </a:rPr>
              <a:t>its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7" dirty="0">
                <a:latin typeface="Times New Roman" pitchFamily="18" charset="0"/>
                <a:cs typeface="Times New Roman" pitchFamily="18" charset="0"/>
              </a:rPr>
              <a:t>speed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prevent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" dirty="0" smtClean="0">
                <a:latin typeface="Times New Roman" pitchFamily="18" charset="0"/>
                <a:cs typeface="Times New Roman" pitchFamily="18" charset="0"/>
              </a:rPr>
              <a:t>overshoot.</a:t>
            </a:r>
            <a:endParaRPr lang="en-US" sz="2000" spc="-7" dirty="0" smtClean="0">
              <a:latin typeface="Times New Roman" pitchFamily="18" charset="0"/>
              <a:cs typeface="Times New Roman" pitchFamily="18" charset="0"/>
            </a:endParaRPr>
          </a:p>
          <a:p>
            <a:pPr marL="930475" marR="6773" indent="-457200" algn="just">
              <a:lnSpc>
                <a:spcPct val="114999"/>
              </a:lnSpc>
              <a:spcBef>
                <a:spcPts val="133"/>
              </a:spcBef>
              <a:buFont typeface="+mj-lt"/>
              <a:buAutoNum type="arabicPeriod"/>
            </a:pPr>
            <a:r>
              <a:rPr lang="en-US" sz="2000" b="1" spc="67" dirty="0" smtClean="0">
                <a:latin typeface="Times New Roman" pitchFamily="18" charset="0"/>
                <a:cs typeface="Times New Roman" pitchFamily="18" charset="0"/>
              </a:rPr>
              <a:t>Nissan</a:t>
            </a:r>
            <a:r>
              <a:rPr lang="en-US" sz="2000" b="1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b="1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33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b="1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automatic</a:t>
            </a:r>
            <a:r>
              <a:rPr lang="en-US" sz="2000" b="1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transmission,</a:t>
            </a:r>
            <a:r>
              <a:rPr lang="en-US" sz="2000" b="1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33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b="1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anti-skid</a:t>
            </a:r>
            <a:r>
              <a:rPr lang="en-US" sz="2000" b="1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braking</a:t>
            </a:r>
            <a:r>
              <a:rPr lang="en-US" sz="2000" b="1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30475" marR="6773" indent="-457200" algn="just">
              <a:lnSpc>
                <a:spcPct val="114999"/>
              </a:lnSpc>
              <a:spcBef>
                <a:spcPts val="133"/>
              </a:spcBef>
              <a:buFont typeface="+mj-lt"/>
              <a:buAutoNum type="arabicPeriod"/>
            </a:pPr>
            <a:r>
              <a:rPr lang="en-US" sz="2000" b="1" spc="167" dirty="0" smtClean="0">
                <a:latin typeface="Times New Roman" pitchFamily="18" charset="0"/>
                <a:cs typeface="Times New Roman" pitchFamily="18" charset="0"/>
              </a:rPr>
              <a:t>CSK</a:t>
            </a:r>
            <a:r>
              <a:rPr lang="en-US" sz="2000" b="1" spc="167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13" dirty="0" smtClean="0">
                <a:latin typeface="Times New Roman" pitchFamily="18" charset="0"/>
                <a:cs typeface="Times New Roman" pitchFamily="18" charset="0"/>
              </a:rPr>
              <a:t>Hitachi</a:t>
            </a:r>
            <a:r>
              <a:rPr lang="en-US" sz="2000" b="1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7" dirty="0" smtClean="0">
                <a:latin typeface="Times New Roman" pitchFamily="18" charset="0"/>
                <a:cs typeface="Times New Roman" pitchFamily="18" charset="0"/>
              </a:rPr>
              <a:t>Hand-writing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Recognition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30475" marR="6773" indent="-457200" algn="just">
              <a:lnSpc>
                <a:spcPct val="114999"/>
              </a:lnSpc>
              <a:spcBef>
                <a:spcPts val="133"/>
              </a:spcBef>
              <a:buFont typeface="+mj-lt"/>
              <a:buAutoNum type="arabicPeriod"/>
            </a:pPr>
            <a:r>
              <a:rPr lang="en-US" sz="2000" b="1" spc="40" dirty="0" smtClean="0">
                <a:latin typeface="Times New Roman" pitchFamily="18" charset="0"/>
                <a:cs typeface="Times New Roman" pitchFamily="18" charset="0"/>
              </a:rPr>
              <a:t>Ricoh</a:t>
            </a:r>
            <a:r>
              <a:rPr lang="en-US" sz="2000" b="1" spc="4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b="1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Hitachi</a:t>
            </a:r>
            <a:r>
              <a:rPr lang="en-US" sz="2000" b="1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b="1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67" dirty="0" smtClean="0">
                <a:latin typeface="Times New Roman" pitchFamily="18" charset="0"/>
                <a:cs typeface="Times New Roman" pitchFamily="18" charset="0"/>
              </a:rPr>
              <a:t>Voice</a:t>
            </a:r>
            <a:r>
              <a:rPr lang="en-US" sz="2000" b="1" spc="-1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recognition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30475" marR="6773" indent="-457200" algn="just">
              <a:lnSpc>
                <a:spcPct val="114999"/>
              </a:lnSpc>
              <a:spcBef>
                <a:spcPts val="133"/>
              </a:spcBef>
              <a:buFont typeface="+mj-lt"/>
              <a:buAutoNum type="arabicPeriod"/>
            </a:pP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Automotive</a:t>
            </a:r>
            <a:r>
              <a:rPr lang="en-US" sz="2000" b="1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000" b="1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47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53" dirty="0" smtClean="0">
                <a:latin typeface="Times New Roman" pitchFamily="18" charset="0"/>
                <a:cs typeface="Times New Roman" pitchFamily="18" charset="0"/>
              </a:rPr>
              <a:t>speed</a:t>
            </a:r>
            <a:r>
              <a:rPr lang="en-US" sz="2000" b="1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control,</a:t>
            </a:r>
            <a:r>
              <a:rPr lang="en-US" sz="2000" b="1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40" dirty="0" smtClean="0">
                <a:latin typeface="Times New Roman" pitchFamily="18" charset="0"/>
                <a:cs typeface="Times New Roman" pitchFamily="18" charset="0"/>
              </a:rPr>
              <a:t>traffic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control.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30475" marR="6773" indent="-457200" algn="just">
              <a:lnSpc>
                <a:spcPct val="114999"/>
              </a:lnSpc>
              <a:spcBef>
                <a:spcPts val="133"/>
              </a:spcBef>
              <a:buFont typeface="+mj-lt"/>
              <a:buAutoNum type="arabicPeriod"/>
            </a:pPr>
            <a:endParaRPr lang="en-US" sz="2000" spc="-7" dirty="0" smtClean="0">
              <a:latin typeface="Times New Roman" pitchFamily="18" charset="0"/>
              <a:cs typeface="Times New Roman" pitchFamily="18" charset="0"/>
            </a:endParaRPr>
          </a:p>
          <a:p>
            <a:pPr marL="930475" marR="6773" indent="-457200" algn="just">
              <a:lnSpc>
                <a:spcPct val="114999"/>
              </a:lnSpc>
              <a:spcBef>
                <a:spcPts val="133"/>
              </a:spcBef>
              <a:buFont typeface="+mj-lt"/>
              <a:buAutoNum type="arabicPeriod"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615" y="186893"/>
            <a:ext cx="40087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Forward</a:t>
            </a:r>
            <a:r>
              <a:rPr spc="-65" dirty="0"/>
              <a:t> </a:t>
            </a:r>
            <a:r>
              <a:rPr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30986"/>
            <a:ext cx="7225030" cy="2628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Enemy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America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known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hostile.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  <a:tabLst>
                <a:tab pos="6055995" algn="l"/>
              </a:tabLst>
            </a:pP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Enemy(p,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America)</a:t>
            </a:r>
            <a:r>
              <a:rPr sz="2000" b="1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→Hostile(p)	........(6)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Country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is an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enemy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America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spcBef>
                <a:spcPts val="675"/>
              </a:spcBef>
              <a:tabLst>
                <a:tab pos="354965" algn="l"/>
                <a:tab pos="355600" algn="l"/>
              </a:tabLst>
            </a:pP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spc="-15" dirty="0" smtClean="0">
                <a:cs typeface="Calibri"/>
              </a:rPr>
              <a:t>Enemy</a:t>
            </a:r>
            <a:r>
              <a:rPr lang="en-US" sz="2000" b="1" spc="-25" dirty="0" smtClean="0">
                <a:cs typeface="Calibri"/>
              </a:rPr>
              <a:t> </a:t>
            </a:r>
            <a:r>
              <a:rPr lang="en-US" sz="2000" b="1" spc="5" dirty="0" smtClean="0">
                <a:cs typeface="Calibri"/>
              </a:rPr>
              <a:t>(A,</a:t>
            </a:r>
            <a:r>
              <a:rPr lang="en-US" sz="2000" b="1" spc="-10" dirty="0" smtClean="0">
                <a:cs typeface="Calibri"/>
              </a:rPr>
              <a:t> </a:t>
            </a:r>
            <a:r>
              <a:rPr lang="en-US" sz="2000" b="1" spc="-5" dirty="0" smtClean="0">
                <a:cs typeface="Calibri"/>
              </a:rPr>
              <a:t>America)                                                                 ….….(7)  </a:t>
            </a:r>
            <a:endParaRPr lang="en-US" sz="2000" dirty="0" smtClean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15" dirty="0" smtClean="0">
                <a:cs typeface="Calibri"/>
              </a:rPr>
              <a:t>Robert</a:t>
            </a:r>
            <a:r>
              <a:rPr lang="en-US" sz="2000" spc="-25" dirty="0" smtClean="0">
                <a:cs typeface="Calibri"/>
              </a:rPr>
              <a:t> </a:t>
            </a:r>
            <a:r>
              <a:rPr lang="en-US" sz="2000" spc="-5" dirty="0" smtClean="0">
                <a:cs typeface="Calibri"/>
              </a:rPr>
              <a:t>is</a:t>
            </a:r>
            <a:r>
              <a:rPr lang="en-US" sz="2000" spc="-25" dirty="0" smtClean="0">
                <a:cs typeface="Calibri"/>
              </a:rPr>
              <a:t> </a:t>
            </a:r>
            <a:r>
              <a:rPr lang="en-US" sz="2000" spc="-10" dirty="0" smtClean="0">
                <a:cs typeface="Calibri"/>
              </a:rPr>
              <a:t>American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lang="en-US" sz="2000" b="1" spc="-10" dirty="0" smtClean="0">
                <a:cs typeface="Calibri"/>
              </a:rPr>
              <a:t>American(Robert).                                                                    ……..(8)</a:t>
            </a:r>
            <a:endParaRPr lang="en-US" sz="20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228600"/>
            <a:ext cx="7861266" cy="693352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spc="147" dirty="0"/>
              <a:t>Fuzzy</a:t>
            </a:r>
            <a:r>
              <a:rPr spc="-173" dirty="0"/>
              <a:t> </a:t>
            </a:r>
            <a:r>
              <a:rPr spc="67" dirty="0"/>
              <a:t>Logic-Set</a:t>
            </a:r>
            <a:r>
              <a:rPr spc="-152" dirty="0"/>
              <a:t> </a:t>
            </a:r>
            <a:r>
              <a:rPr spc="20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914400"/>
            <a:ext cx="10828867" cy="553399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3275" marR="8466" indent="-457189" algn="just">
              <a:lnSpc>
                <a:spcPct val="114999"/>
              </a:lnSpc>
              <a:spcBef>
                <a:spcPts val="133"/>
              </a:spcBef>
              <a:buChar char="●"/>
              <a:tabLst>
                <a:tab pos="474121" algn="l"/>
              </a:tabLst>
            </a:pPr>
            <a:r>
              <a:rPr sz="2000" spc="47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Classical/Crisp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defined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sz="2000" spc="73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7" dirty="0">
                <a:latin typeface="Times New Roman" pitchFamily="18" charset="0"/>
                <a:cs typeface="Times New Roman" pitchFamily="18" charset="0"/>
              </a:rPr>
              <a:t>way 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universe </a:t>
            </a:r>
            <a:r>
              <a:rPr sz="2000" b="1" spc="-4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b="1" spc="33" dirty="0" smtClean="0">
                <a:latin typeface="Times New Roman" pitchFamily="18" charset="0"/>
                <a:cs typeface="Times New Roman" pitchFamily="18" charset="0"/>
              </a:rPr>
              <a:t>discourse </a:t>
            </a:r>
            <a:r>
              <a:rPr sz="2000" b="1" spc="53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spitted </a:t>
            </a:r>
            <a:r>
              <a:rPr sz="2000" b="1" spc="-40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sz="2000" b="1" spc="-60" dirty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sz="2000" b="1" spc="7" dirty="0">
                <a:latin typeface="Times New Roman" pitchFamily="18" charset="0"/>
                <a:cs typeface="Times New Roman" pitchFamily="18" charset="0"/>
              </a:rPr>
              <a:t>groups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sz="2000" b="1" spc="6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3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non-members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Hence, </a:t>
            </a:r>
            <a:r>
              <a:rPr sz="2000" spc="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2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87" dirty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sz="2000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classical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sets,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 partial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sz="2000" b="1" spc="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exists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73275" marR="10160" indent="-457189" algn="just">
              <a:lnSpc>
                <a:spcPct val="114999"/>
              </a:lnSpc>
              <a:buChar char="●"/>
              <a:tabLst>
                <a:tab pos="474121" algn="l"/>
              </a:tabLst>
            </a:pPr>
            <a:r>
              <a:rPr sz="2000" spc="-12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73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67" dirty="0" smtClean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Crisp</a:t>
            </a:r>
            <a:r>
              <a:rPr lang="en-US" sz="2000" spc="67" dirty="0" smtClean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" dirty="0" smtClean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000" spc="-7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membership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non-membership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en-US" sz="2000" spc="-293" dirty="0" smtClean="0">
                <a:latin typeface="Times New Roman" pitchFamily="18" charset="0"/>
                <a:cs typeface="Times New Roman" pitchFamily="18" charset="0"/>
              </a:rPr>
              <a:t>“x”</a:t>
            </a:r>
            <a:r>
              <a:rPr sz="2000" spc="-2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sz="2000" spc="16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47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27" dirty="0" smtClean="0">
                <a:latin typeface="Times New Roman" pitchFamily="18" charset="0"/>
                <a:cs typeface="Times New Roman" pitchFamily="18" charset="0"/>
              </a:rPr>
              <a:t>described</a:t>
            </a:r>
            <a:r>
              <a:rPr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3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characteristic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function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73275" marR="7620" indent="-457189" algn="just">
              <a:lnSpc>
                <a:spcPct val="114999"/>
              </a:lnSpc>
              <a:buFont typeface="Tahoma"/>
              <a:buChar char="●"/>
              <a:tabLst>
                <a:tab pos="473275" algn="l"/>
                <a:tab pos="474121" algn="l"/>
              </a:tabLst>
            </a:pP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b="1" spc="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000" b="1" spc="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3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having</a:t>
            </a:r>
            <a:r>
              <a:rPr sz="2000" spc="-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degrees</a:t>
            </a:r>
            <a:r>
              <a:rPr sz="2000" b="1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sz="2000" b="1" spc="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0.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00" dirty="0">
                <a:latin typeface="Times New Roman" pitchFamily="18" charset="0"/>
                <a:cs typeface="Times New Roman" pitchFamily="18" charset="0"/>
              </a:rPr>
              <a:t>Fuzzy </a:t>
            </a:r>
            <a:r>
              <a:rPr sz="2000" spc="47" dirty="0" smtClean="0">
                <a:latin typeface="Times New Roman" pitchFamily="18" charset="0"/>
                <a:cs typeface="Times New Roman" pitchFamily="18" charset="0"/>
              </a:rPr>
              <a:t>sets</a:t>
            </a:r>
            <a:r>
              <a:rPr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represented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7" dirty="0">
                <a:latin typeface="Times New Roman" pitchFamily="18" charset="0"/>
                <a:cs typeface="Times New Roman" pitchFamily="18" charset="0"/>
              </a:rPr>
              <a:t>tilde</a:t>
            </a:r>
            <a:r>
              <a:rPr sz="2000" b="1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47" dirty="0"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sz="2000" b="1" spc="-47" dirty="0" smtClean="0">
                <a:latin typeface="Times New Roman" pitchFamily="18" charset="0"/>
                <a:cs typeface="Times New Roman" pitchFamily="18" charset="0"/>
              </a:rPr>
              <a:t>(~).</a:t>
            </a:r>
            <a:r>
              <a:rPr lang="en-US" sz="2000" b="1" spc="-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6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0" dirty="0" smtClean="0">
                <a:latin typeface="Times New Roman" pitchFamily="18" charset="0"/>
                <a:cs typeface="Times New Roman" pitchFamily="18" charset="0"/>
              </a:rPr>
              <a:t>fuz</a:t>
            </a:r>
            <a:r>
              <a:rPr sz="2000" spc="27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93" dirty="0" smtClean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000" spc="-14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6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13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3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un</a:t>
            </a:r>
            <a:r>
              <a:rPr sz="2000" spc="13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sz="2000" spc="7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40" dirty="0" smtClean="0">
                <a:latin typeface="Times New Roman" pitchFamily="18" charset="0"/>
                <a:cs typeface="Times New Roman" pitchFamily="18" charset="0"/>
              </a:rPr>
              <a:t>rse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3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-27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000" spc="6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67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13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2000" spc="40" dirty="0" smtClean="0">
                <a:latin typeface="Times New Roman" pitchFamily="18" charset="0"/>
                <a:cs typeface="Times New Roman" pitchFamily="18" charset="0"/>
              </a:rPr>
              <a:t>rse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6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73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000" spc="2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spc="6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7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13" dirty="0" smtClean="0">
                <a:latin typeface="Times New Roman" pitchFamily="18" charset="0"/>
                <a:cs typeface="Times New Roman" pitchFamily="18" charset="0"/>
              </a:rPr>
              <a:t>cter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67" dirty="0" smtClean="0">
                <a:latin typeface="Times New Roman" pitchFamily="18" charset="0"/>
                <a:cs typeface="Times New Roman" pitchFamily="18" charset="0"/>
              </a:rPr>
              <a:t>zed</a:t>
            </a:r>
            <a:r>
              <a:rPr lang="en-US" sz="2000" spc="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spc="7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3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" dirty="0" smtClean="0"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sz="2000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unction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sz="2000" spc="-60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takes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interval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[0,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spc="-100" dirty="0" smtClean="0"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57939" marR="108371" indent="-457189" algn="just">
              <a:lnSpc>
                <a:spcPct val="114999"/>
              </a:lnSpc>
              <a:spcBef>
                <a:spcPts val="133"/>
              </a:spcBef>
              <a:buFont typeface="Tahoma"/>
              <a:buChar char="●"/>
              <a:tabLst>
                <a:tab pos="558786" algn="l"/>
              </a:tabLst>
            </a:pP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Classical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elements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satisfy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precise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satisfy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imprecise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properties</a:t>
            </a:r>
            <a:r>
              <a:rPr lang="en-US" sz="2000" b="1" spc="-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membership.</a:t>
            </a:r>
          </a:p>
          <a:p>
            <a:pPr marL="557939" marR="108371" indent="-457189" algn="just">
              <a:lnSpc>
                <a:spcPct val="114999"/>
              </a:lnSpc>
              <a:buChar char="●"/>
              <a:tabLst>
                <a:tab pos="558786" algn="l"/>
              </a:tabLst>
            </a:pPr>
            <a:r>
              <a:rPr lang="en-US" sz="2000" spc="93" dirty="0" smtClean="0">
                <a:latin typeface="Times New Roman" pitchFamily="18" charset="0"/>
                <a:cs typeface="Times New Roman" pitchFamily="18" charset="0"/>
              </a:rPr>
              <a:t>Fuzzy </a:t>
            </a:r>
            <a:r>
              <a:rPr lang="en-US" sz="2000" spc="47" dirty="0" smtClean="0">
                <a:latin typeface="Times New Roman" pitchFamily="18" charset="0"/>
                <a:cs typeface="Times New Roman" pitchFamily="18" charset="0"/>
              </a:rPr>
              <a:t>sets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allows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partial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membership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000" spc="47" dirty="0" smtClean="0">
                <a:latin typeface="Times New Roman" pitchFamily="18" charset="0"/>
                <a:cs typeface="Times New Roman" pitchFamily="18" charset="0"/>
              </a:rPr>
              <a:t>means 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contain 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elements </a:t>
            </a:r>
            <a:r>
              <a:rPr lang="en-US" sz="2000" b="1" spc="-60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33" dirty="0" smtClean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varying</a:t>
            </a:r>
            <a:r>
              <a:rPr lang="en-US" sz="2000" b="1" spc="-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33" dirty="0" smtClean="0">
                <a:latin typeface="Times New Roman" pitchFamily="18" charset="0"/>
                <a:cs typeface="Times New Roman" pitchFamily="18" charset="0"/>
              </a:rPr>
              <a:t>degrees</a:t>
            </a:r>
            <a:r>
              <a:rPr lang="en-US" sz="2000" b="1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4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b="1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13" dirty="0" smtClean="0"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lang="en-US" sz="2000" b="1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3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sz="2000" b="1" spc="-107" dirty="0" smtClean="0">
                <a:latin typeface="Times New Roman" pitchFamily="18" charset="0"/>
                <a:cs typeface="Times New Roman" pitchFamily="18" charset="0"/>
              </a:rPr>
              <a:t>{hot, </a:t>
            </a:r>
            <a:r>
              <a:rPr lang="en-US" sz="2000" b="1" spc="-33" dirty="0" smtClean="0">
                <a:latin typeface="Times New Roman" pitchFamily="18" charset="0"/>
                <a:cs typeface="Times New Roman" pitchFamily="18" charset="0"/>
              </a:rPr>
              <a:t>warm, </a:t>
            </a:r>
            <a:r>
              <a:rPr lang="en-US" sz="2000" b="1" spc="-27" dirty="0" smtClean="0">
                <a:latin typeface="Times New Roman" pitchFamily="18" charset="0"/>
                <a:cs typeface="Times New Roman" pitchFamily="18" charset="0"/>
              </a:rPr>
              <a:t>cool</a:t>
            </a:r>
            <a:r>
              <a:rPr lang="en-US" sz="2000" b="1" spc="-27" dirty="0" smtClean="0">
                <a:latin typeface="Times New Roman" pitchFamily="18" charset="0"/>
                <a:cs typeface="Times New Roman" pitchFamily="18" charset="0"/>
              </a:rPr>
              <a:t>, cold</a:t>
            </a:r>
            <a:r>
              <a:rPr lang="en-US" sz="2000" b="1" spc="-27" dirty="0" smtClean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en-US" sz="2000" b="1" spc="-353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 spc="-3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47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cold, barely cold, </a:t>
            </a:r>
            <a:r>
              <a:rPr lang="en-US" sz="2000" b="1" spc="-53" dirty="0" smtClean="0">
                <a:latin typeface="Times New Roman" pitchFamily="18" charset="0"/>
                <a:cs typeface="Times New Roman" pitchFamily="18" charset="0"/>
              </a:rPr>
              <a:t>bit 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cold, </a:t>
            </a:r>
            <a:r>
              <a:rPr lang="en-US" sz="2000" b="1" spc="-47" dirty="0" smtClean="0">
                <a:latin typeface="Times New Roman" pitchFamily="18" charset="0"/>
                <a:cs typeface="Times New Roman" pitchFamily="18" charset="0"/>
              </a:rPr>
              <a:t>not quit </a:t>
            </a:r>
            <a:r>
              <a:rPr lang="en-US" sz="2000" b="1" spc="-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cold,</a:t>
            </a:r>
            <a:r>
              <a:rPr lang="en-US" sz="2000" b="1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3" dirty="0" smtClean="0">
                <a:latin typeface="Times New Roman" pitchFamily="18" charset="0"/>
                <a:cs typeface="Times New Roman" pitchFamily="18" charset="0"/>
              </a:rPr>
              <a:t>cold}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58786" indent="-457189" algn="just">
              <a:spcBef>
                <a:spcPts val="240"/>
              </a:spcBef>
              <a:buChar char="●"/>
              <a:tabLst>
                <a:tab pos="558786" algn="l"/>
              </a:tabLst>
            </a:pPr>
            <a:r>
              <a:rPr lang="en-US" sz="2000" spc="16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2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b="1" spc="3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 b="1" spc="3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3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2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mapping</a:t>
            </a:r>
            <a:r>
              <a:rPr lang="en-US" sz="2000" spc="3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2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2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 b="1" spc="3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en-US" sz="2000" spc="3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sz="2000" spc="2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000" spc="-100" baseline="-20833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spc="2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lang="en-US" sz="2000" spc="2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sz="2000" spc="4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spc="-67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spc="-100" baseline="-20833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spc="4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000" spc="4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(generally)</a:t>
            </a:r>
            <a:r>
              <a:rPr lang="en-US" sz="2000" spc="4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lie</a:t>
            </a:r>
            <a:r>
              <a:rPr lang="en-US" sz="2000" spc="4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4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4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sz="2000" spc="4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[0,</a:t>
            </a:r>
            <a:r>
              <a:rPr lang="en-US" sz="2000" spc="4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1].</a:t>
            </a:r>
            <a:r>
              <a:rPr lang="en-US" sz="2000" spc="4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2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4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000" spc="4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b="1" spc="5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7" dirty="0" smtClean="0"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13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6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represented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pairs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60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spc="-89" baseline="-20833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/x</a:t>
            </a:r>
            <a:r>
              <a:rPr lang="en-US" sz="2000" spc="-89" baseline="-20833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3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spc="-20" baseline="-20833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9" baseline="-208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membership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2000" spc="-47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real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pc="-49" baseline="-20833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spc="8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represent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93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53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spc="-80" baseline="-20833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/x</a:t>
            </a:r>
            <a:r>
              <a:rPr lang="en-US" sz="2000" spc="-80" baseline="-20833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pc="239" baseline="-208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spc="-80" baseline="-20833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/x</a:t>
            </a:r>
            <a:r>
              <a:rPr lang="en-US" sz="2000" spc="-80" baseline="-20833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spc="239" baseline="-208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spc="-89" baseline="-20833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spc="-6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pc="-89" baseline="-20833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spc="239" baseline="-208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13" dirty="0" smtClean="0">
                <a:latin typeface="Times New Roman" pitchFamily="18" charset="0"/>
                <a:cs typeface="Times New Roman" pitchFamily="18" charset="0"/>
              </a:rPr>
              <a:t>}.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2057400"/>
            <a:ext cx="5562600" cy="228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3124200"/>
            <a:ext cx="5334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9842466" cy="693352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spc="147" dirty="0"/>
              <a:t>Fuzzy</a:t>
            </a:r>
            <a:r>
              <a:rPr spc="-173" dirty="0"/>
              <a:t> </a:t>
            </a:r>
            <a:r>
              <a:rPr spc="67" dirty="0"/>
              <a:t>Logic-Set</a:t>
            </a:r>
            <a:r>
              <a:rPr spc="-152" dirty="0"/>
              <a:t> </a:t>
            </a:r>
            <a:r>
              <a:rPr spc="20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066800"/>
            <a:ext cx="10827173" cy="10789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3275" marR="6773" indent="-457189" algn="just">
              <a:lnSpc>
                <a:spcPct val="114999"/>
              </a:lnSpc>
              <a:spcBef>
                <a:spcPts val="133"/>
              </a:spcBef>
              <a:buChar char="●"/>
              <a:tabLst>
                <a:tab pos="474121" algn="l"/>
              </a:tabLst>
            </a:pPr>
            <a:r>
              <a:rPr sz="2000" spc="4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this,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we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understand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difference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classical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fuzzy </a:t>
            </a:r>
            <a:r>
              <a:rPr sz="2000" spc="-7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000" spc="-7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73" dirty="0">
                <a:latin typeface="Times New Roman" pitchFamily="18" charset="0"/>
                <a:cs typeface="Times New Roman" pitchFamily="18" charset="0"/>
              </a:rPr>
              <a:t>Classical</a:t>
            </a:r>
            <a:r>
              <a:rPr sz="2000" b="1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3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3" dirty="0"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3" dirty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3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b="1" spc="-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3" dirty="0">
                <a:latin typeface="Times New Roman" pitchFamily="18" charset="0"/>
                <a:cs typeface="Times New Roman" pitchFamily="18" charset="0"/>
              </a:rPr>
              <a:t>satisfy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40" dirty="0">
                <a:latin typeface="Times New Roman" pitchFamily="18" charset="0"/>
                <a:cs typeface="Times New Roman" pitchFamily="18" charset="0"/>
              </a:rPr>
              <a:t>precise</a:t>
            </a:r>
            <a:r>
              <a:rPr sz="2000" b="1" spc="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47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3" dirty="0"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33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b="1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000" b="1" spc="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3" dirty="0"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3" dirty="0"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6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b="1" spc="-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3" dirty="0">
                <a:latin typeface="Times New Roman" pitchFamily="18" charset="0"/>
                <a:cs typeface="Times New Roman" pitchFamily="18" charset="0"/>
              </a:rPr>
              <a:t>satisfy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7" dirty="0">
                <a:latin typeface="Times New Roman" pitchFamily="18" charset="0"/>
                <a:cs typeface="Times New Roman" pitchFamily="18" charset="0"/>
              </a:rPr>
              <a:t>imprecise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sz="2000" b="1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4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membership.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286000"/>
            <a:ext cx="4038600" cy="2209800"/>
          </a:xfrm>
          <a:prstGeom prst="rect">
            <a:avLst/>
          </a:prstGeom>
        </p:spPr>
      </p:pic>
      <p:sp>
        <p:nvSpPr>
          <p:cNvPr id="5" name="object 3"/>
          <p:cNvSpPr txBox="1"/>
          <p:nvPr/>
        </p:nvSpPr>
        <p:spPr>
          <a:xfrm>
            <a:off x="609600" y="4724400"/>
            <a:ext cx="11125200" cy="1764584"/>
          </a:xfrm>
          <a:prstGeom prst="rect">
            <a:avLst/>
          </a:prstGeom>
        </p:spPr>
        <p:txBody>
          <a:bodyPr vert="horz" wrap="square" lIns="0" tIns="71118" rIns="0" bIns="0" rtlCol="0">
            <a:spAutoFit/>
          </a:bodyPr>
          <a:lstStyle/>
          <a:p>
            <a:pPr marL="16933" algn="just">
              <a:spcBef>
                <a:spcPts val="560"/>
              </a:spcBef>
            </a:pPr>
            <a:r>
              <a:rPr sz="2000" spc="1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1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am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187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3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man</a:t>
            </a:r>
            <a:r>
              <a:rPr sz="2000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7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100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7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ht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73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sz="2000" spc="-433" dirty="0">
                <a:latin typeface="Times New Roman" pitchFamily="18" charset="0"/>
                <a:cs typeface="Times New Roman" pitchFamily="18" charset="0"/>
              </a:rPr>
              <a:t>‟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7" dirty="0">
                <a:latin typeface="Times New Roman" pitchFamily="18" charset="0"/>
                <a:cs typeface="Times New Roman" pitchFamily="18" charset="0"/>
              </a:rPr>
              <a:t>av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ra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000" spc="67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3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tal</a:t>
            </a:r>
            <a:r>
              <a:rPr sz="2000" spc="-33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000" spc="193" dirty="0">
                <a:latin typeface="Times New Roman" pitchFamily="18" charset="0"/>
                <a:cs typeface="Times New Roman" pitchFamily="18" charset="0"/>
              </a:rPr>
              <a:t>?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440"/>
              </a:spcBef>
              <a:buChar char="●"/>
              <a:tabLst>
                <a:tab pos="473275" algn="l"/>
                <a:tab pos="474121" algn="l"/>
              </a:tabLst>
            </a:pPr>
            <a:r>
              <a:rPr sz="2000" spc="16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might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67" dirty="0">
                <a:latin typeface="Times New Roman" pitchFamily="18" charset="0"/>
                <a:cs typeface="Times New Roman" pitchFamily="18" charset="0"/>
              </a:rPr>
              <a:t>say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partly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" dirty="0">
                <a:latin typeface="Times New Roman" pitchFamily="18" charset="0"/>
                <a:cs typeface="Times New Roman" pitchFamily="18" charset="0"/>
              </a:rPr>
              <a:t>medium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partly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3" dirty="0">
                <a:latin typeface="Times New Roman" pitchFamily="18" charset="0"/>
                <a:cs typeface="Times New Roman" pitchFamily="18" charset="0"/>
              </a:rPr>
              <a:t>tall</a:t>
            </a:r>
            <a:r>
              <a:rPr sz="2000" spc="-33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spc="-33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440"/>
              </a:spcBef>
              <a:buFontTx/>
              <a:buChar char="●"/>
              <a:tabLst>
                <a:tab pos="473275" algn="l"/>
                <a:tab pos="474121" algn="l"/>
              </a:tabLst>
            </a:pPr>
            <a:r>
              <a:rPr lang="en-US" sz="2000" spc="-12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terms,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man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classified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7" dirty="0" smtClean="0"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sz="2000" spc="-12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pc="-12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93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0.6,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tall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0.4.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440"/>
              </a:spcBef>
              <a:buChar char="●"/>
              <a:tabLst>
                <a:tab pos="473275" algn="l"/>
                <a:tab pos="474121" algn="l"/>
              </a:tabLst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2209800"/>
            <a:ext cx="7207249" cy="2451253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10452066" cy="693352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spc="147" dirty="0"/>
              <a:t>Fuzzy</a:t>
            </a:r>
            <a:r>
              <a:rPr spc="-173" dirty="0"/>
              <a:t> </a:t>
            </a:r>
            <a:r>
              <a:rPr spc="67" dirty="0"/>
              <a:t>Logic-Set</a:t>
            </a:r>
            <a:r>
              <a:rPr spc="-152" dirty="0"/>
              <a:t> </a:t>
            </a:r>
            <a:r>
              <a:rPr spc="20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153" y="1043093"/>
            <a:ext cx="11464066" cy="3062375"/>
          </a:xfrm>
          <a:prstGeom prst="rect">
            <a:avLst/>
          </a:prstGeom>
        </p:spPr>
        <p:txBody>
          <a:bodyPr vert="horz" wrap="square" lIns="0" tIns="71118" rIns="0" bIns="0" rtlCol="0">
            <a:spAutoFit/>
          </a:bodyPr>
          <a:lstStyle/>
          <a:p>
            <a:pPr marL="474121" indent="-457189" algn="just">
              <a:spcBef>
                <a:spcPts val="560"/>
              </a:spcBef>
              <a:buChar char="●"/>
              <a:tabLst>
                <a:tab pos="474121" algn="l"/>
              </a:tabLst>
            </a:pPr>
            <a:r>
              <a:rPr sz="2000" spc="-12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-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 smtClean="0"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" dirty="0" smtClean="0">
                <a:latin typeface="Times New Roman" pitchFamily="18" charset="0"/>
                <a:cs typeface="Times New Roman" pitchFamily="18" charset="0"/>
              </a:rPr>
              <a:t>words,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73" dirty="0" smtClean="0">
                <a:latin typeface="Times New Roman" pitchFamily="18" charset="0"/>
                <a:cs typeface="Times New Roman" pitchFamily="18" charset="0"/>
              </a:rPr>
              <a:t>FL</a:t>
            </a:r>
            <a:r>
              <a:rPr lang="en-US" sz="2000" b="1" spc="1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40" dirty="0" smtClean="0">
                <a:latin typeface="Times New Roman" pitchFamily="18" charset="0"/>
                <a:cs typeface="Times New Roman" pitchFamily="18" charset="0"/>
              </a:rPr>
              <a:t>recognizes </a:t>
            </a:r>
            <a:r>
              <a:rPr sz="2000" b="1" spc="-47" dirty="0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000" b="1" spc="15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7" dirty="0" smtClean="0">
                <a:latin typeface="Times New Roman" pitchFamily="18" charset="0"/>
                <a:cs typeface="Times New Roman" pitchFamily="18" charset="0"/>
              </a:rPr>
              <a:t>clear-cut,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7" dirty="0" smtClean="0">
                <a:latin typeface="Times New Roman" pitchFamily="18" charset="0"/>
                <a:cs typeface="Times New Roman" pitchFamily="18" charset="0"/>
              </a:rPr>
              <a:t>black-and-white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7" dirty="0" smtClean="0">
                <a:latin typeface="Times New Roman" pitchFamily="18" charset="0"/>
                <a:cs typeface="Times New Roman" pitchFamily="18" charset="0"/>
              </a:rPr>
              <a:t>alternatives,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3" dirty="0" smtClean="0"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sz="2000" b="1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47" dirty="0" smtClean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sz="2000" b="1" spc="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b="1" spc="-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33" dirty="0" smtClean="0">
                <a:latin typeface="Times New Roman" pitchFamily="18" charset="0"/>
                <a:cs typeface="Times New Roman" pitchFamily="18" charset="0"/>
              </a:rPr>
              <a:t>infinite</a:t>
            </a:r>
            <a:r>
              <a:rPr sz="2000" b="1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gradations</a:t>
            </a:r>
            <a:r>
              <a:rPr sz="20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b="1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 smtClean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93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b="1" spc="-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sz="2000" b="1" spc="7" dirty="0">
                <a:latin typeface="Times New Roman" pitchFamily="18" charset="0"/>
                <a:cs typeface="Times New Roman" pitchFamily="18" charset="0"/>
              </a:rPr>
              <a:t> eliminates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7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47" dirty="0">
                <a:latin typeface="Times New Roman" pitchFamily="18" charset="0"/>
                <a:cs typeface="Times New Roman" pitchFamily="18" charset="0"/>
              </a:rPr>
              <a:t>vagueness</a:t>
            </a:r>
            <a:r>
              <a:rPr sz="2000" b="1" spc="7" dirty="0">
                <a:latin typeface="Times New Roman" pitchFamily="18" charset="0"/>
                <a:cs typeface="Times New Roman" pitchFamily="18" charset="0"/>
              </a:rPr>
              <a:t> by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33" dirty="0">
                <a:latin typeface="Times New Roman" pitchFamily="18" charset="0"/>
                <a:cs typeface="Times New Roman" pitchFamily="18" charset="0"/>
              </a:rPr>
              <a:t>assigning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7" dirty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sz="2000" b="1" spc="13" dirty="0">
                <a:latin typeface="Times New Roman" pitchFamily="18" charset="0"/>
                <a:cs typeface="Times New Roman" pitchFamily="18" charset="0"/>
              </a:rPr>
              <a:t> numbers</a:t>
            </a:r>
            <a:r>
              <a:rPr sz="2000" b="1" spc="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3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b="1" spc="13" dirty="0" smtClean="0">
                <a:latin typeface="Times New Roman" pitchFamily="18" charset="0"/>
                <a:cs typeface="Times New Roman" pitchFamily="18" charset="0"/>
              </a:rPr>
              <a:t>those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gradations.</a:t>
            </a:r>
            <a:r>
              <a:rPr sz="2000" b="1" spc="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60" dirty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numeric </a:t>
            </a:r>
            <a:r>
              <a:rPr sz="2000" b="1" spc="40" dirty="0">
                <a:latin typeface="Times New Roman" pitchFamily="18" charset="0"/>
                <a:cs typeface="Times New Roman" pitchFamily="18" charset="0"/>
              </a:rPr>
              <a:t>values </a:t>
            </a:r>
            <a:r>
              <a:rPr sz="2000" b="1" spc="27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000" b="1" spc="-27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sz="2000" b="1" spc="47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sz="2000" b="1" spc="-53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b="1" spc="7" dirty="0">
                <a:latin typeface="Times New Roman" pitchFamily="18" charset="0"/>
                <a:cs typeface="Times New Roman" pitchFamily="18" charset="0"/>
              </a:rPr>
              <a:t>derive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exact </a:t>
            </a:r>
            <a:r>
              <a:rPr sz="2000" b="1" spc="7" dirty="0" smtClean="0">
                <a:latin typeface="Times New Roman" pitchFamily="18" charset="0"/>
                <a:cs typeface="Times New Roman" pitchFamily="18" charset="0"/>
              </a:rPr>
              <a:t>solutions</a:t>
            </a:r>
            <a:r>
              <a:rPr sz="2000" b="1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3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b="1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problems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spc="160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560"/>
              </a:spcBef>
              <a:buChar char="●"/>
              <a:tabLst>
                <a:tab pos="473275" algn="l"/>
                <a:tab pos="474121" algn="l"/>
                <a:tab pos="2302876" algn="l"/>
              </a:tabLst>
            </a:pPr>
            <a:r>
              <a:rPr lang="en-US" sz="2000" spc="16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set   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universe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sz="2000" spc="-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52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00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ordered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pairs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7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represented</a:t>
            </a:r>
            <a:r>
              <a:rPr lang="en-US" sz="2000" spc="-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mathematically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93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47" dirty="0" smtClean="0">
                <a:latin typeface="Times New Roman" pitchFamily="18" charset="0"/>
                <a:cs typeface="Times New Roman" pitchFamily="18" charset="0"/>
              </a:rPr>
              <a:t>−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"/>
              </a:spcBef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73275" marR="6773" indent="-372524" algn="just">
              <a:lnSpc>
                <a:spcPct val="114999"/>
              </a:lnSpc>
              <a:tabLst>
                <a:tab pos="1607780" algn="l"/>
              </a:tabLst>
            </a:pP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Here	</a:t>
            </a:r>
            <a:r>
              <a:rPr lang="en-US" sz="2000" spc="-347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67" dirty="0" smtClean="0">
                <a:latin typeface="Times New Roman" pitchFamily="18" charset="0"/>
                <a:cs typeface="Times New Roman" pitchFamily="18" charset="0"/>
              </a:rPr>
              <a:t>assumes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spc="-7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i.e.,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R="1553594" algn="just">
              <a:spcBef>
                <a:spcPts val="440"/>
              </a:spcBef>
            </a:pPr>
            <a:r>
              <a:rPr lang="en-US" sz="2000" spc="200" dirty="0" smtClean="0">
                <a:latin typeface="Times New Roman" pitchFamily="18" charset="0"/>
                <a:cs typeface="Times New Roman" pitchFamily="18" charset="0"/>
              </a:rPr>
              <a:t>						OR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73275" marR="6773" indent="-457189" algn="just">
              <a:lnSpc>
                <a:spcPct val="114999"/>
              </a:lnSpc>
              <a:buChar char="●"/>
              <a:tabLst>
                <a:tab pos="474121" algn="l"/>
              </a:tabLst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2133600"/>
            <a:ext cx="228600" cy="254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2362200"/>
            <a:ext cx="2662089" cy="4969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1677" y="3012270"/>
            <a:ext cx="622299" cy="292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29800" y="3048000"/>
            <a:ext cx="1397000" cy="292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0" y="3962400"/>
            <a:ext cx="4495800" cy="18161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04800"/>
            <a:ext cx="8928066" cy="693352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spc="40" dirty="0"/>
              <a:t>Operations</a:t>
            </a:r>
            <a:r>
              <a:rPr spc="-167" dirty="0"/>
              <a:t> </a:t>
            </a:r>
            <a:r>
              <a:rPr spc="-53" dirty="0"/>
              <a:t>of</a:t>
            </a:r>
            <a:r>
              <a:rPr spc="-152" dirty="0"/>
              <a:t> </a:t>
            </a:r>
            <a:r>
              <a:rPr spc="147" dirty="0"/>
              <a:t>Fuzzy</a:t>
            </a:r>
            <a:r>
              <a:rPr spc="-173" dirty="0"/>
              <a:t> </a:t>
            </a:r>
            <a:r>
              <a:rPr spc="100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33" y="1652185"/>
            <a:ext cx="2726267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>
              <a:spcBef>
                <a:spcPts val="133"/>
              </a:spcBef>
              <a:buChar char="●"/>
              <a:tabLst>
                <a:tab pos="473275" algn="l"/>
                <a:tab pos="474121" algn="l"/>
              </a:tabLst>
            </a:pPr>
            <a:r>
              <a:rPr sz="2000" spc="33" dirty="0" smtClean="0">
                <a:solidFill>
                  <a:srgbClr val="585858"/>
                </a:solidFill>
                <a:latin typeface="Times New Roman" pitchFamily="18" charset="0"/>
                <a:cs typeface="Times New Roman" pitchFamily="18" charset="0"/>
              </a:rPr>
              <a:t>Union/Fuzzy</a:t>
            </a:r>
            <a:r>
              <a:rPr lang="en-US" sz="2000" spc="33" dirty="0" smtClean="0">
                <a:solidFill>
                  <a:srgbClr val="585858"/>
                </a:solidFill>
                <a:latin typeface="Times New Roman" pitchFamily="18" charset="0"/>
                <a:cs typeface="Times New Roman" pitchFamily="18" charset="0"/>
              </a:rPr>
              <a:t> “OR”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1524000"/>
            <a:ext cx="4072075" cy="4620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2209800"/>
            <a:ext cx="8077200" cy="2057400"/>
          </a:xfrm>
          <a:prstGeom prst="rect">
            <a:avLst/>
          </a:prstGeom>
        </p:spPr>
      </p:pic>
      <p:sp>
        <p:nvSpPr>
          <p:cNvPr id="6" name="object 3"/>
          <p:cNvSpPr txBox="1"/>
          <p:nvPr/>
        </p:nvSpPr>
        <p:spPr>
          <a:xfrm>
            <a:off x="609600" y="4343400"/>
            <a:ext cx="3824393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>
              <a:spcBef>
                <a:spcPts val="133"/>
              </a:spcBef>
              <a:buChar char="●"/>
              <a:tabLst>
                <a:tab pos="473275" algn="l"/>
                <a:tab pos="474121" algn="l"/>
              </a:tabLst>
            </a:pPr>
            <a:r>
              <a:rPr sz="2000" spc="-27" dirty="0">
                <a:latin typeface="Times New Roman" pitchFamily="18" charset="0"/>
                <a:cs typeface="Times New Roman" pitchFamily="18" charset="0"/>
              </a:rPr>
              <a:t>Inters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7" dirty="0">
                <a:latin typeface="Times New Roman" pitchFamily="18" charset="0"/>
                <a:cs typeface="Times New Roman" pitchFamily="18" charset="0"/>
              </a:rPr>
              <a:t>ctio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/F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uzz</a:t>
            </a:r>
            <a:r>
              <a:rPr sz="2000" spc="67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000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7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sz="2000" spc="-47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67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-173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000" spc="-173" dirty="0">
                <a:latin typeface="Times New Roman" pitchFamily="18" charset="0"/>
                <a:cs typeface="Times New Roman" pitchFamily="18" charset="0"/>
              </a:rPr>
              <a:t>‟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38600" y="4419600"/>
            <a:ext cx="3979540" cy="384456"/>
          </a:xfrm>
          <a:prstGeom prst="rect">
            <a:avLst/>
          </a:prstGeom>
        </p:spPr>
      </p:pic>
      <p:pic>
        <p:nvPicPr>
          <p:cNvPr id="8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6800" y="4876800"/>
            <a:ext cx="8305800" cy="1854199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28600"/>
            <a:ext cx="9461466" cy="693352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spc="40" dirty="0"/>
              <a:t>Operations</a:t>
            </a:r>
            <a:r>
              <a:rPr spc="-167" dirty="0"/>
              <a:t> </a:t>
            </a:r>
            <a:r>
              <a:rPr spc="-53" dirty="0"/>
              <a:t>of</a:t>
            </a:r>
            <a:r>
              <a:rPr spc="-152" dirty="0"/>
              <a:t> </a:t>
            </a:r>
            <a:r>
              <a:rPr spc="147" dirty="0"/>
              <a:t>Fuzzy</a:t>
            </a:r>
            <a:r>
              <a:rPr spc="-173" dirty="0"/>
              <a:t> </a:t>
            </a:r>
            <a:r>
              <a:rPr spc="100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066800"/>
            <a:ext cx="3980180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 algn="just">
              <a:spcBef>
                <a:spcPts val="133"/>
              </a:spcBef>
              <a:buChar char="●"/>
              <a:tabLst>
                <a:tab pos="473275" algn="l"/>
                <a:tab pos="474121" algn="l"/>
              </a:tabLst>
            </a:pPr>
            <a:r>
              <a:rPr sz="2000" spc="27" dirty="0">
                <a:latin typeface="Times New Roman" pitchFamily="18" charset="0"/>
                <a:cs typeface="Times New Roman" pitchFamily="18" charset="0"/>
              </a:rPr>
              <a:t>Complement/Fuzzy</a:t>
            </a:r>
            <a:r>
              <a:rPr sz="2000" spc="-1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sz="2000" spc="-100" dirty="0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‟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1066800"/>
            <a:ext cx="2267087" cy="3415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1600200"/>
            <a:ext cx="3157215" cy="1765097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9613867" cy="693352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spc="47" dirty="0"/>
              <a:t>Properties</a:t>
            </a:r>
            <a:r>
              <a:rPr spc="-167" dirty="0"/>
              <a:t> </a:t>
            </a:r>
            <a:r>
              <a:rPr spc="-53" dirty="0"/>
              <a:t>of</a:t>
            </a:r>
            <a:r>
              <a:rPr spc="-152" dirty="0"/>
              <a:t> </a:t>
            </a:r>
            <a:r>
              <a:rPr spc="147" dirty="0"/>
              <a:t>Fuzzy</a:t>
            </a:r>
            <a:r>
              <a:rPr spc="-167" dirty="0"/>
              <a:t> </a:t>
            </a:r>
            <a:r>
              <a:rPr spc="100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914400"/>
            <a:ext cx="3601720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 algn="just">
              <a:spcBef>
                <a:spcPts val="133"/>
              </a:spcBef>
              <a:tabLst>
                <a:tab pos="473275" algn="l"/>
                <a:tab pos="474121" algn="l"/>
              </a:tabLst>
            </a:pPr>
            <a:r>
              <a:rPr sz="2000" b="1" spc="7" dirty="0">
                <a:latin typeface="Times New Roman" pitchFamily="18" charset="0"/>
                <a:cs typeface="Times New Roman" pitchFamily="18" charset="0"/>
              </a:rPr>
              <a:t>Commutative</a:t>
            </a:r>
            <a:r>
              <a:rPr sz="2000" b="1" spc="-1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Property: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2743200"/>
            <a:ext cx="3313007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 algn="just">
              <a:spcBef>
                <a:spcPts val="133"/>
              </a:spcBef>
              <a:tabLst>
                <a:tab pos="473275" algn="l"/>
                <a:tab pos="474121" algn="l"/>
              </a:tabLst>
            </a:pP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Distributive</a:t>
            </a:r>
            <a:r>
              <a:rPr sz="2000" b="1" spc="-1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Property: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1"/>
            <a:ext cx="3276599" cy="1371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124200"/>
            <a:ext cx="3352800" cy="228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" y="3429000"/>
            <a:ext cx="2514600" cy="838200"/>
          </a:xfrm>
          <a:prstGeom prst="rect">
            <a:avLst/>
          </a:prstGeom>
        </p:spPr>
      </p:pic>
      <p:sp>
        <p:nvSpPr>
          <p:cNvPr id="8" name="object 3"/>
          <p:cNvSpPr txBox="1"/>
          <p:nvPr/>
        </p:nvSpPr>
        <p:spPr>
          <a:xfrm>
            <a:off x="533400" y="4343400"/>
            <a:ext cx="3551767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 algn="just">
              <a:spcBef>
                <a:spcPts val="133"/>
              </a:spcBef>
              <a:tabLst>
                <a:tab pos="473275" algn="l"/>
                <a:tab pos="474121" algn="l"/>
              </a:tabLst>
            </a:pP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Idempotency</a:t>
            </a:r>
            <a:r>
              <a:rPr sz="2000" b="1" spc="-15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Property: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" y="4648200"/>
            <a:ext cx="3124200" cy="1447800"/>
          </a:xfrm>
          <a:prstGeom prst="rect">
            <a:avLst/>
          </a:prstGeom>
        </p:spPr>
      </p:pic>
      <p:sp>
        <p:nvSpPr>
          <p:cNvPr id="10" name="object 4"/>
          <p:cNvSpPr txBox="1"/>
          <p:nvPr/>
        </p:nvSpPr>
        <p:spPr>
          <a:xfrm>
            <a:off x="4191000" y="914400"/>
            <a:ext cx="2788919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 algn="just">
              <a:spcBef>
                <a:spcPts val="133"/>
              </a:spcBef>
              <a:tabLst>
                <a:tab pos="473275" algn="l"/>
                <a:tab pos="474121" algn="l"/>
              </a:tabLst>
            </a:pPr>
            <a:r>
              <a:rPr sz="2000" b="1" spc="-53" dirty="0">
                <a:latin typeface="Times New Roman" pitchFamily="18" charset="0"/>
                <a:cs typeface="Times New Roman" pitchFamily="18" charset="0"/>
              </a:rPr>
              <a:t>Id</a:t>
            </a:r>
            <a:r>
              <a:rPr sz="2000" b="1" spc="-73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b="1" spc="-60" dirty="0">
                <a:latin typeface="Times New Roman" pitchFamily="18" charset="0"/>
                <a:cs typeface="Times New Roman" pitchFamily="18" charset="0"/>
              </a:rPr>
              <a:t>ntity</a:t>
            </a:r>
            <a:r>
              <a:rPr sz="2000" b="1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6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2000" b="1" spc="53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b="1" spc="-33" dirty="0">
                <a:latin typeface="Times New Roman" pitchFamily="18" charset="0"/>
                <a:cs typeface="Times New Roman" pitchFamily="18" charset="0"/>
              </a:rPr>
              <a:t>ert</a:t>
            </a:r>
            <a:r>
              <a:rPr sz="2000" b="1" spc="-8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000" b="1" spc="-187" dirty="0">
                <a:latin typeface="Times New Roman" pitchFamily="18" charset="0"/>
                <a:cs typeface="Times New Roman" pitchFamily="18" charset="0"/>
              </a:rPr>
              <a:t>: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1" y="1295400"/>
            <a:ext cx="3581400" cy="221657"/>
          </a:xfrm>
          <a:prstGeom prst="rect">
            <a:avLst/>
          </a:prstGeom>
        </p:spPr>
      </p:pic>
      <p:grpSp>
        <p:nvGrpSpPr>
          <p:cNvPr id="12" name="object 7"/>
          <p:cNvGrpSpPr/>
          <p:nvPr/>
        </p:nvGrpSpPr>
        <p:grpSpPr>
          <a:xfrm>
            <a:off x="4191000" y="1676400"/>
            <a:ext cx="1066800" cy="990600"/>
            <a:chOff x="3770884" y="3195066"/>
            <a:chExt cx="1095375" cy="1485900"/>
          </a:xfrm>
        </p:grpSpPr>
        <p:pic>
          <p:nvPicPr>
            <p:cNvPr id="13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0884" y="3195066"/>
              <a:ext cx="1095375" cy="714425"/>
            </a:xfrm>
            <a:prstGeom prst="rect">
              <a:avLst/>
            </a:prstGeom>
          </p:spPr>
        </p:pic>
        <p:pic>
          <p:nvPicPr>
            <p:cNvPr id="14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85489" y="3899801"/>
              <a:ext cx="1000125" cy="428625"/>
            </a:xfrm>
            <a:prstGeom prst="rect">
              <a:avLst/>
            </a:prstGeom>
          </p:spPr>
        </p:pic>
        <p:pic>
          <p:nvPicPr>
            <p:cNvPr id="15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0508" y="4318723"/>
              <a:ext cx="1038225" cy="361950"/>
            </a:xfrm>
            <a:prstGeom prst="rect">
              <a:avLst/>
            </a:prstGeom>
          </p:spPr>
        </p:pic>
      </p:grpSp>
      <p:sp>
        <p:nvSpPr>
          <p:cNvPr id="16" name="object 3"/>
          <p:cNvSpPr txBox="1"/>
          <p:nvPr/>
        </p:nvSpPr>
        <p:spPr>
          <a:xfrm>
            <a:off x="4191000" y="2743200"/>
            <a:ext cx="3127587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 algn="just">
              <a:spcBef>
                <a:spcPts val="133"/>
              </a:spcBef>
              <a:tabLst>
                <a:tab pos="473275" algn="l"/>
                <a:tab pos="474121" algn="l"/>
              </a:tabLst>
            </a:pPr>
            <a:r>
              <a:rPr sz="2000" b="1" spc="7" dirty="0">
                <a:latin typeface="Times New Roman" pitchFamily="18" charset="0"/>
                <a:cs typeface="Times New Roman" pitchFamily="18" charset="0"/>
              </a:rPr>
              <a:t>Transitive</a:t>
            </a:r>
            <a:r>
              <a:rPr sz="2000" b="1" spc="-1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Property: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object 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67200" y="3048000"/>
            <a:ext cx="2956222" cy="1178389"/>
          </a:xfrm>
          <a:prstGeom prst="rect">
            <a:avLst/>
          </a:prstGeom>
        </p:spPr>
      </p:pic>
      <p:sp>
        <p:nvSpPr>
          <p:cNvPr id="18" name="object 4"/>
          <p:cNvSpPr txBox="1"/>
          <p:nvPr/>
        </p:nvSpPr>
        <p:spPr>
          <a:xfrm>
            <a:off x="4267200" y="4343400"/>
            <a:ext cx="3109807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 algn="just">
              <a:spcBef>
                <a:spcPts val="133"/>
              </a:spcBef>
              <a:tabLst>
                <a:tab pos="473275" algn="l"/>
                <a:tab pos="474121" algn="l"/>
              </a:tabLst>
            </a:pPr>
            <a:r>
              <a:rPr sz="2000" b="1" spc="-53" dirty="0">
                <a:latin typeface="Times New Roman" pitchFamily="18" charset="0"/>
                <a:cs typeface="Times New Roman" pitchFamily="18" charset="0"/>
              </a:rPr>
              <a:t>Inv</a:t>
            </a:r>
            <a:r>
              <a:rPr sz="2000" b="1" spc="-73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000" b="1" spc="-33" dirty="0">
                <a:latin typeface="Times New Roman" pitchFamily="18" charset="0"/>
                <a:cs typeface="Times New Roman" pitchFamily="18" charset="0"/>
              </a:rPr>
              <a:t>ution</a:t>
            </a:r>
            <a:r>
              <a:rPr sz="2000" b="1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6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2000" b="1" spc="53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b="1" spc="-33" dirty="0">
                <a:latin typeface="Times New Roman" pitchFamily="18" charset="0"/>
                <a:cs typeface="Times New Roman" pitchFamily="18" charset="0"/>
              </a:rPr>
              <a:t>ert</a:t>
            </a:r>
            <a:r>
              <a:rPr sz="2000" b="1" spc="-8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000" b="1" spc="-187" dirty="0">
                <a:latin typeface="Times New Roman" pitchFamily="18" charset="0"/>
                <a:cs typeface="Times New Roman" pitchFamily="18" charset="0"/>
              </a:rPr>
              <a:t>: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object 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343400" y="4648200"/>
            <a:ext cx="2819400" cy="1295400"/>
          </a:xfrm>
          <a:prstGeom prst="rect">
            <a:avLst/>
          </a:prstGeom>
        </p:spPr>
      </p:pic>
      <p:sp>
        <p:nvSpPr>
          <p:cNvPr id="20" name="object 3"/>
          <p:cNvSpPr txBox="1"/>
          <p:nvPr/>
        </p:nvSpPr>
        <p:spPr>
          <a:xfrm>
            <a:off x="8305800" y="990600"/>
            <a:ext cx="2938780" cy="3248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 algn="just">
              <a:spcBef>
                <a:spcPts val="133"/>
              </a:spcBef>
              <a:tabLst>
                <a:tab pos="473275" algn="l"/>
                <a:tab pos="474121" algn="l"/>
              </a:tabLst>
            </a:pPr>
            <a:r>
              <a:rPr sz="2000" b="1" spc="80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000" b="1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Morgan‟s</a:t>
            </a:r>
            <a:r>
              <a:rPr sz="2000" b="1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7" dirty="0">
                <a:latin typeface="Times New Roman" pitchFamily="18" charset="0"/>
                <a:cs typeface="Times New Roman" pitchFamily="18" charset="0"/>
              </a:rPr>
              <a:t>Law: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object 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305800" y="1371600"/>
            <a:ext cx="32766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11442666" cy="693352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spc="147" dirty="0"/>
              <a:t>Fuzzy</a:t>
            </a:r>
            <a:r>
              <a:rPr spc="-160" dirty="0"/>
              <a:t> </a:t>
            </a:r>
            <a:r>
              <a:rPr spc="73" dirty="0"/>
              <a:t>Logic</a:t>
            </a:r>
            <a:r>
              <a:rPr spc="-147" dirty="0"/>
              <a:t> </a:t>
            </a:r>
            <a:r>
              <a:rPr spc="113" dirty="0"/>
              <a:t>Rule</a:t>
            </a:r>
            <a:r>
              <a:rPr spc="-140" dirty="0"/>
              <a:t> </a:t>
            </a:r>
            <a:r>
              <a:rPr spc="173" dirty="0"/>
              <a:t>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34" y="1105717"/>
            <a:ext cx="10828020" cy="357704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3275" marR="7620" indent="-457189" algn="just">
              <a:lnSpc>
                <a:spcPct val="114999"/>
              </a:lnSpc>
              <a:spcBef>
                <a:spcPts val="133"/>
              </a:spcBef>
              <a:buFont typeface="Wingdings"/>
              <a:buChar char=""/>
              <a:tabLst>
                <a:tab pos="474121" algn="l"/>
              </a:tabLst>
            </a:pPr>
            <a:r>
              <a:rPr sz="2000" spc="-187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sz="2000" b="1" spc="-4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rules and </a:t>
            </a:r>
            <a:r>
              <a:rPr sz="2000" b="1" spc="-27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67" dirty="0">
                <a:latin typeface="Times New Roman" pitchFamily="18" charset="0"/>
                <a:cs typeface="Times New Roman" pitchFamily="18" charset="0"/>
              </a:rPr>
              <a:t>IF-THEN </a:t>
            </a:r>
            <a:r>
              <a:rPr sz="2000" b="1" spc="7" dirty="0">
                <a:latin typeface="Times New Roman" pitchFamily="18" charset="0"/>
                <a:cs typeface="Times New Roman" pitchFamily="18" charset="0"/>
              </a:rPr>
              <a:t>conditions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provided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7" dirty="0" smtClean="0">
                <a:latin typeface="Times New Roman" pitchFamily="18" charset="0"/>
                <a:cs typeface="Times New Roman" pitchFamily="18" charset="0"/>
              </a:rPr>
              <a:t>experts </a:t>
            </a:r>
            <a:r>
              <a:rPr sz="2000" b="1" spc="-53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govern </a:t>
            </a:r>
            <a:r>
              <a:rPr sz="2000" b="1" spc="-27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27" dirty="0">
                <a:latin typeface="Times New Roman" pitchFamily="18" charset="0"/>
                <a:cs typeface="Times New Roman" pitchFamily="18" charset="0"/>
              </a:rPr>
              <a:t>decision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making </a:t>
            </a:r>
            <a:r>
              <a:rPr sz="2000" b="1" spc="13" dirty="0">
                <a:latin typeface="Times New Roman" pitchFamily="18" charset="0"/>
                <a:cs typeface="Times New Roman" pitchFamily="18" charset="0"/>
              </a:rPr>
              <a:t>system,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60" dirty="0">
                <a:latin typeface="Times New Roman" pitchFamily="18" charset="0"/>
                <a:cs typeface="Times New Roman" pitchFamily="18" charset="0"/>
              </a:rPr>
              <a:t>basis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linguistic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information.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73275" marR="6773" indent="-457189" algn="just">
              <a:lnSpc>
                <a:spcPct val="114999"/>
              </a:lnSpc>
              <a:buFont typeface="Wingdings"/>
              <a:buChar char=""/>
              <a:tabLst>
                <a:tab pos="474121" algn="l"/>
              </a:tabLst>
            </a:pPr>
            <a:r>
              <a:rPr sz="2000" spc="47" dirty="0">
                <a:latin typeface="Times New Roman" pitchFamily="18" charset="0"/>
                <a:cs typeface="Times New Roman" pitchFamily="18" charset="0"/>
              </a:rPr>
              <a:t>Recent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developments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fuzzy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theory </a:t>
            </a:r>
            <a:r>
              <a:rPr sz="2000" spc="-33" dirty="0">
                <a:latin typeface="Times New Roman" pitchFamily="18" charset="0"/>
                <a:cs typeface="Times New Roman" pitchFamily="18" charset="0"/>
              </a:rPr>
              <a:t>offer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several </a:t>
            </a:r>
            <a:r>
              <a:rPr sz="2000" spc="-7" dirty="0">
                <a:latin typeface="Times New Roman" pitchFamily="18" charset="0"/>
                <a:cs typeface="Times New Roman" pitchFamily="18" charset="0"/>
              </a:rPr>
              <a:t>effective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methods 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-33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27" dirty="0" smtClean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2000" b="1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b="1" spc="1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33" dirty="0">
                <a:latin typeface="Times New Roman" pitchFamily="18" charset="0"/>
                <a:cs typeface="Times New Roman" pitchFamily="18" charset="0"/>
              </a:rPr>
              <a:t>tuning</a:t>
            </a:r>
            <a:r>
              <a:rPr sz="2000" b="1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4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33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b="1" spc="15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controllers.</a:t>
            </a:r>
            <a:r>
              <a:rPr sz="20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sz="20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sz="2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developments</a:t>
            </a:r>
            <a:r>
              <a:rPr sz="20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 smtClean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" dirty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spc="-1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rules.</a:t>
            </a:r>
          </a:p>
          <a:p>
            <a:pPr marL="474121" indent="-457189" algn="just">
              <a:spcBef>
                <a:spcPts val="433"/>
              </a:spcBef>
              <a:tabLst>
                <a:tab pos="474121" algn="l"/>
              </a:tabLst>
            </a:pPr>
            <a:r>
              <a:rPr sz="2000" spc="53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6933" algn="just">
              <a:spcBef>
                <a:spcPts val="433"/>
              </a:spcBef>
            </a:pPr>
            <a:r>
              <a:rPr sz="2000" spc="20" dirty="0" smtClean="0">
                <a:latin typeface="Times New Roman" pitchFamily="18" charset="0"/>
                <a:cs typeface="Times New Roman" pitchFamily="18" charset="0"/>
              </a:rPr>
              <a:t>R1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u="heavy" spc="-60" dirty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if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high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u="heavy" spc="-27" dirty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Climate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hot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6933" algn="just">
              <a:spcBef>
                <a:spcPts val="433"/>
              </a:spcBef>
            </a:pPr>
            <a:r>
              <a:rPr sz="2000" spc="20" dirty="0" smtClean="0">
                <a:latin typeface="Times New Roman" pitchFamily="18" charset="0"/>
                <a:cs typeface="Times New Roman" pitchFamily="18" charset="0"/>
              </a:rPr>
              <a:t>R2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heavy" spc="-167" dirty="0" smtClean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u="heavy" spc="-167" dirty="0" smtClean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outlook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sunny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u="heavy" spc="-60" dirty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if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3" dirty="0">
                <a:latin typeface="Times New Roman" pitchFamily="18" charset="0"/>
                <a:cs typeface="Times New Roman" pitchFamily="18" charset="0"/>
              </a:rPr>
              <a:t>humidity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high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u="heavy" spc="-20" dirty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u="heavy" spc="27" dirty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6933" algn="just">
              <a:spcBef>
                <a:spcPts val="433"/>
              </a:spcBef>
            </a:pPr>
            <a:r>
              <a:rPr sz="2000" spc="20" dirty="0" smtClean="0">
                <a:latin typeface="Times New Roman" pitchFamily="18" charset="0"/>
                <a:cs typeface="Times New Roman" pitchFamily="18" charset="0"/>
              </a:rPr>
              <a:t>R3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heavy" spc="-167" dirty="0" smtClean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u="heavy" spc="-167" dirty="0" smtClean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f</a:t>
            </a:r>
            <a:r>
              <a:rPr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outlook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sunny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u="heavy" spc="-60" dirty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if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humidity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low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u="heavy" spc="-27" dirty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u="heavy" spc="80" dirty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Yes</a:t>
            </a:r>
            <a:r>
              <a:rPr sz="2000" spc="80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73275" marR="440256" indent="-457189" algn="just">
              <a:lnSpc>
                <a:spcPct val="114999"/>
              </a:lnSpc>
            </a:pPr>
            <a:r>
              <a:rPr sz="2000" spc="20" dirty="0" smtClean="0">
                <a:latin typeface="Times New Roman" pitchFamily="18" charset="0"/>
                <a:cs typeface="Times New Roman" pitchFamily="18" charset="0"/>
              </a:rPr>
              <a:t>R4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u="heavy" spc="-60" dirty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if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Tree_distance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60" dirty="0">
                <a:latin typeface="Times New Roman" pitchFamily="18" charset="0"/>
                <a:cs typeface="Times New Roman" pitchFamily="18" charset="0"/>
              </a:rPr>
              <a:t>SOMEWHAT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close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27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Tree_angle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small_positive </a:t>
            </a:r>
            <a:r>
              <a:rPr sz="2000" spc="-7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u="heavy" spc="-27" dirty="0">
                <a:uFill>
                  <a:solidFill>
                    <a:srgbClr val="585858"/>
                  </a:solidFill>
                </a:u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2000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Turn</a:t>
            </a:r>
            <a:r>
              <a:rPr sz="2000" spc="-1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 smtClean="0">
                <a:latin typeface="Times New Roman" pitchFamily="18" charset="0"/>
                <a:cs typeface="Times New Roman" pitchFamily="18" charset="0"/>
              </a:rPr>
              <a:t>slightly</a:t>
            </a:r>
            <a:r>
              <a:rPr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left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52400"/>
            <a:ext cx="9613866" cy="693352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spc="187" dirty="0" err="1" smtClean="0"/>
              <a:t>Fuz</a:t>
            </a:r>
            <a:r>
              <a:rPr spc="173" dirty="0" err="1" smtClean="0"/>
              <a:t>z</a:t>
            </a:r>
            <a:r>
              <a:rPr spc="-73" dirty="0" err="1" smtClean="0"/>
              <a:t>if</a:t>
            </a:r>
            <a:r>
              <a:rPr spc="-53" dirty="0" err="1" smtClean="0"/>
              <a:t>i</a:t>
            </a:r>
            <a:r>
              <a:rPr spc="113" dirty="0" err="1" smtClean="0"/>
              <a:t>c</a:t>
            </a:r>
            <a:r>
              <a:rPr spc="140" dirty="0" err="1" smtClean="0"/>
              <a:t>a</a:t>
            </a:r>
            <a:r>
              <a:rPr spc="-53" dirty="0" err="1" smtClean="0"/>
              <a:t>ti</a:t>
            </a:r>
            <a:r>
              <a:rPr spc="-93" dirty="0" err="1" smtClean="0"/>
              <a:t>o</a:t>
            </a:r>
            <a:r>
              <a:rPr spc="-13" dirty="0" err="1" smtClean="0"/>
              <a:t>n</a:t>
            </a:r>
            <a:r>
              <a:rPr lang="en-US" spc="-13" dirty="0" smtClean="0"/>
              <a:t> and </a:t>
            </a:r>
            <a:r>
              <a:rPr lang="en-US" spc="-13" dirty="0" err="1" smtClean="0"/>
              <a:t>Defuzzification</a:t>
            </a:r>
            <a:endParaRPr spc="-13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838200"/>
            <a:ext cx="10824633" cy="5920422"/>
          </a:xfrm>
          <a:prstGeom prst="rect">
            <a:avLst/>
          </a:prstGeom>
        </p:spPr>
        <p:txBody>
          <a:bodyPr vert="horz" wrap="square" lIns="0" tIns="71965" rIns="0" bIns="0" rtlCol="0">
            <a:spAutoFit/>
          </a:bodyPr>
          <a:lstStyle/>
          <a:p>
            <a:pPr marL="474121" indent="-457189" algn="just">
              <a:spcBef>
                <a:spcPts val="567"/>
              </a:spcBef>
              <a:tabLst>
                <a:tab pos="474121" algn="l"/>
              </a:tabLst>
            </a:pPr>
            <a:r>
              <a:rPr lang="en-US" sz="2000" b="1" spc="-80" dirty="0" err="1" smtClean="0">
                <a:latin typeface="Times New Roman" pitchFamily="18" charset="0"/>
                <a:cs typeface="Times New Roman" pitchFamily="18" charset="0"/>
              </a:rPr>
              <a:t>Fuzzification</a:t>
            </a:r>
            <a:r>
              <a:rPr lang="en-US" sz="2000" b="1" spc="-80" dirty="0" smtClean="0">
                <a:latin typeface="Times New Roman" pitchFamily="18" charset="0"/>
                <a:cs typeface="Times New Roman" pitchFamily="18" charset="0"/>
              </a:rPr>
              <a:t>:- </a:t>
            </a:r>
            <a:r>
              <a:rPr sz="2000" spc="-80" dirty="0" smtClean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assigned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degrees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various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80" dirty="0" smtClean="0"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sz="2000" spc="8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sz="2000" spc="47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purpose </a:t>
            </a:r>
            <a:r>
              <a:rPr sz="2000" spc="-33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fuzzification </a:t>
            </a:r>
            <a:r>
              <a:rPr sz="2000" spc="6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b="1" spc="-53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map </a:t>
            </a:r>
            <a:r>
              <a:rPr sz="2000" b="1" spc="-27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inputs </a:t>
            </a:r>
            <a:r>
              <a:rPr sz="2000" b="1" spc="-4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000" b="1" spc="73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sz="2000" b="1" spc="-4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b="1" spc="53" dirty="0">
                <a:latin typeface="Times New Roman" pitchFamily="18" charset="0"/>
                <a:cs typeface="Times New Roman" pitchFamily="18" charset="0"/>
              </a:rPr>
              <a:t>sensors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(or 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features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those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sensors such </a:t>
            </a:r>
            <a:r>
              <a:rPr sz="2000" spc="93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2000" spc="-7" dirty="0">
                <a:latin typeface="Times New Roman" pitchFamily="18" charset="0"/>
                <a:cs typeface="Times New Roman" pitchFamily="18" charset="0"/>
              </a:rPr>
              <a:t>amplitude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2000" spc="-7" dirty="0">
                <a:latin typeface="Times New Roman" pitchFamily="18" charset="0"/>
                <a:cs typeface="Times New Roman" pitchFamily="18" charset="0"/>
              </a:rPr>
              <a:t>spectrum) </a:t>
            </a:r>
            <a:r>
              <a:rPr sz="2000" b="1" spc="-53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b="1" spc="33" dirty="0">
                <a:latin typeface="Times New Roman" pitchFamily="18" charset="0"/>
                <a:cs typeface="Times New Roman" pitchFamily="18" charset="0"/>
              </a:rPr>
              <a:t>values </a:t>
            </a:r>
            <a:r>
              <a:rPr sz="2000" b="1" spc="-4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sz="2000" b="1" spc="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3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b="1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000" b="1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2000" b="1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73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000" b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4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40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sz="20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3" dirty="0"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sz="2000" b="1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433"/>
              </a:spcBef>
              <a:tabLst>
                <a:tab pos="474121" algn="l"/>
              </a:tabLst>
            </a:pP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b="1" spc="7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187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93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67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147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7" dirty="0">
                <a:latin typeface="Times New Roman" pitchFamily="18" charset="0"/>
                <a:cs typeface="Times New Roman" pitchFamily="18" charset="0"/>
              </a:rPr>
              <a:t>ts</a:t>
            </a:r>
            <a:r>
              <a:rPr sz="2000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47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53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sz="2000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07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000" spc="73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33" dirty="0">
                <a:latin typeface="Times New Roman" pitchFamily="18" charset="0"/>
                <a:cs typeface="Times New Roman" pitchFamily="18" charset="0"/>
              </a:rPr>
              <a:t>tive,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Zero,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52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000" spc="14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sitive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53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spc="-353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567"/>
              </a:spcBef>
              <a:tabLst>
                <a:tab pos="473275" algn="l"/>
                <a:tab pos="474121" algn="l"/>
              </a:tabLst>
            </a:pP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Assuming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trapezoidal</a:t>
            </a:r>
            <a:r>
              <a:rPr lang="en-US" sz="2000" spc="-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functions.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433"/>
              </a:spcBef>
              <a:tabLst>
                <a:tab pos="473275" algn="l"/>
                <a:tab pos="474121" algn="l"/>
              </a:tabLst>
            </a:pPr>
            <a:r>
              <a:rPr lang="en-US" sz="2000" spc="80" dirty="0" smtClean="0">
                <a:latin typeface="Times New Roman" pitchFamily="18" charset="0"/>
                <a:cs typeface="Times New Roman" pitchFamily="18" charset="0"/>
              </a:rPr>
              <a:t>Cr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67" dirty="0" smtClean="0"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In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spc="-113" dirty="0" smtClean="0">
                <a:latin typeface="Times New Roman" pitchFamily="18" charset="0"/>
                <a:cs typeface="Times New Roman" pitchFamily="18" charset="0"/>
              </a:rPr>
              <a:t>ut: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47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.25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433"/>
              </a:spcBef>
              <a:buFont typeface="Tahoma"/>
              <a:buChar char="●"/>
              <a:tabLst>
                <a:tab pos="474121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433"/>
              </a:spcBef>
              <a:tabLst>
                <a:tab pos="474121" algn="l"/>
              </a:tabLst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Defuzzification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7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53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b="1" spc="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sz="2000" b="1" spc="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b="1" spc="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33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b="1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47" dirty="0" smtClean="0">
                <a:latin typeface="Times New Roman" pitchFamily="18" charset="0"/>
                <a:cs typeface="Times New Roman" pitchFamily="18" charset="0"/>
              </a:rPr>
              <a:t>sets</a:t>
            </a:r>
            <a:r>
              <a:rPr lang="en-US" sz="2000" b="1" spc="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obtained</a:t>
            </a:r>
            <a:r>
              <a:rPr lang="en-US" sz="2000" b="1" spc="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 engine</a:t>
            </a:r>
            <a:r>
              <a:rPr lang="en-US" sz="2000" b="1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40" dirty="0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2000" b="1" spc="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73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spc="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27" dirty="0" smtClean="0">
                <a:latin typeface="Times New Roman" pitchFamily="18" charset="0"/>
                <a:cs typeface="Times New Roman" pitchFamily="18" charset="0"/>
              </a:rPr>
              <a:t>crisp 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several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err="1" smtClean="0">
                <a:latin typeface="Times New Roman" pitchFamily="18" charset="0"/>
                <a:cs typeface="Times New Roman" pitchFamily="18" charset="0"/>
              </a:rPr>
              <a:t>defuzzification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available and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suited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7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with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expert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 to</a:t>
            </a:r>
            <a:r>
              <a:rPr lang="en-US" sz="2000" spc="-1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error.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247"/>
              </a:spcBef>
              <a:tabLst>
                <a:tab pos="473275" algn="l"/>
                <a:tab pos="474121" algn="l"/>
              </a:tabLst>
            </a:pPr>
            <a:r>
              <a:rPr lang="en-US" sz="2000" b="1" spc="-27" dirty="0" smtClean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sz="2000" b="1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sz="2000" b="1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4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b="1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13" dirty="0" err="1" smtClean="0">
                <a:latin typeface="Times New Roman" pitchFamily="18" charset="0"/>
                <a:cs typeface="Times New Roman" pitchFamily="18" charset="0"/>
              </a:rPr>
              <a:t>defuzzification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listed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below: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427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Maxima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440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lang="en-US" sz="2000" spc="13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000" spc="-1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Method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433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Weighted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Method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427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Mean-Max</a:t>
            </a:r>
            <a:r>
              <a:rPr lang="en-US" sz="2000" spc="-1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Membership</a:t>
            </a:r>
          </a:p>
          <a:p>
            <a:pPr marL="474121" indent="-457189" algn="just">
              <a:spcBef>
                <a:spcPts val="427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Smallest of Maxima and Largest of Maxima</a:t>
            </a:r>
          </a:p>
          <a:p>
            <a:pPr marL="474121" indent="-457189" algn="just">
              <a:spcBef>
                <a:spcPts val="427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Center of Maxima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600" y="1828800"/>
            <a:ext cx="4190999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152400"/>
            <a:ext cx="9309066" cy="693352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spc="147" dirty="0"/>
              <a:t>Fuzzy</a:t>
            </a:r>
            <a:r>
              <a:rPr spc="-167" dirty="0"/>
              <a:t> </a:t>
            </a:r>
            <a:r>
              <a:rPr spc="-20" dirty="0"/>
              <a:t>Inference</a:t>
            </a:r>
            <a:r>
              <a:rPr spc="-167" dirty="0"/>
              <a:t> </a:t>
            </a:r>
            <a:r>
              <a:rPr spc="8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914400"/>
            <a:ext cx="11125200" cy="5102251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473275" marR="6773" indent="-457189" algn="just">
              <a:lnSpc>
                <a:spcPct val="115100"/>
              </a:lnSpc>
              <a:spcBef>
                <a:spcPts val="127"/>
              </a:spcBef>
              <a:buChar char="●"/>
              <a:tabLst>
                <a:tab pos="474121" algn="l"/>
              </a:tabLst>
            </a:pPr>
            <a:r>
              <a:rPr sz="2000" spc="16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(FIS)</a:t>
            </a:r>
            <a:r>
              <a:rPr sz="2000" b="1" spc="-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3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that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73" dirty="0">
                <a:latin typeface="Times New Roman" pitchFamily="18" charset="0"/>
                <a:cs typeface="Times New Roman" pitchFamily="18" charset="0"/>
              </a:rPr>
              <a:t>uses</a:t>
            </a:r>
            <a:r>
              <a:rPr sz="20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33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b="1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000" b="1" spc="-5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theory</a:t>
            </a:r>
            <a:r>
              <a:rPr sz="2000" b="1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3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b="1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map </a:t>
            </a:r>
            <a:r>
              <a:rPr sz="2000" b="1" spc="-7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3" dirty="0">
                <a:latin typeface="Times New Roman" pitchFamily="18" charset="0"/>
                <a:cs typeface="Times New Roman" pitchFamily="18" charset="0"/>
              </a:rPr>
              <a:t>inputs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000" i="1" spc="-20" dirty="0">
                <a:latin typeface="Times New Roman" pitchFamily="18" charset="0"/>
                <a:cs typeface="Times New Roman" pitchFamily="18" charset="0"/>
              </a:rPr>
              <a:t>features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87" dirty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sz="2000" spc="-33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fuzzy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classification) </a:t>
            </a:r>
            <a:r>
              <a:rPr sz="2000" b="1" spc="-53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outputs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000" i="1" spc="-20" dirty="0">
                <a:latin typeface="Times New Roman" pitchFamily="18" charset="0"/>
                <a:cs typeface="Times New Roman" pitchFamily="18" charset="0"/>
              </a:rPr>
              <a:t>classes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87" dirty="0" smtClean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sz="2000" spc="7" dirty="0" smtClean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000" spc="73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map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fuzzy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logic. </a:t>
            </a:r>
            <a:r>
              <a:rPr sz="2000" b="1" spc="87" dirty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sz="2000" b="1" spc="7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2000" b="1" spc="-7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mapping</a:t>
            </a:r>
            <a:r>
              <a:rPr sz="2000" b="1" spc="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40" dirty="0">
                <a:latin typeface="Times New Roman" pitchFamily="18" charset="0"/>
                <a:cs typeface="Times New Roman" pitchFamily="18" charset="0"/>
              </a:rPr>
              <a:t>process,</a:t>
            </a:r>
            <a:r>
              <a:rPr sz="2000" b="1" spc="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7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7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000" b="1" spc="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7" dirty="0">
                <a:latin typeface="Times New Roman" pitchFamily="18" charset="0"/>
                <a:cs typeface="Times New Roman" pitchFamily="18" charset="0"/>
              </a:rPr>
              <a:t>takes</a:t>
            </a:r>
            <a:r>
              <a:rPr sz="2000" b="1" spc="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40" dirty="0">
                <a:latin typeface="Times New Roman" pitchFamily="18" charset="0"/>
                <a:cs typeface="Times New Roman" pitchFamily="18" charset="0"/>
              </a:rPr>
              <a:t>decisions</a:t>
            </a:r>
            <a:r>
              <a:rPr sz="2000" b="1" spc="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7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b="1" spc="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distinguishes </a:t>
            </a:r>
            <a:r>
              <a:rPr sz="2000" b="1" spc="-20" dirty="0" smtClean="0">
                <a:latin typeface="Times New Roman" pitchFamily="18" charset="0"/>
                <a:cs typeface="Times New Roman" pitchFamily="18" charset="0"/>
              </a:rPr>
              <a:t>patterns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433"/>
              </a:spcBef>
              <a:buFont typeface="Tahoma"/>
              <a:buChar char="●"/>
              <a:tabLst>
                <a:tab pos="474121" algn="l"/>
              </a:tabLst>
            </a:pP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Characteristics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93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System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931321" lvl="1" indent="-457189" algn="just">
              <a:spcBef>
                <a:spcPts val="433"/>
              </a:spcBef>
              <a:buFont typeface="Wingdings"/>
              <a:buChar char=""/>
              <a:tabLst>
                <a:tab pos="474121" algn="l"/>
              </a:tabLst>
            </a:pPr>
            <a:r>
              <a:rPr sz="2000" spc="47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1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80" dirty="0">
                <a:latin typeface="Times New Roman" pitchFamily="18" charset="0"/>
                <a:cs typeface="Times New Roman" pitchFamily="18" charset="0"/>
              </a:rPr>
              <a:t>FIS</a:t>
            </a:r>
            <a:r>
              <a:rPr sz="2000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always</a:t>
            </a:r>
            <a:r>
              <a:rPr sz="2000" spc="-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3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000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irrespective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3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its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3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-1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crisp.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931321" lvl="1" indent="-457189" algn="just">
              <a:spcBef>
                <a:spcPts val="433"/>
              </a:spcBef>
              <a:buFont typeface="Wingdings"/>
              <a:buChar char=""/>
              <a:tabLst>
                <a:tab pos="474121" algn="l"/>
              </a:tabLst>
            </a:pPr>
            <a:r>
              <a:rPr lang="en-US" sz="2000" spc="-187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000" spc="-187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7" dirty="0"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" dirty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sz="2000" spc="-2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2000" spc="53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7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3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controller.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930475" marR="184569" lvl="1" indent="-457189" algn="just">
              <a:lnSpc>
                <a:spcPct val="114999"/>
              </a:lnSpc>
              <a:buFont typeface="Wingdings"/>
              <a:buChar char=""/>
              <a:tabLst>
                <a:tab pos="474121" algn="l"/>
              </a:tabLst>
            </a:pPr>
            <a:r>
              <a:rPr sz="2000" spc="16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7" dirty="0">
                <a:latin typeface="Times New Roman" pitchFamily="18" charset="0"/>
                <a:cs typeface="Times New Roman" pitchFamily="18" charset="0"/>
              </a:rPr>
              <a:t>defuzzification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7" dirty="0">
                <a:latin typeface="Times New Roman" pitchFamily="18" charset="0"/>
                <a:cs typeface="Times New Roman" pitchFamily="18" charset="0"/>
              </a:rPr>
              <a:t>unit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would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-9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there</a:t>
            </a:r>
            <a:r>
              <a:rPr sz="2000" spc="-67" dirty="0">
                <a:latin typeface="Times New Roman" pitchFamily="18" charset="0"/>
                <a:cs typeface="Times New Roman" pitchFamily="18" charset="0"/>
              </a:rPr>
              <a:t> with</a:t>
            </a:r>
            <a:r>
              <a:rPr sz="2000" spc="-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80" dirty="0">
                <a:latin typeface="Times New Roman" pitchFamily="18" charset="0"/>
                <a:cs typeface="Times New Roman" pitchFamily="18" charset="0"/>
              </a:rPr>
              <a:t>FIS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3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" dirty="0">
                <a:latin typeface="Times New Roman" pitchFamily="18" charset="0"/>
                <a:cs typeface="Times New Roman" pitchFamily="18" charset="0"/>
              </a:rPr>
              <a:t>convert</a:t>
            </a:r>
            <a:r>
              <a:rPr sz="20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3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spc="-8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sz="2000" spc="-7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>
                <a:latin typeface="Times New Roman" pitchFamily="18" charset="0"/>
                <a:cs typeface="Times New Roman" pitchFamily="18" charset="0"/>
              </a:rPr>
              <a:t>crisp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" dirty="0"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sz="2000" spc="13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spc="13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560"/>
              </a:spcBef>
              <a:buFont typeface="Tahoma"/>
              <a:buChar char="●"/>
              <a:tabLst>
                <a:tab pos="473275" algn="l"/>
                <a:tab pos="474121" algn="l"/>
              </a:tabLst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Functional</a:t>
            </a:r>
            <a:r>
              <a:rPr lang="en-US" sz="2000" b="1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Blocks</a:t>
            </a:r>
            <a:r>
              <a:rPr lang="en-US" sz="2000" b="1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b="1" spc="-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31321" lvl="1" indent="-457189" algn="just">
              <a:spcBef>
                <a:spcPts val="433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Rule Ba</a:t>
            </a:r>
            <a:r>
              <a:rPr lang="en-US" sz="2000" b="1" spc="-27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47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87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spc="127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spc="160" dirty="0" smtClean="0">
                <a:latin typeface="Times New Roman" pitchFamily="18" charset="0"/>
                <a:cs typeface="Times New Roman" pitchFamily="18" charset="0"/>
              </a:rPr>
              <a:t>HEN</a:t>
            </a:r>
            <a:r>
              <a:rPr lang="en-US" sz="2000" spc="-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ru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spc="47" dirty="0" smtClean="0">
                <a:latin typeface="Times New Roman" pitchFamily="18" charset="0"/>
                <a:cs typeface="Times New Roman" pitchFamily="18" charset="0"/>
              </a:rPr>
              <a:t>es.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30475" marR="6773" lvl="1" indent="-457189" algn="just">
              <a:lnSpc>
                <a:spcPts val="3320"/>
              </a:lnSpc>
              <a:spcBef>
                <a:spcPts val="180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sz="2000" b="1" spc="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47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87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defines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7" dirty="0" smtClean="0">
                <a:latin typeface="Times New Roman" pitchFamily="18" charset="0"/>
                <a:cs typeface="Times New Roman" pitchFamily="18" charset="0"/>
              </a:rPr>
              <a:t>sets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fuzzy </a:t>
            </a:r>
            <a:r>
              <a:rPr lang="en-US" sz="2000" spc="-7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rules.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31321" lvl="1" indent="-457189" algn="just">
              <a:spcBef>
                <a:spcPts val="240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Decision-making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Unit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47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87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performs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rules.</a:t>
            </a:r>
          </a:p>
          <a:p>
            <a:pPr marL="931321" lvl="1" indent="-457189" algn="just">
              <a:spcBef>
                <a:spcPts val="433"/>
              </a:spcBef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Fuzzification</a:t>
            </a:r>
            <a:r>
              <a:rPr lang="en-US" sz="2000" b="1" spc="-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sz="2000" b="1" spc="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Unit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47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87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converts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crisp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quantities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quantities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30475" marR="225208" lvl="1" indent="-457189" algn="just">
              <a:lnSpc>
                <a:spcPct val="114999"/>
              </a:lnSpc>
              <a:buFont typeface="Wingdings"/>
              <a:buChar char=""/>
              <a:tabLst>
                <a:tab pos="473275" algn="l"/>
                <a:tab pos="474121" algn="l"/>
              </a:tabLst>
            </a:pPr>
            <a:r>
              <a:rPr lang="en-US" sz="2000" b="1" spc="-7" dirty="0" err="1" smtClean="0">
                <a:latin typeface="Times New Roman" pitchFamily="18" charset="0"/>
                <a:cs typeface="Times New Roman" pitchFamily="18" charset="0"/>
              </a:rPr>
              <a:t>Defuzzification</a:t>
            </a:r>
            <a:r>
              <a:rPr lang="en-US" sz="2000" b="1" spc="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sz="2000" b="1" spc="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Unit</a:t>
            </a:r>
            <a:r>
              <a:rPr lang="en-US" sz="2000" b="1" spc="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47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87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converts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quantities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 into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crisp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quantities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spc="-67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28600"/>
            <a:ext cx="10528266" cy="693352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6933" algn="ctr">
              <a:spcBef>
                <a:spcPts val="127"/>
              </a:spcBef>
            </a:pPr>
            <a:r>
              <a:rPr spc="147" dirty="0"/>
              <a:t>Fuzzy</a:t>
            </a:r>
            <a:r>
              <a:rPr spc="-167" dirty="0"/>
              <a:t> </a:t>
            </a:r>
            <a:r>
              <a:rPr spc="-20" dirty="0"/>
              <a:t>Inference</a:t>
            </a:r>
            <a:r>
              <a:rPr spc="-167" dirty="0"/>
              <a:t> </a:t>
            </a:r>
            <a:r>
              <a:rPr spc="8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990600"/>
            <a:ext cx="10820400" cy="4380684"/>
          </a:xfrm>
          <a:prstGeom prst="rect">
            <a:avLst/>
          </a:prstGeom>
        </p:spPr>
        <p:txBody>
          <a:bodyPr vert="horz" wrap="square" lIns="0" tIns="71118" rIns="0" bIns="0" rtlCol="0">
            <a:spAutoFit/>
          </a:bodyPr>
          <a:lstStyle/>
          <a:p>
            <a:pPr marL="474121" indent="-457189" algn="just">
              <a:spcBef>
                <a:spcPts val="560"/>
              </a:spcBef>
              <a:buFont typeface="Arial" pitchFamily="34" charset="0"/>
              <a:buChar char="•"/>
              <a:tabLst>
                <a:tab pos="473275" algn="l"/>
                <a:tab pos="474121" algn="l"/>
              </a:tabLst>
            </a:pPr>
            <a:r>
              <a:rPr sz="2000" b="1" dirty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sz="2000" b="1" spc="-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sz="2000" b="1" spc="-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7" dirty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7" dirty="0" smtClean="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uzzy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rul</a:t>
            </a:r>
            <a:r>
              <a:rPr sz="2000" b="1" spc="-7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8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b="1" spc="7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b="1" spc="-13" dirty="0" smtClean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3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-4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000" spc="7" dirty="0" smtClean="0">
                <a:latin typeface="Times New Roman" pitchFamily="18" charset="0"/>
                <a:cs typeface="Times New Roman" pitchFamily="18" charset="0"/>
              </a:rPr>
              <a:t>stem</a:t>
            </a:r>
            <a:r>
              <a:rPr sz="2000" spc="127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spc="1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6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rul</a:t>
            </a:r>
            <a:r>
              <a:rPr sz="2000" b="1" spc="-7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8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ba</a:t>
            </a:r>
            <a:r>
              <a:rPr sz="2000" b="1" spc="-13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3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-4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000" spc="7" dirty="0" smtClean="0">
                <a:latin typeface="Times New Roman" pitchFamily="18" charset="0"/>
                <a:cs typeface="Times New Roman" pitchFamily="18" charset="0"/>
              </a:rPr>
              <a:t>stem</a:t>
            </a:r>
            <a:r>
              <a:rPr sz="2000" spc="33" dirty="0" smtClean="0">
                <a:latin typeface="Times New Roman" pitchFamily="18" charset="0"/>
                <a:cs typeface="Times New Roman" pitchFamily="18" charset="0"/>
              </a:rPr>
              <a:t>s,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3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000" spc="-2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000" spc="53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fuz</a:t>
            </a:r>
            <a:r>
              <a:rPr sz="2000" b="1" spc="13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133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000" spc="53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000" spc="-7" dirty="0" smtClean="0"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7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47" dirty="0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000" spc="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93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000" spc="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tools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7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spc="-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representing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33" dirty="0" smtClean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" dirty="0" smtClean="0"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4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kn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spc="67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abo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spc="-14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prob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en-US" sz="2000" spc="-47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d, </a:t>
            </a:r>
            <a:r>
              <a:rPr lang="en-US" sz="2000" spc="1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93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ell </a:t>
            </a:r>
            <a:r>
              <a:rPr lang="en-US" sz="2000" spc="1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93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mo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eling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interactions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relationships</a:t>
            </a:r>
            <a:r>
              <a:rPr lang="en-US" sz="2000" spc="-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lang="en-US" sz="2000" spc="-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variables.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E.g.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74121" indent="-457189" algn="just">
              <a:spcBef>
                <a:spcPts val="560"/>
              </a:spcBef>
              <a:tabLst>
                <a:tab pos="473275" algn="l"/>
                <a:tab pos="474121" algn="l"/>
              </a:tabLst>
            </a:pP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R1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7" dirty="0" smtClean="0">
                <a:latin typeface="Times New Roman" pitchFamily="18" charset="0"/>
                <a:cs typeface="Times New Roman" pitchFamily="18" charset="0"/>
              </a:rPr>
              <a:t>hot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27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humidity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high.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40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fan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speed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fast.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427"/>
              </a:spcBef>
              <a:tabLst>
                <a:tab pos="473275" algn="l"/>
                <a:tab pos="474121" algn="l"/>
              </a:tabLst>
            </a:pPr>
            <a:r>
              <a:rPr lang="en-US" sz="2000" spc="47" dirty="0" smtClean="0">
                <a:latin typeface="Times New Roman" pitchFamily="18" charset="0"/>
                <a:cs typeface="Times New Roman" pitchFamily="18" charset="0"/>
              </a:rPr>
              <a:t>	The</a:t>
            </a:r>
            <a:r>
              <a:rPr lang="en-US" sz="2000" spc="-1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truth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7" dirty="0" smtClean="0">
                <a:latin typeface="Times New Roman" pitchFamily="18" charset="0"/>
                <a:cs typeface="Times New Roman" pitchFamily="18" charset="0"/>
              </a:rPr>
              <a:t>assigned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7" dirty="0" smtClean="0">
                <a:latin typeface="Times New Roman" pitchFamily="18" charset="0"/>
                <a:cs typeface="Times New Roman" pitchFamily="18" charset="0"/>
              </a:rPr>
              <a:t>hot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humidity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74121" indent="-457189" algn="just">
              <a:spcBef>
                <a:spcPts val="560"/>
              </a:spcBef>
              <a:buFont typeface="Arial" pitchFamily="34" charset="0"/>
              <a:buChar char="•"/>
              <a:tabLst>
                <a:tab pos="473275" algn="l"/>
                <a:tab pos="474121" algn="l"/>
              </a:tabLst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Fuzzification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spc="-187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spc="47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convert inputs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i.e.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crisp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numbers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fuzzy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sets. </a:t>
            </a:r>
            <a:r>
              <a:rPr lang="en-US" sz="2000" spc="67" dirty="0" smtClean="0">
                <a:latin typeface="Times New Roman" pitchFamily="18" charset="0"/>
                <a:cs typeface="Times New Roman" pitchFamily="18" charset="0"/>
              </a:rPr>
              <a:t>Crisp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inputs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basically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exact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inputs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measured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sensors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spc="67" dirty="0" smtClean="0">
                <a:latin typeface="Times New Roman" pitchFamily="18" charset="0"/>
                <a:cs typeface="Times New Roman" pitchFamily="18" charset="0"/>
              </a:rPr>
              <a:t>passed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7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processing,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93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temperature,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pressure,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etc.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433"/>
              </a:spcBef>
              <a:buFont typeface="Arial" pitchFamily="34" charset="0"/>
              <a:buChar char="•"/>
              <a:tabLst>
                <a:tab pos="473275" algn="l"/>
                <a:tab pos="474121" algn="l"/>
              </a:tabLst>
            </a:pP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lang="en-US" sz="2000" b="1" spc="-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Engine: </a:t>
            </a:r>
            <a:r>
              <a:rPr lang="en-US" sz="2000" spc="-187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spc="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determines</a:t>
            </a:r>
            <a:r>
              <a:rPr lang="en-US" sz="2000" spc="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matching</a:t>
            </a:r>
            <a:r>
              <a:rPr lang="en-US" sz="2000" spc="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sz="2000" spc="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33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000" spc="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000" spc="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respect</a:t>
            </a:r>
            <a:r>
              <a:rPr lang="en-US" sz="2000" spc="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7" dirty="0" smtClean="0">
                <a:latin typeface="Times New Roman" pitchFamily="18" charset="0"/>
                <a:cs typeface="Times New Roman" pitchFamily="18" charset="0"/>
              </a:rPr>
              <a:t>decides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fired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according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-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000" spc="-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field.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fired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rules</a:t>
            </a:r>
            <a:r>
              <a:rPr lang="en-US" sz="2000" spc="-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combined</a:t>
            </a:r>
            <a:r>
              <a:rPr lang="en-US" sz="2000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-1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sz="2000" spc="-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-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sz="2000" spc="-6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actions.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74121" indent="-457189" algn="just">
              <a:spcBef>
                <a:spcPts val="433"/>
              </a:spcBef>
              <a:buFont typeface="Arial" pitchFamily="34" charset="0"/>
              <a:buChar char="•"/>
              <a:tabLst>
                <a:tab pos="473275" algn="l"/>
                <a:tab pos="474121" algn="l"/>
              </a:tabLst>
            </a:pPr>
            <a:r>
              <a:rPr lang="en-US" sz="2000" b="1" spc="-7" dirty="0" err="1" smtClean="0">
                <a:latin typeface="Times New Roman" pitchFamily="18" charset="0"/>
                <a:cs typeface="Times New Roman" pitchFamily="18" charset="0"/>
              </a:rPr>
              <a:t>Defuzzification</a:t>
            </a:r>
            <a:r>
              <a:rPr lang="en-US" sz="2000" b="1" spc="-7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spc="-187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producing</a:t>
            </a:r>
            <a:r>
              <a:rPr lang="en-US" sz="2000" spc="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quantifiable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3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67" dirty="0" smtClean="0">
                <a:latin typeface="Times New Roman" pitchFamily="18" charset="0"/>
                <a:cs typeface="Times New Roman" pitchFamily="18" charset="0"/>
              </a:rPr>
              <a:t>Crisp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logic,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fuzzy 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sets</a:t>
            </a:r>
            <a:r>
              <a:rPr lang="en-US" sz="2000" spc="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1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" dirty="0" smtClean="0">
                <a:latin typeface="Times New Roman" pitchFamily="18" charset="0"/>
                <a:cs typeface="Times New Roman" pitchFamily="18" charset="0"/>
              </a:rPr>
              <a:t>corresponding</a:t>
            </a:r>
            <a:r>
              <a:rPr lang="en-US" sz="2000" spc="1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3" dirty="0" smtClean="0">
                <a:latin typeface="Times New Roman" pitchFamily="18" charset="0"/>
                <a:cs typeface="Times New Roman" pitchFamily="18" charset="0"/>
              </a:rPr>
              <a:t>membership</a:t>
            </a:r>
            <a:r>
              <a:rPr lang="en-US" sz="2000" spc="1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degrees.</a:t>
            </a:r>
            <a:r>
              <a:rPr lang="en-US" sz="2000" spc="1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93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spc="1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53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7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7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2000" spc="1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000" spc="1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40" dirty="0" smtClean="0">
                <a:latin typeface="Times New Roman" pitchFamily="18" charset="0"/>
                <a:cs typeface="Times New Roman" pitchFamily="18" charset="0"/>
              </a:rPr>
              <a:t>maps</a:t>
            </a:r>
            <a:r>
              <a:rPr lang="en-US" sz="2000" spc="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spc="33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US" sz="2000" spc="-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0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 spc="-1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3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73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27" dirty="0" smtClean="0">
                <a:latin typeface="Times New Roman" pitchFamily="18" charset="0"/>
                <a:cs typeface="Times New Roman" pitchFamily="18" charset="0"/>
              </a:rPr>
              <a:t>crisp</a:t>
            </a:r>
            <a:r>
              <a:rPr lang="en-US" sz="2000" spc="-10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 spc="-7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spc="-4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000" spc="-4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6509</TotalTime>
  <Words>7969</Words>
  <Application>Microsoft Office PowerPoint</Application>
  <PresentationFormat>Custom</PresentationFormat>
  <Paragraphs>781</Paragraphs>
  <Slides>105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6" baseType="lpstr">
      <vt:lpstr>Office Theme</vt:lpstr>
      <vt:lpstr>Unit-5</vt:lpstr>
      <vt:lpstr>Knowledge Inference</vt:lpstr>
      <vt:lpstr>Conti.</vt:lpstr>
      <vt:lpstr>Rule-Based Systems</vt:lpstr>
      <vt:lpstr>Three Phases</vt:lpstr>
      <vt:lpstr>Forward Chaining</vt:lpstr>
      <vt:lpstr>Forward Chaining</vt:lpstr>
      <vt:lpstr>Forward Chaining</vt:lpstr>
      <vt:lpstr>Forward Chaining</vt:lpstr>
      <vt:lpstr>Forward Chaining</vt:lpstr>
      <vt:lpstr>Forward Chaining</vt:lpstr>
      <vt:lpstr>Forward Chaining</vt:lpstr>
      <vt:lpstr>Forward Chaining</vt:lpstr>
      <vt:lpstr>Forward Chaining</vt:lpstr>
      <vt:lpstr>Backward Chaining</vt:lpstr>
      <vt:lpstr>Backward Chaining</vt:lpstr>
      <vt:lpstr>Backward Chaining</vt:lpstr>
      <vt:lpstr>Backward Chaining</vt:lpstr>
      <vt:lpstr>Backward Chaining</vt:lpstr>
      <vt:lpstr>Backward Chaining</vt:lpstr>
      <vt:lpstr>Backward Chaining</vt:lpstr>
      <vt:lpstr>Forward Chaining vs. Backward Chaining</vt:lpstr>
      <vt:lpstr>Reasoning System</vt:lpstr>
      <vt:lpstr>Role of Reasoning in Knowledge-based Systems</vt:lpstr>
      <vt:lpstr>Uncertainty</vt:lpstr>
      <vt:lpstr>Reasoning under uncertainty</vt:lpstr>
      <vt:lpstr>Monotonic Reasoning</vt:lpstr>
      <vt:lpstr>Monotonous Information</vt:lpstr>
      <vt:lpstr>Monotonic Reasoning</vt:lpstr>
      <vt:lpstr>Non Monotonic Reasoning</vt:lpstr>
      <vt:lpstr>Non Monotonic Reasoning</vt:lpstr>
      <vt:lpstr>Non Monotonic Reasoning</vt:lpstr>
      <vt:lpstr>Non-monotonic Reasoning</vt:lpstr>
      <vt:lpstr>Default logic</vt:lpstr>
      <vt:lpstr>Default logic</vt:lpstr>
      <vt:lpstr>Non Monotonic Inference</vt:lpstr>
      <vt:lpstr>Closed World Assumption</vt:lpstr>
      <vt:lpstr>Limitations of Closed World Assumption</vt:lpstr>
      <vt:lpstr>Generalized Closed World Assumption</vt:lpstr>
      <vt:lpstr>Common sense Reasoning</vt:lpstr>
      <vt:lpstr>Deductive Reasoning</vt:lpstr>
      <vt:lpstr>Deductive Reasoning</vt:lpstr>
      <vt:lpstr>Inductive Reasoning</vt:lpstr>
      <vt:lpstr>Inductive vs deductive reasoning</vt:lpstr>
      <vt:lpstr>Inductive vs deductive reasoning</vt:lpstr>
      <vt:lpstr>Inductive vs deductive reasoning</vt:lpstr>
      <vt:lpstr>Inductive vs. Deductive Reasoning</vt:lpstr>
      <vt:lpstr>Inductive research approach</vt:lpstr>
      <vt:lpstr>Deductive research approach</vt:lpstr>
      <vt:lpstr>Deductive research approach</vt:lpstr>
      <vt:lpstr>Deductive research approach</vt:lpstr>
      <vt:lpstr>Abductive Reasoning</vt:lpstr>
      <vt:lpstr>Probabilistic Reasoning</vt:lpstr>
      <vt:lpstr>Bayes' Theorem</vt:lpstr>
      <vt:lpstr>Bayes’ Theorem</vt:lpstr>
      <vt:lpstr>Bayes’ Theorem</vt:lpstr>
      <vt:lpstr>Probabilistic Reasoning</vt:lpstr>
      <vt:lpstr>Probabilistic Reasoning</vt:lpstr>
      <vt:lpstr>Probabilistic Reasoning</vt:lpstr>
      <vt:lpstr>Probabilistic Reasoning</vt:lpstr>
      <vt:lpstr>Bayes' Theorem</vt:lpstr>
      <vt:lpstr>Bayes' Theorem</vt:lpstr>
      <vt:lpstr>Bayes' Theorem</vt:lpstr>
      <vt:lpstr>Applying Bayes' rule</vt:lpstr>
      <vt:lpstr>Applying Bayes' rule</vt:lpstr>
      <vt:lpstr>Belief Networks</vt:lpstr>
      <vt:lpstr>Bayesian Network</vt:lpstr>
      <vt:lpstr>Bayesian Network</vt:lpstr>
      <vt:lpstr>Bayesian Belief Network</vt:lpstr>
      <vt:lpstr>Bayesian Belief Network</vt:lpstr>
      <vt:lpstr>Bayesian Network Example</vt:lpstr>
      <vt:lpstr>Bayesian Network Example2</vt:lpstr>
      <vt:lpstr>Bayesian Network Example2</vt:lpstr>
      <vt:lpstr>Bayesian Network Example2</vt:lpstr>
      <vt:lpstr>Bayesian Network Example2</vt:lpstr>
      <vt:lpstr>Bayesian Network Example</vt:lpstr>
      <vt:lpstr>Bayesian Network Example</vt:lpstr>
      <vt:lpstr>Semantic Nets</vt:lpstr>
      <vt:lpstr>Semantic Nets</vt:lpstr>
      <vt:lpstr>Semantic Nets</vt:lpstr>
      <vt:lpstr>Representing N-place Predicates using Semantic Nets</vt:lpstr>
      <vt:lpstr>Representing Declarative Statement using Semantic Nets</vt:lpstr>
      <vt:lpstr>Representing Declarative Statement using Semantic Nets</vt:lpstr>
      <vt:lpstr>Frame Representation</vt:lpstr>
      <vt:lpstr>Frame Representation</vt:lpstr>
      <vt:lpstr>Frames</vt:lpstr>
      <vt:lpstr>Slide 87</vt:lpstr>
      <vt:lpstr>Fuzzy Logic</vt:lpstr>
      <vt:lpstr>Fuzzy Logic Applications</vt:lpstr>
      <vt:lpstr>Fuzzy Logic-Set Theory</vt:lpstr>
      <vt:lpstr>Fuzzy Logic-Set Theory</vt:lpstr>
      <vt:lpstr>Fuzzy Logic-Set Theory</vt:lpstr>
      <vt:lpstr>Operations of Fuzzy Set</vt:lpstr>
      <vt:lpstr>Operations of Fuzzy Set</vt:lpstr>
      <vt:lpstr>Properties of Fuzzy Set</vt:lpstr>
      <vt:lpstr>Fuzzy Logic Rule Base</vt:lpstr>
      <vt:lpstr>Fuzzification and Defuzzification</vt:lpstr>
      <vt:lpstr>Fuzzy Inference System</vt:lpstr>
      <vt:lpstr>Fuzzy Inference System</vt:lpstr>
      <vt:lpstr>Fuzzy Inference System Architecture</vt:lpstr>
      <vt:lpstr>Fuzzy Membership Functions</vt:lpstr>
      <vt:lpstr>Defuzzification Methods</vt:lpstr>
      <vt:lpstr>Defuzzification Methods</vt:lpstr>
      <vt:lpstr>APPLICATIONS</vt:lpstr>
      <vt:lpstr>Slide 105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CONCEPTS</dc:title>
  <dc:creator>Jahnvi</dc:creator>
  <cp:lastModifiedBy>jetashri</cp:lastModifiedBy>
  <cp:revision>154</cp:revision>
  <dcterms:created xsi:type="dcterms:W3CDTF">2023-02-22T04:45:46Z</dcterms:created>
  <dcterms:modified xsi:type="dcterms:W3CDTF">2023-04-12T04:34:13Z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2023-02-22T00:00:00Z</vt:filetime>
  </property>
</Properties>
</file>