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Lst>
  <p:sldSz cx="9906000" cy="6858000" type="A4"/>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80">
          <p15:clr>
            <a:srgbClr val="000000"/>
          </p15:clr>
        </p15:guide>
        <p15:guide id="2" pos="3072">
          <p15:clr>
            <a:srgbClr val="000000"/>
          </p15:clr>
        </p15:guide>
      </p15:sldGuideLst>
    </p:ext>
    <p:ext uri="{2D200454-40CA-4A62-9FC3-DE9A4176ACB9}">
      <p15:notesGuideLst xmlns:p15="http://schemas.microsoft.com/office/powerpoint/2012/main">
        <p15:guide id="1" orient="horz" pos="3126">
          <p15:clr>
            <a:srgbClr val="000000"/>
          </p15:clr>
        </p15:guide>
        <p15:guide id="2" pos="2141">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3" roundtripDataSignature="AMtx7mi7oG3XgAfh+G5Cffc7HMeQYCCw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AC34A5-F145-427F-A125-8F5CA0E42856}">
  <a:tblStyle styleId="{06AC34A5-F145-427F-A125-8F5CA0E4285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80"/>
        <p:guide pos="3072"/>
      </p:guideLst>
    </p:cSldViewPr>
  </p:slideViewPr>
  <p:notesViewPr>
    <p:cSldViewPr snapToGrid="0">
      <p:cViewPr varScale="1">
        <p:scale>
          <a:sx n="100" d="100"/>
          <a:sy n="100" d="100"/>
        </p:scale>
        <p:origin x="0" y="0"/>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tableStyles" Target="tableStyles.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07" Type="http://schemas.openxmlformats.org/officeDocument/2006/relationships/slide" Target="slides/slide106.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slide" Target="slides/slide101.xml" /><Relationship Id="rId115" Type="http://schemas.openxmlformats.org/officeDocument/2006/relationships/viewProps" Target="view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customschemas.google.com/relationships/presentationmetadata" Target="metadata"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notesMaster" Target="notesMasters/notesMaster1.xml" /><Relationship Id="rId116" Type="http://schemas.openxmlformats.org/officeDocument/2006/relationships/theme" Target="theme/theme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presProps" Target="presProps.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4812" cy="496887"/>
          </a:xfrm>
          <a:prstGeom prst="rect">
            <a:avLst/>
          </a:prstGeom>
          <a:noFill/>
          <a:ln>
            <a:noFill/>
          </a:ln>
        </p:spPr>
        <p:txBody>
          <a:bodyPr spcFirstLastPara="1" wrap="square" lIns="93025" tIns="46500" rIns="93025" bIns="465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52862" y="0"/>
            <a:ext cx="2944812" cy="496887"/>
          </a:xfrm>
          <a:prstGeom prst="rect">
            <a:avLst/>
          </a:prstGeom>
          <a:noFill/>
          <a:ln>
            <a:noFill/>
          </a:ln>
        </p:spPr>
        <p:txBody>
          <a:bodyPr spcFirstLastPara="1" wrap="square" lIns="93025" tIns="46500" rIns="93025" bIns="465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9750"/>
            <a:ext cx="2944812" cy="496887"/>
          </a:xfrm>
          <a:prstGeom prst="rect">
            <a:avLst/>
          </a:prstGeom>
          <a:noFill/>
          <a:ln>
            <a:noFill/>
          </a:ln>
        </p:spPr>
        <p:txBody>
          <a:bodyPr spcFirstLastPara="1" wrap="square" lIns="93025" tIns="46500" rIns="93025" bIns="465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52862" y="9429750"/>
            <a:ext cx="2944812" cy="496887"/>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87" name="Google Shape;87;p1:notes"/>
          <p:cNvSpPr txBox="1"/>
          <p:nvPr/>
        </p:nvSpPr>
        <p:spPr>
          <a:xfrm>
            <a:off x="0" y="0"/>
            <a:ext cx="2944812" cy="496887"/>
          </a:xfrm>
          <a:prstGeom prst="rect">
            <a:avLst/>
          </a:prstGeom>
          <a:noFill/>
          <a:ln>
            <a:noFill/>
          </a:ln>
        </p:spPr>
        <p:txBody>
          <a:bodyPr spcFirstLastPara="1" wrap="square" lIns="93025" tIns="46500" rIns="93025" bIns="4650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lec03-topdownparser</a:t>
            </a:r>
            <a:endParaRPr/>
          </a:p>
        </p:txBody>
      </p:sp>
      <p:sp>
        <p:nvSpPr>
          <p:cNvPr id="88" name="Google Shape;88;p1:notes"/>
          <p:cNvSpPr txBox="1"/>
          <p:nvPr/>
        </p:nvSpPr>
        <p:spPr>
          <a:xfrm>
            <a:off x="3852862" y="0"/>
            <a:ext cx="2944812" cy="496887"/>
          </a:xfrm>
          <a:prstGeom prst="rect">
            <a:avLst/>
          </a:prstGeom>
          <a:noFill/>
          <a:ln>
            <a:noFill/>
          </a:ln>
        </p:spPr>
        <p:txBody>
          <a:bodyPr spcFirstLastPara="1" wrap="square" lIns="93025" tIns="46500" rIns="93025" bIns="465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a:t>
            </a:r>
            <a:endParaRPr/>
          </a:p>
        </p:txBody>
      </p:sp>
      <p:sp>
        <p:nvSpPr>
          <p:cNvPr id="89" name="Google Shape;89;p1:notes"/>
          <p:cNvSpPr txBox="1"/>
          <p:nvPr/>
        </p:nvSpPr>
        <p:spPr>
          <a:xfrm>
            <a:off x="3852862" y="9429750"/>
            <a:ext cx="2944812" cy="496887"/>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10: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p100: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4" name="Google Shape;1414;p100: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p10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1" name="Google Shape;1421;p10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102: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0" name="Google Shape;1460;p102: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p10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7" name="Google Shape;1467;p10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p104: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4" name="Google Shape;1474;p10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p10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2" name="Google Shape;1482;p10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p106: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1" name="Google Shape;1491;p10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p1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12: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p1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4:notes"/>
          <p:cNvSpPr>
            <a:spLocks noGrp="1" noRot="1" noChangeAspect="1"/>
          </p:cNvSpPr>
          <p:nvPr>
            <p:ph type="sldImg" idx="2"/>
          </p:nvPr>
        </p:nvSpPr>
        <p:spPr>
          <a:xfrm>
            <a:off x="712788" y="742950"/>
            <a:ext cx="5376862"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1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6: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1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17: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8: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3" name="Google Shape;303;p18: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9: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p19: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p:nvPr/>
        </p:nvSpPr>
        <p:spPr>
          <a:xfrm>
            <a:off x="0" y="0"/>
            <a:ext cx="2944812" cy="496887"/>
          </a:xfrm>
          <a:prstGeom prst="rect">
            <a:avLst/>
          </a:prstGeom>
          <a:noFill/>
          <a:ln>
            <a:noFill/>
          </a:ln>
        </p:spPr>
        <p:txBody>
          <a:bodyPr spcFirstLastPara="1" wrap="square" lIns="93025" tIns="46500" rIns="93025" bIns="4650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lec04-bottomupparser</a:t>
            </a:r>
            <a:endParaRPr/>
          </a:p>
        </p:txBody>
      </p:sp>
      <p:sp>
        <p:nvSpPr>
          <p:cNvPr id="123" name="Google Shape;123;p2:notes"/>
          <p:cNvSpPr txBox="1"/>
          <p:nvPr/>
        </p:nvSpPr>
        <p:spPr>
          <a:xfrm>
            <a:off x="3852862" y="0"/>
            <a:ext cx="2944812" cy="496887"/>
          </a:xfrm>
          <a:prstGeom prst="rect">
            <a:avLst/>
          </a:prstGeom>
          <a:noFill/>
          <a:ln>
            <a:noFill/>
          </a:ln>
        </p:spPr>
        <p:txBody>
          <a:bodyPr spcFirstLastPara="1" wrap="square" lIns="93025" tIns="46500" rIns="93025" bIns="465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a:t>
            </a:r>
            <a:endParaRPr/>
          </a:p>
        </p:txBody>
      </p:sp>
      <p:sp>
        <p:nvSpPr>
          <p:cNvPr id="124" name="Google Shape;124;p2:notes"/>
          <p:cNvSpPr txBox="1"/>
          <p:nvPr/>
        </p:nvSpPr>
        <p:spPr>
          <a:xfrm>
            <a:off x="3852862" y="9429750"/>
            <a:ext cx="2944812" cy="496887"/>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a:t>
            </a:fld>
            <a:endParaRPr/>
          </a:p>
        </p:txBody>
      </p:sp>
      <p:sp>
        <p:nvSpPr>
          <p:cNvPr id="125" name="Google Shape;125;p2: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p2: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0: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20: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2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2:notes"/>
          <p:cNvSpPr>
            <a:spLocks noGrp="1" noRot="1" noChangeAspect="1"/>
          </p:cNvSpPr>
          <p:nvPr>
            <p:ph type="sldImg" idx="2"/>
          </p:nvPr>
        </p:nvSpPr>
        <p:spPr>
          <a:xfrm>
            <a:off x="711200" y="744537"/>
            <a:ext cx="537527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8" name="Google Shape;338;p22:notes"/>
          <p:cNvSpPr txBox="1">
            <a:spLocks noGrp="1"/>
          </p:cNvSpPr>
          <p:nvPr>
            <p:ph type="body" idx="1"/>
          </p:nvPr>
        </p:nvSpPr>
        <p:spPr>
          <a:xfrm>
            <a:off x="906462" y="4714875"/>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2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4:notes"/>
          <p:cNvSpPr>
            <a:spLocks noGrp="1" noRot="1" noChangeAspect="1"/>
          </p:cNvSpPr>
          <p:nvPr>
            <p:ph type="sldImg" idx="2"/>
          </p:nvPr>
        </p:nvSpPr>
        <p:spPr>
          <a:xfrm>
            <a:off x="712788" y="742950"/>
            <a:ext cx="5376862"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3" name="Google Shape;363;p2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2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6:notes"/>
          <p:cNvSpPr>
            <a:spLocks noGrp="1" noRot="1" noChangeAspect="1"/>
          </p:cNvSpPr>
          <p:nvPr>
            <p:ph type="sldImg" idx="2"/>
          </p:nvPr>
        </p:nvSpPr>
        <p:spPr>
          <a:xfrm>
            <a:off x="712788" y="742950"/>
            <a:ext cx="5376862"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p2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7: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p27: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8: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p28: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9: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29: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0: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2" name="Google Shape;412;p30: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3" name="Google Shape;423;p3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2: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4" name="Google Shape;444;p32: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3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4: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p3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3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6: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0" name="Google Shape;520;p3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7: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1" name="Google Shape;581;p37: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38: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38: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39: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5" name="Google Shape;595;p39: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0: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0" name="Google Shape;610;p40: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4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6" name="Google Shape;616;p4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42: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42: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4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2" name="Google Shape;672;p4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44: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9" name="Google Shape;679;p4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4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5" name="Google Shape;685;p4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46: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0" name="Google Shape;700;p4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7: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6" name="Google Shape;706;p47: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48: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3" name="Google Shape;713;p48: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49: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7" name="Google Shape;727;p49: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50: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9" name="Google Shape;739;p50: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5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6" name="Google Shape;746;p5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52: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8" name="Google Shape;758;p52: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5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2" name="Google Shape;772;p5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54: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0" name="Google Shape;780;p5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5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5" name="Google Shape;835;p5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56: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5" name="Google Shape;845;p5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57: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2" name="Google Shape;852;p57: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58: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58: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59: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6" name="Google Shape;866;p59: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p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60: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3" name="Google Shape;873;p60: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6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0" name="Google Shape;880;p6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62: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7" name="Google Shape;887;p62: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6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4" name="Google Shape;894;p6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64: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1" name="Google Shape;901;p6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6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8" name="Google Shape;908;p6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66: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5" name="Google Shape;915;p6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67: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2" name="Google Shape;922;p67: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68: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9" name="Google Shape;949;p68: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69: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0" name="Google Shape;1020;p69: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7: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p70: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7" name="Google Shape;1027;p70: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7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7" name="Google Shape;1037;p7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p72: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0" name="Google Shape;1050;p72: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7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7" name="Google Shape;1057;p7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74: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5" name="Google Shape;1065;p7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7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2" name="Google Shape;1072;p7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76: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0" name="Google Shape;1130;p7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p77:notes"/>
          <p:cNvSpPr>
            <a:spLocks noGrp="1" noRot="1" noChangeAspect="1"/>
          </p:cNvSpPr>
          <p:nvPr>
            <p:ph type="sldImg" idx="2"/>
          </p:nvPr>
        </p:nvSpPr>
        <p:spPr>
          <a:xfrm>
            <a:off x="711200" y="744537"/>
            <a:ext cx="537527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0" name="Google Shape;1140;p77:notes"/>
          <p:cNvSpPr txBox="1">
            <a:spLocks noGrp="1"/>
          </p:cNvSpPr>
          <p:nvPr>
            <p:ph type="body" idx="1"/>
          </p:nvPr>
        </p:nvSpPr>
        <p:spPr>
          <a:xfrm>
            <a:off x="906462" y="4714875"/>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p78: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1" name="Google Shape;1151;p78: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p79: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9" name="Google Shape;1169;p79: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0" name="Google Shape;190;p8: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80: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6" name="Google Shape;1176;p80: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8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3" name="Google Shape;1183;p8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p82: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1" name="Google Shape;1251;p82: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p8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72" name="Google Shape;1272;p8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p84: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3" name="Google Shape;1293;p8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p8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2" name="Google Shape;1302;p8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p86: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8" name="Google Shape;1308;p8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87: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4" name="Google Shape;1314;p87: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p88: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7" name="Google Shape;1327;p88: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p89: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3" name="Google Shape;1333;p89: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7" name="Google Shape;197;p9: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p90: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0" name="Google Shape;1340;p90: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91: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7" name="Google Shape;1347;p91: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p92: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4" name="Google Shape;1354;p92: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p93: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2" name="Google Shape;1362;p93: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p94: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0" name="Google Shape;1370;p94: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p95: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7" name="Google Shape;1377;p95: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p96: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5" name="Google Shape;1385;p96: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97: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2" name="Google Shape;1392;p97: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p98: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9" name="Google Shape;1399;p98: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p99:notes"/>
          <p:cNvSpPr>
            <a:spLocks noGrp="1" noRot="1" noChangeAspect="1"/>
          </p:cNvSpPr>
          <p:nvPr>
            <p:ph type="sldImg" idx="2"/>
          </p:nvPr>
        </p:nvSpPr>
        <p:spPr>
          <a:xfrm>
            <a:off x="712787" y="742950"/>
            <a:ext cx="5376862"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6" name="Google Shape;1406;p99:notes"/>
          <p:cNvSpPr txBox="1">
            <a:spLocks noGrp="1"/>
          </p:cNvSpPr>
          <p:nvPr>
            <p:ph type="body" idx="1"/>
          </p:nvPr>
        </p:nvSpPr>
        <p:spPr>
          <a:xfrm>
            <a:off x="906462" y="4716462"/>
            <a:ext cx="4984750" cy="4467225"/>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08"/>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8"/>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08"/>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7"/>
          <p:cNvSpPr txBox="1">
            <a:spLocks noGrp="1"/>
          </p:cNvSpPr>
          <p:nvPr>
            <p:ph type="title"/>
          </p:nvPr>
        </p:nvSpPr>
        <p:spPr>
          <a:xfrm>
            <a:off x="782638" y="4406900"/>
            <a:ext cx="84201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7"/>
          <p:cNvSpPr txBox="1">
            <a:spLocks noGrp="1"/>
          </p:cNvSpPr>
          <p:nvPr>
            <p:ph type="body" idx="1"/>
          </p:nvPr>
        </p:nvSpPr>
        <p:spPr>
          <a:xfrm>
            <a:off x="782638" y="2906713"/>
            <a:ext cx="84201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75" name="Google Shape;75;p117"/>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7"/>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7"/>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18"/>
          <p:cNvSpPr txBox="1">
            <a:spLocks noGrp="1"/>
          </p:cNvSpPr>
          <p:nvPr>
            <p:ph type="ctrTitle"/>
          </p:nvPr>
        </p:nvSpPr>
        <p:spPr>
          <a:xfrm>
            <a:off x="742950" y="2130425"/>
            <a:ext cx="84201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18"/>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320"/>
              </a:spcBef>
              <a:spcAft>
                <a:spcPts val="0"/>
              </a:spcAft>
              <a:buClr>
                <a:schemeClr val="dk1"/>
              </a:buClr>
              <a:buSzPts val="1600"/>
              <a:buFont typeface="Times New Roman"/>
              <a:buNone/>
              <a:defRPr/>
            </a:lvl3pPr>
            <a:lvl4pPr lvl="3" algn="ctr">
              <a:spcBef>
                <a:spcPts val="280"/>
              </a:spcBef>
              <a:spcAft>
                <a:spcPts val="0"/>
              </a:spcAft>
              <a:buClr>
                <a:schemeClr val="dk1"/>
              </a:buClr>
              <a:buSzPts val="1400"/>
              <a:buFont typeface="Times New Roman"/>
              <a:buNone/>
              <a:defRPr/>
            </a:lvl4pPr>
            <a:lvl5pPr lvl="4" algn="ctr">
              <a:spcBef>
                <a:spcPts val="240"/>
              </a:spcBef>
              <a:spcAft>
                <a:spcPts val="0"/>
              </a:spcAft>
              <a:buClr>
                <a:schemeClr val="dk1"/>
              </a:buClr>
              <a:buSzPts val="1200"/>
              <a:buFont typeface="Times New Roman"/>
              <a:buNone/>
              <a:defRPr/>
            </a:lvl5pPr>
            <a:lvl6pPr lvl="5" algn="ctr">
              <a:spcBef>
                <a:spcPts val="240"/>
              </a:spcBef>
              <a:spcAft>
                <a:spcPts val="0"/>
              </a:spcAft>
              <a:buClr>
                <a:schemeClr val="dk1"/>
              </a:buClr>
              <a:buSzPts val="1200"/>
              <a:buFont typeface="Times New Roman"/>
              <a:buNone/>
              <a:defRPr/>
            </a:lvl6pPr>
            <a:lvl7pPr lvl="6" algn="ctr">
              <a:spcBef>
                <a:spcPts val="240"/>
              </a:spcBef>
              <a:spcAft>
                <a:spcPts val="0"/>
              </a:spcAft>
              <a:buClr>
                <a:schemeClr val="dk1"/>
              </a:buClr>
              <a:buSzPts val="1200"/>
              <a:buFont typeface="Times New Roman"/>
              <a:buNone/>
              <a:defRPr/>
            </a:lvl7pPr>
            <a:lvl8pPr lvl="7" algn="ctr">
              <a:spcBef>
                <a:spcPts val="240"/>
              </a:spcBef>
              <a:spcAft>
                <a:spcPts val="0"/>
              </a:spcAft>
              <a:buClr>
                <a:schemeClr val="dk1"/>
              </a:buClr>
              <a:buSzPts val="1200"/>
              <a:buFont typeface="Times New Roman"/>
              <a:buNone/>
              <a:defRPr/>
            </a:lvl8pPr>
            <a:lvl9pPr lvl="8" algn="ctr">
              <a:spcBef>
                <a:spcPts val="240"/>
              </a:spcBef>
              <a:spcAft>
                <a:spcPts val="0"/>
              </a:spcAft>
              <a:buClr>
                <a:schemeClr val="dk1"/>
              </a:buClr>
              <a:buSzPts val="1200"/>
              <a:buFont typeface="Times New Roman"/>
              <a:buNone/>
              <a:defRPr/>
            </a:lvl9pPr>
          </a:lstStyle>
          <a:p>
            <a:endParaRPr/>
          </a:p>
        </p:txBody>
      </p:sp>
      <p:sp>
        <p:nvSpPr>
          <p:cNvPr id="81" name="Google Shape;81;p118"/>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8"/>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8"/>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0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109"/>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109"/>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09"/>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09"/>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110"/>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0"/>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0"/>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111"/>
          <p:cNvSpPr txBox="1">
            <a:spLocks noGrp="1"/>
          </p:cNvSpPr>
          <p:nvPr>
            <p:ph type="title"/>
          </p:nvPr>
        </p:nvSpPr>
        <p:spPr>
          <a:xfrm rot="5400000">
            <a:off x="5495925" y="2066925"/>
            <a:ext cx="6172200" cy="2343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111"/>
          <p:cNvSpPr txBox="1">
            <a:spLocks noGrp="1"/>
          </p:cNvSpPr>
          <p:nvPr>
            <p:ph type="body" idx="1"/>
          </p:nvPr>
        </p:nvSpPr>
        <p:spPr>
          <a:xfrm rot="5400000">
            <a:off x="733425" y="-200025"/>
            <a:ext cx="6172200" cy="68770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11"/>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1"/>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1"/>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11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12"/>
          <p:cNvSpPr txBox="1">
            <a:spLocks noGrp="1"/>
          </p:cNvSpPr>
          <p:nvPr>
            <p:ph type="body" idx="1"/>
          </p:nvPr>
        </p:nvSpPr>
        <p:spPr>
          <a:xfrm rot="5400000">
            <a:off x="2514600" y="-914400"/>
            <a:ext cx="5105400" cy="9372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12"/>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12"/>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12"/>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113"/>
          <p:cNvSpPr txBox="1">
            <a:spLocks noGrp="1"/>
          </p:cNvSpPr>
          <p:nvPr>
            <p:ph type="title"/>
          </p:nvPr>
        </p:nvSpPr>
        <p:spPr>
          <a:xfrm>
            <a:off x="1941513" y="4800600"/>
            <a:ext cx="59436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13"/>
          <p:cNvSpPr>
            <a:spLocks noGrp="1"/>
          </p:cNvSpPr>
          <p:nvPr>
            <p:ph type="pic" idx="2"/>
          </p:nvPr>
        </p:nvSpPr>
        <p:spPr>
          <a:xfrm>
            <a:off x="1941513" y="612775"/>
            <a:ext cx="5943600" cy="4114800"/>
          </a:xfrm>
          <a:prstGeom prst="rect">
            <a:avLst/>
          </a:prstGeom>
          <a:noFill/>
          <a:ln>
            <a:noFill/>
          </a:ln>
        </p:spPr>
      </p:sp>
      <p:sp>
        <p:nvSpPr>
          <p:cNvPr id="45" name="Google Shape;45;p113"/>
          <p:cNvSpPr txBox="1">
            <a:spLocks noGrp="1"/>
          </p:cNvSpPr>
          <p:nvPr>
            <p:ph type="body" idx="1"/>
          </p:nvPr>
        </p:nvSpPr>
        <p:spPr>
          <a:xfrm>
            <a:off x="1941513" y="5367338"/>
            <a:ext cx="59436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46" name="Google Shape;46;p113"/>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3"/>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3"/>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14"/>
          <p:cNvSpPr txBox="1">
            <a:spLocks noGrp="1"/>
          </p:cNvSpPr>
          <p:nvPr>
            <p:ph type="title"/>
          </p:nvPr>
        </p:nvSpPr>
        <p:spPr>
          <a:xfrm>
            <a:off x="495300" y="273050"/>
            <a:ext cx="3259138"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114"/>
          <p:cNvSpPr txBox="1">
            <a:spLocks noGrp="1"/>
          </p:cNvSpPr>
          <p:nvPr>
            <p:ph type="body" idx="1"/>
          </p:nvPr>
        </p:nvSpPr>
        <p:spPr>
          <a:xfrm>
            <a:off x="3873500" y="273050"/>
            <a:ext cx="553720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52" name="Google Shape;52;p114"/>
          <p:cNvSpPr txBox="1">
            <a:spLocks noGrp="1"/>
          </p:cNvSpPr>
          <p:nvPr>
            <p:ph type="body" idx="2"/>
          </p:nvPr>
        </p:nvSpPr>
        <p:spPr>
          <a:xfrm>
            <a:off x="495300" y="1435100"/>
            <a:ext cx="3259138"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53" name="Google Shape;53;p114"/>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4"/>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4"/>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15"/>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115"/>
          <p:cNvSpPr txBox="1">
            <a:spLocks noGrp="1"/>
          </p:cNvSpPr>
          <p:nvPr>
            <p:ph type="body" idx="1"/>
          </p:nvPr>
        </p:nvSpPr>
        <p:spPr>
          <a:xfrm>
            <a:off x="495300" y="1535113"/>
            <a:ext cx="437673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59" name="Google Shape;59;p115"/>
          <p:cNvSpPr txBox="1">
            <a:spLocks noGrp="1"/>
          </p:cNvSpPr>
          <p:nvPr>
            <p:ph type="body" idx="2"/>
          </p:nvPr>
        </p:nvSpPr>
        <p:spPr>
          <a:xfrm>
            <a:off x="495300" y="2174875"/>
            <a:ext cx="437673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0" name="Google Shape;60;p115"/>
          <p:cNvSpPr txBox="1">
            <a:spLocks noGrp="1"/>
          </p:cNvSpPr>
          <p:nvPr>
            <p:ph type="body" idx="3"/>
          </p:nvPr>
        </p:nvSpPr>
        <p:spPr>
          <a:xfrm>
            <a:off x="5032375" y="1535113"/>
            <a:ext cx="437832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61" name="Google Shape;61;p115"/>
          <p:cNvSpPr txBox="1">
            <a:spLocks noGrp="1"/>
          </p:cNvSpPr>
          <p:nvPr>
            <p:ph type="body" idx="4"/>
          </p:nvPr>
        </p:nvSpPr>
        <p:spPr>
          <a:xfrm>
            <a:off x="5032375" y="2174875"/>
            <a:ext cx="437832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2" name="Google Shape;62;p115"/>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5"/>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5"/>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1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6"/>
          <p:cNvSpPr txBox="1">
            <a:spLocks noGrp="1"/>
          </p:cNvSpPr>
          <p:nvPr>
            <p:ph type="body" idx="1"/>
          </p:nvPr>
        </p:nvSpPr>
        <p:spPr>
          <a:xfrm>
            <a:off x="381000" y="1219200"/>
            <a:ext cx="4610100" cy="5105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68" name="Google Shape;68;p116"/>
          <p:cNvSpPr txBox="1">
            <a:spLocks noGrp="1"/>
          </p:cNvSpPr>
          <p:nvPr>
            <p:ph type="body" idx="2"/>
          </p:nvPr>
        </p:nvSpPr>
        <p:spPr>
          <a:xfrm>
            <a:off x="5143500" y="1219200"/>
            <a:ext cx="4610100" cy="5105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69" name="Google Shape;69;p116"/>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6"/>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6"/>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07"/>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3pPr>
            <a:lvl4pPr marL="1828800" marR="0" lvl="3"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4pPr>
            <a:lvl5pPr marL="2286000" marR="0" lvl="4"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5pPr>
            <a:lvl6pPr marL="2743200" marR="0" lvl="5"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6pPr>
            <a:lvl7pPr marL="3200400" marR="0" lvl="6"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7pPr>
            <a:lvl8pPr marL="3657600" marR="0" lvl="7"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8pPr>
            <a:lvl9pPr marL="4114800" marR="0" lvl="8"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07"/>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07"/>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07"/>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 /><Relationship Id="rId2" Type="http://schemas.openxmlformats.org/officeDocument/2006/relationships/slideLayout" Target="../slideLayouts/slideLayout2.xml" /><Relationship Id="rId1" Type="http://schemas.openxmlformats.org/officeDocument/2006/relationships/vmlDrawing" Target="../drawings/vmlDrawing1.vml" /><Relationship Id="rId5" Type="http://schemas.openxmlformats.org/officeDocument/2006/relationships/image" Target="../media/image1.png" /><Relationship Id="rId4" Type="http://schemas.openxmlformats.org/officeDocument/2006/relationships/oleObject" Target="../embeddings/oleObject1.bin"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 /><Relationship Id="rId2" Type="http://schemas.openxmlformats.org/officeDocument/2006/relationships/slideLayout" Target="../slideLayouts/slideLayout2.xml" /><Relationship Id="rId1" Type="http://schemas.openxmlformats.org/officeDocument/2006/relationships/vmlDrawing" Target="../drawings/vmlDrawing2.vml" /><Relationship Id="rId5" Type="http://schemas.openxmlformats.org/officeDocument/2006/relationships/image" Target="../media/image2.png" /><Relationship Id="rId4" Type="http://schemas.openxmlformats.org/officeDocument/2006/relationships/oleObject" Target="../embeddings/oleObject2.bin"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 /><Relationship Id="rId2" Type="http://schemas.openxmlformats.org/officeDocument/2006/relationships/slideLayout" Target="../slideLayouts/slideLayout2.xml" /><Relationship Id="rId1" Type="http://schemas.openxmlformats.org/officeDocument/2006/relationships/vmlDrawing" Target="../drawings/vmlDrawing3.vml" /><Relationship Id="rId5" Type="http://schemas.openxmlformats.org/officeDocument/2006/relationships/image" Target="../media/image3.png" /><Relationship Id="rId4" Type="http://schemas.openxmlformats.org/officeDocument/2006/relationships/oleObject" Target="../embeddings/oleObject3.bin"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title" idx="4294967295"/>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3200"/>
              <a:buFont typeface="Times New Roman"/>
              <a:buNone/>
            </a:pPr>
            <a:r>
              <a:rPr lang="en-US" sz="3200" b="1" i="0" u="none" strike="noStrike" cap="none">
                <a:solidFill>
                  <a:schemeClr val="dk2"/>
                </a:solidFill>
                <a:latin typeface="Times New Roman"/>
                <a:ea typeface="Times New Roman"/>
                <a:cs typeface="Times New Roman"/>
                <a:sym typeface="Times New Roman"/>
              </a:rPr>
              <a:t>Types of Parsers</a:t>
            </a:r>
            <a:endParaRPr/>
          </a:p>
        </p:txBody>
      </p:sp>
      <p:sp>
        <p:nvSpPr>
          <p:cNvPr id="92" name="Google Shape;92;p1"/>
          <p:cNvSpPr txBox="1"/>
          <p:nvPr/>
        </p:nvSpPr>
        <p:spPr>
          <a:xfrm>
            <a:off x="2720975" y="1196975"/>
            <a:ext cx="990600" cy="38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Parsers</a:t>
            </a:r>
            <a:endParaRPr/>
          </a:p>
        </p:txBody>
      </p:sp>
      <p:sp>
        <p:nvSpPr>
          <p:cNvPr id="93" name="Google Shape;93;p1"/>
          <p:cNvSpPr txBox="1"/>
          <p:nvPr/>
        </p:nvSpPr>
        <p:spPr>
          <a:xfrm>
            <a:off x="587375" y="2263775"/>
            <a:ext cx="1143000" cy="38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Universal</a:t>
            </a:r>
            <a:endParaRPr/>
          </a:p>
        </p:txBody>
      </p:sp>
      <p:sp>
        <p:nvSpPr>
          <p:cNvPr id="94" name="Google Shape;94;p1"/>
          <p:cNvSpPr txBox="1"/>
          <p:nvPr/>
        </p:nvSpPr>
        <p:spPr>
          <a:xfrm>
            <a:off x="2263775" y="5006975"/>
            <a:ext cx="1143000" cy="685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Recursive Descent</a:t>
            </a:r>
            <a:endParaRPr/>
          </a:p>
        </p:txBody>
      </p:sp>
      <p:sp>
        <p:nvSpPr>
          <p:cNvPr id="95" name="Google Shape;95;p1"/>
          <p:cNvSpPr txBox="1"/>
          <p:nvPr/>
        </p:nvSpPr>
        <p:spPr>
          <a:xfrm>
            <a:off x="2720975" y="2263775"/>
            <a:ext cx="1295400" cy="38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Top Down</a:t>
            </a:r>
            <a:endParaRPr/>
          </a:p>
        </p:txBody>
      </p:sp>
      <p:sp>
        <p:nvSpPr>
          <p:cNvPr id="96" name="Google Shape;96;p1"/>
          <p:cNvSpPr txBox="1"/>
          <p:nvPr/>
        </p:nvSpPr>
        <p:spPr>
          <a:xfrm>
            <a:off x="3559175" y="5006975"/>
            <a:ext cx="1066800" cy="685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Table Driven</a:t>
            </a:r>
            <a:endParaRPr/>
          </a:p>
        </p:txBody>
      </p:sp>
      <p:sp>
        <p:nvSpPr>
          <p:cNvPr id="97" name="Google Shape;97;p1"/>
          <p:cNvSpPr txBox="1"/>
          <p:nvPr/>
        </p:nvSpPr>
        <p:spPr>
          <a:xfrm>
            <a:off x="1654175" y="3559175"/>
            <a:ext cx="1143000" cy="38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Backtrack</a:t>
            </a:r>
            <a:endParaRPr/>
          </a:p>
        </p:txBody>
      </p:sp>
      <p:sp>
        <p:nvSpPr>
          <p:cNvPr id="98" name="Google Shape;98;p1"/>
          <p:cNvSpPr txBox="1"/>
          <p:nvPr/>
        </p:nvSpPr>
        <p:spPr>
          <a:xfrm>
            <a:off x="3101975" y="3559175"/>
            <a:ext cx="1143000" cy="990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Non-Backtrack Predictive</a:t>
            </a:r>
            <a:endParaRPr/>
          </a:p>
        </p:txBody>
      </p:sp>
      <p:sp>
        <p:nvSpPr>
          <p:cNvPr id="99" name="Google Shape;99;p1"/>
          <p:cNvSpPr txBox="1"/>
          <p:nvPr/>
        </p:nvSpPr>
        <p:spPr>
          <a:xfrm>
            <a:off x="4930775" y="2263775"/>
            <a:ext cx="1295400" cy="38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C0000"/>
              </a:buClr>
              <a:buSzPts val="1600"/>
              <a:buFont typeface="Times New Roman"/>
              <a:buNone/>
            </a:pPr>
            <a:r>
              <a:rPr lang="en-US" sz="1600" b="0" i="0" u="none" strike="noStrike" cap="none">
                <a:solidFill>
                  <a:srgbClr val="CC0000"/>
                </a:solidFill>
                <a:latin typeface="Times New Roman"/>
                <a:ea typeface="Times New Roman"/>
                <a:cs typeface="Times New Roman"/>
                <a:sym typeface="Times New Roman"/>
              </a:rPr>
              <a:t>  Bottom Up</a:t>
            </a:r>
            <a:endParaRPr/>
          </a:p>
        </p:txBody>
      </p:sp>
      <p:sp>
        <p:nvSpPr>
          <p:cNvPr id="100" name="Google Shape;100;p1"/>
          <p:cNvSpPr txBox="1"/>
          <p:nvPr/>
        </p:nvSpPr>
        <p:spPr>
          <a:xfrm>
            <a:off x="4549775" y="3559175"/>
            <a:ext cx="1219200" cy="685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Operator Precedence</a:t>
            </a:r>
            <a:endParaRPr/>
          </a:p>
        </p:txBody>
      </p:sp>
      <p:sp>
        <p:nvSpPr>
          <p:cNvPr id="101" name="Google Shape;101;p1"/>
          <p:cNvSpPr txBox="1"/>
          <p:nvPr/>
        </p:nvSpPr>
        <p:spPr>
          <a:xfrm>
            <a:off x="5921375" y="3559175"/>
            <a:ext cx="1066800" cy="53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LR Parsing</a:t>
            </a:r>
            <a:endParaRPr/>
          </a:p>
        </p:txBody>
      </p:sp>
      <p:sp>
        <p:nvSpPr>
          <p:cNvPr id="102" name="Google Shape;102;p1"/>
          <p:cNvSpPr txBox="1"/>
          <p:nvPr/>
        </p:nvSpPr>
        <p:spPr>
          <a:xfrm>
            <a:off x="6186487" y="5445125"/>
            <a:ext cx="990600" cy="381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SLR(1)</a:t>
            </a:r>
            <a:endParaRPr/>
          </a:p>
        </p:txBody>
      </p:sp>
      <p:sp>
        <p:nvSpPr>
          <p:cNvPr id="103" name="Google Shape;103;p1"/>
          <p:cNvSpPr txBox="1"/>
          <p:nvPr/>
        </p:nvSpPr>
        <p:spPr>
          <a:xfrm>
            <a:off x="7405687" y="5445125"/>
            <a:ext cx="990600" cy="381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CLR(1)</a:t>
            </a:r>
            <a:endParaRPr/>
          </a:p>
        </p:txBody>
      </p:sp>
      <p:sp>
        <p:nvSpPr>
          <p:cNvPr id="104" name="Google Shape;104;p1"/>
          <p:cNvSpPr txBox="1"/>
          <p:nvPr/>
        </p:nvSpPr>
        <p:spPr>
          <a:xfrm>
            <a:off x="8624887" y="5445125"/>
            <a:ext cx="1081087" cy="381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LALR(1)</a:t>
            </a:r>
            <a:endParaRPr/>
          </a:p>
        </p:txBody>
      </p:sp>
      <p:cxnSp>
        <p:nvCxnSpPr>
          <p:cNvPr id="105" name="Google Shape;105;p1"/>
          <p:cNvCxnSpPr/>
          <p:nvPr/>
        </p:nvCxnSpPr>
        <p:spPr>
          <a:xfrm rot="5400000">
            <a:off x="1844675" y="892175"/>
            <a:ext cx="685800" cy="2057400"/>
          </a:xfrm>
          <a:prstGeom prst="straightConnector1">
            <a:avLst/>
          </a:prstGeom>
          <a:noFill/>
          <a:ln w="9525" cap="flat" cmpd="sng">
            <a:solidFill>
              <a:schemeClr val="dk1"/>
            </a:solidFill>
            <a:prstDash val="solid"/>
            <a:miter lim="800000"/>
            <a:headEnd type="none" w="med" len="med"/>
            <a:tailEnd type="stealth" w="med" len="med"/>
          </a:ln>
        </p:spPr>
      </p:cxnSp>
      <p:cxnSp>
        <p:nvCxnSpPr>
          <p:cNvPr id="106" name="Google Shape;106;p1"/>
          <p:cNvCxnSpPr/>
          <p:nvPr/>
        </p:nvCxnSpPr>
        <p:spPr>
          <a:xfrm rot="5400000">
            <a:off x="2892425" y="1863725"/>
            <a:ext cx="609600" cy="38100"/>
          </a:xfrm>
          <a:prstGeom prst="straightConnector1">
            <a:avLst/>
          </a:prstGeom>
          <a:noFill/>
          <a:ln w="9525" cap="flat" cmpd="sng">
            <a:solidFill>
              <a:schemeClr val="dk1"/>
            </a:solidFill>
            <a:prstDash val="solid"/>
            <a:miter lim="800000"/>
            <a:headEnd type="none" w="med" len="med"/>
            <a:tailEnd type="stealth" w="med" len="med"/>
          </a:ln>
        </p:spPr>
      </p:cxnSp>
      <p:cxnSp>
        <p:nvCxnSpPr>
          <p:cNvPr id="107" name="Google Shape;107;p1"/>
          <p:cNvCxnSpPr/>
          <p:nvPr/>
        </p:nvCxnSpPr>
        <p:spPr>
          <a:xfrm rot="-5400000" flipH="1">
            <a:off x="4054475" y="739775"/>
            <a:ext cx="685800" cy="2362200"/>
          </a:xfrm>
          <a:prstGeom prst="straightConnector1">
            <a:avLst/>
          </a:prstGeom>
          <a:noFill/>
          <a:ln w="9525" cap="flat" cmpd="sng">
            <a:solidFill>
              <a:schemeClr val="dk1"/>
            </a:solidFill>
            <a:prstDash val="solid"/>
            <a:miter lim="800000"/>
            <a:headEnd type="none" w="med" len="med"/>
            <a:tailEnd type="stealth" w="med" len="med"/>
          </a:ln>
        </p:spPr>
      </p:cxnSp>
      <p:cxnSp>
        <p:nvCxnSpPr>
          <p:cNvPr id="108" name="Google Shape;108;p1"/>
          <p:cNvCxnSpPr/>
          <p:nvPr/>
        </p:nvCxnSpPr>
        <p:spPr>
          <a:xfrm flipH="1">
            <a:off x="2225675" y="2644775"/>
            <a:ext cx="952500" cy="914400"/>
          </a:xfrm>
          <a:prstGeom prst="straightConnector1">
            <a:avLst/>
          </a:prstGeom>
          <a:noFill/>
          <a:ln w="9525" cap="flat" cmpd="sng">
            <a:solidFill>
              <a:schemeClr val="dk1"/>
            </a:solidFill>
            <a:prstDash val="solid"/>
            <a:miter lim="800000"/>
            <a:headEnd type="none" w="med" len="med"/>
            <a:tailEnd type="stealth" w="med" len="med"/>
          </a:ln>
        </p:spPr>
      </p:cxnSp>
      <p:cxnSp>
        <p:nvCxnSpPr>
          <p:cNvPr id="109" name="Google Shape;109;p1"/>
          <p:cNvCxnSpPr/>
          <p:nvPr/>
        </p:nvCxnSpPr>
        <p:spPr>
          <a:xfrm rot="-5400000" flipH="1">
            <a:off x="2968625" y="2854325"/>
            <a:ext cx="914400" cy="495300"/>
          </a:xfrm>
          <a:prstGeom prst="straightConnector1">
            <a:avLst/>
          </a:prstGeom>
          <a:noFill/>
          <a:ln w="9525" cap="flat" cmpd="sng">
            <a:solidFill>
              <a:schemeClr val="dk1"/>
            </a:solidFill>
            <a:prstDash val="solid"/>
            <a:miter lim="800000"/>
            <a:headEnd type="none" w="med" len="med"/>
            <a:tailEnd type="stealth" w="med" len="med"/>
          </a:ln>
        </p:spPr>
      </p:cxnSp>
      <p:cxnSp>
        <p:nvCxnSpPr>
          <p:cNvPr id="110" name="Google Shape;110;p1"/>
          <p:cNvCxnSpPr/>
          <p:nvPr/>
        </p:nvCxnSpPr>
        <p:spPr>
          <a:xfrm rot="5400000">
            <a:off x="4892675" y="2911475"/>
            <a:ext cx="914400" cy="381000"/>
          </a:xfrm>
          <a:prstGeom prst="straightConnector1">
            <a:avLst/>
          </a:prstGeom>
          <a:noFill/>
          <a:ln w="9525" cap="flat" cmpd="sng">
            <a:solidFill>
              <a:schemeClr val="dk1"/>
            </a:solidFill>
            <a:prstDash val="solid"/>
            <a:miter lim="800000"/>
            <a:headEnd type="none" w="med" len="med"/>
            <a:tailEnd type="stealth" w="med" len="med"/>
          </a:ln>
        </p:spPr>
      </p:cxnSp>
      <p:cxnSp>
        <p:nvCxnSpPr>
          <p:cNvPr id="111" name="Google Shape;111;p1"/>
          <p:cNvCxnSpPr/>
          <p:nvPr/>
        </p:nvCxnSpPr>
        <p:spPr>
          <a:xfrm rot="-5400000" flipH="1">
            <a:off x="5559425" y="2663825"/>
            <a:ext cx="914400" cy="876300"/>
          </a:xfrm>
          <a:prstGeom prst="straightConnector1">
            <a:avLst/>
          </a:prstGeom>
          <a:noFill/>
          <a:ln w="9525" cap="flat" cmpd="sng">
            <a:solidFill>
              <a:schemeClr val="dk1"/>
            </a:solidFill>
            <a:prstDash val="solid"/>
            <a:miter lim="800000"/>
            <a:headEnd type="none" w="med" len="med"/>
            <a:tailEnd type="stealth" w="med" len="med"/>
          </a:ln>
        </p:spPr>
      </p:cxnSp>
      <p:cxnSp>
        <p:nvCxnSpPr>
          <p:cNvPr id="112" name="Google Shape;112;p1"/>
          <p:cNvCxnSpPr/>
          <p:nvPr/>
        </p:nvCxnSpPr>
        <p:spPr>
          <a:xfrm>
            <a:off x="6454775" y="4092575"/>
            <a:ext cx="227012" cy="1352550"/>
          </a:xfrm>
          <a:prstGeom prst="straightConnector1">
            <a:avLst/>
          </a:prstGeom>
          <a:noFill/>
          <a:ln w="9525" cap="flat" cmpd="sng">
            <a:solidFill>
              <a:schemeClr val="dk1"/>
            </a:solidFill>
            <a:prstDash val="solid"/>
            <a:miter lim="800000"/>
            <a:headEnd type="none" w="med" len="med"/>
            <a:tailEnd type="stealth" w="med" len="med"/>
          </a:ln>
        </p:spPr>
      </p:cxnSp>
      <p:cxnSp>
        <p:nvCxnSpPr>
          <p:cNvPr id="113" name="Google Shape;113;p1"/>
          <p:cNvCxnSpPr/>
          <p:nvPr/>
        </p:nvCxnSpPr>
        <p:spPr>
          <a:xfrm>
            <a:off x="6537325" y="4149725"/>
            <a:ext cx="1363662" cy="1295400"/>
          </a:xfrm>
          <a:prstGeom prst="straightConnector1">
            <a:avLst/>
          </a:prstGeom>
          <a:noFill/>
          <a:ln w="9525" cap="flat" cmpd="sng">
            <a:solidFill>
              <a:schemeClr val="dk1"/>
            </a:solidFill>
            <a:prstDash val="solid"/>
            <a:miter lim="800000"/>
            <a:headEnd type="none" w="med" len="med"/>
            <a:tailEnd type="stealth" w="med" len="med"/>
          </a:ln>
        </p:spPr>
      </p:cxnSp>
      <p:cxnSp>
        <p:nvCxnSpPr>
          <p:cNvPr id="114" name="Google Shape;114;p1"/>
          <p:cNvCxnSpPr/>
          <p:nvPr/>
        </p:nvCxnSpPr>
        <p:spPr>
          <a:xfrm>
            <a:off x="6454775" y="4092575"/>
            <a:ext cx="2711450" cy="1352550"/>
          </a:xfrm>
          <a:prstGeom prst="straightConnector1">
            <a:avLst/>
          </a:prstGeom>
          <a:noFill/>
          <a:ln w="9525" cap="flat" cmpd="sng">
            <a:solidFill>
              <a:schemeClr val="dk1"/>
            </a:solidFill>
            <a:prstDash val="solid"/>
            <a:miter lim="800000"/>
            <a:headEnd type="none" w="med" len="med"/>
            <a:tailEnd type="stealth" w="med" len="med"/>
          </a:ln>
        </p:spPr>
      </p:cxnSp>
      <p:cxnSp>
        <p:nvCxnSpPr>
          <p:cNvPr id="115" name="Google Shape;115;p1"/>
          <p:cNvCxnSpPr/>
          <p:nvPr/>
        </p:nvCxnSpPr>
        <p:spPr>
          <a:xfrm rot="5400000">
            <a:off x="3082925" y="4416425"/>
            <a:ext cx="457200" cy="723900"/>
          </a:xfrm>
          <a:prstGeom prst="straightConnector1">
            <a:avLst/>
          </a:prstGeom>
          <a:noFill/>
          <a:ln w="9525" cap="flat" cmpd="sng">
            <a:solidFill>
              <a:schemeClr val="dk1"/>
            </a:solidFill>
            <a:prstDash val="solid"/>
            <a:miter lim="800000"/>
            <a:headEnd type="none" w="med" len="med"/>
            <a:tailEnd type="stealth" w="med" len="med"/>
          </a:ln>
        </p:spPr>
      </p:cxnSp>
      <p:cxnSp>
        <p:nvCxnSpPr>
          <p:cNvPr id="116" name="Google Shape;116;p1"/>
          <p:cNvCxnSpPr/>
          <p:nvPr/>
        </p:nvCxnSpPr>
        <p:spPr>
          <a:xfrm rot="-5400000" flipH="1">
            <a:off x="3654425" y="4568825"/>
            <a:ext cx="457200" cy="419100"/>
          </a:xfrm>
          <a:prstGeom prst="straightConnector1">
            <a:avLst/>
          </a:prstGeom>
          <a:noFill/>
          <a:ln w="9525" cap="flat" cmpd="sng">
            <a:solidFill>
              <a:schemeClr val="dk1"/>
            </a:solidFill>
            <a:prstDash val="solid"/>
            <a:miter lim="800000"/>
            <a:headEnd type="none" w="med" len="med"/>
            <a:tailEnd type="stealth" w="med" len="med"/>
          </a:ln>
        </p:spPr>
      </p:cxnSp>
      <p:sp>
        <p:nvSpPr>
          <p:cNvPr id="117" name="Google Shape;117;p1"/>
          <p:cNvSpPr txBox="1"/>
          <p:nvPr/>
        </p:nvSpPr>
        <p:spPr>
          <a:xfrm>
            <a:off x="488950" y="4941887"/>
            <a:ext cx="1143000" cy="685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Recursive Descent</a:t>
            </a:r>
            <a:endParaRPr/>
          </a:p>
        </p:txBody>
      </p:sp>
      <p:cxnSp>
        <p:nvCxnSpPr>
          <p:cNvPr id="118" name="Google Shape;118;p1"/>
          <p:cNvCxnSpPr/>
          <p:nvPr/>
        </p:nvCxnSpPr>
        <p:spPr>
          <a:xfrm flipH="1">
            <a:off x="1060450" y="3940175"/>
            <a:ext cx="1165225" cy="1001712"/>
          </a:xfrm>
          <a:prstGeom prst="straightConnector1">
            <a:avLst/>
          </a:prstGeom>
          <a:noFill/>
          <a:ln w="9525" cap="flat" cmpd="sng">
            <a:solidFill>
              <a:schemeClr val="dk1"/>
            </a:solidFill>
            <a:prstDash val="solid"/>
            <a:miter lim="800000"/>
            <a:headEnd type="none" w="med" len="med"/>
            <a:tailEnd type="stealth" w="med" len="med"/>
          </a:ln>
        </p:spPr>
      </p:cxnSp>
      <p:sp>
        <p:nvSpPr>
          <p:cNvPr id="119" name="Google Shape;119;p1"/>
          <p:cNvSpPr txBox="1"/>
          <p:nvPr/>
        </p:nvSpPr>
        <p:spPr>
          <a:xfrm>
            <a:off x="5024437" y="5445125"/>
            <a:ext cx="990600" cy="381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 LR(0)</a:t>
            </a:r>
            <a:endParaRPr/>
          </a:p>
        </p:txBody>
      </p:sp>
      <p:cxnSp>
        <p:nvCxnSpPr>
          <p:cNvPr id="120" name="Google Shape;120;p1"/>
          <p:cNvCxnSpPr/>
          <p:nvPr/>
        </p:nvCxnSpPr>
        <p:spPr>
          <a:xfrm flipH="1">
            <a:off x="5540375" y="4092575"/>
            <a:ext cx="914400" cy="1336675"/>
          </a:xfrm>
          <a:prstGeom prst="straightConnector1">
            <a:avLst/>
          </a:prstGeom>
          <a:noFill/>
          <a:ln w="9525" cap="flat" cmpd="sng">
            <a:solidFill>
              <a:schemeClr val="dk1"/>
            </a:solidFill>
            <a:prstDash val="solid"/>
            <a:miter lim="800000"/>
            <a:headEnd type="none" w="med" len="med"/>
            <a:tailEnd type="stealth"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0"/>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10</a:t>
            </a:fld>
            <a:endParaRPr/>
          </a:p>
        </p:txBody>
      </p:sp>
      <p:sp>
        <p:nvSpPr>
          <p:cNvPr id="206" name="Google Shape;206;p1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 Stack Implementation of A Shift-Reduce Parser </a:t>
            </a:r>
            <a:endParaRPr/>
          </a:p>
        </p:txBody>
      </p:sp>
      <p:sp>
        <p:nvSpPr>
          <p:cNvPr id="207" name="Google Shape;207;p10"/>
          <p:cNvSpPr txBox="1">
            <a:spLocks noGrp="1"/>
          </p:cNvSpPr>
          <p:nvPr>
            <p:ph type="body" idx="1"/>
          </p:nvPr>
        </p:nvSpPr>
        <p:spPr>
          <a:xfrm>
            <a:off x="152400" y="1219200"/>
            <a:ext cx="100584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Times New Roman"/>
              <a:buNone/>
            </a:pPr>
            <a:r>
              <a:rPr lang="en-US" sz="2000" b="1" i="0" u="sng">
                <a:solidFill>
                  <a:schemeClr val="dk1"/>
                </a:solidFill>
                <a:latin typeface="Times New Roman"/>
                <a:ea typeface="Times New Roman"/>
                <a:cs typeface="Times New Roman"/>
                <a:sym typeface="Times New Roman"/>
              </a:rPr>
              <a:t>Stack</a:t>
            </a:r>
            <a:r>
              <a:rPr lang="en-US" sz="2000" b="0" i="0" u="none">
                <a:solidFill>
                  <a:schemeClr val="dk1"/>
                </a:solidFill>
                <a:latin typeface="Times New Roman"/>
                <a:ea typeface="Times New Roman"/>
                <a:cs typeface="Times New Roman"/>
                <a:sym typeface="Times New Roman"/>
              </a:rPr>
              <a:t>		</a:t>
            </a:r>
            <a:r>
              <a:rPr lang="en-US" sz="2000" b="1" i="0" u="sng">
                <a:solidFill>
                  <a:schemeClr val="dk1"/>
                </a:solidFill>
                <a:latin typeface="Times New Roman"/>
                <a:ea typeface="Times New Roman"/>
                <a:cs typeface="Times New Roman"/>
                <a:sym typeface="Times New Roman"/>
              </a:rPr>
              <a:t>Input</a:t>
            </a:r>
            <a:r>
              <a:rPr lang="en-US" sz="2000" b="0" i="0" u="none">
                <a:solidFill>
                  <a:schemeClr val="dk1"/>
                </a:solidFill>
                <a:latin typeface="Times New Roman"/>
                <a:ea typeface="Times New Roman"/>
                <a:cs typeface="Times New Roman"/>
                <a:sym typeface="Times New Roman"/>
              </a:rPr>
              <a:t>		</a:t>
            </a:r>
            <a:r>
              <a:rPr lang="en-US" sz="2000" b="1" i="0" u="sng">
                <a:solidFill>
                  <a:schemeClr val="dk1"/>
                </a:solidFill>
                <a:latin typeface="Times New Roman"/>
                <a:ea typeface="Times New Roman"/>
                <a:cs typeface="Times New Roman"/>
                <a:sym typeface="Times New Roman"/>
              </a:rPr>
              <a:t>Action</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id+id*id$		shift</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r>
              <a:rPr lang="en-US" sz="1800" b="0" i="0" u="none">
                <a:solidFill>
                  <a:srgbClr val="CC0000"/>
                </a:solidFill>
                <a:latin typeface="Times New Roman"/>
                <a:ea typeface="Times New Roman"/>
                <a:cs typeface="Times New Roman"/>
                <a:sym typeface="Times New Roman"/>
              </a:rPr>
              <a:t>id</a:t>
            </a:r>
            <a:r>
              <a:rPr lang="en-US" sz="1800" b="0" i="0" u="none">
                <a:solidFill>
                  <a:schemeClr val="dk1"/>
                </a:solidFill>
                <a:latin typeface="Times New Roman"/>
                <a:ea typeface="Times New Roman"/>
                <a:cs typeface="Times New Roman"/>
                <a:sym typeface="Times New Roman"/>
              </a:rPr>
              <a:t>			+id*id$		reduce by F → id		             </a:t>
            </a:r>
            <a:r>
              <a:rPr lang="en-US" sz="1800" b="1" i="0" u="sng">
                <a:solidFill>
                  <a:schemeClr val="dk1"/>
                </a:solidFill>
                <a:latin typeface="Times New Roman"/>
                <a:ea typeface="Times New Roman"/>
                <a:cs typeface="Times New Roman"/>
                <a:sym typeface="Times New Roman"/>
              </a:rPr>
              <a:t>Parse Tree</a:t>
            </a:r>
            <a:r>
              <a:rPr lang="en-US" sz="18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r>
              <a:rPr lang="en-US" sz="1800" b="0" i="0" u="none">
                <a:solidFill>
                  <a:srgbClr val="CC0000"/>
                </a:solidFill>
                <a:latin typeface="Times New Roman"/>
                <a:ea typeface="Times New Roman"/>
                <a:cs typeface="Times New Roman"/>
                <a:sym typeface="Times New Roman"/>
              </a:rPr>
              <a:t>F</a:t>
            </a:r>
            <a:r>
              <a:rPr lang="en-US" sz="1800" b="0" i="0" u="none">
                <a:solidFill>
                  <a:schemeClr val="dk1"/>
                </a:solidFill>
                <a:latin typeface="Times New Roman"/>
                <a:ea typeface="Times New Roman"/>
                <a:cs typeface="Times New Roman"/>
                <a:sym typeface="Times New Roman"/>
              </a:rPr>
              <a:t>			+id*id$		reduce by T → F</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r>
              <a:rPr lang="en-US" sz="1800" b="0" i="0" u="none">
                <a:solidFill>
                  <a:srgbClr val="CC0000"/>
                </a:solidFill>
                <a:latin typeface="Times New Roman"/>
                <a:ea typeface="Times New Roman"/>
                <a:cs typeface="Times New Roman"/>
                <a:sym typeface="Times New Roman"/>
              </a:rPr>
              <a:t>T</a:t>
            </a:r>
            <a:r>
              <a:rPr lang="en-US" sz="1800" b="0" i="0" u="none">
                <a:solidFill>
                  <a:schemeClr val="dk1"/>
                </a:solidFill>
                <a:latin typeface="Times New Roman"/>
                <a:ea typeface="Times New Roman"/>
                <a:cs typeface="Times New Roman"/>
                <a:sym typeface="Times New Roman"/>
              </a:rPr>
              <a:t>			+id*id$		reduce by E → T			   E  </a:t>
            </a:r>
            <a:r>
              <a:rPr lang="en-US" sz="1800" b="0" i="0" u="none">
                <a:solidFill>
                  <a:srgbClr val="CC0000"/>
                </a:solidFill>
                <a:latin typeface="Times New Roman"/>
                <a:ea typeface="Times New Roman"/>
                <a:cs typeface="Times New Roman"/>
                <a:sym typeface="Times New Roman"/>
              </a:rPr>
              <a:t>8</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			+id*id$		shift</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		id*id$		shift			   E  </a:t>
            </a:r>
            <a:r>
              <a:rPr lang="en-US" sz="1800" b="0" i="0" u="none">
                <a:solidFill>
                  <a:srgbClr val="CC0000"/>
                </a:solidFill>
                <a:latin typeface="Times New Roman"/>
                <a:ea typeface="Times New Roman"/>
                <a:cs typeface="Times New Roman"/>
                <a:sym typeface="Times New Roman"/>
              </a:rPr>
              <a:t>3</a:t>
            </a:r>
            <a:r>
              <a:rPr lang="en-US" sz="1800" b="0" i="0" u="none">
                <a:solidFill>
                  <a:schemeClr val="dk1"/>
                </a:solidFill>
                <a:latin typeface="Times New Roman"/>
                <a:ea typeface="Times New Roman"/>
                <a:cs typeface="Times New Roman"/>
                <a:sym typeface="Times New Roman"/>
              </a:rPr>
              <a:t>	   +	   T  </a:t>
            </a:r>
            <a:r>
              <a:rPr lang="en-US" sz="1800" b="0" i="0" u="none">
                <a:solidFill>
                  <a:srgbClr val="CC0000"/>
                </a:solidFill>
                <a:latin typeface="Times New Roman"/>
                <a:ea typeface="Times New Roman"/>
                <a:cs typeface="Times New Roman"/>
                <a:sym typeface="Times New Roman"/>
              </a:rPr>
              <a:t>7</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a:t>
            </a:r>
            <a:r>
              <a:rPr lang="en-US" sz="1800" b="0" i="0" u="none">
                <a:solidFill>
                  <a:srgbClr val="CC0000"/>
                </a:solidFill>
                <a:latin typeface="Times New Roman"/>
                <a:ea typeface="Times New Roman"/>
                <a:cs typeface="Times New Roman"/>
                <a:sym typeface="Times New Roman"/>
              </a:rPr>
              <a:t>id</a:t>
            </a:r>
            <a:r>
              <a:rPr lang="en-US" sz="1800" b="0" i="0" u="none">
                <a:solidFill>
                  <a:schemeClr val="dk1"/>
                </a:solidFill>
                <a:latin typeface="Times New Roman"/>
                <a:ea typeface="Times New Roman"/>
                <a:cs typeface="Times New Roman"/>
                <a:sym typeface="Times New Roman"/>
              </a:rPr>
              <a:t>		*id$		reduce by F → id</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a:t>
            </a:r>
            <a:r>
              <a:rPr lang="en-US" sz="1800" b="0" i="0" u="none">
                <a:solidFill>
                  <a:srgbClr val="CC0000"/>
                </a:solidFill>
                <a:latin typeface="Times New Roman"/>
                <a:ea typeface="Times New Roman"/>
                <a:cs typeface="Times New Roman"/>
                <a:sym typeface="Times New Roman"/>
              </a:rPr>
              <a:t>F</a:t>
            </a:r>
            <a:r>
              <a:rPr lang="en-US" sz="1800" b="0" i="0" u="none">
                <a:solidFill>
                  <a:schemeClr val="dk1"/>
                </a:solidFill>
                <a:latin typeface="Times New Roman"/>
                <a:ea typeface="Times New Roman"/>
                <a:cs typeface="Times New Roman"/>
                <a:sym typeface="Times New Roman"/>
              </a:rPr>
              <a:t>		*id$		reduce by T → F		   T  </a:t>
            </a:r>
            <a:r>
              <a:rPr lang="en-US" sz="1800" b="0" i="0" u="none">
                <a:solidFill>
                  <a:srgbClr val="CC0000"/>
                </a:solidFill>
                <a:latin typeface="Times New Roman"/>
                <a:ea typeface="Times New Roman"/>
                <a:cs typeface="Times New Roman"/>
                <a:sym typeface="Times New Roman"/>
              </a:rPr>
              <a:t>2</a:t>
            </a:r>
            <a:r>
              <a:rPr lang="en-US" sz="1800" b="0" i="0" u="none">
                <a:solidFill>
                  <a:schemeClr val="dk1"/>
                </a:solidFill>
                <a:latin typeface="Times New Roman"/>
                <a:ea typeface="Times New Roman"/>
                <a:cs typeface="Times New Roman"/>
                <a:sym typeface="Times New Roman"/>
              </a:rPr>
              <a:t>	   T  </a:t>
            </a:r>
            <a:r>
              <a:rPr lang="en-US" sz="1800" b="0" i="0" u="none">
                <a:solidFill>
                  <a:srgbClr val="CC0000"/>
                </a:solidFill>
                <a:latin typeface="Times New Roman"/>
                <a:ea typeface="Times New Roman"/>
                <a:cs typeface="Times New Roman"/>
                <a:sym typeface="Times New Roman"/>
              </a:rPr>
              <a:t>5</a:t>
            </a:r>
            <a:r>
              <a:rPr lang="en-US" sz="1800" b="0" i="0" u="none">
                <a:solidFill>
                  <a:schemeClr val="dk1"/>
                </a:solidFill>
                <a:latin typeface="Times New Roman"/>
                <a:ea typeface="Times New Roman"/>
                <a:cs typeface="Times New Roman"/>
                <a:sym typeface="Times New Roman"/>
              </a:rPr>
              <a:t>	   *	   F </a:t>
            </a:r>
            <a:r>
              <a:rPr lang="en-US" sz="1800" b="0" i="0" u="none">
                <a:solidFill>
                  <a:srgbClr val="CC0000"/>
                </a:solidFill>
                <a:latin typeface="Times New Roman"/>
                <a:ea typeface="Times New Roman"/>
                <a:cs typeface="Times New Roman"/>
                <a:sym typeface="Times New Roman"/>
              </a:rPr>
              <a:t>6</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$E+T		*id$		shift</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$E+T*		id$		shift			   F  </a:t>
            </a:r>
            <a:r>
              <a:rPr lang="en-US" sz="1800" b="0" i="0" u="none">
                <a:solidFill>
                  <a:srgbClr val="CC0000"/>
                </a:solidFill>
                <a:latin typeface="Times New Roman"/>
                <a:ea typeface="Times New Roman"/>
                <a:cs typeface="Times New Roman"/>
                <a:sym typeface="Times New Roman"/>
              </a:rPr>
              <a:t>1</a:t>
            </a:r>
            <a:r>
              <a:rPr lang="en-US" sz="1800" b="0" i="0" u="none">
                <a:solidFill>
                  <a:schemeClr val="dk1"/>
                </a:solidFill>
                <a:latin typeface="Times New Roman"/>
                <a:ea typeface="Times New Roman"/>
                <a:cs typeface="Times New Roman"/>
                <a:sym typeface="Times New Roman"/>
              </a:rPr>
              <a:t>	   F  </a:t>
            </a:r>
            <a:r>
              <a:rPr lang="en-US" sz="1800" b="0" i="0" u="none">
                <a:solidFill>
                  <a:srgbClr val="CC0000"/>
                </a:solidFill>
                <a:latin typeface="Times New Roman"/>
                <a:ea typeface="Times New Roman"/>
                <a:cs typeface="Times New Roman"/>
                <a:sym typeface="Times New Roman"/>
              </a:rPr>
              <a:t>4</a:t>
            </a:r>
            <a:r>
              <a:rPr lang="en-US" sz="1800" b="0" i="0" u="none">
                <a:solidFill>
                  <a:schemeClr val="dk1"/>
                </a:solidFill>
                <a:latin typeface="Times New Roman"/>
                <a:ea typeface="Times New Roman"/>
                <a:cs typeface="Times New Roman"/>
                <a:sym typeface="Times New Roman"/>
              </a:rPr>
              <a:t>		   id</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$E+T*</a:t>
            </a:r>
            <a:r>
              <a:rPr lang="en-US" sz="1800" b="0" i="0" u="none">
                <a:solidFill>
                  <a:srgbClr val="CC0000"/>
                </a:solidFill>
                <a:latin typeface="Times New Roman"/>
                <a:ea typeface="Times New Roman"/>
                <a:cs typeface="Times New Roman"/>
                <a:sym typeface="Times New Roman"/>
              </a:rPr>
              <a:t>id</a:t>
            </a:r>
            <a:r>
              <a:rPr lang="en-US" sz="1800" b="0" i="0" u="none">
                <a:solidFill>
                  <a:schemeClr val="dk1"/>
                </a:solidFill>
                <a:latin typeface="Times New Roman"/>
                <a:ea typeface="Times New Roman"/>
                <a:cs typeface="Times New Roman"/>
                <a:sym typeface="Times New Roman"/>
              </a:rPr>
              <a:t>		$		reduce by F → id</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a:t>
            </a:r>
            <a:r>
              <a:rPr lang="en-US" sz="1800" b="0" i="0" u="none">
                <a:solidFill>
                  <a:srgbClr val="CC0000"/>
                </a:solidFill>
                <a:latin typeface="Times New Roman"/>
                <a:ea typeface="Times New Roman"/>
                <a:cs typeface="Times New Roman"/>
                <a:sym typeface="Times New Roman"/>
              </a:rPr>
              <a:t>T*F</a:t>
            </a:r>
            <a:r>
              <a:rPr lang="en-US" sz="1800" b="0" i="0" u="none">
                <a:solidFill>
                  <a:schemeClr val="dk1"/>
                </a:solidFill>
                <a:latin typeface="Times New Roman"/>
                <a:ea typeface="Times New Roman"/>
                <a:cs typeface="Times New Roman"/>
                <a:sym typeface="Times New Roman"/>
              </a:rPr>
              <a:t>		$		reduce by T → T*F		   id	   id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r>
              <a:rPr lang="en-US" sz="1800" b="0" i="0" u="none">
                <a:solidFill>
                  <a:srgbClr val="CC0000"/>
                </a:solidFill>
                <a:latin typeface="Times New Roman"/>
                <a:ea typeface="Times New Roman"/>
                <a:cs typeface="Times New Roman"/>
                <a:sym typeface="Times New Roman"/>
              </a:rPr>
              <a:t>E+T</a:t>
            </a:r>
            <a:r>
              <a:rPr lang="en-US" sz="1800" b="0" i="0" u="none">
                <a:solidFill>
                  <a:schemeClr val="dk1"/>
                </a:solidFill>
                <a:latin typeface="Times New Roman"/>
                <a:ea typeface="Times New Roman"/>
                <a:cs typeface="Times New Roman"/>
                <a:sym typeface="Times New Roman"/>
              </a:rPr>
              <a:t>		$		reduce by E → E+T</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			$		accept</a:t>
            </a:r>
            <a:endParaRPr/>
          </a:p>
        </p:txBody>
      </p:sp>
      <p:cxnSp>
        <p:nvCxnSpPr>
          <p:cNvPr id="208" name="Google Shape;208;p10"/>
          <p:cNvCxnSpPr/>
          <p:nvPr/>
        </p:nvCxnSpPr>
        <p:spPr>
          <a:xfrm flipH="1">
            <a:off x="6934200" y="2895600"/>
            <a:ext cx="9144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09" name="Google Shape;209;p10"/>
          <p:cNvCxnSpPr/>
          <p:nvPr/>
        </p:nvCxnSpPr>
        <p:spPr>
          <a:xfrm>
            <a:off x="7848600" y="2895600"/>
            <a:ext cx="9144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10" name="Google Shape;210;p10"/>
          <p:cNvCxnSpPr/>
          <p:nvPr/>
        </p:nvCxnSpPr>
        <p:spPr>
          <a:xfrm>
            <a:off x="7848600" y="28956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11" name="Google Shape;211;p10"/>
          <p:cNvCxnSpPr/>
          <p:nvPr/>
        </p:nvCxnSpPr>
        <p:spPr>
          <a:xfrm>
            <a:off x="6934200" y="35814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12" name="Google Shape;212;p10"/>
          <p:cNvCxnSpPr/>
          <p:nvPr/>
        </p:nvCxnSpPr>
        <p:spPr>
          <a:xfrm>
            <a:off x="7848600" y="41910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13" name="Google Shape;213;p10"/>
          <p:cNvCxnSpPr/>
          <p:nvPr/>
        </p:nvCxnSpPr>
        <p:spPr>
          <a:xfrm>
            <a:off x="6934200" y="48768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14" name="Google Shape;214;p10"/>
          <p:cNvCxnSpPr/>
          <p:nvPr/>
        </p:nvCxnSpPr>
        <p:spPr>
          <a:xfrm>
            <a:off x="6934200" y="41910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15" name="Google Shape;215;p10"/>
          <p:cNvCxnSpPr/>
          <p:nvPr/>
        </p:nvCxnSpPr>
        <p:spPr>
          <a:xfrm>
            <a:off x="9677400" y="41910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16" name="Google Shape;216;p10"/>
          <p:cNvCxnSpPr/>
          <p:nvPr/>
        </p:nvCxnSpPr>
        <p:spPr>
          <a:xfrm>
            <a:off x="7848600" y="48768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17" name="Google Shape;217;p10"/>
          <p:cNvCxnSpPr/>
          <p:nvPr/>
        </p:nvCxnSpPr>
        <p:spPr>
          <a:xfrm>
            <a:off x="8763000" y="35814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18" name="Google Shape;218;p10"/>
          <p:cNvCxnSpPr/>
          <p:nvPr/>
        </p:nvCxnSpPr>
        <p:spPr>
          <a:xfrm flipH="1">
            <a:off x="7848600" y="3581400"/>
            <a:ext cx="9144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19" name="Google Shape;219;p10"/>
          <p:cNvCxnSpPr/>
          <p:nvPr/>
        </p:nvCxnSpPr>
        <p:spPr>
          <a:xfrm>
            <a:off x="8763000" y="3581400"/>
            <a:ext cx="914400" cy="381000"/>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100"/>
          <p:cNvSpPr txBox="1">
            <a:spLocks noGrp="1"/>
          </p:cNvSpPr>
          <p:nvPr>
            <p:ph type="title"/>
          </p:nvPr>
        </p:nvSpPr>
        <p:spPr>
          <a:xfrm>
            <a:off x="631825" y="0"/>
            <a:ext cx="8734425" cy="7524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br>
              <a:rPr lang="en-US" sz="2800" b="1" i="0" u="none">
                <a:solidFill>
                  <a:schemeClr val="dk1"/>
                </a:solidFill>
                <a:latin typeface="Times New Roman"/>
                <a:ea typeface="Times New Roman"/>
                <a:cs typeface="Times New Roman"/>
                <a:sym typeface="Times New Roman"/>
              </a:rPr>
            </a:br>
            <a:r>
              <a:rPr lang="en-US" sz="2800" b="1" i="0" u="none">
                <a:solidFill>
                  <a:schemeClr val="dk1"/>
                </a:solidFill>
                <a:latin typeface="Times New Roman"/>
                <a:ea typeface="Times New Roman"/>
                <a:cs typeface="Times New Roman"/>
                <a:sym typeface="Times New Roman"/>
              </a:rPr>
              <a:t>Constructing precedence functions</a:t>
            </a:r>
            <a:br>
              <a:rPr lang="en-US" sz="2800" b="1" i="0" u="none">
                <a:solidFill>
                  <a:schemeClr val="dk1"/>
                </a:solidFill>
                <a:latin typeface="Times New Roman"/>
                <a:ea typeface="Times New Roman"/>
                <a:cs typeface="Times New Roman"/>
                <a:sym typeface="Times New Roman"/>
              </a:rPr>
            </a:br>
            <a:endParaRPr/>
          </a:p>
        </p:txBody>
      </p:sp>
      <p:sp>
        <p:nvSpPr>
          <p:cNvPr id="1417" name="Google Shape;1417;p100"/>
          <p:cNvSpPr txBox="1"/>
          <p:nvPr/>
        </p:nvSpPr>
        <p:spPr>
          <a:xfrm>
            <a:off x="273050" y="765175"/>
            <a:ext cx="9432925" cy="51435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Method:</a:t>
            </a:r>
            <a:endParaRPr/>
          </a:p>
          <a:p>
            <a:pPr marL="914400" marR="0" lvl="1" indent="-457200" algn="l" rtl="0">
              <a:lnSpc>
                <a:spcPct val="100000"/>
              </a:lnSpc>
              <a:spcBef>
                <a:spcPts val="120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Create symbols </a:t>
            </a:r>
            <a:r>
              <a:rPr lang="en-US" sz="2400" b="1" i="0" u="none" strike="noStrike" cap="none">
                <a:solidFill>
                  <a:srgbClr val="0000FF"/>
                </a:solidFill>
                <a:latin typeface="Times New Roman"/>
                <a:ea typeface="Times New Roman"/>
                <a:cs typeface="Times New Roman"/>
                <a:sym typeface="Times New Roman"/>
              </a:rPr>
              <a:t>f</a:t>
            </a:r>
            <a:r>
              <a:rPr lang="en-US" sz="2400" b="1" i="0" u="none" strike="noStrike" cap="none" baseline="-25000">
                <a:solidFill>
                  <a:srgbClr val="0000FF"/>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and </a:t>
            </a:r>
            <a:r>
              <a:rPr lang="en-US" sz="2400" b="1" i="0" u="none" strike="noStrike" cap="none">
                <a:solidFill>
                  <a:srgbClr val="0000FF"/>
                </a:solidFill>
                <a:latin typeface="Times New Roman"/>
                <a:ea typeface="Times New Roman"/>
                <a:cs typeface="Times New Roman"/>
                <a:sym typeface="Times New Roman"/>
              </a:rPr>
              <a:t>g</a:t>
            </a:r>
            <a:r>
              <a:rPr lang="en-US" sz="2400" b="1" i="0" u="none" strike="noStrike" cap="none" baseline="-25000">
                <a:solidFill>
                  <a:srgbClr val="0000FF"/>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for each </a:t>
            </a:r>
            <a:r>
              <a:rPr lang="en-US" sz="2400" b="1" i="0" u="none" strike="noStrike" cap="none">
                <a:solidFill>
                  <a:srgbClr val="0000FF"/>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that is a terminal or $.</a:t>
            </a:r>
            <a:endParaRPr/>
          </a:p>
          <a:p>
            <a:pPr marL="914400" marR="0" lvl="1" indent="-457200" algn="l" rtl="0">
              <a:lnSpc>
                <a:spcPct val="100000"/>
              </a:lnSpc>
              <a:spcBef>
                <a:spcPts val="120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Partition the created symbols into as many groups  as possible, in such a way that if a =. b, then </a:t>
            </a:r>
            <a:r>
              <a:rPr lang="en-US" sz="2400" b="1" i="0" u="none" strike="noStrike" cap="none">
                <a:solidFill>
                  <a:srgbClr val="0000FF"/>
                </a:solidFill>
                <a:latin typeface="Times New Roman"/>
                <a:ea typeface="Times New Roman"/>
                <a:cs typeface="Times New Roman"/>
                <a:sym typeface="Times New Roman"/>
              </a:rPr>
              <a:t>f</a:t>
            </a:r>
            <a:r>
              <a:rPr lang="en-US" sz="2400" b="1" i="0" u="none" strike="noStrike" cap="none" baseline="-25000">
                <a:solidFill>
                  <a:srgbClr val="0000FF"/>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and </a:t>
            </a:r>
            <a:r>
              <a:rPr lang="en-US" sz="2400" b="1" i="0" u="none" strike="noStrike" cap="none">
                <a:solidFill>
                  <a:srgbClr val="0000FF"/>
                </a:solidFill>
                <a:latin typeface="Times New Roman"/>
                <a:ea typeface="Times New Roman"/>
                <a:cs typeface="Times New Roman"/>
                <a:sym typeface="Times New Roman"/>
              </a:rPr>
              <a:t>g</a:t>
            </a:r>
            <a:r>
              <a:rPr lang="en-US" sz="2400" b="1" i="0" u="none" strike="noStrike" cap="none" baseline="-25000">
                <a:solidFill>
                  <a:srgbClr val="0000FF"/>
                </a:solidFill>
                <a:latin typeface="Times New Roman"/>
                <a:ea typeface="Times New Roman"/>
                <a:cs typeface="Times New Roman"/>
                <a:sym typeface="Times New Roman"/>
              </a:rPr>
              <a:t>b </a:t>
            </a:r>
            <a:r>
              <a:rPr lang="en-US" sz="2400" b="0" i="0" u="none" strike="noStrike" cap="none">
                <a:solidFill>
                  <a:schemeClr val="dk1"/>
                </a:solidFill>
                <a:latin typeface="Times New Roman"/>
                <a:ea typeface="Times New Roman"/>
                <a:cs typeface="Times New Roman"/>
                <a:sym typeface="Times New Roman"/>
              </a:rPr>
              <a:t>are in the same group.</a:t>
            </a:r>
            <a:endParaRPr/>
          </a:p>
          <a:p>
            <a:pPr marL="914400" marR="0" lvl="1" indent="-457200" algn="l" rtl="0">
              <a:lnSpc>
                <a:spcPct val="100000"/>
              </a:lnSpc>
              <a:spcBef>
                <a:spcPts val="120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Create a directed graph whose nodes are the groups found in (2). For any a and b, if a &lt;.b , place an edge from the group of  </a:t>
            </a:r>
            <a:r>
              <a:rPr lang="en-US" sz="2400" b="1" i="0" u="none" strike="noStrike" cap="none">
                <a:solidFill>
                  <a:srgbClr val="0000FF"/>
                </a:solidFill>
                <a:latin typeface="Times New Roman"/>
                <a:ea typeface="Times New Roman"/>
                <a:cs typeface="Times New Roman"/>
                <a:sym typeface="Times New Roman"/>
              </a:rPr>
              <a:t>g</a:t>
            </a:r>
            <a:r>
              <a:rPr lang="en-US" sz="2400" b="1" i="0" u="none" strike="noStrike" cap="none" baseline="-25000">
                <a:solidFill>
                  <a:srgbClr val="0000FF"/>
                </a:solidFill>
                <a:latin typeface="Times New Roman"/>
                <a:ea typeface="Times New Roman"/>
                <a:cs typeface="Times New Roman"/>
                <a:sym typeface="Times New Roman"/>
              </a:rPr>
              <a:t>b</a:t>
            </a:r>
            <a:r>
              <a:rPr lang="en-US" sz="2400" b="0" i="0" u="none" strike="noStrike" cap="none">
                <a:solidFill>
                  <a:schemeClr val="dk1"/>
                </a:solidFill>
                <a:latin typeface="Times New Roman"/>
                <a:ea typeface="Times New Roman"/>
                <a:cs typeface="Times New Roman"/>
                <a:sym typeface="Times New Roman"/>
              </a:rPr>
              <a:t> to the group of </a:t>
            </a:r>
            <a:r>
              <a:rPr lang="en-US" sz="2400" b="1" i="0" u="none" strike="noStrike" cap="none">
                <a:solidFill>
                  <a:srgbClr val="0000FF"/>
                </a:solidFill>
                <a:latin typeface="Times New Roman"/>
                <a:ea typeface="Times New Roman"/>
                <a:cs typeface="Times New Roman"/>
                <a:sym typeface="Times New Roman"/>
              </a:rPr>
              <a:t>f</a:t>
            </a:r>
            <a:r>
              <a:rPr lang="en-US" sz="2400" b="1" i="0" u="none" strike="noStrike" cap="none" baseline="-25000">
                <a:solidFill>
                  <a:srgbClr val="0000FF"/>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Of a .&gt; b, place an edge from the group of </a:t>
            </a:r>
            <a:r>
              <a:rPr lang="en-US" sz="2400" b="1" i="0" u="none" strike="noStrike" cap="none">
                <a:solidFill>
                  <a:srgbClr val="0000FF"/>
                </a:solidFill>
                <a:latin typeface="Times New Roman"/>
                <a:ea typeface="Times New Roman"/>
                <a:cs typeface="Times New Roman"/>
                <a:sym typeface="Times New Roman"/>
              </a:rPr>
              <a:t>f</a:t>
            </a:r>
            <a:r>
              <a:rPr lang="en-US" sz="2400" b="1" i="0" u="none" strike="noStrike" cap="none" baseline="-25000">
                <a:solidFill>
                  <a:srgbClr val="0000FF"/>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to that of </a:t>
            </a:r>
            <a:r>
              <a:rPr lang="en-US" sz="2400" b="1" i="0" u="none" strike="noStrike" cap="none">
                <a:solidFill>
                  <a:srgbClr val="0000FF"/>
                </a:solidFill>
                <a:latin typeface="Times New Roman"/>
                <a:ea typeface="Times New Roman"/>
                <a:cs typeface="Times New Roman"/>
                <a:sym typeface="Times New Roman"/>
              </a:rPr>
              <a:t>g</a:t>
            </a:r>
            <a:r>
              <a:rPr lang="en-US" sz="2400" b="1" i="0" u="none" strike="noStrike" cap="none" baseline="-25000">
                <a:solidFill>
                  <a:srgbClr val="0000FF"/>
                </a:solidFill>
                <a:latin typeface="Times New Roman"/>
                <a:ea typeface="Times New Roman"/>
                <a:cs typeface="Times New Roman"/>
                <a:sym typeface="Times New Roman"/>
              </a:rPr>
              <a:t>b. </a:t>
            </a:r>
            <a:endParaRPr/>
          </a:p>
          <a:p>
            <a:pPr marL="914400" marR="0" lvl="1" indent="-457200" algn="l" rtl="0">
              <a:lnSpc>
                <a:spcPct val="100000"/>
              </a:lnSpc>
              <a:spcBef>
                <a:spcPts val="1200"/>
              </a:spcBef>
              <a:spcAft>
                <a:spcPts val="0"/>
              </a:spcAft>
              <a:buClr>
                <a:srgbClr val="CC0000"/>
              </a:buClr>
              <a:buSzPts val="2400"/>
              <a:buFont typeface="Times New Roman"/>
              <a:buAutoNum type="arabicPeriod"/>
            </a:pPr>
            <a:r>
              <a:rPr lang="en-US" sz="2400" b="0" i="0" u="none" strike="noStrike" cap="none">
                <a:solidFill>
                  <a:srgbClr val="CC0000"/>
                </a:solidFill>
                <a:latin typeface="Times New Roman"/>
                <a:ea typeface="Times New Roman"/>
                <a:cs typeface="Times New Roman"/>
                <a:sym typeface="Times New Roman"/>
              </a:rPr>
              <a:t>If the graph constructed in (3) has a cycle, then no precedence functions exist</a:t>
            </a:r>
            <a:r>
              <a:rPr lang="en-US" sz="2400" b="0" i="0" u="none" strike="noStrike" cap="none">
                <a:solidFill>
                  <a:schemeClr val="dk1"/>
                </a:solidFill>
                <a:latin typeface="Times New Roman"/>
                <a:ea typeface="Times New Roman"/>
                <a:cs typeface="Times New Roman"/>
                <a:sym typeface="Times New Roman"/>
              </a:rPr>
              <a:t>. If there are no cycle, let f(a) be the length of the longest path beginning at the group of </a:t>
            </a:r>
            <a:r>
              <a:rPr lang="en-US" sz="2400" b="1" i="0" u="none" strike="noStrike" cap="none">
                <a:solidFill>
                  <a:srgbClr val="0000FF"/>
                </a:solidFill>
                <a:latin typeface="Times New Roman"/>
                <a:ea typeface="Times New Roman"/>
                <a:cs typeface="Times New Roman"/>
                <a:sym typeface="Times New Roman"/>
              </a:rPr>
              <a:t>f</a:t>
            </a:r>
            <a:r>
              <a:rPr lang="en-US" sz="2400" b="1" i="0" u="none" strike="noStrike" cap="none" baseline="-25000">
                <a:solidFill>
                  <a:srgbClr val="0000FF"/>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let g(a) be the length of the longest path beginning at the group of </a:t>
            </a:r>
            <a:r>
              <a:rPr lang="en-US" sz="2400" b="1" i="0" u="none" strike="noStrike" cap="none">
                <a:solidFill>
                  <a:srgbClr val="0000FF"/>
                </a:solidFill>
                <a:latin typeface="Times New Roman"/>
                <a:ea typeface="Times New Roman"/>
                <a:cs typeface="Times New Roman"/>
                <a:sym typeface="Times New Roman"/>
              </a:rPr>
              <a:t>g</a:t>
            </a:r>
            <a:r>
              <a:rPr lang="en-US" sz="2400" b="1" i="0" u="none" strike="noStrike" cap="none" baseline="-25000">
                <a:solidFill>
                  <a:srgbClr val="0000FF"/>
                </a:solidFill>
                <a:latin typeface="Times New Roman"/>
                <a:ea typeface="Times New Roman"/>
                <a:cs typeface="Times New Roman"/>
                <a:sym typeface="Times New Roman"/>
              </a:rPr>
              <a:t>a.</a:t>
            </a:r>
            <a:endParaRPr/>
          </a:p>
        </p:txBody>
      </p:sp>
      <p:sp>
        <p:nvSpPr>
          <p:cNvPr id="1418" name="Google Shape;1418;p100"/>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101"/>
          <p:cNvSpPr txBox="1">
            <a:spLocks noGrp="1"/>
          </p:cNvSpPr>
          <p:nvPr>
            <p:ph type="title"/>
          </p:nvPr>
        </p:nvSpPr>
        <p:spPr>
          <a:xfrm>
            <a:off x="660400" y="0"/>
            <a:ext cx="8734425" cy="1111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Example</a:t>
            </a:r>
            <a:endParaRPr/>
          </a:p>
        </p:txBody>
      </p:sp>
      <p:grpSp>
        <p:nvGrpSpPr>
          <p:cNvPr id="1424" name="Google Shape;1424;p101"/>
          <p:cNvGrpSpPr/>
          <p:nvPr/>
        </p:nvGrpSpPr>
        <p:grpSpPr>
          <a:xfrm>
            <a:off x="1485900" y="1600200"/>
            <a:ext cx="3549650" cy="4876800"/>
            <a:chOff x="1824" y="864"/>
            <a:chExt cx="2064" cy="3072"/>
          </a:xfrm>
        </p:grpSpPr>
        <p:grpSp>
          <p:nvGrpSpPr>
            <p:cNvPr id="1425" name="Google Shape;1425;p101"/>
            <p:cNvGrpSpPr/>
            <p:nvPr/>
          </p:nvGrpSpPr>
          <p:grpSpPr>
            <a:xfrm>
              <a:off x="1824" y="864"/>
              <a:ext cx="2064" cy="3072"/>
              <a:chOff x="1824" y="864"/>
              <a:chExt cx="2064" cy="3072"/>
            </a:xfrm>
          </p:grpSpPr>
          <p:sp>
            <p:nvSpPr>
              <p:cNvPr id="1426" name="Google Shape;1426;p101"/>
              <p:cNvSpPr/>
              <p:nvPr/>
            </p:nvSpPr>
            <p:spPr>
              <a:xfrm>
                <a:off x="1824" y="1776"/>
                <a:ext cx="432" cy="432"/>
              </a:xfrm>
              <a:prstGeom prst="ellipse">
                <a:avLst/>
              </a:prstGeom>
              <a:solidFill>
                <a:srgbClr val="FF6699"/>
              </a:solidFill>
              <a:ln w="25400" cap="flat" cmpd="sng">
                <a:solidFill>
                  <a:srgbClr val="FF66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a:t>
                </a:r>
                <a:r>
                  <a:rPr lang="en-US" sz="2400" b="0" i="0" u="none" baseline="-25000">
                    <a:solidFill>
                      <a:schemeClr val="dk1"/>
                    </a:solidFill>
                    <a:latin typeface="Times New Roman"/>
                    <a:ea typeface="Times New Roman"/>
                    <a:cs typeface="Times New Roman"/>
                    <a:sym typeface="Times New Roman"/>
                  </a:rPr>
                  <a:t>*</a:t>
                </a:r>
                <a:endParaRPr/>
              </a:p>
            </p:txBody>
          </p:sp>
          <p:sp>
            <p:nvSpPr>
              <p:cNvPr id="1427" name="Google Shape;1427;p101"/>
              <p:cNvSpPr/>
              <p:nvPr/>
            </p:nvSpPr>
            <p:spPr>
              <a:xfrm>
                <a:off x="1824" y="3504"/>
                <a:ext cx="432" cy="432"/>
              </a:xfrm>
              <a:prstGeom prst="ellipse">
                <a:avLst/>
              </a:prstGeom>
              <a:solidFill>
                <a:srgbClr val="FF6699"/>
              </a:solidFill>
              <a:ln w="25400" cap="flat" cmpd="sng">
                <a:solidFill>
                  <a:srgbClr val="FF66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a:t>
                </a:r>
                <a:r>
                  <a:rPr lang="en-US" sz="2400" b="0" i="0" u="none" baseline="-25000">
                    <a:solidFill>
                      <a:schemeClr val="dk1"/>
                    </a:solidFill>
                    <a:latin typeface="Times New Roman"/>
                    <a:ea typeface="Times New Roman"/>
                    <a:cs typeface="Times New Roman"/>
                    <a:sym typeface="Times New Roman"/>
                  </a:rPr>
                  <a:t>$</a:t>
                </a:r>
                <a:endParaRPr/>
              </a:p>
            </p:txBody>
          </p:sp>
          <p:sp>
            <p:nvSpPr>
              <p:cNvPr id="1428" name="Google Shape;1428;p101"/>
              <p:cNvSpPr/>
              <p:nvPr/>
            </p:nvSpPr>
            <p:spPr>
              <a:xfrm>
                <a:off x="3456" y="864"/>
                <a:ext cx="432" cy="432"/>
              </a:xfrm>
              <a:prstGeom prst="ellipse">
                <a:avLst/>
              </a:prstGeom>
              <a:solidFill>
                <a:srgbClr val="FF6699"/>
              </a:solidFill>
              <a:ln w="25400" cap="flat" cmpd="sng">
                <a:solidFill>
                  <a:srgbClr val="FF66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a:t>
                </a:r>
                <a:r>
                  <a:rPr lang="en-US" sz="2400" b="0" i="0" u="none" baseline="-25000">
                    <a:solidFill>
                      <a:schemeClr val="dk1"/>
                    </a:solidFill>
                    <a:latin typeface="Times New Roman"/>
                    <a:ea typeface="Times New Roman"/>
                    <a:cs typeface="Times New Roman"/>
                    <a:sym typeface="Times New Roman"/>
                  </a:rPr>
                  <a:t>id</a:t>
                </a:r>
                <a:endParaRPr/>
              </a:p>
            </p:txBody>
          </p:sp>
          <p:sp>
            <p:nvSpPr>
              <p:cNvPr id="1429" name="Google Shape;1429;p101"/>
              <p:cNvSpPr/>
              <p:nvPr/>
            </p:nvSpPr>
            <p:spPr>
              <a:xfrm>
                <a:off x="3456" y="2640"/>
                <a:ext cx="432" cy="432"/>
              </a:xfrm>
              <a:prstGeom prst="ellipse">
                <a:avLst/>
              </a:prstGeom>
              <a:solidFill>
                <a:srgbClr val="FF6699"/>
              </a:solidFill>
              <a:ln w="25400" cap="flat" cmpd="sng">
                <a:solidFill>
                  <a:srgbClr val="FF66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a:t>
                </a:r>
                <a:r>
                  <a:rPr lang="en-US" sz="2400" b="0" i="0" u="none" baseline="-25000">
                    <a:solidFill>
                      <a:schemeClr val="dk1"/>
                    </a:solidFill>
                    <a:latin typeface="Times New Roman"/>
                    <a:ea typeface="Times New Roman"/>
                    <a:cs typeface="Times New Roman"/>
                    <a:sym typeface="Times New Roman"/>
                  </a:rPr>
                  <a:t>+</a:t>
                </a:r>
                <a:endParaRPr/>
              </a:p>
            </p:txBody>
          </p:sp>
        </p:grpSp>
        <p:grpSp>
          <p:nvGrpSpPr>
            <p:cNvPr id="1430" name="Google Shape;1430;p101"/>
            <p:cNvGrpSpPr/>
            <p:nvPr/>
          </p:nvGrpSpPr>
          <p:grpSpPr>
            <a:xfrm>
              <a:off x="1824" y="864"/>
              <a:ext cx="2064" cy="3072"/>
              <a:chOff x="1824" y="864"/>
              <a:chExt cx="2064" cy="3072"/>
            </a:xfrm>
          </p:grpSpPr>
          <p:sp>
            <p:nvSpPr>
              <p:cNvPr id="1431" name="Google Shape;1431;p101"/>
              <p:cNvSpPr/>
              <p:nvPr/>
            </p:nvSpPr>
            <p:spPr>
              <a:xfrm>
                <a:off x="1824" y="864"/>
                <a:ext cx="432" cy="432"/>
              </a:xfrm>
              <a:prstGeom prst="ellipse">
                <a:avLst/>
              </a:prstGeom>
              <a:solidFill>
                <a:srgbClr val="99CCFF"/>
              </a:solidFill>
              <a:ln w="25400" cap="flat" cmpd="sng">
                <a:solidFill>
                  <a:srgbClr val="99CC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a:t>
                </a:r>
                <a:r>
                  <a:rPr lang="en-US" sz="2400" b="0" i="0" u="none" baseline="-25000">
                    <a:solidFill>
                      <a:schemeClr val="dk1"/>
                    </a:solidFill>
                    <a:latin typeface="Times New Roman"/>
                    <a:ea typeface="Times New Roman"/>
                    <a:cs typeface="Times New Roman"/>
                    <a:sym typeface="Times New Roman"/>
                  </a:rPr>
                  <a:t>id</a:t>
                </a:r>
                <a:endParaRPr/>
              </a:p>
            </p:txBody>
          </p:sp>
          <p:sp>
            <p:nvSpPr>
              <p:cNvPr id="1432" name="Google Shape;1432;p101"/>
              <p:cNvSpPr/>
              <p:nvPr/>
            </p:nvSpPr>
            <p:spPr>
              <a:xfrm>
                <a:off x="1824" y="2640"/>
                <a:ext cx="432" cy="432"/>
              </a:xfrm>
              <a:prstGeom prst="ellipse">
                <a:avLst/>
              </a:prstGeom>
              <a:solidFill>
                <a:srgbClr val="99CCFF"/>
              </a:solidFill>
              <a:ln w="25400" cap="flat" cmpd="sng">
                <a:solidFill>
                  <a:srgbClr val="99CC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a:t>
                </a:r>
                <a:r>
                  <a:rPr lang="en-US" sz="2400" b="0" i="0" u="none" baseline="-25000">
                    <a:solidFill>
                      <a:schemeClr val="dk1"/>
                    </a:solidFill>
                    <a:latin typeface="Times New Roman"/>
                    <a:ea typeface="Times New Roman"/>
                    <a:cs typeface="Times New Roman"/>
                    <a:sym typeface="Times New Roman"/>
                  </a:rPr>
                  <a:t>+</a:t>
                </a:r>
                <a:endParaRPr/>
              </a:p>
            </p:txBody>
          </p:sp>
          <p:sp>
            <p:nvSpPr>
              <p:cNvPr id="1433" name="Google Shape;1433;p101"/>
              <p:cNvSpPr/>
              <p:nvPr/>
            </p:nvSpPr>
            <p:spPr>
              <a:xfrm>
                <a:off x="3456" y="1776"/>
                <a:ext cx="432" cy="432"/>
              </a:xfrm>
              <a:prstGeom prst="ellipse">
                <a:avLst/>
              </a:prstGeom>
              <a:solidFill>
                <a:srgbClr val="99CCFF"/>
              </a:solidFill>
              <a:ln w="25400" cap="flat" cmpd="sng">
                <a:solidFill>
                  <a:srgbClr val="99CC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a:t>
                </a:r>
                <a:r>
                  <a:rPr lang="en-US" sz="2400" b="0" i="0" u="none" baseline="-25000">
                    <a:solidFill>
                      <a:schemeClr val="dk1"/>
                    </a:solidFill>
                    <a:latin typeface="Times New Roman"/>
                    <a:ea typeface="Times New Roman"/>
                    <a:cs typeface="Times New Roman"/>
                    <a:sym typeface="Times New Roman"/>
                  </a:rPr>
                  <a:t>*</a:t>
                </a:r>
                <a:endParaRPr/>
              </a:p>
            </p:txBody>
          </p:sp>
          <p:sp>
            <p:nvSpPr>
              <p:cNvPr id="1434" name="Google Shape;1434;p101"/>
              <p:cNvSpPr/>
              <p:nvPr/>
            </p:nvSpPr>
            <p:spPr>
              <a:xfrm>
                <a:off x="3456" y="3504"/>
                <a:ext cx="432" cy="432"/>
              </a:xfrm>
              <a:prstGeom prst="ellipse">
                <a:avLst/>
              </a:prstGeom>
              <a:solidFill>
                <a:srgbClr val="99CCFF"/>
              </a:solidFill>
              <a:ln w="25400" cap="flat" cmpd="sng">
                <a:solidFill>
                  <a:srgbClr val="99CC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a:t>
                </a:r>
                <a:r>
                  <a:rPr lang="en-US" sz="2400" b="0" i="0" u="none" baseline="-25000">
                    <a:solidFill>
                      <a:schemeClr val="dk1"/>
                    </a:solidFill>
                    <a:latin typeface="Times New Roman"/>
                    <a:ea typeface="Times New Roman"/>
                    <a:cs typeface="Times New Roman"/>
                    <a:sym typeface="Times New Roman"/>
                  </a:rPr>
                  <a:t>$</a:t>
                </a:r>
                <a:endParaRPr/>
              </a:p>
            </p:txBody>
          </p:sp>
        </p:grpSp>
      </p:grpSp>
      <p:grpSp>
        <p:nvGrpSpPr>
          <p:cNvPr id="1435" name="Google Shape;1435;p101"/>
          <p:cNvGrpSpPr/>
          <p:nvPr/>
        </p:nvGrpSpPr>
        <p:grpSpPr>
          <a:xfrm>
            <a:off x="1471612" y="1943100"/>
            <a:ext cx="2903537" cy="4191000"/>
            <a:chOff x="1816" y="1080"/>
            <a:chExt cx="1688" cy="2640"/>
          </a:xfrm>
        </p:grpSpPr>
        <p:cxnSp>
          <p:nvCxnSpPr>
            <p:cNvPr id="1436" name="Google Shape;1436;p101"/>
            <p:cNvCxnSpPr/>
            <p:nvPr/>
          </p:nvCxnSpPr>
          <p:spPr>
            <a:xfrm>
              <a:off x="2016" y="1296"/>
              <a:ext cx="0" cy="480"/>
            </a:xfrm>
            <a:prstGeom prst="straightConnector1">
              <a:avLst/>
            </a:prstGeom>
            <a:noFill/>
            <a:ln w="57150" cap="flat" cmpd="sng">
              <a:solidFill>
                <a:schemeClr val="dk1"/>
              </a:solidFill>
              <a:prstDash val="solid"/>
              <a:miter lim="800000"/>
              <a:headEnd type="none" w="med" len="med"/>
              <a:tailEnd type="triangle" w="med" len="med"/>
            </a:ln>
          </p:spPr>
        </p:cxnSp>
        <p:cxnSp>
          <p:nvCxnSpPr>
            <p:cNvPr id="1437" name="Google Shape;1437;p101"/>
            <p:cNvCxnSpPr/>
            <p:nvPr/>
          </p:nvCxnSpPr>
          <p:spPr>
            <a:xfrm>
              <a:off x="2256" y="1152"/>
              <a:ext cx="1248" cy="1584"/>
            </a:xfrm>
            <a:prstGeom prst="straightConnector1">
              <a:avLst/>
            </a:prstGeom>
            <a:noFill/>
            <a:ln w="57150" cap="flat" cmpd="sng">
              <a:solidFill>
                <a:schemeClr val="dk1"/>
              </a:solidFill>
              <a:prstDash val="solid"/>
              <a:miter lim="800000"/>
              <a:headEnd type="none" w="med" len="med"/>
              <a:tailEnd type="triangle" w="med" len="med"/>
            </a:ln>
          </p:spPr>
        </p:cxnSp>
        <p:cxnSp>
          <p:nvCxnSpPr>
            <p:cNvPr id="1438" name="Google Shape;1438;p101"/>
            <p:cNvCxnSpPr/>
            <p:nvPr/>
          </p:nvCxnSpPr>
          <p:spPr>
            <a:xfrm>
              <a:off x="1816" y="1080"/>
              <a:ext cx="1" cy="2640"/>
            </a:xfrm>
            <a:prstGeom prst="curvedConnector3">
              <a:avLst>
                <a:gd name="adj1" fmla="val -85456699"/>
              </a:avLst>
            </a:prstGeom>
            <a:noFill/>
            <a:ln w="57150" cap="flat" cmpd="sng">
              <a:solidFill>
                <a:schemeClr val="dk1"/>
              </a:solidFill>
              <a:prstDash val="solid"/>
              <a:miter lim="800000"/>
              <a:headEnd type="none" w="med" len="med"/>
              <a:tailEnd type="triangle" w="med" len="med"/>
            </a:ln>
          </p:spPr>
        </p:cxnSp>
      </p:grpSp>
      <p:grpSp>
        <p:nvGrpSpPr>
          <p:cNvPr id="1439" name="Google Shape;1439;p101"/>
          <p:cNvGrpSpPr/>
          <p:nvPr/>
        </p:nvGrpSpPr>
        <p:grpSpPr>
          <a:xfrm>
            <a:off x="2228850" y="1943100"/>
            <a:ext cx="2822575" cy="4191000"/>
            <a:chOff x="2256" y="1080"/>
            <a:chExt cx="1641" cy="2640"/>
          </a:xfrm>
        </p:grpSpPr>
        <p:cxnSp>
          <p:nvCxnSpPr>
            <p:cNvPr id="1440" name="Google Shape;1440;p101"/>
            <p:cNvCxnSpPr/>
            <p:nvPr/>
          </p:nvCxnSpPr>
          <p:spPr>
            <a:xfrm>
              <a:off x="3696" y="1296"/>
              <a:ext cx="0" cy="480"/>
            </a:xfrm>
            <a:prstGeom prst="straightConnector1">
              <a:avLst/>
            </a:prstGeom>
            <a:noFill/>
            <a:ln w="57150" cap="flat" cmpd="sng">
              <a:solidFill>
                <a:srgbClr val="00CC00"/>
              </a:solidFill>
              <a:prstDash val="solid"/>
              <a:miter lim="800000"/>
              <a:headEnd type="none" w="med" len="med"/>
              <a:tailEnd type="triangle" w="med" len="med"/>
            </a:ln>
          </p:spPr>
        </p:cxnSp>
        <p:cxnSp>
          <p:nvCxnSpPr>
            <p:cNvPr id="1441" name="Google Shape;1441;p101"/>
            <p:cNvCxnSpPr/>
            <p:nvPr/>
          </p:nvCxnSpPr>
          <p:spPr>
            <a:xfrm flipH="1">
              <a:off x="2256" y="1104"/>
              <a:ext cx="1200" cy="1632"/>
            </a:xfrm>
            <a:prstGeom prst="straightConnector1">
              <a:avLst/>
            </a:prstGeom>
            <a:noFill/>
            <a:ln w="57150" cap="flat" cmpd="sng">
              <a:solidFill>
                <a:srgbClr val="00CC00"/>
              </a:solidFill>
              <a:prstDash val="solid"/>
              <a:miter lim="800000"/>
              <a:headEnd type="none" w="med" len="med"/>
              <a:tailEnd type="triangle" w="med" len="med"/>
            </a:ln>
          </p:spPr>
        </p:cxnSp>
        <p:cxnSp>
          <p:nvCxnSpPr>
            <p:cNvPr id="1442" name="Google Shape;1442;p101"/>
            <p:cNvCxnSpPr/>
            <p:nvPr/>
          </p:nvCxnSpPr>
          <p:spPr>
            <a:xfrm>
              <a:off x="3896" y="1080"/>
              <a:ext cx="1" cy="2640"/>
            </a:xfrm>
            <a:prstGeom prst="curvedConnector3">
              <a:avLst>
                <a:gd name="adj1" fmla="val -293345462"/>
              </a:avLst>
            </a:prstGeom>
            <a:noFill/>
            <a:ln w="57150" cap="flat" cmpd="sng">
              <a:solidFill>
                <a:srgbClr val="00CC00"/>
              </a:solidFill>
              <a:prstDash val="solid"/>
              <a:miter lim="800000"/>
              <a:headEnd type="none" w="med" len="med"/>
              <a:tailEnd type="triangle" w="med" len="med"/>
            </a:ln>
          </p:spPr>
        </p:cxnSp>
      </p:grpSp>
      <p:grpSp>
        <p:nvGrpSpPr>
          <p:cNvPr id="1443" name="Google Shape;1443;p101"/>
          <p:cNvGrpSpPr/>
          <p:nvPr/>
        </p:nvGrpSpPr>
        <p:grpSpPr>
          <a:xfrm>
            <a:off x="1816100" y="3352800"/>
            <a:ext cx="2476500" cy="2743200"/>
            <a:chOff x="2016" y="1968"/>
            <a:chExt cx="1440" cy="1728"/>
          </a:xfrm>
        </p:grpSpPr>
        <p:cxnSp>
          <p:nvCxnSpPr>
            <p:cNvPr id="1444" name="Google Shape;1444;p101"/>
            <p:cNvCxnSpPr/>
            <p:nvPr/>
          </p:nvCxnSpPr>
          <p:spPr>
            <a:xfrm>
              <a:off x="2256" y="1968"/>
              <a:ext cx="1200" cy="0"/>
            </a:xfrm>
            <a:prstGeom prst="straightConnector1">
              <a:avLst/>
            </a:prstGeom>
            <a:noFill/>
            <a:ln w="57150" cap="flat" cmpd="sng">
              <a:solidFill>
                <a:srgbClr val="A50021"/>
              </a:solidFill>
              <a:prstDash val="solid"/>
              <a:miter lim="800000"/>
              <a:headEnd type="none" w="med" len="med"/>
              <a:tailEnd type="triangle" w="med" len="med"/>
            </a:ln>
          </p:spPr>
        </p:cxnSp>
        <p:cxnSp>
          <p:nvCxnSpPr>
            <p:cNvPr id="1445" name="Google Shape;1445;p101"/>
            <p:cNvCxnSpPr/>
            <p:nvPr/>
          </p:nvCxnSpPr>
          <p:spPr>
            <a:xfrm>
              <a:off x="2016" y="2208"/>
              <a:ext cx="0" cy="432"/>
            </a:xfrm>
            <a:prstGeom prst="straightConnector1">
              <a:avLst/>
            </a:prstGeom>
            <a:noFill/>
            <a:ln w="57150" cap="flat" cmpd="sng">
              <a:solidFill>
                <a:srgbClr val="A50021"/>
              </a:solidFill>
              <a:prstDash val="solid"/>
              <a:miter lim="800000"/>
              <a:headEnd type="none" w="med" len="med"/>
              <a:tailEnd type="triangle" w="med" len="med"/>
            </a:ln>
          </p:spPr>
        </p:cxnSp>
        <p:cxnSp>
          <p:nvCxnSpPr>
            <p:cNvPr id="1446" name="Google Shape;1446;p101"/>
            <p:cNvCxnSpPr/>
            <p:nvPr/>
          </p:nvCxnSpPr>
          <p:spPr>
            <a:xfrm>
              <a:off x="2208" y="2160"/>
              <a:ext cx="1248" cy="1536"/>
            </a:xfrm>
            <a:prstGeom prst="straightConnector1">
              <a:avLst/>
            </a:prstGeom>
            <a:noFill/>
            <a:ln w="57150" cap="flat" cmpd="sng">
              <a:solidFill>
                <a:srgbClr val="A50021"/>
              </a:solidFill>
              <a:prstDash val="solid"/>
              <a:miter lim="800000"/>
              <a:headEnd type="none" w="med" len="med"/>
              <a:tailEnd type="triangle" w="med" len="med"/>
            </a:ln>
          </p:spPr>
        </p:cxnSp>
      </p:grpSp>
      <p:grpSp>
        <p:nvGrpSpPr>
          <p:cNvPr id="1447" name="Google Shape;1447;p101"/>
          <p:cNvGrpSpPr/>
          <p:nvPr/>
        </p:nvGrpSpPr>
        <p:grpSpPr>
          <a:xfrm>
            <a:off x="2228850" y="3657600"/>
            <a:ext cx="2476500" cy="2362200"/>
            <a:chOff x="2256" y="2160"/>
            <a:chExt cx="1440" cy="1488"/>
          </a:xfrm>
        </p:grpSpPr>
        <p:cxnSp>
          <p:nvCxnSpPr>
            <p:cNvPr id="1448" name="Google Shape;1448;p101"/>
            <p:cNvCxnSpPr/>
            <p:nvPr/>
          </p:nvCxnSpPr>
          <p:spPr>
            <a:xfrm>
              <a:off x="3696" y="2208"/>
              <a:ext cx="0" cy="432"/>
            </a:xfrm>
            <a:prstGeom prst="straightConnector1">
              <a:avLst/>
            </a:prstGeom>
            <a:noFill/>
            <a:ln w="57150" cap="flat" cmpd="sng">
              <a:solidFill>
                <a:srgbClr val="FF9966"/>
              </a:solidFill>
              <a:prstDash val="solid"/>
              <a:miter lim="800000"/>
              <a:headEnd type="none" w="med" len="med"/>
              <a:tailEnd type="triangle" w="med" len="med"/>
            </a:ln>
          </p:spPr>
        </p:cxnSp>
        <p:cxnSp>
          <p:nvCxnSpPr>
            <p:cNvPr id="1449" name="Google Shape;1449;p101"/>
            <p:cNvCxnSpPr/>
            <p:nvPr/>
          </p:nvCxnSpPr>
          <p:spPr>
            <a:xfrm flipH="1">
              <a:off x="2256" y="2160"/>
              <a:ext cx="1296" cy="1488"/>
            </a:xfrm>
            <a:prstGeom prst="straightConnector1">
              <a:avLst/>
            </a:prstGeom>
            <a:noFill/>
            <a:ln w="57150" cap="flat" cmpd="sng">
              <a:solidFill>
                <a:srgbClr val="FF9966"/>
              </a:solidFill>
              <a:prstDash val="solid"/>
              <a:miter lim="800000"/>
              <a:headEnd type="none" w="med" len="med"/>
              <a:tailEnd type="triangle" w="med" len="med"/>
            </a:ln>
          </p:spPr>
        </p:cxnSp>
      </p:grpSp>
      <p:grpSp>
        <p:nvGrpSpPr>
          <p:cNvPr id="1450" name="Google Shape;1450;p101"/>
          <p:cNvGrpSpPr/>
          <p:nvPr/>
        </p:nvGrpSpPr>
        <p:grpSpPr>
          <a:xfrm>
            <a:off x="2228850" y="4800600"/>
            <a:ext cx="2476500" cy="990600"/>
            <a:chOff x="2256" y="2880"/>
            <a:chExt cx="1440" cy="624"/>
          </a:xfrm>
        </p:grpSpPr>
        <p:cxnSp>
          <p:nvCxnSpPr>
            <p:cNvPr id="1451" name="Google Shape;1451;p101"/>
            <p:cNvCxnSpPr/>
            <p:nvPr/>
          </p:nvCxnSpPr>
          <p:spPr>
            <a:xfrm rot="10800000">
              <a:off x="2256" y="2880"/>
              <a:ext cx="1200" cy="0"/>
            </a:xfrm>
            <a:prstGeom prst="straightConnector1">
              <a:avLst/>
            </a:prstGeom>
            <a:noFill/>
            <a:ln w="57150" cap="flat" cmpd="sng">
              <a:solidFill>
                <a:schemeClr val="folHlink"/>
              </a:solidFill>
              <a:prstDash val="solid"/>
              <a:miter lim="800000"/>
              <a:headEnd type="none" w="med" len="med"/>
              <a:tailEnd type="triangle" w="med" len="med"/>
            </a:ln>
          </p:spPr>
        </p:cxnSp>
        <p:cxnSp>
          <p:nvCxnSpPr>
            <p:cNvPr id="1452" name="Google Shape;1452;p101"/>
            <p:cNvCxnSpPr/>
            <p:nvPr/>
          </p:nvCxnSpPr>
          <p:spPr>
            <a:xfrm>
              <a:off x="3696" y="3072"/>
              <a:ext cx="0" cy="432"/>
            </a:xfrm>
            <a:prstGeom prst="straightConnector1">
              <a:avLst/>
            </a:prstGeom>
            <a:noFill/>
            <a:ln w="57150" cap="flat" cmpd="sng">
              <a:solidFill>
                <a:schemeClr val="folHlink"/>
              </a:solidFill>
              <a:prstDash val="solid"/>
              <a:miter lim="800000"/>
              <a:headEnd type="none" w="med" len="med"/>
              <a:tailEnd type="triangle" w="med" len="med"/>
            </a:ln>
          </p:spPr>
        </p:cxnSp>
      </p:grpSp>
      <p:cxnSp>
        <p:nvCxnSpPr>
          <p:cNvPr id="1453" name="Google Shape;1453;p101"/>
          <p:cNvCxnSpPr/>
          <p:nvPr/>
        </p:nvCxnSpPr>
        <p:spPr>
          <a:xfrm>
            <a:off x="1816100" y="5105400"/>
            <a:ext cx="1587" cy="685800"/>
          </a:xfrm>
          <a:prstGeom prst="straightConnector1">
            <a:avLst/>
          </a:prstGeom>
          <a:noFill/>
          <a:ln w="57150" cap="flat" cmpd="sng">
            <a:solidFill>
              <a:schemeClr val="hlink"/>
            </a:solidFill>
            <a:prstDash val="solid"/>
            <a:miter lim="800000"/>
            <a:headEnd type="none" w="med" len="med"/>
            <a:tailEnd type="triangle" w="med" len="med"/>
          </a:ln>
        </p:spPr>
      </p:cxnSp>
      <p:graphicFrame>
        <p:nvGraphicFramePr>
          <p:cNvPr id="1454" name="Google Shape;1454;p101"/>
          <p:cNvGraphicFramePr/>
          <p:nvPr/>
        </p:nvGraphicFramePr>
        <p:xfrm>
          <a:off x="6026150" y="1143000"/>
          <a:ext cx="3000000" cy="3000000"/>
        </p:xfrm>
        <a:graphic>
          <a:graphicData uri="http://schemas.openxmlformats.org/drawingml/2006/table">
            <a:tbl>
              <a:tblPr>
                <a:noFill/>
                <a:tableStyleId>{06AC34A5-F145-427F-A125-8F5CA0E42856}</a:tableStyleId>
              </a:tblPr>
              <a:tblGrid>
                <a:gridCol w="784225">
                  <a:extLst>
                    <a:ext uri="{9D8B030D-6E8A-4147-A177-3AD203B41FA5}">
                      <a16:colId xmlns:a16="http://schemas.microsoft.com/office/drawing/2014/main" val="20000"/>
                    </a:ext>
                  </a:extLst>
                </a:gridCol>
                <a:gridCol w="766750">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774700">
                  <a:extLst>
                    <a:ext uri="{9D8B030D-6E8A-4147-A177-3AD203B41FA5}">
                      <a16:colId xmlns:a16="http://schemas.microsoft.com/office/drawing/2014/main" val="20003"/>
                    </a:ext>
                  </a:extLst>
                </a:gridCol>
                <a:gridCol w="776275">
                  <a:extLst>
                    <a:ext uri="{9D8B030D-6E8A-4147-A177-3AD203B41FA5}">
                      <a16:colId xmlns:a16="http://schemas.microsoft.com/office/drawing/2014/main" val="20004"/>
                    </a:ext>
                  </a:extLst>
                </a:gridCol>
              </a:tblGrid>
              <a:tr h="45720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Id</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6400">
                <a:tc>
                  <a:txBody>
                    <a:bodyPr/>
                    <a:lstStyle/>
                    <a:p>
                      <a:pPr marL="0" marR="0" lvl="0" indent="0" algn="ctr"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f</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4</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4</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0</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6400">
                <a:tc>
                  <a:txBody>
                    <a:bodyPr/>
                    <a:lstStyle/>
                    <a:p>
                      <a:pPr marL="0" marR="0" lvl="0" indent="0" algn="ctr"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g</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5</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0</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455" name="Google Shape;1455;p101"/>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101</a:t>
            </a:fld>
            <a:endParaRPr/>
          </a:p>
        </p:txBody>
      </p:sp>
      <p:sp>
        <p:nvSpPr>
          <p:cNvPr id="1456" name="Google Shape;1456;p101"/>
          <p:cNvSpPr txBox="1"/>
          <p:nvPr/>
        </p:nvSpPr>
        <p:spPr>
          <a:xfrm>
            <a:off x="6589712" y="4914900"/>
            <a:ext cx="3228975" cy="581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There are no = relationships, so each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symbol is in a group by itself</a:t>
            </a:r>
            <a:endParaRPr/>
          </a:p>
        </p:txBody>
      </p:sp>
      <p:graphicFrame>
        <p:nvGraphicFramePr>
          <p:cNvPr id="1457" name="Google Shape;1457;p101"/>
          <p:cNvGraphicFramePr/>
          <p:nvPr/>
        </p:nvGraphicFramePr>
        <p:xfrm>
          <a:off x="7239000" y="2500312"/>
          <a:ext cx="3000000" cy="3000000"/>
        </p:xfrm>
        <a:graphic>
          <a:graphicData uri="http://schemas.openxmlformats.org/drawingml/2006/table">
            <a:tbl>
              <a:tblPr>
                <a:noFill/>
                <a:tableStyleId>{06AC34A5-F145-427F-A125-8F5CA0E42856}</a:tableStyleId>
              </a:tblPr>
              <a:tblGrid>
                <a:gridCol w="473075">
                  <a:extLst>
                    <a:ext uri="{9D8B030D-6E8A-4147-A177-3AD203B41FA5}">
                      <a16:colId xmlns:a16="http://schemas.microsoft.com/office/drawing/2014/main" val="20000"/>
                    </a:ext>
                  </a:extLst>
                </a:gridCol>
                <a:gridCol w="471475">
                  <a:extLst>
                    <a:ext uri="{9D8B030D-6E8A-4147-A177-3AD203B41FA5}">
                      <a16:colId xmlns:a16="http://schemas.microsoft.com/office/drawing/2014/main" val="20001"/>
                    </a:ext>
                  </a:extLst>
                </a:gridCol>
                <a:gridCol w="474650">
                  <a:extLst>
                    <a:ext uri="{9D8B030D-6E8A-4147-A177-3AD203B41FA5}">
                      <a16:colId xmlns:a16="http://schemas.microsoft.com/office/drawing/2014/main" val="20002"/>
                    </a:ext>
                  </a:extLst>
                </a:gridCol>
                <a:gridCol w="471475">
                  <a:extLst>
                    <a:ext uri="{9D8B030D-6E8A-4147-A177-3AD203B41FA5}">
                      <a16:colId xmlns:a16="http://schemas.microsoft.com/office/drawing/2014/main" val="20003"/>
                    </a:ext>
                  </a:extLst>
                </a:gridCol>
                <a:gridCol w="471475">
                  <a:extLst>
                    <a:ext uri="{9D8B030D-6E8A-4147-A177-3AD203B41FA5}">
                      <a16:colId xmlns:a16="http://schemas.microsoft.com/office/drawing/2014/main" val="20004"/>
                    </a:ext>
                  </a:extLst>
                </a:gridCol>
              </a:tblGrid>
              <a:tr h="38100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3"/>
                                        </p:tgtEl>
                                        <p:attrNameLst>
                                          <p:attrName>style.visibility</p:attrName>
                                        </p:attrNameLst>
                                      </p:cBhvr>
                                      <p:to>
                                        <p:strVal val="visible"/>
                                      </p:to>
                                    </p:set>
                                    <p:animEffect transition="in" filter="fade">
                                      <p:cBhvr>
                                        <p:cTn id="7" dur="500"/>
                                        <p:tgtEl>
                                          <p:spTgt spid="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10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Disadvantages of Operator Precedence Parsing</a:t>
            </a:r>
            <a:endParaRPr/>
          </a:p>
        </p:txBody>
      </p:sp>
      <p:sp>
        <p:nvSpPr>
          <p:cNvPr id="1463" name="Google Shape;1463;p102"/>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Disadvantages</a:t>
            </a:r>
            <a:r>
              <a:rPr lang="en-US" sz="2400" b="0" i="0" u="none">
                <a:solidFill>
                  <a:schemeClr val="dk1"/>
                </a:solidFill>
                <a:latin typeface="Times New Roman"/>
                <a:ea typeface="Times New Roman"/>
                <a:cs typeface="Times New Roman"/>
                <a:sym typeface="Times New Roman"/>
              </a:rPr>
              <a:t>:</a:t>
            </a:r>
            <a:endParaRPr/>
          </a:p>
          <a:p>
            <a:pPr marL="742950" lvl="1" indent="-285750" algn="l" rtl="0">
              <a:lnSpc>
                <a:spcPct val="100000"/>
              </a:lnSpc>
              <a:spcBef>
                <a:spcPts val="540"/>
              </a:spcBef>
              <a:spcAft>
                <a:spcPts val="0"/>
              </a:spcAft>
              <a:buClr>
                <a:schemeClr val="dk1"/>
              </a:buClr>
              <a:buSzPts val="2700"/>
              <a:buFont typeface="Times New Roman"/>
              <a:buChar char="–"/>
            </a:pPr>
            <a:r>
              <a:rPr lang="en-US" sz="2700" b="0" i="0" u="none">
                <a:solidFill>
                  <a:schemeClr val="dk1"/>
                </a:solidFill>
                <a:latin typeface="Times New Roman"/>
                <a:ea typeface="Times New Roman"/>
                <a:cs typeface="Times New Roman"/>
                <a:sym typeface="Times New Roman"/>
              </a:rPr>
              <a:t>It cannot handle the unary minus (</a:t>
            </a:r>
            <a:r>
              <a:rPr lang="en-US" sz="2700" b="0" i="0" u="none">
                <a:solidFill>
                  <a:srgbClr val="CC0000"/>
                </a:solidFill>
                <a:latin typeface="Times New Roman"/>
                <a:ea typeface="Times New Roman"/>
                <a:cs typeface="Times New Roman"/>
                <a:sym typeface="Times New Roman"/>
              </a:rPr>
              <a:t>the lexical analyzer should handle the unary minus</a:t>
            </a:r>
            <a:r>
              <a:rPr lang="en-US" sz="2700" b="0" i="0" u="none">
                <a:solidFill>
                  <a:schemeClr val="dk1"/>
                </a:solidFill>
                <a:latin typeface="Times New Roman"/>
                <a:ea typeface="Times New Roman"/>
                <a:cs typeface="Times New Roman"/>
                <a:sym typeface="Times New Roman"/>
              </a:rPr>
              <a:t>).</a:t>
            </a:r>
            <a:endParaRPr/>
          </a:p>
          <a:p>
            <a:pPr marL="742950" lvl="1" indent="-285750" algn="l" rtl="0">
              <a:lnSpc>
                <a:spcPct val="100000"/>
              </a:lnSpc>
              <a:spcBef>
                <a:spcPts val="540"/>
              </a:spcBef>
              <a:spcAft>
                <a:spcPts val="0"/>
              </a:spcAft>
              <a:buClr>
                <a:schemeClr val="dk1"/>
              </a:buClr>
              <a:buSzPts val="2700"/>
              <a:buFont typeface="Times New Roman"/>
              <a:buChar char="–"/>
            </a:pPr>
            <a:r>
              <a:rPr lang="en-US" sz="2700" b="0" i="0" u="none">
                <a:solidFill>
                  <a:schemeClr val="dk1"/>
                </a:solidFill>
                <a:latin typeface="Times New Roman"/>
                <a:ea typeface="Times New Roman"/>
                <a:cs typeface="Times New Roman"/>
                <a:sym typeface="Times New Roman"/>
              </a:rPr>
              <a:t>Small class of grammars.</a:t>
            </a:r>
            <a:endParaRPr/>
          </a:p>
          <a:p>
            <a:pPr marL="742950" lvl="1" indent="-285750" algn="l" rtl="0">
              <a:lnSpc>
                <a:spcPct val="100000"/>
              </a:lnSpc>
              <a:spcBef>
                <a:spcPts val="540"/>
              </a:spcBef>
              <a:spcAft>
                <a:spcPts val="0"/>
              </a:spcAft>
              <a:buClr>
                <a:schemeClr val="dk1"/>
              </a:buClr>
              <a:buSzPts val="2700"/>
              <a:buFont typeface="Times New Roman"/>
              <a:buChar char="–"/>
            </a:pPr>
            <a:r>
              <a:rPr lang="en-US" sz="2700" b="0" i="0" u="none">
                <a:solidFill>
                  <a:schemeClr val="dk1"/>
                </a:solidFill>
                <a:latin typeface="Times New Roman"/>
                <a:ea typeface="Times New Roman"/>
                <a:cs typeface="Times New Roman"/>
                <a:sym typeface="Times New Roman"/>
              </a:rPr>
              <a:t>Difficult to decide which language is recognized by the grammar.</a:t>
            </a:r>
            <a:endParaRPr/>
          </a:p>
          <a:p>
            <a:pPr marL="742950" lvl="1" indent="-285750" algn="l" rtl="0">
              <a:lnSpc>
                <a:spcPct val="10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Advantages</a:t>
            </a:r>
            <a:r>
              <a:rPr lang="en-US" sz="2400" b="0" i="0" u="none">
                <a:solidFill>
                  <a:schemeClr val="dk1"/>
                </a:solidFill>
                <a:latin typeface="Times New Roman"/>
                <a:ea typeface="Times New Roman"/>
                <a:cs typeface="Times New Roman"/>
                <a:sym typeface="Times New Roman"/>
              </a:rPr>
              <a:t>:</a:t>
            </a:r>
            <a:endParaRPr/>
          </a:p>
          <a:p>
            <a:pPr marL="742950" lvl="1" indent="-285750" algn="l" rtl="0">
              <a:lnSpc>
                <a:spcPct val="100000"/>
              </a:lnSpc>
              <a:spcBef>
                <a:spcPts val="540"/>
              </a:spcBef>
              <a:spcAft>
                <a:spcPts val="0"/>
              </a:spcAft>
              <a:buClr>
                <a:schemeClr val="dk1"/>
              </a:buClr>
              <a:buSzPts val="2700"/>
              <a:buFont typeface="Times New Roman"/>
              <a:buChar char="–"/>
            </a:pPr>
            <a:r>
              <a:rPr lang="en-US" sz="2700" b="0" i="0" u="none">
                <a:solidFill>
                  <a:schemeClr val="dk1"/>
                </a:solidFill>
                <a:latin typeface="Times New Roman"/>
                <a:ea typeface="Times New Roman"/>
                <a:cs typeface="Times New Roman"/>
                <a:sym typeface="Times New Roman"/>
              </a:rPr>
              <a:t>simple</a:t>
            </a:r>
            <a:endParaRPr/>
          </a:p>
          <a:p>
            <a:pPr marL="742950" lvl="1" indent="-285750" algn="l" rtl="0">
              <a:lnSpc>
                <a:spcPct val="100000"/>
              </a:lnSpc>
              <a:spcBef>
                <a:spcPts val="540"/>
              </a:spcBef>
              <a:spcAft>
                <a:spcPts val="0"/>
              </a:spcAft>
              <a:buClr>
                <a:schemeClr val="dk1"/>
              </a:buClr>
              <a:buSzPts val="2700"/>
              <a:buFont typeface="Times New Roman"/>
              <a:buChar char="–"/>
            </a:pPr>
            <a:r>
              <a:rPr lang="en-US" sz="2700" b="0" i="0" u="none">
                <a:solidFill>
                  <a:schemeClr val="dk1"/>
                </a:solidFill>
                <a:latin typeface="Times New Roman"/>
                <a:ea typeface="Times New Roman"/>
                <a:cs typeface="Times New Roman"/>
                <a:sym typeface="Times New Roman"/>
              </a:rPr>
              <a:t>powerful enough for expressions in programming languages</a:t>
            </a:r>
            <a:endParaRPr/>
          </a:p>
        </p:txBody>
      </p:sp>
      <p:sp>
        <p:nvSpPr>
          <p:cNvPr id="1464" name="Google Shape;1464;p10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10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Error Recovery in Operator-Precedence Parsing</a:t>
            </a:r>
            <a:endParaRPr/>
          </a:p>
        </p:txBody>
      </p:sp>
      <p:sp>
        <p:nvSpPr>
          <p:cNvPr id="1470" name="Google Shape;1470;p103"/>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Error Cases:</a:t>
            </a:r>
            <a:endParaRPr/>
          </a:p>
          <a:p>
            <a:pPr marL="800100" lvl="1" indent="-342900" algn="l" rtl="0">
              <a:lnSpc>
                <a:spcPct val="100000"/>
              </a:lnSpc>
              <a:spcBef>
                <a:spcPts val="460"/>
              </a:spcBef>
              <a:spcAft>
                <a:spcPts val="0"/>
              </a:spcAft>
              <a:buClr>
                <a:schemeClr val="dk1"/>
              </a:buClr>
              <a:buSzPts val="2300"/>
              <a:buFont typeface="Times New Roman"/>
              <a:buAutoNum type="arabicPeriod"/>
            </a:pPr>
            <a:r>
              <a:rPr lang="en-US" sz="2300" b="0" i="0" u="none">
                <a:solidFill>
                  <a:schemeClr val="dk1"/>
                </a:solidFill>
                <a:latin typeface="Times New Roman"/>
                <a:ea typeface="Times New Roman"/>
                <a:cs typeface="Times New Roman"/>
                <a:sym typeface="Times New Roman"/>
              </a:rPr>
              <a:t>No relation holds between the terminal on the top of stack and the next input symbol. </a:t>
            </a:r>
            <a:endParaRPr/>
          </a:p>
          <a:p>
            <a:pPr marL="800100" lvl="1" indent="-342900" algn="l" rtl="0">
              <a:lnSpc>
                <a:spcPct val="100000"/>
              </a:lnSpc>
              <a:spcBef>
                <a:spcPts val="460"/>
              </a:spcBef>
              <a:spcAft>
                <a:spcPts val="0"/>
              </a:spcAft>
              <a:buClr>
                <a:schemeClr val="dk1"/>
              </a:buClr>
              <a:buSzPts val="2300"/>
              <a:buFont typeface="Times New Roman"/>
              <a:buAutoNum type="arabicPeriod"/>
            </a:pPr>
            <a:r>
              <a:rPr lang="en-US" sz="2300" b="0" i="0" u="none">
                <a:solidFill>
                  <a:schemeClr val="dk1"/>
                </a:solidFill>
                <a:latin typeface="Times New Roman"/>
                <a:ea typeface="Times New Roman"/>
                <a:cs typeface="Times New Roman"/>
                <a:sym typeface="Times New Roman"/>
              </a:rPr>
              <a:t>A handle is found (reduction step), but there is no production with this handle as a right side</a:t>
            </a:r>
            <a:endParaRPr/>
          </a:p>
          <a:p>
            <a:pPr marL="800100" lvl="1" indent="-342900" algn="l" rtl="0">
              <a:lnSpc>
                <a:spcPct val="100000"/>
              </a:lnSpc>
              <a:spcBef>
                <a:spcPts val="460"/>
              </a:spcBef>
              <a:spcAft>
                <a:spcPts val="0"/>
              </a:spcAft>
              <a:buClr>
                <a:schemeClr val="dk1"/>
              </a:buClr>
              <a:buSzPts val="2300"/>
              <a:buFont typeface="Times New Roman"/>
              <a:buNone/>
            </a:pPr>
            <a:endParaRPr sz="23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Error Recovery:</a:t>
            </a:r>
            <a:endParaRPr sz="3200" b="0" i="0" u="none">
              <a:solidFill>
                <a:schemeClr val="dk1"/>
              </a:solidFill>
              <a:latin typeface="Times New Roman"/>
              <a:ea typeface="Times New Roman"/>
              <a:cs typeface="Times New Roman"/>
              <a:sym typeface="Times New Roman"/>
            </a:endParaRPr>
          </a:p>
          <a:p>
            <a:pPr marL="800100" lvl="1" indent="-342900" algn="l" rtl="0">
              <a:lnSpc>
                <a:spcPct val="100000"/>
              </a:lnSpc>
              <a:spcBef>
                <a:spcPts val="460"/>
              </a:spcBef>
              <a:spcAft>
                <a:spcPts val="0"/>
              </a:spcAft>
              <a:buClr>
                <a:schemeClr val="dk1"/>
              </a:buClr>
              <a:buSzPts val="2300"/>
              <a:buFont typeface="Times New Roman"/>
              <a:buAutoNum type="arabicPeriod"/>
            </a:pPr>
            <a:r>
              <a:rPr lang="en-US" sz="2300" b="0" i="0" u="none">
                <a:solidFill>
                  <a:schemeClr val="dk1"/>
                </a:solidFill>
                <a:latin typeface="Times New Roman"/>
                <a:ea typeface="Times New Roman"/>
                <a:cs typeface="Times New Roman"/>
                <a:sym typeface="Times New Roman"/>
              </a:rPr>
              <a:t>Each empty entry is filled with a pointer to an error routine.</a:t>
            </a:r>
            <a:endParaRPr/>
          </a:p>
          <a:p>
            <a:pPr marL="800100" lvl="1" indent="-342900" algn="l" rtl="0">
              <a:lnSpc>
                <a:spcPct val="100000"/>
              </a:lnSpc>
              <a:spcBef>
                <a:spcPts val="460"/>
              </a:spcBef>
              <a:spcAft>
                <a:spcPts val="0"/>
              </a:spcAft>
              <a:buClr>
                <a:schemeClr val="dk1"/>
              </a:buClr>
              <a:buSzPts val="2300"/>
              <a:buFont typeface="Times New Roman"/>
              <a:buAutoNum type="arabicPeriod"/>
            </a:pPr>
            <a:r>
              <a:rPr lang="en-US" sz="2300" b="0" i="0" u="none">
                <a:solidFill>
                  <a:schemeClr val="dk1"/>
                </a:solidFill>
                <a:latin typeface="Times New Roman"/>
                <a:ea typeface="Times New Roman"/>
                <a:cs typeface="Times New Roman"/>
                <a:sym typeface="Times New Roman"/>
              </a:rPr>
              <a:t>Decides the popped handle “looks like” which right hand side. And tries to recover from that situation.</a:t>
            </a:r>
            <a:endParaRPr sz="2300" b="0" i="0" u="none">
              <a:solidFill>
                <a:schemeClr val="dk1"/>
              </a:solidFill>
              <a:latin typeface="Times New Roman"/>
              <a:ea typeface="Times New Roman"/>
              <a:cs typeface="Times New Roman"/>
              <a:sym typeface="Times New Roman"/>
            </a:endParaRPr>
          </a:p>
          <a:p>
            <a:pPr marL="342900" lvl="0" indent="-196850" algn="l" rtl="0">
              <a:spcBef>
                <a:spcPts val="460"/>
              </a:spcBef>
              <a:spcAft>
                <a:spcPts val="0"/>
              </a:spcAft>
              <a:buClr>
                <a:schemeClr val="dk1"/>
              </a:buClr>
              <a:buSzPts val="2300"/>
              <a:buFont typeface="Times New Roman"/>
              <a:buNone/>
            </a:pPr>
            <a:endParaRPr sz="2300" b="0" i="0" u="none">
              <a:solidFill>
                <a:schemeClr val="dk1"/>
              </a:solidFill>
              <a:latin typeface="Times New Roman"/>
              <a:ea typeface="Times New Roman"/>
              <a:cs typeface="Times New Roman"/>
              <a:sym typeface="Times New Roman"/>
            </a:endParaRPr>
          </a:p>
        </p:txBody>
      </p:sp>
      <p:sp>
        <p:nvSpPr>
          <p:cNvPr id="1471" name="Google Shape;1471;p10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103</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10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Handling Shift/Reduce Errors</a:t>
            </a:r>
            <a:endParaRPr/>
          </a:p>
        </p:txBody>
      </p:sp>
      <p:sp>
        <p:nvSpPr>
          <p:cNvPr id="1477" name="Google Shape;1477;p104"/>
          <p:cNvSpPr txBox="1"/>
          <p:nvPr/>
        </p:nvSpPr>
        <p:spPr>
          <a:xfrm>
            <a:off x="495300" y="1371600"/>
            <a:ext cx="8585200"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When consulting the precedence matrix to decide whether to shift or reduce, we may find that no relation holds between the top stack and the first input symbol.</a:t>
            </a:r>
            <a:endParaRPr/>
          </a:p>
        </p:txBody>
      </p:sp>
      <p:sp>
        <p:nvSpPr>
          <p:cNvPr id="1478" name="Google Shape;1478;p104"/>
          <p:cNvSpPr txBox="1"/>
          <p:nvPr/>
        </p:nvSpPr>
        <p:spPr>
          <a:xfrm>
            <a:off x="660400" y="2971800"/>
            <a:ext cx="8915400" cy="323215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recover, we must modify (insert/change)</a:t>
            </a:r>
            <a:endParaRPr/>
          </a:p>
          <a:p>
            <a:pPr marL="914400" marR="0" lvl="1" indent="-457200" algn="l" rtl="0">
              <a:lnSpc>
                <a:spcPct val="100000"/>
              </a:lnSpc>
              <a:spcBef>
                <a:spcPts val="120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Stack or</a:t>
            </a:r>
            <a:endParaRPr/>
          </a:p>
          <a:p>
            <a:pPr marL="914400" marR="0" lvl="1" indent="-457200" algn="l" rtl="0">
              <a:lnSpc>
                <a:spcPct val="100000"/>
              </a:lnSpc>
              <a:spcBef>
                <a:spcPts val="120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Input or</a:t>
            </a:r>
            <a:endParaRPr/>
          </a:p>
          <a:p>
            <a:pPr marL="914400" marR="0" lvl="1" indent="-457200" algn="l" rtl="0">
              <a:lnSpc>
                <a:spcPct val="100000"/>
              </a:lnSpc>
              <a:spcBef>
                <a:spcPts val="120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Both.</a:t>
            </a:r>
            <a:endParaRPr/>
          </a:p>
          <a:p>
            <a:pPr marL="914400" marR="0" lvl="1" indent="-457200" algn="l" rtl="0">
              <a:lnSpc>
                <a:spcPct val="100000"/>
              </a:lnSpc>
              <a:spcBef>
                <a:spcPts val="1200"/>
              </a:spcBef>
              <a:spcAft>
                <a:spcPts val="0"/>
              </a:spcAft>
              <a:buClr>
                <a:srgbClr val="0000FF"/>
              </a:buClr>
              <a:buSzPts val="2400"/>
              <a:buFont typeface="Times New Roman"/>
              <a:buNone/>
            </a:pPr>
            <a:r>
              <a:rPr lang="en-US" sz="2400" b="1" i="0" u="none" strike="noStrike" cap="none">
                <a:solidFill>
                  <a:srgbClr val="0000FF"/>
                </a:solidFill>
                <a:latin typeface="Times New Roman"/>
                <a:ea typeface="Times New Roman"/>
                <a:cs typeface="Times New Roman"/>
                <a:sym typeface="Times New Roman"/>
              </a:rPr>
              <a:t>We must be careful that we don’t get into an infinite loop.</a:t>
            </a:r>
            <a:endParaRPr/>
          </a:p>
          <a:p>
            <a:pPr marL="914400" marR="0" lvl="1" indent="-457200" algn="l" rtl="0">
              <a:lnSpc>
                <a:spcPct val="100000"/>
              </a:lnSpc>
              <a:spcBef>
                <a:spcPts val="120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a:t>
            </a:r>
            <a:endParaRPr/>
          </a:p>
        </p:txBody>
      </p:sp>
      <p:sp>
        <p:nvSpPr>
          <p:cNvPr id="1479" name="Google Shape;1479;p10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104</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10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Example</a:t>
            </a:r>
            <a:endParaRPr/>
          </a:p>
        </p:txBody>
      </p:sp>
      <p:graphicFrame>
        <p:nvGraphicFramePr>
          <p:cNvPr id="1485" name="Google Shape;1485;p105"/>
          <p:cNvGraphicFramePr/>
          <p:nvPr/>
        </p:nvGraphicFramePr>
        <p:xfrm>
          <a:off x="3384550" y="1219200"/>
          <a:ext cx="3000000" cy="3000000"/>
        </p:xfrm>
        <a:graphic>
          <a:graphicData uri="http://schemas.openxmlformats.org/drawingml/2006/table">
            <a:tbl>
              <a:tblPr>
                <a:noFill/>
                <a:tableStyleId>{06AC34A5-F145-427F-A125-8F5CA0E42856}</a:tableStyleId>
              </a:tblPr>
              <a:tblGrid>
                <a:gridCol w="59530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95300">
                  <a:extLst>
                    <a:ext uri="{9D8B030D-6E8A-4147-A177-3AD203B41FA5}">
                      <a16:colId xmlns:a16="http://schemas.microsoft.com/office/drawing/2014/main" val="20004"/>
                    </a:ext>
                  </a:extLst>
                </a:gridCol>
              </a:tblGrid>
              <a:tr h="50322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id</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22275">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id</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e3</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e3</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0700">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e4</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2275">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e3</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e3</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2275">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0" i="0" u="none">
                          <a:solidFill>
                            <a:srgbClr val="A50021"/>
                          </a:solidFill>
                          <a:latin typeface="Times New Roman"/>
                          <a:ea typeface="Times New Roman"/>
                          <a:cs typeface="Times New Roman"/>
                          <a:sym typeface="Times New Roman"/>
                        </a:rPr>
                        <a:t>e2</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0" i="0" u="none">
                          <a:solidFill>
                            <a:srgbClr val="A50021"/>
                          </a:solidFill>
                          <a:latin typeface="Times New Roman"/>
                          <a:ea typeface="Times New Roman"/>
                          <a:cs typeface="Times New Roman"/>
                          <a:sym typeface="Times New Roman"/>
                        </a:rPr>
                        <a:t>e1</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486" name="Google Shape;1486;p105"/>
          <p:cNvSpPr txBox="1"/>
          <p:nvPr/>
        </p:nvSpPr>
        <p:spPr>
          <a:xfrm>
            <a:off x="825500" y="3886200"/>
            <a:ext cx="7759800" cy="127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e1:	Called when : 	issue diagnost whole expression is missing</a:t>
            </a:r>
            <a:endParaRPr/>
          </a:p>
          <a:p>
            <a:pPr marL="0" marR="0" lvl="0" indent="0" algn="l" rtl="0">
              <a:lnSpc>
                <a:spcPct val="100000"/>
              </a:lnSpc>
              <a:spcBef>
                <a:spcPts val="10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insert </a:t>
            </a:r>
            <a:r>
              <a:rPr lang="en-US" sz="2000" b="1" i="0" u="none">
                <a:solidFill>
                  <a:schemeClr val="dk1"/>
                </a:solidFill>
                <a:latin typeface="Times New Roman"/>
                <a:ea typeface="Times New Roman"/>
                <a:cs typeface="Times New Roman"/>
                <a:sym typeface="Times New Roman"/>
              </a:rPr>
              <a:t>id</a:t>
            </a:r>
            <a:r>
              <a:rPr lang="en-US" sz="2000" b="0" i="0" u="none">
                <a:solidFill>
                  <a:schemeClr val="dk1"/>
                </a:solidFill>
                <a:latin typeface="Times New Roman"/>
                <a:ea typeface="Times New Roman"/>
                <a:cs typeface="Times New Roman"/>
                <a:sym typeface="Times New Roman"/>
              </a:rPr>
              <a:t> onto the input</a:t>
            </a:r>
            <a:endParaRPr/>
          </a:p>
          <a:p>
            <a:pPr marL="0" marR="0" lvl="0" indent="0" algn="l" rtl="0">
              <a:lnSpc>
                <a:spcPct val="100000"/>
              </a:lnSpc>
              <a:spcBef>
                <a:spcPts val="10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ic: </a:t>
            </a:r>
            <a:r>
              <a:rPr lang="en-US" sz="2000" b="0" i="0" u="none">
                <a:solidFill>
                  <a:srgbClr val="A50021"/>
                </a:solidFill>
                <a:latin typeface="Times New Roman"/>
                <a:ea typeface="Times New Roman"/>
                <a:cs typeface="Times New Roman"/>
                <a:sym typeface="Times New Roman"/>
              </a:rPr>
              <a:t>‘missing operand’</a:t>
            </a:r>
            <a:endParaRPr/>
          </a:p>
        </p:txBody>
      </p:sp>
      <p:sp>
        <p:nvSpPr>
          <p:cNvPr id="1487" name="Google Shape;1487;p105"/>
          <p:cNvSpPr txBox="1"/>
          <p:nvPr/>
        </p:nvSpPr>
        <p:spPr>
          <a:xfrm>
            <a:off x="742950" y="5257800"/>
            <a:ext cx="7759700" cy="1311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e2:	Called when : expression begins with a right parenthesis </a:t>
            </a:r>
            <a:endParaRPr/>
          </a:p>
          <a:p>
            <a:pPr marL="0" marR="0" lvl="0" indent="0" algn="l" rtl="0">
              <a:lnSpc>
                <a:spcPct val="100000"/>
              </a:lnSpc>
              <a:spcBef>
                <a:spcPts val="10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delete </a:t>
            </a:r>
            <a:r>
              <a:rPr lang="en-US" sz="2000" b="0" i="0" u="none">
                <a:solidFill>
                  <a:srgbClr val="A5002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from the input</a:t>
            </a:r>
            <a:endParaRPr/>
          </a:p>
          <a:p>
            <a:pPr marL="0" marR="0" lvl="0" indent="0" algn="l" rtl="0">
              <a:lnSpc>
                <a:spcPct val="100000"/>
              </a:lnSpc>
              <a:spcBef>
                <a:spcPts val="10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issue diagnostic: </a:t>
            </a:r>
            <a:r>
              <a:rPr lang="en-US" sz="2000" b="0" i="0" u="none">
                <a:solidFill>
                  <a:srgbClr val="A50021"/>
                </a:solidFill>
                <a:latin typeface="Times New Roman"/>
                <a:ea typeface="Times New Roman"/>
                <a:cs typeface="Times New Roman"/>
                <a:sym typeface="Times New Roman"/>
              </a:rPr>
              <a:t>‘unbalanced right parenthesis’</a:t>
            </a:r>
            <a:endParaRPr/>
          </a:p>
        </p:txBody>
      </p:sp>
      <p:sp>
        <p:nvSpPr>
          <p:cNvPr id="1488" name="Google Shape;1488;p10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105</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10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Example</a:t>
            </a:r>
            <a:endParaRPr/>
          </a:p>
        </p:txBody>
      </p:sp>
      <p:graphicFrame>
        <p:nvGraphicFramePr>
          <p:cNvPr id="1494" name="Google Shape;1494;p106"/>
          <p:cNvGraphicFramePr/>
          <p:nvPr/>
        </p:nvGraphicFramePr>
        <p:xfrm>
          <a:off x="3384550" y="1219200"/>
          <a:ext cx="3000000" cy="3000000"/>
        </p:xfrm>
        <a:graphic>
          <a:graphicData uri="http://schemas.openxmlformats.org/drawingml/2006/table">
            <a:tbl>
              <a:tblPr>
                <a:noFill/>
                <a:tableStyleId>{06AC34A5-F145-427F-A125-8F5CA0E42856}</a:tableStyleId>
              </a:tblPr>
              <a:tblGrid>
                <a:gridCol w="59530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95300">
                  <a:extLst>
                    <a:ext uri="{9D8B030D-6E8A-4147-A177-3AD203B41FA5}">
                      <a16:colId xmlns:a16="http://schemas.microsoft.com/office/drawing/2014/main" val="20004"/>
                    </a:ext>
                  </a:extLst>
                </a:gridCol>
              </a:tblGrid>
              <a:tr h="50322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id</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22275">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id</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e3</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e3</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0700">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e4</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2275">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e3</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1" i="0" u="none">
                          <a:solidFill>
                            <a:srgbClr val="A50021"/>
                          </a:solidFill>
                          <a:latin typeface="Times New Roman"/>
                          <a:ea typeface="Times New Roman"/>
                          <a:cs typeface="Times New Roman"/>
                          <a:sym typeface="Times New Roman"/>
                        </a:rPr>
                        <a:t>e3</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2275">
                <a:tc>
                  <a:txBody>
                    <a:bodyPr/>
                    <a:lstStyle/>
                    <a:p>
                      <a:pPr marL="0" marR="0" lvl="0" indent="0" algn="l" rtl="0">
                        <a:lnSpc>
                          <a:spcPct val="89000"/>
                        </a:lnSpc>
                        <a:spcBef>
                          <a:spcPts val="0"/>
                        </a:spcBef>
                        <a:spcAft>
                          <a:spcPts val="0"/>
                        </a:spcAft>
                        <a:buClr>
                          <a:srgbClr val="0000FF"/>
                        </a:buClr>
                        <a:buSzPts val="2000"/>
                        <a:buFont typeface="Times New Roman"/>
                        <a:buNone/>
                      </a:pPr>
                      <a:r>
                        <a:rPr lang="en-US" sz="2000" b="1" i="0" u="none">
                          <a:solidFill>
                            <a:srgbClr val="0000FF"/>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0" i="0" u="none">
                          <a:solidFill>
                            <a:srgbClr val="A50021"/>
                          </a:solidFill>
                          <a:latin typeface="Times New Roman"/>
                          <a:ea typeface="Times New Roman"/>
                          <a:cs typeface="Times New Roman"/>
                          <a:sym typeface="Times New Roman"/>
                        </a:rPr>
                        <a:t>e2</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rgbClr val="A50021"/>
                        </a:buClr>
                        <a:buSzPts val="2000"/>
                        <a:buFont typeface="Times New Roman"/>
                        <a:buNone/>
                      </a:pPr>
                      <a:r>
                        <a:rPr lang="en-US" sz="2000" b="0" i="0" u="none">
                          <a:solidFill>
                            <a:srgbClr val="A50021"/>
                          </a:solidFill>
                          <a:latin typeface="Times New Roman"/>
                          <a:ea typeface="Times New Roman"/>
                          <a:cs typeface="Times New Roman"/>
                          <a:sym typeface="Times New Roman"/>
                        </a:rPr>
                        <a:t>e1</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495" name="Google Shape;1495;p106"/>
          <p:cNvSpPr txBox="1"/>
          <p:nvPr/>
        </p:nvSpPr>
        <p:spPr>
          <a:xfrm>
            <a:off x="825500" y="3886200"/>
            <a:ext cx="7759700" cy="1311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e3:	Called when : </a:t>
            </a:r>
            <a:r>
              <a:rPr lang="en-US" sz="2000" b="0" i="0" u="none">
                <a:solidFill>
                  <a:srgbClr val="A50021"/>
                </a:solidFill>
                <a:latin typeface="Times New Roman"/>
                <a:ea typeface="Times New Roman"/>
                <a:cs typeface="Times New Roman"/>
                <a:sym typeface="Times New Roman"/>
              </a:rPr>
              <a:t>id</a:t>
            </a:r>
            <a:r>
              <a:rPr lang="en-US" sz="2000" b="0" i="0" u="none">
                <a:solidFill>
                  <a:schemeClr val="dk1"/>
                </a:solidFill>
                <a:latin typeface="Times New Roman"/>
                <a:ea typeface="Times New Roman"/>
                <a:cs typeface="Times New Roman"/>
                <a:sym typeface="Times New Roman"/>
              </a:rPr>
              <a:t> or </a:t>
            </a:r>
            <a:r>
              <a:rPr lang="en-US" sz="2000" b="0" i="0" u="none">
                <a:solidFill>
                  <a:srgbClr val="A5002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is followed by </a:t>
            </a:r>
            <a:r>
              <a:rPr lang="en-US" sz="2000" b="0" i="0" u="none">
                <a:solidFill>
                  <a:srgbClr val="A50021"/>
                </a:solidFill>
                <a:latin typeface="Times New Roman"/>
                <a:ea typeface="Times New Roman"/>
                <a:cs typeface="Times New Roman"/>
                <a:sym typeface="Times New Roman"/>
              </a:rPr>
              <a:t>id</a:t>
            </a:r>
            <a:r>
              <a:rPr lang="en-US" sz="2000" b="0" i="0" u="none">
                <a:solidFill>
                  <a:schemeClr val="dk1"/>
                </a:solidFill>
                <a:latin typeface="Times New Roman"/>
                <a:ea typeface="Times New Roman"/>
                <a:cs typeface="Times New Roman"/>
                <a:sym typeface="Times New Roman"/>
              </a:rPr>
              <a:t> or </a:t>
            </a:r>
            <a:r>
              <a:rPr lang="en-US" sz="2000" b="0" i="0" u="none">
                <a:solidFill>
                  <a:srgbClr val="A50021"/>
                </a:solidFill>
                <a:latin typeface="Times New Roman"/>
                <a:ea typeface="Times New Roman"/>
                <a:cs typeface="Times New Roman"/>
                <a:sym typeface="Times New Roman"/>
              </a:rPr>
              <a:t>(</a:t>
            </a:r>
            <a:endParaRPr/>
          </a:p>
          <a:p>
            <a:pPr marL="0" marR="0" lvl="0" indent="0" algn="l" rtl="0">
              <a:lnSpc>
                <a:spcPct val="100000"/>
              </a:lnSpc>
              <a:spcBef>
                <a:spcPts val="10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insert </a:t>
            </a:r>
            <a:r>
              <a:rPr lang="en-US" sz="2000" b="1"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onto the input</a:t>
            </a:r>
            <a:endParaRPr/>
          </a:p>
          <a:p>
            <a:pPr marL="0" marR="0" lvl="0" indent="0" algn="l" rtl="0">
              <a:lnSpc>
                <a:spcPct val="100000"/>
              </a:lnSpc>
              <a:spcBef>
                <a:spcPts val="10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issue diagnostic: </a:t>
            </a:r>
            <a:r>
              <a:rPr lang="en-US" sz="2000" b="0" i="0" u="none">
                <a:solidFill>
                  <a:srgbClr val="A50021"/>
                </a:solidFill>
                <a:latin typeface="Times New Roman"/>
                <a:ea typeface="Times New Roman"/>
                <a:cs typeface="Times New Roman"/>
                <a:sym typeface="Times New Roman"/>
              </a:rPr>
              <a:t>‘missing operator’</a:t>
            </a:r>
            <a:endParaRPr/>
          </a:p>
        </p:txBody>
      </p:sp>
      <p:sp>
        <p:nvSpPr>
          <p:cNvPr id="1496" name="Google Shape;1496;p106"/>
          <p:cNvSpPr txBox="1"/>
          <p:nvPr/>
        </p:nvSpPr>
        <p:spPr>
          <a:xfrm>
            <a:off x="742950" y="5257800"/>
            <a:ext cx="7759700" cy="1311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e4:	Called when : expression ends with a left parenthesis </a:t>
            </a:r>
            <a:endParaRPr/>
          </a:p>
          <a:p>
            <a:pPr marL="0" marR="0" lvl="0" indent="0" algn="l" rtl="0">
              <a:lnSpc>
                <a:spcPct val="100000"/>
              </a:lnSpc>
              <a:spcBef>
                <a:spcPts val="10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pop  </a:t>
            </a:r>
            <a:r>
              <a:rPr lang="en-US" sz="2000" b="0" i="0" u="none">
                <a:solidFill>
                  <a:srgbClr val="A5002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from the stack</a:t>
            </a:r>
            <a:endParaRPr/>
          </a:p>
          <a:p>
            <a:pPr marL="0" marR="0" lvl="0" indent="0" algn="l" rtl="0">
              <a:lnSpc>
                <a:spcPct val="100000"/>
              </a:lnSpc>
              <a:spcBef>
                <a:spcPts val="10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issue diagnostic: </a:t>
            </a:r>
            <a:r>
              <a:rPr lang="en-US" sz="2000" b="0" i="0" u="none">
                <a:solidFill>
                  <a:srgbClr val="A50021"/>
                </a:solidFill>
                <a:latin typeface="Times New Roman"/>
                <a:ea typeface="Times New Roman"/>
                <a:cs typeface="Times New Roman"/>
                <a:sym typeface="Times New Roman"/>
              </a:rPr>
              <a:t>‘missing right parenthesis’</a:t>
            </a:r>
            <a:endParaRPr/>
          </a:p>
        </p:txBody>
      </p:sp>
      <p:sp>
        <p:nvSpPr>
          <p:cNvPr id="1497" name="Google Shape;1497;p10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106</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1"/>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11</a:t>
            </a:fld>
            <a:endParaRPr/>
          </a:p>
        </p:txBody>
      </p:sp>
      <p:sp>
        <p:nvSpPr>
          <p:cNvPr id="225" name="Google Shape;225;p1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Shift-Reduce Parsers</a:t>
            </a:r>
            <a:endParaRPr/>
          </a:p>
        </p:txBody>
      </p:sp>
      <p:sp>
        <p:nvSpPr>
          <p:cNvPr id="226" name="Google Shape;226;p11"/>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There are two main categories of shift-reduce parsers</a:t>
            </a:r>
            <a:endParaRPr/>
          </a:p>
          <a:p>
            <a:pPr marL="457200" lvl="0" indent="-3048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80"/>
              </a:spcBef>
              <a:spcAft>
                <a:spcPts val="0"/>
              </a:spcAft>
              <a:buClr>
                <a:schemeClr val="dk1"/>
              </a:buClr>
              <a:buSzPts val="2400"/>
              <a:buFont typeface="Times New Roman"/>
              <a:buAutoNum type="arabicPeriod"/>
            </a:pPr>
            <a:r>
              <a:rPr lang="en-US" sz="2400" b="1" i="0" u="none">
                <a:solidFill>
                  <a:schemeClr val="dk1"/>
                </a:solidFill>
                <a:latin typeface="Times New Roman"/>
                <a:ea typeface="Times New Roman"/>
                <a:cs typeface="Times New Roman"/>
                <a:sym typeface="Times New Roman"/>
              </a:rPr>
              <a:t>Operator-Precedence Parser</a:t>
            </a:r>
            <a:endParaRPr/>
          </a:p>
          <a:p>
            <a:pPr marL="800100" lvl="1"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	simple, but only a small class of grammars.</a:t>
            </a:r>
            <a:endParaRPr/>
          </a:p>
          <a:p>
            <a:pPr marL="800100" lvl="1" indent="-228600" algn="l" rtl="0">
              <a:lnSpc>
                <a:spcPct val="100000"/>
              </a:lnSpc>
              <a:spcBef>
                <a:spcPts val="360"/>
              </a:spcBef>
              <a:spcAft>
                <a:spcPts val="0"/>
              </a:spcAft>
              <a:buClr>
                <a:schemeClr val="dk1"/>
              </a:buClr>
              <a:buSzPts val="1800"/>
              <a:buFont typeface="Times New Roman"/>
              <a:buNone/>
            </a:pPr>
            <a:endParaRPr sz="1800" b="1" i="0" u="none">
              <a:solidFill>
                <a:schemeClr val="dk1"/>
              </a:solidFill>
              <a:latin typeface="Times New Roman"/>
              <a:ea typeface="Times New Roman"/>
              <a:cs typeface="Times New Roman"/>
              <a:sym typeface="Times New Roman"/>
            </a:endParaRPr>
          </a:p>
          <a:p>
            <a:pPr marL="800100" lvl="1" indent="-228600" algn="l" rtl="0">
              <a:lnSpc>
                <a:spcPct val="100000"/>
              </a:lnSpc>
              <a:spcBef>
                <a:spcPts val="360"/>
              </a:spcBef>
              <a:spcAft>
                <a:spcPts val="0"/>
              </a:spcAft>
              <a:buClr>
                <a:schemeClr val="dk1"/>
              </a:buClr>
              <a:buSzPts val="1800"/>
              <a:buFont typeface="Times New Roman"/>
              <a:buNone/>
            </a:pPr>
            <a:endParaRPr sz="1800" b="1"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80"/>
              </a:spcBef>
              <a:spcAft>
                <a:spcPts val="0"/>
              </a:spcAft>
              <a:buClr>
                <a:schemeClr val="dk1"/>
              </a:buClr>
              <a:buSzPts val="2400"/>
              <a:buFont typeface="Times New Roman"/>
              <a:buAutoNum type="arabicPeriod"/>
            </a:pPr>
            <a:r>
              <a:rPr lang="en-US" sz="2400" b="1" i="0" u="none">
                <a:solidFill>
                  <a:schemeClr val="dk1"/>
                </a:solidFill>
                <a:latin typeface="Times New Roman"/>
                <a:ea typeface="Times New Roman"/>
                <a:cs typeface="Times New Roman"/>
                <a:sym typeface="Times New Roman"/>
              </a:rPr>
              <a:t>LR-Parsers</a:t>
            </a:r>
            <a:endParaRPr/>
          </a:p>
          <a:p>
            <a:pPr marL="800100" lvl="1"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Main: LR(0), LR(1) </a:t>
            </a:r>
            <a:endParaRPr/>
          </a:p>
          <a:p>
            <a:pPr marL="800100" lvl="1"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Some variations SLR and LALR(1)</a:t>
            </a:r>
            <a:endParaRPr/>
          </a:p>
          <a:p>
            <a:pPr marL="800100" lvl="1" indent="-215900" algn="l" rtl="0">
              <a:lnSpc>
                <a:spcPct val="100000"/>
              </a:lnSpc>
              <a:spcBef>
                <a:spcPts val="400"/>
              </a:spcBef>
              <a:spcAft>
                <a:spcPts val="0"/>
              </a:spcAft>
              <a:buClr>
                <a:schemeClr val="dk1"/>
              </a:buClr>
              <a:buSzPts val="2000"/>
              <a:buFont typeface="Times New Roman"/>
              <a:buNone/>
            </a:pPr>
            <a:endParaRPr sz="2000" b="0" i="0" u="none">
              <a:solidFill>
                <a:srgbClr val="FF0000"/>
              </a:solidFill>
              <a:latin typeface="Times New Roman"/>
              <a:ea typeface="Times New Roman"/>
              <a:cs typeface="Times New Roman"/>
              <a:sym typeface="Times New Roman"/>
            </a:endParaRPr>
          </a:p>
          <a:p>
            <a:pPr marL="800100" lvl="1" indent="-215900" algn="l" rtl="0">
              <a:lnSpc>
                <a:spcPct val="100000"/>
              </a:lnSpc>
              <a:spcBef>
                <a:spcPts val="400"/>
              </a:spcBef>
              <a:spcAft>
                <a:spcPts val="0"/>
              </a:spcAft>
              <a:buClr>
                <a:schemeClr val="dk1"/>
              </a:buClr>
              <a:buSzPts val="2000"/>
              <a:buFont typeface="Times New Roman"/>
              <a:buNone/>
            </a:pPr>
            <a:endParaRPr sz="2000" b="0" i="0" u="none">
              <a:solidFill>
                <a:srgbClr val="FF0000"/>
              </a:solidFill>
              <a:latin typeface="Times New Roman"/>
              <a:ea typeface="Times New Roman"/>
              <a:cs typeface="Times New Roman"/>
              <a:sym typeface="Times New Roman"/>
            </a:endParaRPr>
          </a:p>
          <a:p>
            <a:pPr marL="800100" lvl="1" indent="-342900" algn="l" rtl="0">
              <a:lnSpc>
                <a:spcPct val="100000"/>
              </a:lnSpc>
              <a:spcBef>
                <a:spcPts val="400"/>
              </a:spcBef>
              <a:spcAft>
                <a:spcPts val="0"/>
              </a:spcAft>
              <a:buClr>
                <a:srgbClr val="FF0000"/>
              </a:buClr>
              <a:buSzPts val="2000"/>
              <a:buFont typeface="Times New Roman"/>
              <a:buChar char="–"/>
            </a:pPr>
            <a:r>
              <a:rPr lang="en-US" sz="2000" b="0" i="0" u="none">
                <a:solidFill>
                  <a:srgbClr val="FF0000"/>
                </a:solidFill>
                <a:latin typeface="Times New Roman"/>
                <a:ea typeface="Times New Roman"/>
                <a:cs typeface="Times New Roman"/>
                <a:sym typeface="Times New Roman"/>
              </a:rPr>
              <a:t>LR(0) Items </a:t>
            </a:r>
            <a:r>
              <a:rPr lang="en-US" sz="2000" b="0" i="0" u="none">
                <a:solidFill>
                  <a:schemeClr val="dk1"/>
                </a:solidFill>
                <a:latin typeface="Times New Roman"/>
                <a:ea typeface="Times New Roman"/>
                <a:cs typeface="Times New Roman"/>
                <a:sym typeface="Times New Roman"/>
              </a:rPr>
              <a:t>– LR(0),SLR(1)          </a:t>
            </a:r>
            <a:endParaRPr/>
          </a:p>
          <a:p>
            <a:pPr marL="800100" lvl="1" indent="-342900" algn="l" rtl="0">
              <a:lnSpc>
                <a:spcPct val="100000"/>
              </a:lnSpc>
              <a:spcBef>
                <a:spcPts val="400"/>
              </a:spcBef>
              <a:spcAft>
                <a:spcPts val="0"/>
              </a:spcAft>
              <a:buClr>
                <a:srgbClr val="FF0000"/>
              </a:buClr>
              <a:buSzPts val="2000"/>
              <a:buFont typeface="Times New Roman"/>
              <a:buChar char="–"/>
            </a:pPr>
            <a:r>
              <a:rPr lang="en-US" sz="2000" b="0" i="0" u="none">
                <a:solidFill>
                  <a:srgbClr val="FF0000"/>
                </a:solidFill>
                <a:latin typeface="Times New Roman"/>
                <a:ea typeface="Times New Roman"/>
                <a:cs typeface="Times New Roman"/>
                <a:sym typeface="Times New Roman"/>
              </a:rPr>
              <a:t>LR(1) Items </a:t>
            </a:r>
            <a:r>
              <a:rPr lang="en-US" sz="2000" b="0" i="0" u="none">
                <a:solidFill>
                  <a:schemeClr val="dk1"/>
                </a:solidFill>
                <a:latin typeface="Times New Roman"/>
                <a:ea typeface="Times New Roman"/>
                <a:cs typeface="Times New Roman"/>
                <a:sym typeface="Times New Roman"/>
              </a:rPr>
              <a:t>– LR(1), LALR(1)</a:t>
            </a:r>
            <a:endParaRPr/>
          </a:p>
        </p:txBody>
      </p:sp>
      <p:grpSp>
        <p:nvGrpSpPr>
          <p:cNvPr id="227" name="Google Shape;227;p11"/>
          <p:cNvGrpSpPr/>
          <p:nvPr/>
        </p:nvGrpSpPr>
        <p:grpSpPr>
          <a:xfrm>
            <a:off x="5889625" y="2133600"/>
            <a:ext cx="3775075" cy="3357562"/>
            <a:chOff x="3264" y="1680"/>
            <a:chExt cx="1632" cy="1632"/>
          </a:xfrm>
        </p:grpSpPr>
        <p:sp>
          <p:nvSpPr>
            <p:cNvPr id="228" name="Google Shape;228;p11"/>
            <p:cNvSpPr/>
            <p:nvPr/>
          </p:nvSpPr>
          <p:spPr>
            <a:xfrm>
              <a:off x="3264" y="1680"/>
              <a:ext cx="1632" cy="1632"/>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229" name="Google Shape;229;p11"/>
            <p:cNvGrpSpPr/>
            <p:nvPr/>
          </p:nvGrpSpPr>
          <p:grpSpPr>
            <a:xfrm>
              <a:off x="3456" y="1872"/>
              <a:ext cx="1248" cy="1248"/>
              <a:chOff x="3456" y="1872"/>
              <a:chExt cx="1248" cy="1248"/>
            </a:xfrm>
          </p:grpSpPr>
          <p:sp>
            <p:nvSpPr>
              <p:cNvPr id="230" name="Google Shape;230;p11"/>
              <p:cNvSpPr/>
              <p:nvPr/>
            </p:nvSpPr>
            <p:spPr>
              <a:xfrm>
                <a:off x="3456" y="1872"/>
                <a:ext cx="1248" cy="124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31" name="Google Shape;231;p11"/>
              <p:cNvSpPr/>
              <p:nvPr/>
            </p:nvSpPr>
            <p:spPr>
              <a:xfrm>
                <a:off x="3840" y="2256"/>
                <a:ext cx="480" cy="48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32" name="Google Shape;232;p11"/>
              <p:cNvSpPr/>
              <p:nvPr/>
            </p:nvSpPr>
            <p:spPr>
              <a:xfrm>
                <a:off x="3648" y="2064"/>
                <a:ext cx="864" cy="86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sp>
        <p:nvSpPr>
          <p:cNvPr id="233" name="Google Shape;233;p11"/>
          <p:cNvSpPr txBox="1"/>
          <p:nvPr/>
        </p:nvSpPr>
        <p:spPr>
          <a:xfrm>
            <a:off x="7400925" y="3284537"/>
            <a:ext cx="7937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SLR(1)</a:t>
            </a:r>
            <a:endParaRPr/>
          </a:p>
        </p:txBody>
      </p:sp>
      <p:sp>
        <p:nvSpPr>
          <p:cNvPr id="234" name="Google Shape;234;p11"/>
          <p:cNvSpPr txBox="1"/>
          <p:nvPr/>
        </p:nvSpPr>
        <p:spPr>
          <a:xfrm>
            <a:off x="7473950" y="2205037"/>
            <a:ext cx="5778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CFG</a:t>
            </a:r>
            <a:endParaRPr/>
          </a:p>
        </p:txBody>
      </p:sp>
      <p:sp>
        <p:nvSpPr>
          <p:cNvPr id="235" name="Google Shape;235;p11"/>
          <p:cNvSpPr txBox="1"/>
          <p:nvPr/>
        </p:nvSpPr>
        <p:spPr>
          <a:xfrm>
            <a:off x="7473950" y="2565400"/>
            <a:ext cx="68103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LR(1)</a:t>
            </a:r>
            <a:endParaRPr/>
          </a:p>
        </p:txBody>
      </p:sp>
      <p:sp>
        <p:nvSpPr>
          <p:cNvPr id="236" name="Google Shape;236;p11"/>
          <p:cNvSpPr txBox="1"/>
          <p:nvPr/>
        </p:nvSpPr>
        <p:spPr>
          <a:xfrm>
            <a:off x="7400925" y="2997200"/>
            <a:ext cx="95091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LALR(1)</a:t>
            </a:r>
            <a:endParaRPr/>
          </a:p>
        </p:txBody>
      </p:sp>
      <p:sp>
        <p:nvSpPr>
          <p:cNvPr id="237" name="Google Shape;237;p11"/>
          <p:cNvSpPr/>
          <p:nvPr/>
        </p:nvSpPr>
        <p:spPr>
          <a:xfrm>
            <a:off x="7473950" y="3573462"/>
            <a:ext cx="576262" cy="504825"/>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LR(0)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12</a:t>
            </a:fld>
            <a:endParaRPr/>
          </a:p>
        </p:txBody>
      </p:sp>
      <p:sp>
        <p:nvSpPr>
          <p:cNvPr id="243" name="Google Shape;243;p1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 Parsers</a:t>
            </a:r>
            <a:endParaRPr/>
          </a:p>
        </p:txBody>
      </p:sp>
      <p:sp>
        <p:nvSpPr>
          <p:cNvPr id="244" name="Google Shape;244;p12"/>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190500" algn="l" rtl="0">
              <a:lnSpc>
                <a:spcPct val="9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most powerful shift-reduce parsing (yet efficient) is:</a:t>
            </a:r>
            <a:endParaRPr/>
          </a:p>
          <a:p>
            <a:pPr marL="342900" lvl="0" indent="-292100" algn="l" rtl="0">
              <a:lnSpc>
                <a:spcPct val="90000"/>
              </a:lnSpc>
              <a:spcBef>
                <a:spcPts val="160"/>
              </a:spcBef>
              <a:spcAft>
                <a:spcPts val="0"/>
              </a:spcAft>
              <a:buClr>
                <a:schemeClr val="dk1"/>
              </a:buClr>
              <a:buSzPts val="800"/>
              <a:buFont typeface="Times New Roman"/>
              <a:buNone/>
            </a:pPr>
            <a:endParaRPr sz="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64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3200" b="0" i="0" u="none">
                <a:solidFill>
                  <a:schemeClr val="dk1"/>
                </a:solidFill>
                <a:latin typeface="Times New Roman"/>
                <a:ea typeface="Times New Roman"/>
                <a:cs typeface="Times New Roman"/>
                <a:sym typeface="Times New Roman"/>
              </a:rPr>
              <a:t>LR(k) parsing.</a:t>
            </a:r>
            <a:endParaRPr/>
          </a:p>
          <a:p>
            <a:pPr marL="342900" lvl="0" indent="-139700" algn="l" rtl="0">
              <a:lnSpc>
                <a:spcPct val="9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8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800" b="0" i="0" u="none">
                <a:solidFill>
                  <a:schemeClr val="dk1"/>
                </a:solidFill>
                <a:latin typeface="Times New Roman"/>
                <a:ea typeface="Times New Roman"/>
                <a:cs typeface="Times New Roman"/>
                <a:sym typeface="Times New Roman"/>
              </a:rPr>
              <a:t>	left to right 	right-most	k lookhead</a:t>
            </a:r>
            <a:endParaRPr/>
          </a:p>
          <a:p>
            <a:pPr marL="342900" lvl="0" indent="-342900" algn="l" rtl="0">
              <a:lnSpc>
                <a:spcPct val="8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scanning 		derivation	(k is omitted 🡺 it is 1)</a:t>
            </a:r>
            <a:endParaRPr sz="1800" b="0" i="0" u="none">
              <a:solidFill>
                <a:schemeClr val="dk1"/>
              </a:solidFill>
              <a:latin typeface="Times New Roman"/>
              <a:ea typeface="Times New Roman"/>
              <a:cs typeface="Times New Roman"/>
              <a:sym typeface="Times New Roman"/>
            </a:endParaRPr>
          </a:p>
          <a:p>
            <a:pPr marL="342900" lvl="0" indent="-342900" algn="l" rtl="0">
              <a:lnSpc>
                <a:spcPct val="70000"/>
              </a:lnSpc>
              <a:spcBef>
                <a:spcPts val="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342900" lvl="0" indent="-342900" algn="l" rtl="0">
              <a:lnSpc>
                <a:spcPct val="11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LR parsing is attractive because:</a:t>
            </a:r>
            <a:endParaRPr/>
          </a:p>
          <a:p>
            <a:pPr marL="742950" lvl="1" indent="-285750" algn="l" rtl="0">
              <a:lnSpc>
                <a:spcPct val="110000"/>
              </a:lnSpc>
              <a:spcBef>
                <a:spcPts val="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LR parsing is most general </a:t>
            </a:r>
            <a:r>
              <a:rPr lang="en-US" sz="1800" b="0" i="0" u="none">
                <a:solidFill>
                  <a:srgbClr val="CC0000"/>
                </a:solidFill>
                <a:latin typeface="Times New Roman"/>
                <a:ea typeface="Times New Roman"/>
                <a:cs typeface="Times New Roman"/>
                <a:sym typeface="Times New Roman"/>
              </a:rPr>
              <a:t>non-backtracking</a:t>
            </a:r>
            <a:r>
              <a:rPr lang="en-US" sz="1800" b="0" i="0" u="none">
                <a:solidFill>
                  <a:schemeClr val="dk1"/>
                </a:solidFill>
                <a:latin typeface="Times New Roman"/>
                <a:ea typeface="Times New Roman"/>
                <a:cs typeface="Times New Roman"/>
                <a:sym typeface="Times New Roman"/>
              </a:rPr>
              <a:t> shift-reduce parsing, yet it is still efficient.</a:t>
            </a:r>
            <a:endParaRPr/>
          </a:p>
          <a:p>
            <a:pPr marL="742950" lvl="1" indent="-285750" algn="l" rtl="0">
              <a:lnSpc>
                <a:spcPct val="110000"/>
              </a:lnSpc>
              <a:spcBef>
                <a:spcPts val="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The class of grammars that can be parsed using LR methods is a proper superset of the class of grammars that can be parsed with predictive parsers.                                                    			</a:t>
            </a:r>
            <a:r>
              <a:rPr lang="en-US" sz="1800" b="0" i="0" u="none">
                <a:solidFill>
                  <a:srgbClr val="CC0000"/>
                </a:solidFill>
                <a:latin typeface="Times New Roman"/>
                <a:ea typeface="Times New Roman"/>
                <a:cs typeface="Times New Roman"/>
                <a:sym typeface="Times New Roman"/>
              </a:rPr>
              <a:t>LL(1)-Grammars  ⊂ LR(1)-Grammars</a:t>
            </a:r>
            <a:endParaRPr/>
          </a:p>
          <a:p>
            <a:pPr marL="742950" lvl="1" indent="-285750" algn="l" rtl="0">
              <a:lnSpc>
                <a:spcPct val="110000"/>
              </a:lnSpc>
              <a:spcBef>
                <a:spcPts val="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An LR-parser can detect a syntactic error as soon as it is possible to do so a left-to-right scan of the input.</a:t>
            </a:r>
            <a:endParaRPr/>
          </a:p>
          <a:p>
            <a:pPr marL="34290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cxnSp>
        <p:nvCxnSpPr>
          <p:cNvPr id="245" name="Google Shape;245;p12"/>
          <p:cNvCxnSpPr/>
          <p:nvPr/>
        </p:nvCxnSpPr>
        <p:spPr>
          <a:xfrm rot="10800000" flipH="1">
            <a:off x="1828800" y="2743200"/>
            <a:ext cx="609600" cy="685800"/>
          </a:xfrm>
          <a:prstGeom prst="straightConnector1">
            <a:avLst/>
          </a:prstGeom>
          <a:noFill/>
          <a:ln w="9525" cap="flat" cmpd="sng">
            <a:solidFill>
              <a:schemeClr val="dk1"/>
            </a:solidFill>
            <a:prstDash val="solid"/>
            <a:miter lim="800000"/>
            <a:headEnd type="none" w="med" len="med"/>
            <a:tailEnd type="triangle" w="med" len="med"/>
          </a:ln>
        </p:spPr>
      </p:cxnSp>
      <p:cxnSp>
        <p:nvCxnSpPr>
          <p:cNvPr id="246" name="Google Shape;246;p12"/>
          <p:cNvCxnSpPr/>
          <p:nvPr/>
        </p:nvCxnSpPr>
        <p:spPr>
          <a:xfrm rot="10800000">
            <a:off x="2743200" y="2743200"/>
            <a:ext cx="838200" cy="609600"/>
          </a:xfrm>
          <a:prstGeom prst="straightConnector1">
            <a:avLst/>
          </a:prstGeom>
          <a:noFill/>
          <a:ln w="9525" cap="flat" cmpd="sng">
            <a:solidFill>
              <a:schemeClr val="dk1"/>
            </a:solidFill>
            <a:prstDash val="solid"/>
            <a:miter lim="800000"/>
            <a:headEnd type="none" w="med" len="med"/>
            <a:tailEnd type="triangle" w="med" len="med"/>
          </a:ln>
        </p:spPr>
      </p:cxnSp>
      <p:cxnSp>
        <p:nvCxnSpPr>
          <p:cNvPr id="247" name="Google Shape;247;p12"/>
          <p:cNvCxnSpPr/>
          <p:nvPr/>
        </p:nvCxnSpPr>
        <p:spPr>
          <a:xfrm rot="10800000">
            <a:off x="3124200" y="2743200"/>
            <a:ext cx="2286000" cy="6858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13</a:t>
            </a:fld>
            <a:endParaRPr/>
          </a:p>
        </p:txBody>
      </p:sp>
      <p:sp>
        <p:nvSpPr>
          <p:cNvPr id="253" name="Google Shape;253;p1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 Parsing Algorithm</a:t>
            </a:r>
            <a:endParaRPr/>
          </a:p>
        </p:txBody>
      </p:sp>
      <p:graphicFrame>
        <p:nvGraphicFramePr>
          <p:cNvPr id="254" name="Google Shape;254;p13"/>
          <p:cNvGraphicFramePr/>
          <p:nvPr/>
        </p:nvGraphicFramePr>
        <p:xfrm>
          <a:off x="1066800" y="2209800"/>
          <a:ext cx="3000000" cy="3000000"/>
        </p:xfrm>
        <a:graphic>
          <a:graphicData uri="http://schemas.openxmlformats.org/drawingml/2006/table">
            <a:tbl>
              <a:tblPr>
                <a:noFill/>
                <a:tableStyleId>{06AC34A5-F145-427F-A125-8F5CA0E42856}</a:tableStyleId>
              </a:tblPr>
              <a:tblGrid>
                <a:gridCol w="685800">
                  <a:extLst>
                    <a:ext uri="{9D8B030D-6E8A-4147-A177-3AD203B41FA5}">
                      <a16:colId xmlns:a16="http://schemas.microsoft.com/office/drawing/2014/main" val="20000"/>
                    </a:ext>
                  </a:extLst>
                </a:gridCol>
              </a:tblGrid>
              <a:tr h="3968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S</a:t>
                      </a:r>
                      <a:r>
                        <a:rPr lang="en-US" sz="2000" b="0" i="0" u="none" strike="noStrike" cap="none" baseline="-25000">
                          <a:solidFill>
                            <a:schemeClr val="dk1"/>
                          </a:solidFill>
                          <a:latin typeface="Times New Roman"/>
                          <a:ea typeface="Times New Roman"/>
                          <a:cs typeface="Times New Roman"/>
                          <a:sym typeface="Times New Roman"/>
                        </a:rPr>
                        <a:t>m</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X</a:t>
                      </a:r>
                      <a:r>
                        <a:rPr lang="en-US" sz="2000" b="0" i="0" u="none" strike="noStrike" cap="none" baseline="-25000">
                          <a:solidFill>
                            <a:schemeClr val="dk1"/>
                          </a:solidFill>
                          <a:latin typeface="Times New Roman"/>
                          <a:ea typeface="Times New Roman"/>
                          <a:cs typeface="Times New Roman"/>
                          <a:sym typeface="Times New Roman"/>
                        </a:rPr>
                        <a:t>m</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S</a:t>
                      </a:r>
                      <a:r>
                        <a:rPr lang="en-US" sz="2000" b="0" i="0" u="none" strike="noStrike" cap="none" baseline="-25000">
                          <a:solidFill>
                            <a:schemeClr val="dk1"/>
                          </a:solidFill>
                          <a:latin typeface="Times New Roman"/>
                          <a:ea typeface="Times New Roman"/>
                          <a:cs typeface="Times New Roman"/>
                          <a:sym typeface="Times New Roman"/>
                        </a:rPr>
                        <a:t>m-1</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52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X</a:t>
                      </a:r>
                      <a:r>
                        <a:rPr lang="en-US" sz="2000" b="0" i="0" u="none" strike="noStrike" cap="none" baseline="-25000">
                          <a:solidFill>
                            <a:schemeClr val="dk1"/>
                          </a:solidFill>
                          <a:latin typeface="Times New Roman"/>
                          <a:ea typeface="Times New Roman"/>
                          <a:cs typeface="Times New Roman"/>
                          <a:sym typeface="Times New Roman"/>
                        </a:rPr>
                        <a:t>m-1</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68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68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52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S</a:t>
                      </a:r>
                      <a:r>
                        <a:rPr lang="en-US" sz="2000" b="0" i="0" u="none" strike="noStrike" cap="none" baseline="-25000">
                          <a:solidFill>
                            <a:schemeClr val="dk1"/>
                          </a:solidFill>
                          <a:latin typeface="Times New Roman"/>
                          <a:ea typeface="Times New Roman"/>
                          <a:cs typeface="Times New Roman"/>
                          <a:sym typeface="Times New Roman"/>
                        </a:rPr>
                        <a:t>1</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968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X</a:t>
                      </a:r>
                      <a:r>
                        <a:rPr lang="en-US" sz="2000" b="0" i="0" u="none" strike="noStrike" cap="none" baseline="-25000">
                          <a:solidFill>
                            <a:schemeClr val="dk1"/>
                          </a:solidFill>
                          <a:latin typeface="Times New Roman"/>
                          <a:ea typeface="Times New Roman"/>
                          <a:cs typeface="Times New Roman"/>
                          <a:sym typeface="Times New Roman"/>
                        </a:rPr>
                        <a:t>1</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333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S</a:t>
                      </a:r>
                      <a:r>
                        <a:rPr lang="en-US" sz="2000" b="0" i="0" u="none" strike="noStrike" cap="none" baseline="-25000">
                          <a:solidFill>
                            <a:schemeClr val="dk1"/>
                          </a:solidFill>
                          <a:latin typeface="Times New Roman"/>
                          <a:ea typeface="Times New Roman"/>
                          <a:cs typeface="Times New Roman"/>
                          <a:sym typeface="Times New Roman"/>
                        </a:rPr>
                        <a:t>0</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graphicFrame>
        <p:nvGraphicFramePr>
          <p:cNvPr id="255" name="Google Shape;255;p13"/>
          <p:cNvGraphicFramePr/>
          <p:nvPr/>
        </p:nvGraphicFramePr>
        <p:xfrm>
          <a:off x="4191000" y="1371600"/>
          <a:ext cx="3000000" cy="3000000"/>
        </p:xfrm>
        <a:graphic>
          <a:graphicData uri="http://schemas.openxmlformats.org/drawingml/2006/table">
            <a:tbl>
              <a:tblPr>
                <a:noFill/>
                <a:tableStyleId>{06AC34A5-F145-427F-A125-8F5CA0E42856}</a:tableStyleId>
              </a:tblPr>
              <a:tblGrid>
                <a:gridCol w="487350">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487350">
                  <a:extLst>
                    <a:ext uri="{9D8B030D-6E8A-4147-A177-3AD203B41FA5}">
                      <a16:colId xmlns:a16="http://schemas.microsoft.com/office/drawing/2014/main" val="20002"/>
                    </a:ext>
                  </a:extLst>
                </a:gridCol>
                <a:gridCol w="487350">
                  <a:extLst>
                    <a:ext uri="{9D8B030D-6E8A-4147-A177-3AD203B41FA5}">
                      <a16:colId xmlns:a16="http://schemas.microsoft.com/office/drawing/2014/main" val="20003"/>
                    </a:ext>
                  </a:extLst>
                </a:gridCol>
                <a:gridCol w="485775">
                  <a:extLst>
                    <a:ext uri="{9D8B030D-6E8A-4147-A177-3AD203B41FA5}">
                      <a16:colId xmlns:a16="http://schemas.microsoft.com/office/drawing/2014/main" val="20004"/>
                    </a:ext>
                  </a:extLst>
                </a:gridCol>
                <a:gridCol w="487350">
                  <a:extLst>
                    <a:ext uri="{9D8B030D-6E8A-4147-A177-3AD203B41FA5}">
                      <a16:colId xmlns:a16="http://schemas.microsoft.com/office/drawing/2014/main" val="20005"/>
                    </a:ext>
                  </a:extLst>
                </a:gridCol>
              </a:tblGrid>
              <a:tr h="3968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a</a:t>
                      </a:r>
                      <a:r>
                        <a:rPr lang="en-US" sz="2000" b="0" i="0" u="none" strike="noStrike" cap="none" baseline="-25000">
                          <a:solidFill>
                            <a:schemeClr val="dk1"/>
                          </a:solidFill>
                          <a:latin typeface="Times New Roman"/>
                          <a:ea typeface="Times New Roman"/>
                          <a:cs typeface="Times New Roman"/>
                          <a:sym typeface="Times New Roman"/>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a</a:t>
                      </a:r>
                      <a:r>
                        <a:rPr lang="en-US" sz="2000" b="0" i="0" u="none" strike="noStrike" cap="none" baseline="-25000">
                          <a:solidFill>
                            <a:schemeClr val="dk1"/>
                          </a:solidFill>
                          <a:latin typeface="Times New Roman"/>
                          <a:ea typeface="Times New Roman"/>
                          <a:cs typeface="Times New Roman"/>
                          <a:sym typeface="Times New Roman"/>
                        </a:rPr>
                        <a:t>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a</a:t>
                      </a:r>
                      <a:r>
                        <a:rPr lang="en-US" sz="2000" b="0" i="0" u="none" strike="noStrike" cap="none" baseline="-25000">
                          <a:solidFill>
                            <a:schemeClr val="dk1"/>
                          </a:solidFill>
                          <a:latin typeface="Times New Roman"/>
                          <a:ea typeface="Times New Roman"/>
                          <a:cs typeface="Times New Roman"/>
                          <a:sym typeface="Times New Roman"/>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56" name="Google Shape;256;p13"/>
          <p:cNvGraphicFramePr/>
          <p:nvPr/>
        </p:nvGraphicFramePr>
        <p:xfrm>
          <a:off x="3200400" y="4343400"/>
          <a:ext cx="3000000" cy="3000000"/>
        </p:xfrm>
        <a:graphic>
          <a:graphicData uri="http://schemas.openxmlformats.org/drawingml/2006/table">
            <a:tbl>
              <a:tblPr>
                <a:noFill/>
                <a:tableStyleId>{06AC34A5-F145-427F-A125-8F5CA0E42856}</a:tableStyleId>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tblGrid>
              <a:tr h="2078025">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Action Table</a:t>
                      </a:r>
                      <a:endParaRPr/>
                    </a:p>
                    <a:p>
                      <a:pPr marL="0" marR="0" lvl="0" indent="0" algn="l" rtl="0">
                        <a:lnSpc>
                          <a:spcPct val="100000"/>
                        </a:lnSpc>
                        <a:spcBef>
                          <a:spcPts val="40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Times New Roman"/>
                          <a:ea typeface="Times New Roman"/>
                          <a:cs typeface="Times New Roman"/>
                          <a:sym typeface="Times New Roman"/>
                        </a:rPr>
                        <a:t>terminals and $</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t         four different </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a         actions</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t</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e</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Goto Table</a:t>
                      </a:r>
                      <a:endParaRPr/>
                    </a:p>
                    <a:p>
                      <a:pPr marL="0" marR="0" lvl="0" indent="0" algn="l" rtl="0">
                        <a:lnSpc>
                          <a:spcPct val="100000"/>
                        </a:lnSpc>
                        <a:spcBef>
                          <a:spcPts val="40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t>
                      </a:r>
                      <a:r>
                        <a:rPr lang="en-US" sz="1600" b="0" i="0" u="none" strike="noStrike" cap="none">
                          <a:solidFill>
                            <a:schemeClr val="dk1"/>
                          </a:solidFill>
                          <a:latin typeface="Times New Roman"/>
                          <a:ea typeface="Times New Roman"/>
                          <a:cs typeface="Times New Roman"/>
                          <a:sym typeface="Times New Roman"/>
                        </a:rPr>
                        <a:t>non-terminal</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t            each item is</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a           a state number</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t</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e</a:t>
                      </a:r>
                      <a:endParaRPr/>
                    </a:p>
                    <a:p>
                      <a:pPr marL="0" marR="0" lvl="0" indent="0" algn="l" rtl="0">
                        <a:lnSpc>
                          <a:spcPct val="70000"/>
                        </a:lnSpc>
                        <a:spcBef>
                          <a:spcPts val="32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257" name="Google Shape;257;p13"/>
          <p:cNvCxnSpPr/>
          <p:nvPr/>
        </p:nvCxnSpPr>
        <p:spPr>
          <a:xfrm>
            <a:off x="3581400" y="5105400"/>
            <a:ext cx="1600200" cy="0"/>
          </a:xfrm>
          <a:prstGeom prst="straightConnector1">
            <a:avLst/>
          </a:prstGeom>
          <a:noFill/>
          <a:ln w="9525" cap="flat" cmpd="sng">
            <a:solidFill>
              <a:schemeClr val="dk1"/>
            </a:solidFill>
            <a:prstDash val="solid"/>
            <a:miter lim="800000"/>
            <a:headEnd type="none" w="med" len="med"/>
            <a:tailEnd type="none" w="med" len="med"/>
          </a:ln>
        </p:spPr>
      </p:cxnSp>
      <p:cxnSp>
        <p:nvCxnSpPr>
          <p:cNvPr id="258" name="Google Shape;258;p13"/>
          <p:cNvCxnSpPr/>
          <p:nvPr/>
        </p:nvCxnSpPr>
        <p:spPr>
          <a:xfrm>
            <a:off x="3581400" y="5105400"/>
            <a:ext cx="0" cy="1295400"/>
          </a:xfrm>
          <a:prstGeom prst="straightConnector1">
            <a:avLst/>
          </a:prstGeom>
          <a:noFill/>
          <a:ln w="9525" cap="flat" cmpd="sng">
            <a:solidFill>
              <a:schemeClr val="dk1"/>
            </a:solidFill>
            <a:prstDash val="solid"/>
            <a:miter lim="800000"/>
            <a:headEnd type="none" w="med" len="med"/>
            <a:tailEnd type="none" w="med" len="med"/>
          </a:ln>
        </p:spPr>
      </p:cxnSp>
      <p:cxnSp>
        <p:nvCxnSpPr>
          <p:cNvPr id="259" name="Google Shape;259;p13"/>
          <p:cNvCxnSpPr/>
          <p:nvPr/>
        </p:nvCxnSpPr>
        <p:spPr>
          <a:xfrm>
            <a:off x="6096000" y="5105400"/>
            <a:ext cx="1524000" cy="0"/>
          </a:xfrm>
          <a:prstGeom prst="straightConnector1">
            <a:avLst/>
          </a:prstGeom>
          <a:noFill/>
          <a:ln w="9525" cap="flat" cmpd="sng">
            <a:solidFill>
              <a:schemeClr val="dk1"/>
            </a:solidFill>
            <a:prstDash val="solid"/>
            <a:miter lim="800000"/>
            <a:headEnd type="none" w="med" len="med"/>
            <a:tailEnd type="none" w="med" len="med"/>
          </a:ln>
        </p:spPr>
      </p:cxnSp>
      <p:cxnSp>
        <p:nvCxnSpPr>
          <p:cNvPr id="260" name="Google Shape;260;p13"/>
          <p:cNvCxnSpPr/>
          <p:nvPr/>
        </p:nvCxnSpPr>
        <p:spPr>
          <a:xfrm>
            <a:off x="6096000" y="5105400"/>
            <a:ext cx="0" cy="1219200"/>
          </a:xfrm>
          <a:prstGeom prst="straightConnector1">
            <a:avLst/>
          </a:prstGeom>
          <a:noFill/>
          <a:ln w="9525" cap="flat" cmpd="sng">
            <a:solidFill>
              <a:schemeClr val="dk1"/>
            </a:solidFill>
            <a:prstDash val="solid"/>
            <a:miter lim="800000"/>
            <a:headEnd type="none" w="med" len="med"/>
            <a:tailEnd type="none" w="med" len="med"/>
          </a:ln>
        </p:spPr>
      </p:cxnSp>
      <p:graphicFrame>
        <p:nvGraphicFramePr>
          <p:cNvPr id="261" name="Google Shape;261;p13"/>
          <p:cNvGraphicFramePr/>
          <p:nvPr/>
        </p:nvGraphicFramePr>
        <p:xfrm>
          <a:off x="3886200" y="2438400"/>
          <a:ext cx="3000000" cy="3000000"/>
        </p:xfrm>
        <a:graphic>
          <a:graphicData uri="http://schemas.openxmlformats.org/drawingml/2006/table">
            <a:tbl>
              <a:tblPr>
                <a:noFill/>
                <a:tableStyleId>{06AC34A5-F145-427F-A125-8F5CA0E42856}</a:tableStyleId>
              </a:tblPr>
              <a:tblGrid>
                <a:gridCol w="2921000">
                  <a:extLst>
                    <a:ext uri="{9D8B030D-6E8A-4147-A177-3AD203B41FA5}">
                      <a16:colId xmlns:a16="http://schemas.microsoft.com/office/drawing/2014/main" val="20000"/>
                    </a:ext>
                  </a:extLst>
                </a:gridCol>
              </a:tblGrid>
              <a:tr h="1211250">
                <a:tc>
                  <a:txBody>
                    <a:bodyPr/>
                    <a:lstStyle/>
                    <a:p>
                      <a:pPr marL="0" marR="0" lvl="0" indent="0" algn="l"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LR Parsing Algorithm</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62" name="Google Shape;262;p13"/>
          <p:cNvSpPr txBox="1"/>
          <p:nvPr/>
        </p:nvSpPr>
        <p:spPr>
          <a:xfrm>
            <a:off x="914400" y="1752600"/>
            <a:ext cx="809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stack</a:t>
            </a:r>
            <a:endParaRPr/>
          </a:p>
        </p:txBody>
      </p:sp>
      <p:sp>
        <p:nvSpPr>
          <p:cNvPr id="263" name="Google Shape;263;p13"/>
          <p:cNvSpPr txBox="1"/>
          <p:nvPr/>
        </p:nvSpPr>
        <p:spPr>
          <a:xfrm>
            <a:off x="3276600" y="1371600"/>
            <a:ext cx="809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input</a:t>
            </a:r>
            <a:endParaRPr/>
          </a:p>
        </p:txBody>
      </p:sp>
      <p:sp>
        <p:nvSpPr>
          <p:cNvPr id="264" name="Google Shape;264;p13"/>
          <p:cNvSpPr txBox="1"/>
          <p:nvPr/>
        </p:nvSpPr>
        <p:spPr>
          <a:xfrm>
            <a:off x="8001000" y="2743200"/>
            <a:ext cx="9620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output</a:t>
            </a:r>
            <a:endParaRPr/>
          </a:p>
        </p:txBody>
      </p:sp>
      <p:cxnSp>
        <p:nvCxnSpPr>
          <p:cNvPr id="265" name="Google Shape;265;p13"/>
          <p:cNvCxnSpPr/>
          <p:nvPr/>
        </p:nvCxnSpPr>
        <p:spPr>
          <a:xfrm rot="10800000">
            <a:off x="1752600" y="2514600"/>
            <a:ext cx="2133600" cy="457200"/>
          </a:xfrm>
          <a:prstGeom prst="straightConnector1">
            <a:avLst/>
          </a:prstGeom>
          <a:noFill/>
          <a:ln w="9525" cap="flat" cmpd="sng">
            <a:solidFill>
              <a:schemeClr val="dk1"/>
            </a:solidFill>
            <a:prstDash val="solid"/>
            <a:miter lim="800000"/>
            <a:headEnd type="none" w="med" len="med"/>
            <a:tailEnd type="triangle" w="med" len="med"/>
          </a:ln>
        </p:spPr>
      </p:cxnSp>
      <p:cxnSp>
        <p:nvCxnSpPr>
          <p:cNvPr id="266" name="Google Shape;266;p13"/>
          <p:cNvCxnSpPr/>
          <p:nvPr/>
        </p:nvCxnSpPr>
        <p:spPr>
          <a:xfrm flipH="1">
            <a:off x="4343400" y="3657600"/>
            <a:ext cx="914400" cy="685800"/>
          </a:xfrm>
          <a:prstGeom prst="straightConnector1">
            <a:avLst/>
          </a:prstGeom>
          <a:noFill/>
          <a:ln w="9525" cap="flat" cmpd="sng">
            <a:solidFill>
              <a:schemeClr val="dk1"/>
            </a:solidFill>
            <a:prstDash val="solid"/>
            <a:miter lim="800000"/>
            <a:headEnd type="none" w="med" len="med"/>
            <a:tailEnd type="triangle" w="med" len="med"/>
          </a:ln>
        </p:spPr>
      </p:cxnSp>
      <p:cxnSp>
        <p:nvCxnSpPr>
          <p:cNvPr id="267" name="Google Shape;267;p13"/>
          <p:cNvCxnSpPr/>
          <p:nvPr/>
        </p:nvCxnSpPr>
        <p:spPr>
          <a:xfrm>
            <a:off x="5257800" y="3657600"/>
            <a:ext cx="990600" cy="685800"/>
          </a:xfrm>
          <a:prstGeom prst="straightConnector1">
            <a:avLst/>
          </a:prstGeom>
          <a:noFill/>
          <a:ln w="9525" cap="flat" cmpd="sng">
            <a:solidFill>
              <a:schemeClr val="dk1"/>
            </a:solidFill>
            <a:prstDash val="solid"/>
            <a:miter lim="800000"/>
            <a:headEnd type="none" w="med" len="med"/>
            <a:tailEnd type="triangle" w="med" len="med"/>
          </a:ln>
        </p:spPr>
      </p:cxnSp>
      <p:cxnSp>
        <p:nvCxnSpPr>
          <p:cNvPr id="268" name="Google Shape;268;p13"/>
          <p:cNvCxnSpPr/>
          <p:nvPr/>
        </p:nvCxnSpPr>
        <p:spPr>
          <a:xfrm rot="10800000">
            <a:off x="5334000" y="1752600"/>
            <a:ext cx="0" cy="685800"/>
          </a:xfrm>
          <a:prstGeom prst="straightConnector1">
            <a:avLst/>
          </a:prstGeom>
          <a:noFill/>
          <a:ln w="9525" cap="flat" cmpd="sng">
            <a:solidFill>
              <a:schemeClr val="dk1"/>
            </a:solidFill>
            <a:prstDash val="solid"/>
            <a:miter lim="800000"/>
            <a:headEnd type="none" w="med" len="med"/>
            <a:tailEnd type="triangle" w="med" len="med"/>
          </a:ln>
        </p:spPr>
      </p:cxnSp>
      <p:cxnSp>
        <p:nvCxnSpPr>
          <p:cNvPr id="269" name="Google Shape;269;p13"/>
          <p:cNvCxnSpPr/>
          <p:nvPr/>
        </p:nvCxnSpPr>
        <p:spPr>
          <a:xfrm>
            <a:off x="6858000" y="3048000"/>
            <a:ext cx="1219200" cy="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 Parsing Algorithm</a:t>
            </a:r>
            <a:endParaRPr/>
          </a:p>
        </p:txBody>
      </p:sp>
      <p:graphicFrame>
        <p:nvGraphicFramePr>
          <p:cNvPr id="275" name="Google Shape;275;p14"/>
          <p:cNvGraphicFramePr/>
          <p:nvPr/>
        </p:nvGraphicFramePr>
        <p:xfrm>
          <a:off x="1423987" y="1196975"/>
          <a:ext cx="6769100" cy="5400675"/>
        </p:xfrm>
        <a:graphic>
          <a:graphicData uri="http://schemas.openxmlformats.org/presentationml/2006/ole">
            <mc:AlternateContent xmlns:mc="http://schemas.openxmlformats.org/markup-compatibility/2006">
              <mc:Choice xmlns:v="urn:schemas-microsoft-com:vml" Requires="v">
                <p:oleObj spid="_x0000_s1025" r:id="rId4" imgW="6769100" imgH="5400675" progId="Paint.Picture">
                  <p:embed/>
                </p:oleObj>
              </mc:Choice>
              <mc:Fallback>
                <p:oleObj r:id="rId4" imgW="6769100" imgH="5400675" progId="Paint.Picture">
                  <p:embed/>
                  <p:pic>
                    <p:nvPicPr>
                      <p:cNvPr id="275" name="Google Shape;275;p14"/>
                      <p:cNvPicPr preferRelativeResize="0"/>
                      <p:nvPr/>
                    </p:nvPicPr>
                    <p:blipFill rotWithShape="1">
                      <a:blip r:embed="rId5">
                        <a:alphaModFix/>
                      </a:blip>
                      <a:srcRect/>
                      <a:stretch/>
                    </p:blipFill>
                    <p:spPr>
                      <a:xfrm>
                        <a:off x="1423987" y="1196975"/>
                        <a:ext cx="6769100" cy="5400675"/>
                      </a:xfrm>
                      <a:prstGeom prst="rect">
                        <a:avLst/>
                      </a:prstGeom>
                      <a:noFill/>
                      <a:ln>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15</a:t>
            </a:fld>
            <a:endParaRPr/>
          </a:p>
        </p:txBody>
      </p:sp>
      <p:sp>
        <p:nvSpPr>
          <p:cNvPr id="281" name="Google Shape;281;p1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 Configuration of LR Parsing Algorithm</a:t>
            </a:r>
            <a:endParaRPr/>
          </a:p>
        </p:txBody>
      </p:sp>
      <p:sp>
        <p:nvSpPr>
          <p:cNvPr id="282" name="Google Shape;282;p15"/>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configuration of a LR parsing is:</a:t>
            </a:r>
            <a:endParaRPr/>
          </a:p>
          <a:p>
            <a:pPr marL="342900" lvl="0" indent="-342900" algn="l" rtl="0">
              <a:lnSpc>
                <a:spcPct val="10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 S</a:t>
            </a:r>
            <a:r>
              <a:rPr lang="en-US" sz="2400" b="0" i="0" u="none" baseline="-25000">
                <a:solidFill>
                  <a:schemeClr val="dk1"/>
                </a:solidFill>
                <a:latin typeface="Times New Roman"/>
                <a:ea typeface="Times New Roman"/>
                <a:cs typeface="Times New Roman"/>
                <a:sym typeface="Times New Roman"/>
              </a:rPr>
              <a:t>o</a:t>
            </a:r>
            <a:r>
              <a:rPr lang="en-US" sz="2400" b="0" i="0" u="none">
                <a:solidFill>
                  <a:schemeClr val="dk1"/>
                </a:solidFill>
                <a:latin typeface="Times New Roman"/>
                <a:ea typeface="Times New Roman"/>
                <a:cs typeface="Times New Roman"/>
                <a:sym typeface="Times New Roman"/>
              </a:rPr>
              <a:t> X</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S</a:t>
            </a:r>
            <a:r>
              <a:rPr lang="en-US" sz="2400" b="0" i="0" u="none" baseline="-25000">
                <a:solidFill>
                  <a:schemeClr val="dk1"/>
                </a:solidFill>
                <a:latin typeface="Times New Roman"/>
                <a:ea typeface="Times New Roman"/>
                <a:cs typeface="Times New Roman"/>
                <a:sym typeface="Times New Roman"/>
              </a:rPr>
              <a:t>1 </a:t>
            </a:r>
            <a:r>
              <a:rPr lang="en-US" sz="2400" b="0" i="0" u="none">
                <a:solidFill>
                  <a:schemeClr val="dk1"/>
                </a:solidFill>
                <a:latin typeface="Times New Roman"/>
                <a:ea typeface="Times New Roman"/>
                <a:cs typeface="Times New Roman"/>
                <a:sym typeface="Times New Roman"/>
              </a:rPr>
              <a:t>... X</a:t>
            </a:r>
            <a:r>
              <a:rPr lang="en-US" sz="2400" b="0" i="0" u="none" baseline="-25000">
                <a:solidFill>
                  <a:schemeClr val="dk1"/>
                </a:solidFill>
                <a:latin typeface="Times New Roman"/>
                <a:ea typeface="Times New Roman"/>
                <a:cs typeface="Times New Roman"/>
                <a:sym typeface="Times New Roman"/>
              </a:rPr>
              <a:t>m</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S</a:t>
            </a:r>
            <a:r>
              <a:rPr lang="en-US" sz="2400" b="0" i="0" u="none" baseline="-25000">
                <a:solidFill>
                  <a:schemeClr val="accent2"/>
                </a:solidFill>
                <a:latin typeface="Times New Roman"/>
                <a:ea typeface="Times New Roman"/>
                <a:cs typeface="Times New Roman"/>
                <a:sym typeface="Times New Roman"/>
              </a:rPr>
              <a:t>m</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a</a:t>
            </a:r>
            <a:r>
              <a:rPr lang="en-US" sz="2400" b="0" i="0" u="none" baseline="-25000">
                <a:solidFill>
                  <a:schemeClr val="accent2"/>
                </a:solidFill>
                <a:latin typeface="Times New Roman"/>
                <a:ea typeface="Times New Roman"/>
                <a:cs typeface="Times New Roman"/>
                <a:sym typeface="Times New Roman"/>
              </a:rPr>
              <a:t>i</a:t>
            </a:r>
            <a:r>
              <a:rPr lang="en-US" sz="2400" b="0" i="0" u="none">
                <a:solidFill>
                  <a:schemeClr val="dk1"/>
                </a:solidFill>
                <a:latin typeface="Times New Roman"/>
                <a:ea typeface="Times New Roman"/>
                <a:cs typeface="Times New Roman"/>
                <a:sym typeface="Times New Roman"/>
              </a:rPr>
              <a:t> a</a:t>
            </a:r>
            <a:r>
              <a:rPr lang="en-US" sz="2400" b="0" i="0" u="none" baseline="-25000">
                <a:solidFill>
                  <a:schemeClr val="dk1"/>
                </a:solidFill>
                <a:latin typeface="Times New Roman"/>
                <a:ea typeface="Times New Roman"/>
                <a:cs typeface="Times New Roman"/>
                <a:sym typeface="Times New Roman"/>
              </a:rPr>
              <a:t>i+1</a:t>
            </a:r>
            <a:r>
              <a:rPr lang="en-US" sz="2400" b="0" i="0" u="none">
                <a:solidFill>
                  <a:schemeClr val="dk1"/>
                </a:solidFill>
                <a:latin typeface="Times New Roman"/>
                <a:ea typeface="Times New Roman"/>
                <a:cs typeface="Times New Roman"/>
                <a:sym typeface="Times New Roman"/>
              </a:rPr>
              <a:t> ... a</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 )</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Stack			Rest of Input</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accent2"/>
              </a:buClr>
              <a:buSzPts val="2400"/>
              <a:buFont typeface="Times New Roman"/>
              <a:buChar char="•"/>
            </a:pPr>
            <a:r>
              <a:rPr lang="en-US" sz="2400" b="0" i="0" u="none">
                <a:solidFill>
                  <a:schemeClr val="accent2"/>
                </a:solidFill>
                <a:latin typeface="Times New Roman"/>
                <a:ea typeface="Times New Roman"/>
                <a:cs typeface="Times New Roman"/>
                <a:sym typeface="Times New Roman"/>
              </a:rPr>
              <a:t>S</a:t>
            </a:r>
            <a:r>
              <a:rPr lang="en-US" sz="2400" b="0" i="0" u="none" baseline="-25000">
                <a:solidFill>
                  <a:schemeClr val="accent2"/>
                </a:solidFill>
                <a:latin typeface="Times New Roman"/>
                <a:ea typeface="Times New Roman"/>
                <a:cs typeface="Times New Roman"/>
                <a:sym typeface="Times New Roman"/>
              </a:rPr>
              <a:t>m</a:t>
            </a:r>
            <a:r>
              <a:rPr lang="en-US" sz="2400" b="0" i="0" u="none">
                <a:solidFill>
                  <a:schemeClr val="dk1"/>
                </a:solidFill>
                <a:latin typeface="Times New Roman"/>
                <a:ea typeface="Times New Roman"/>
                <a:cs typeface="Times New Roman"/>
                <a:sym typeface="Times New Roman"/>
              </a:rPr>
              <a:t> and </a:t>
            </a:r>
            <a:r>
              <a:rPr lang="en-US" sz="2400" b="0" i="0" u="none">
                <a:solidFill>
                  <a:schemeClr val="accent2"/>
                </a:solidFill>
                <a:latin typeface="Times New Roman"/>
                <a:ea typeface="Times New Roman"/>
                <a:cs typeface="Times New Roman"/>
                <a:sym typeface="Times New Roman"/>
              </a:rPr>
              <a:t>a</a:t>
            </a:r>
            <a:r>
              <a:rPr lang="en-US" sz="2400" b="0" i="0" u="none" baseline="-25000">
                <a:solidFill>
                  <a:schemeClr val="accent2"/>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 decides the parser action by consulting the parsing action table.  (</a:t>
            </a:r>
            <a:r>
              <a:rPr lang="en-US" sz="2400" b="0" i="1" u="none">
                <a:solidFill>
                  <a:srgbClr val="FF0000"/>
                </a:solidFill>
                <a:latin typeface="Times New Roman"/>
                <a:ea typeface="Times New Roman"/>
                <a:cs typeface="Times New Roman"/>
                <a:sym typeface="Times New Roman"/>
              </a:rPr>
              <a:t>Initial Stack</a:t>
            </a:r>
            <a:r>
              <a:rPr lang="en-US" sz="2400" b="0" i="0" u="none">
                <a:solidFill>
                  <a:srgbClr val="FF0000"/>
                </a:solidFill>
                <a:latin typeface="Times New Roman"/>
                <a:ea typeface="Times New Roman"/>
                <a:cs typeface="Times New Roman"/>
                <a:sym typeface="Times New Roman"/>
              </a:rPr>
              <a:t>  contains just S</a:t>
            </a:r>
            <a:r>
              <a:rPr lang="en-US" sz="2400" b="0" i="0" u="none" baseline="-25000">
                <a:solidFill>
                  <a:srgbClr val="FF0000"/>
                </a:solidFill>
                <a:latin typeface="Times New Roman"/>
                <a:ea typeface="Times New Roman"/>
                <a:cs typeface="Times New Roman"/>
                <a:sym typeface="Times New Roman"/>
              </a:rPr>
              <a:t>o</a:t>
            </a:r>
            <a:r>
              <a:rPr lang="en-US" sz="2400" b="0" i="0" u="none">
                <a:solidFill>
                  <a:srgbClr val="FF0000"/>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configuration of a LR parsing represents the right sentential form:</a:t>
            </a:r>
            <a:endParaRPr/>
          </a:p>
          <a:p>
            <a:pPr marL="342900" lvl="0" indent="-279400" algn="l" rtl="0">
              <a:lnSpc>
                <a:spcPct val="10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X</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 X</a:t>
            </a:r>
            <a:r>
              <a:rPr lang="en-US" sz="2400" b="0" i="0" u="none" baseline="-25000">
                <a:solidFill>
                  <a:schemeClr val="dk1"/>
                </a:solidFill>
                <a:latin typeface="Times New Roman"/>
                <a:ea typeface="Times New Roman"/>
                <a:cs typeface="Times New Roman"/>
                <a:sym typeface="Times New Roman"/>
              </a:rPr>
              <a:t>m</a:t>
            </a:r>
            <a:r>
              <a:rPr lang="en-US" sz="2400" b="0" i="0" u="none">
                <a:solidFill>
                  <a:schemeClr val="dk1"/>
                </a:solidFill>
                <a:latin typeface="Times New Roman"/>
                <a:ea typeface="Times New Roman"/>
                <a:cs typeface="Times New Roman"/>
                <a:sym typeface="Times New Roman"/>
              </a:rPr>
              <a:t> a</a:t>
            </a:r>
            <a:r>
              <a:rPr lang="en-US" sz="2400" b="0" i="0" u="none" baseline="-25000">
                <a:solidFill>
                  <a:schemeClr val="dk1"/>
                </a:solidFill>
                <a:latin typeface="Times New Roman"/>
                <a:ea typeface="Times New Roman"/>
                <a:cs typeface="Times New Roman"/>
                <a:sym typeface="Times New Roman"/>
              </a:rPr>
              <a:t>i</a:t>
            </a:r>
            <a:r>
              <a:rPr lang="en-US" sz="2400" b="0" i="0" u="none">
                <a:solidFill>
                  <a:schemeClr val="dk1"/>
                </a:solidFill>
                <a:latin typeface="Times New Roman"/>
                <a:ea typeface="Times New Roman"/>
                <a:cs typeface="Times New Roman"/>
                <a:sym typeface="Times New Roman"/>
              </a:rPr>
              <a:t> a</a:t>
            </a:r>
            <a:r>
              <a:rPr lang="en-US" sz="2400" b="0" i="0" u="none" baseline="-25000">
                <a:solidFill>
                  <a:schemeClr val="dk1"/>
                </a:solidFill>
                <a:latin typeface="Times New Roman"/>
                <a:ea typeface="Times New Roman"/>
                <a:cs typeface="Times New Roman"/>
                <a:sym typeface="Times New Roman"/>
              </a:rPr>
              <a:t>i+1</a:t>
            </a:r>
            <a:r>
              <a:rPr lang="en-US" sz="2400" b="0" i="0" u="none">
                <a:solidFill>
                  <a:schemeClr val="dk1"/>
                </a:solidFill>
                <a:latin typeface="Times New Roman"/>
                <a:ea typeface="Times New Roman"/>
                <a:cs typeface="Times New Roman"/>
                <a:sym typeface="Times New Roman"/>
              </a:rPr>
              <a:t> ... a</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a:t>
            </a:r>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cxnSp>
        <p:nvCxnSpPr>
          <p:cNvPr id="283" name="Google Shape;283;p15"/>
          <p:cNvCxnSpPr/>
          <p:nvPr/>
        </p:nvCxnSpPr>
        <p:spPr>
          <a:xfrm>
            <a:off x="1600200" y="2286000"/>
            <a:ext cx="2133600" cy="0"/>
          </a:xfrm>
          <a:prstGeom prst="straightConnector1">
            <a:avLst/>
          </a:prstGeom>
          <a:noFill/>
          <a:ln w="9525" cap="flat" cmpd="sng">
            <a:solidFill>
              <a:srgbClr val="CC0000"/>
            </a:solidFill>
            <a:prstDash val="solid"/>
            <a:miter lim="800000"/>
            <a:headEnd type="none" w="med" len="med"/>
            <a:tailEnd type="none" w="med" len="med"/>
          </a:ln>
        </p:spPr>
      </p:cxnSp>
      <p:cxnSp>
        <p:nvCxnSpPr>
          <p:cNvPr id="284" name="Google Shape;284;p15"/>
          <p:cNvCxnSpPr/>
          <p:nvPr/>
        </p:nvCxnSpPr>
        <p:spPr>
          <a:xfrm>
            <a:off x="3962400" y="2286000"/>
            <a:ext cx="1524000" cy="0"/>
          </a:xfrm>
          <a:prstGeom prst="straightConnector1">
            <a:avLst/>
          </a:prstGeom>
          <a:noFill/>
          <a:ln w="9525" cap="flat" cmpd="sng">
            <a:solidFill>
              <a:srgbClr val="CC0000"/>
            </a:solidFill>
            <a:prstDash val="solid"/>
            <a:miter lim="800000"/>
            <a:headEnd type="none" w="med" len="med"/>
            <a:tailEnd type="none" w="med" len="med"/>
          </a:ln>
        </p:spPr>
      </p:cxnSp>
      <p:cxnSp>
        <p:nvCxnSpPr>
          <p:cNvPr id="285" name="Google Shape;285;p15"/>
          <p:cNvCxnSpPr/>
          <p:nvPr/>
        </p:nvCxnSpPr>
        <p:spPr>
          <a:xfrm rot="10800000" flipH="1">
            <a:off x="1752600" y="2286000"/>
            <a:ext cx="7620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286" name="Google Shape;286;p15"/>
          <p:cNvCxnSpPr/>
          <p:nvPr/>
        </p:nvCxnSpPr>
        <p:spPr>
          <a:xfrm rot="10800000">
            <a:off x="4648200" y="2286000"/>
            <a:ext cx="228600" cy="4572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16</a:t>
            </a:fld>
            <a:endParaRPr/>
          </a:p>
        </p:txBody>
      </p:sp>
      <p:sp>
        <p:nvSpPr>
          <p:cNvPr id="292" name="Google Shape;292;p1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Actions of A LR-Parser</a:t>
            </a:r>
            <a:endParaRPr/>
          </a:p>
        </p:txBody>
      </p:sp>
      <p:sp>
        <p:nvSpPr>
          <p:cNvPr id="293" name="Google Shape;293;p16"/>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dk1"/>
              </a:buClr>
              <a:buSzPts val="2400"/>
              <a:buFont typeface="Times New Roman"/>
              <a:buAutoNum type="arabicPeriod"/>
            </a:pPr>
            <a:r>
              <a:rPr lang="en-US" sz="2400" b="1" i="0" u="none">
                <a:solidFill>
                  <a:schemeClr val="dk1"/>
                </a:solidFill>
                <a:latin typeface="Times New Roman"/>
                <a:ea typeface="Times New Roman"/>
                <a:cs typeface="Times New Roman"/>
                <a:sym typeface="Times New Roman"/>
              </a:rPr>
              <a:t>shift s</a:t>
            </a:r>
            <a:r>
              <a:rPr lang="en-US" sz="2400" b="0" i="0" u="none">
                <a:solidFill>
                  <a:schemeClr val="dk1"/>
                </a:solidFill>
                <a:latin typeface="Times New Roman"/>
                <a:ea typeface="Times New Roman"/>
                <a:cs typeface="Times New Roman"/>
                <a:sym typeface="Times New Roman"/>
              </a:rPr>
              <a:t>  -- shifts the next input symbol and the state </a:t>
            </a:r>
            <a:r>
              <a:rPr lang="en-US" sz="2400" b="1" i="0" u="none">
                <a:solidFill>
                  <a:schemeClr val="dk1"/>
                </a:solidFill>
                <a:latin typeface="Times New Roman"/>
                <a:ea typeface="Times New Roman"/>
                <a:cs typeface="Times New Roman"/>
                <a:sym typeface="Times New Roman"/>
              </a:rPr>
              <a:t>s</a:t>
            </a:r>
            <a:r>
              <a:rPr lang="en-US" sz="2400" b="0" i="0" u="none">
                <a:solidFill>
                  <a:schemeClr val="dk1"/>
                </a:solidFill>
                <a:latin typeface="Times New Roman"/>
                <a:ea typeface="Times New Roman"/>
                <a:cs typeface="Times New Roman"/>
                <a:sym typeface="Times New Roman"/>
              </a:rPr>
              <a:t> onto the stack</a:t>
            </a:r>
            <a:endParaRPr/>
          </a:p>
          <a:p>
            <a:pPr marL="457200" lvl="0" indent="-4572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 S</a:t>
            </a:r>
            <a:r>
              <a:rPr lang="en-US" sz="2000" b="0" i="0" u="none" baseline="-25000">
                <a:solidFill>
                  <a:schemeClr val="dk1"/>
                </a:solidFill>
                <a:latin typeface="Times New Roman"/>
                <a:ea typeface="Times New Roman"/>
                <a:cs typeface="Times New Roman"/>
                <a:sym typeface="Times New Roman"/>
              </a:rPr>
              <a:t>o</a:t>
            </a:r>
            <a:r>
              <a:rPr lang="en-US" sz="2000" b="0" i="0" u="none">
                <a:solidFill>
                  <a:schemeClr val="dk1"/>
                </a:solidFill>
                <a:latin typeface="Times New Roman"/>
                <a:ea typeface="Times New Roman"/>
                <a:cs typeface="Times New Roman"/>
                <a:sym typeface="Times New Roman"/>
              </a:rPr>
              <a:t> X</a:t>
            </a:r>
            <a:r>
              <a:rPr lang="en-US" sz="2000" b="0" i="0" u="none" baseline="-25000">
                <a:solidFill>
                  <a:schemeClr val="dk1"/>
                </a:solidFill>
                <a:latin typeface="Times New Roman"/>
                <a:ea typeface="Times New Roman"/>
                <a:cs typeface="Times New Roman"/>
                <a:sym typeface="Times New Roman"/>
              </a:rPr>
              <a:t>1</a:t>
            </a:r>
            <a:r>
              <a:rPr lang="en-US" sz="2000" b="0" i="0" u="none">
                <a:solidFill>
                  <a:schemeClr val="dk1"/>
                </a:solidFill>
                <a:latin typeface="Times New Roman"/>
                <a:ea typeface="Times New Roman"/>
                <a:cs typeface="Times New Roman"/>
                <a:sym typeface="Times New Roman"/>
              </a:rPr>
              <a:t> S</a:t>
            </a:r>
            <a:r>
              <a:rPr lang="en-US" sz="2000" b="0" i="0" u="none" baseline="-25000">
                <a:solidFill>
                  <a:schemeClr val="dk1"/>
                </a:solidFill>
                <a:latin typeface="Times New Roman"/>
                <a:ea typeface="Times New Roman"/>
                <a:cs typeface="Times New Roman"/>
                <a:sym typeface="Times New Roman"/>
              </a:rPr>
              <a:t>1 </a:t>
            </a:r>
            <a:r>
              <a:rPr lang="en-US" sz="2000" b="0" i="0" u="none">
                <a:solidFill>
                  <a:schemeClr val="dk1"/>
                </a:solidFill>
                <a:latin typeface="Times New Roman"/>
                <a:ea typeface="Times New Roman"/>
                <a:cs typeface="Times New Roman"/>
                <a:sym typeface="Times New Roman"/>
              </a:rPr>
              <a:t>... X</a:t>
            </a:r>
            <a:r>
              <a:rPr lang="en-US" sz="2000" b="0" i="0" u="none" baseline="-25000">
                <a:solidFill>
                  <a:schemeClr val="dk1"/>
                </a:solidFill>
                <a:latin typeface="Times New Roman"/>
                <a:ea typeface="Times New Roman"/>
                <a:cs typeface="Times New Roman"/>
                <a:sym typeface="Times New Roman"/>
              </a:rPr>
              <a:t>m</a:t>
            </a:r>
            <a:r>
              <a:rPr lang="en-US" sz="2000" b="0" i="0" u="none">
                <a:solidFill>
                  <a:schemeClr val="dk1"/>
                </a:solidFill>
                <a:latin typeface="Times New Roman"/>
                <a:ea typeface="Times New Roman"/>
                <a:cs typeface="Times New Roman"/>
                <a:sym typeface="Times New Roman"/>
              </a:rPr>
              <a:t> S</a:t>
            </a:r>
            <a:r>
              <a:rPr lang="en-US" sz="2000" b="0" i="0" u="none" baseline="-25000">
                <a:solidFill>
                  <a:schemeClr val="dk1"/>
                </a:solidFill>
                <a:latin typeface="Times New Roman"/>
                <a:ea typeface="Times New Roman"/>
                <a:cs typeface="Times New Roman"/>
                <a:sym typeface="Times New Roman"/>
              </a:rPr>
              <a:t>m</a:t>
            </a:r>
            <a:r>
              <a:rPr lang="en-US" sz="2000" b="0" i="0" u="none">
                <a:solidFill>
                  <a:schemeClr val="dk1"/>
                </a:solidFill>
                <a:latin typeface="Times New Roman"/>
                <a:ea typeface="Times New Roman"/>
                <a:cs typeface="Times New Roman"/>
                <a:sym typeface="Times New Roman"/>
              </a:rPr>
              <a:t>, a</a:t>
            </a:r>
            <a:r>
              <a:rPr lang="en-US" sz="2000" b="0" i="0" u="none" baseline="-25000">
                <a:solidFill>
                  <a:schemeClr val="dk1"/>
                </a:solidFill>
                <a:latin typeface="Times New Roman"/>
                <a:ea typeface="Times New Roman"/>
                <a:cs typeface="Times New Roman"/>
                <a:sym typeface="Times New Roman"/>
              </a:rPr>
              <a:t>i</a:t>
            </a:r>
            <a:r>
              <a:rPr lang="en-US" sz="2000" b="0" i="0" u="none">
                <a:solidFill>
                  <a:schemeClr val="dk1"/>
                </a:solidFill>
                <a:latin typeface="Times New Roman"/>
                <a:ea typeface="Times New Roman"/>
                <a:cs typeface="Times New Roman"/>
                <a:sym typeface="Times New Roman"/>
              </a:rPr>
              <a:t> a</a:t>
            </a:r>
            <a:r>
              <a:rPr lang="en-US" sz="2000" b="0" i="0" u="none" baseline="-25000">
                <a:solidFill>
                  <a:schemeClr val="dk1"/>
                </a:solidFill>
                <a:latin typeface="Times New Roman"/>
                <a:ea typeface="Times New Roman"/>
                <a:cs typeface="Times New Roman"/>
                <a:sym typeface="Times New Roman"/>
              </a:rPr>
              <a:t>i+1</a:t>
            </a:r>
            <a:r>
              <a:rPr lang="en-US" sz="2000" b="0" i="0" u="none">
                <a:solidFill>
                  <a:schemeClr val="dk1"/>
                </a:solidFill>
                <a:latin typeface="Times New Roman"/>
                <a:ea typeface="Times New Roman"/>
                <a:cs typeface="Times New Roman"/>
                <a:sym typeface="Times New Roman"/>
              </a:rPr>
              <a:t> ... a</a:t>
            </a:r>
            <a:r>
              <a:rPr lang="en-US" sz="2000" b="0" i="0" u="none" baseline="-25000">
                <a:solidFill>
                  <a:schemeClr val="dk1"/>
                </a:solidFill>
                <a:latin typeface="Times New Roman"/>
                <a:ea typeface="Times New Roman"/>
                <a:cs typeface="Times New Roman"/>
                <a:sym typeface="Times New Roman"/>
              </a:rPr>
              <a:t>n</a:t>
            </a:r>
            <a:r>
              <a:rPr lang="en-US" sz="2000" b="0" i="0" u="none">
                <a:solidFill>
                  <a:schemeClr val="dk1"/>
                </a:solidFill>
                <a:latin typeface="Times New Roman"/>
                <a:ea typeface="Times New Roman"/>
                <a:cs typeface="Times New Roman"/>
                <a:sym typeface="Times New Roman"/>
              </a:rPr>
              <a:t> $ )  🡺 ( S</a:t>
            </a:r>
            <a:r>
              <a:rPr lang="en-US" sz="2000" b="0" i="0" u="none" baseline="-25000">
                <a:solidFill>
                  <a:schemeClr val="dk1"/>
                </a:solidFill>
                <a:latin typeface="Times New Roman"/>
                <a:ea typeface="Times New Roman"/>
                <a:cs typeface="Times New Roman"/>
                <a:sym typeface="Times New Roman"/>
              </a:rPr>
              <a:t>o</a:t>
            </a:r>
            <a:r>
              <a:rPr lang="en-US" sz="2000" b="0" i="0" u="none">
                <a:solidFill>
                  <a:schemeClr val="dk1"/>
                </a:solidFill>
                <a:latin typeface="Times New Roman"/>
                <a:ea typeface="Times New Roman"/>
                <a:cs typeface="Times New Roman"/>
                <a:sym typeface="Times New Roman"/>
              </a:rPr>
              <a:t> X</a:t>
            </a:r>
            <a:r>
              <a:rPr lang="en-US" sz="2000" b="0" i="0" u="none" baseline="-25000">
                <a:solidFill>
                  <a:schemeClr val="dk1"/>
                </a:solidFill>
                <a:latin typeface="Times New Roman"/>
                <a:ea typeface="Times New Roman"/>
                <a:cs typeface="Times New Roman"/>
                <a:sym typeface="Times New Roman"/>
              </a:rPr>
              <a:t>1</a:t>
            </a:r>
            <a:r>
              <a:rPr lang="en-US" sz="2000" b="0" i="0" u="none">
                <a:solidFill>
                  <a:schemeClr val="dk1"/>
                </a:solidFill>
                <a:latin typeface="Times New Roman"/>
                <a:ea typeface="Times New Roman"/>
                <a:cs typeface="Times New Roman"/>
                <a:sym typeface="Times New Roman"/>
              </a:rPr>
              <a:t> S</a:t>
            </a:r>
            <a:r>
              <a:rPr lang="en-US" sz="2000" b="0" i="0" u="none" baseline="-25000">
                <a:solidFill>
                  <a:schemeClr val="dk1"/>
                </a:solidFill>
                <a:latin typeface="Times New Roman"/>
                <a:ea typeface="Times New Roman"/>
                <a:cs typeface="Times New Roman"/>
                <a:sym typeface="Times New Roman"/>
              </a:rPr>
              <a:t>1 </a:t>
            </a:r>
            <a:r>
              <a:rPr lang="en-US" sz="2000" b="0" i="0" u="none">
                <a:solidFill>
                  <a:schemeClr val="dk1"/>
                </a:solidFill>
                <a:latin typeface="Times New Roman"/>
                <a:ea typeface="Times New Roman"/>
                <a:cs typeface="Times New Roman"/>
                <a:sym typeface="Times New Roman"/>
              </a:rPr>
              <a:t>... X</a:t>
            </a:r>
            <a:r>
              <a:rPr lang="en-US" sz="2000" b="0" i="0" u="none" baseline="-25000">
                <a:solidFill>
                  <a:schemeClr val="dk1"/>
                </a:solidFill>
                <a:latin typeface="Times New Roman"/>
                <a:ea typeface="Times New Roman"/>
                <a:cs typeface="Times New Roman"/>
                <a:sym typeface="Times New Roman"/>
              </a:rPr>
              <a:t>m</a:t>
            </a:r>
            <a:r>
              <a:rPr lang="en-US" sz="2000" b="0" i="0" u="none">
                <a:solidFill>
                  <a:schemeClr val="dk1"/>
                </a:solidFill>
                <a:latin typeface="Times New Roman"/>
                <a:ea typeface="Times New Roman"/>
                <a:cs typeface="Times New Roman"/>
                <a:sym typeface="Times New Roman"/>
              </a:rPr>
              <a:t> S</a:t>
            </a:r>
            <a:r>
              <a:rPr lang="en-US" sz="2000" b="0" i="0" u="none" baseline="-25000">
                <a:solidFill>
                  <a:schemeClr val="dk1"/>
                </a:solidFill>
                <a:latin typeface="Times New Roman"/>
                <a:ea typeface="Times New Roman"/>
                <a:cs typeface="Times New Roman"/>
                <a:sym typeface="Times New Roman"/>
              </a:rPr>
              <a:t>m </a:t>
            </a:r>
            <a:r>
              <a:rPr lang="en-US" sz="2000" b="0" i="0" u="none">
                <a:solidFill>
                  <a:srgbClr val="CC0000"/>
                </a:solidFill>
                <a:latin typeface="Times New Roman"/>
                <a:ea typeface="Times New Roman"/>
                <a:cs typeface="Times New Roman"/>
                <a:sym typeface="Times New Roman"/>
              </a:rPr>
              <a:t>a</a:t>
            </a:r>
            <a:r>
              <a:rPr lang="en-US" sz="2000" b="0" i="0" u="none" baseline="-25000">
                <a:solidFill>
                  <a:srgbClr val="CC0000"/>
                </a:solidFill>
                <a:latin typeface="Times New Roman"/>
                <a:ea typeface="Times New Roman"/>
                <a:cs typeface="Times New Roman"/>
                <a:sym typeface="Times New Roman"/>
              </a:rPr>
              <a:t>i </a:t>
            </a:r>
            <a:r>
              <a:rPr lang="en-US" sz="2000" b="0" i="0" u="none">
                <a:solidFill>
                  <a:srgbClr val="CC0000"/>
                </a:solidFill>
                <a:latin typeface="Times New Roman"/>
                <a:ea typeface="Times New Roman"/>
                <a:cs typeface="Times New Roman"/>
                <a:sym typeface="Times New Roman"/>
              </a:rPr>
              <a:t>s</a:t>
            </a:r>
            <a:r>
              <a:rPr lang="en-US" sz="2000" b="0" i="0" u="none">
                <a:solidFill>
                  <a:schemeClr val="dk1"/>
                </a:solidFill>
                <a:latin typeface="Times New Roman"/>
                <a:ea typeface="Times New Roman"/>
                <a:cs typeface="Times New Roman"/>
                <a:sym typeface="Times New Roman"/>
              </a:rPr>
              <a:t>, a</a:t>
            </a:r>
            <a:r>
              <a:rPr lang="en-US" sz="2000" b="0" i="0" u="none" baseline="-25000">
                <a:solidFill>
                  <a:schemeClr val="dk1"/>
                </a:solidFill>
                <a:latin typeface="Times New Roman"/>
                <a:ea typeface="Times New Roman"/>
                <a:cs typeface="Times New Roman"/>
                <a:sym typeface="Times New Roman"/>
              </a:rPr>
              <a:t>i+1</a:t>
            </a:r>
            <a:r>
              <a:rPr lang="en-US" sz="2000" b="0" i="0" u="none">
                <a:solidFill>
                  <a:schemeClr val="dk1"/>
                </a:solidFill>
                <a:latin typeface="Times New Roman"/>
                <a:ea typeface="Times New Roman"/>
                <a:cs typeface="Times New Roman"/>
                <a:sym typeface="Times New Roman"/>
              </a:rPr>
              <a:t> ... a</a:t>
            </a:r>
            <a:r>
              <a:rPr lang="en-US" sz="2000" b="0" i="0" u="none" baseline="-25000">
                <a:solidFill>
                  <a:schemeClr val="dk1"/>
                </a:solidFill>
                <a:latin typeface="Times New Roman"/>
                <a:ea typeface="Times New Roman"/>
                <a:cs typeface="Times New Roman"/>
                <a:sym typeface="Times New Roman"/>
              </a:rPr>
              <a:t>n</a:t>
            </a:r>
            <a:r>
              <a:rPr lang="en-US" sz="2000" b="0" i="0" u="none">
                <a:solidFill>
                  <a:schemeClr val="dk1"/>
                </a:solidFill>
                <a:latin typeface="Times New Roman"/>
                <a:ea typeface="Times New Roman"/>
                <a:cs typeface="Times New Roman"/>
                <a:sym typeface="Times New Roman"/>
              </a:rPr>
              <a:t> $ )</a:t>
            </a:r>
            <a:endParaRPr/>
          </a:p>
          <a:p>
            <a:pPr marL="457200" lvl="0" indent="-457200" algn="l" rtl="0">
              <a:lnSpc>
                <a:spcPct val="9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457200" lvl="0" indent="-457200" algn="l" rtl="0">
              <a:lnSpc>
                <a:spcPct val="90000"/>
              </a:lnSpc>
              <a:spcBef>
                <a:spcPts val="480"/>
              </a:spcBef>
              <a:spcAft>
                <a:spcPts val="0"/>
              </a:spcAft>
              <a:buClr>
                <a:schemeClr val="dk1"/>
              </a:buClr>
              <a:buSzPts val="2400"/>
              <a:buFont typeface="Times New Roman"/>
              <a:buAutoNum type="arabicPeriod" startAt="2"/>
            </a:pPr>
            <a:r>
              <a:rPr lang="en-US" sz="2400" b="1" i="0" u="none">
                <a:solidFill>
                  <a:schemeClr val="dk1"/>
                </a:solidFill>
                <a:latin typeface="Times New Roman"/>
                <a:ea typeface="Times New Roman"/>
                <a:cs typeface="Times New Roman"/>
                <a:sym typeface="Times New Roman"/>
              </a:rPr>
              <a:t>reduce A→β</a:t>
            </a:r>
            <a:r>
              <a:rPr lang="en-US" sz="2400" b="0" i="0" u="none">
                <a:solidFill>
                  <a:schemeClr val="dk1"/>
                </a:solidFill>
                <a:latin typeface="Times New Roman"/>
                <a:ea typeface="Times New Roman"/>
                <a:cs typeface="Times New Roman"/>
                <a:sym typeface="Times New Roman"/>
              </a:rPr>
              <a:t>   (or </a:t>
            </a:r>
            <a:r>
              <a:rPr lang="en-US" sz="2400" b="1" i="0" u="none">
                <a:solidFill>
                  <a:schemeClr val="dk1"/>
                </a:solidFill>
                <a:latin typeface="Courier New"/>
                <a:ea typeface="Courier New"/>
                <a:cs typeface="Courier New"/>
                <a:sym typeface="Courier New"/>
              </a:rPr>
              <a:t>rn</a:t>
            </a:r>
            <a:r>
              <a:rPr lang="en-US" sz="2400" b="0" i="0" u="none">
                <a:solidFill>
                  <a:schemeClr val="dk1"/>
                </a:solidFill>
                <a:latin typeface="Times New Roman"/>
                <a:ea typeface="Times New Roman"/>
                <a:cs typeface="Times New Roman"/>
                <a:sym typeface="Times New Roman"/>
              </a:rPr>
              <a:t> where n is a production number)</a:t>
            </a:r>
            <a:endParaRPr/>
          </a:p>
          <a:p>
            <a:pPr marL="800100" lvl="1"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pop 2|</a:t>
            </a:r>
            <a:r>
              <a:rPr lang="en-US" sz="2400" b="1" i="0" u="none">
                <a:solidFill>
                  <a:schemeClr val="dk1"/>
                </a:solidFill>
                <a:latin typeface="Times New Roman"/>
                <a:ea typeface="Times New Roman"/>
                <a:cs typeface="Times New Roman"/>
                <a:sym typeface="Times New Roman"/>
              </a:rPr>
              <a:t>β</a:t>
            </a:r>
            <a:r>
              <a:rPr lang="en-US" sz="2400" b="0" i="0" u="none">
                <a:solidFill>
                  <a:schemeClr val="dk1"/>
                </a:solidFill>
                <a:latin typeface="Times New Roman"/>
                <a:ea typeface="Times New Roman"/>
                <a:cs typeface="Times New Roman"/>
                <a:sym typeface="Times New Roman"/>
              </a:rPr>
              <a:t>|  (=r) items from the stack; </a:t>
            </a:r>
            <a:endParaRPr/>
          </a:p>
          <a:p>
            <a:pPr marL="800100" lvl="1"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then push </a:t>
            </a:r>
            <a:r>
              <a:rPr lang="en-US" sz="2400" b="1" i="0" u="none">
                <a:solidFill>
                  <a:schemeClr val="dk1"/>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 and </a:t>
            </a:r>
            <a:r>
              <a:rPr lang="en-US" sz="2400" b="1" i="0" u="none">
                <a:solidFill>
                  <a:schemeClr val="dk1"/>
                </a:solidFill>
                <a:latin typeface="Times New Roman"/>
                <a:ea typeface="Times New Roman"/>
                <a:cs typeface="Times New Roman"/>
                <a:sym typeface="Times New Roman"/>
              </a:rPr>
              <a:t>s</a:t>
            </a:r>
            <a:r>
              <a:rPr lang="en-US" sz="2400" b="0" i="0" u="none">
                <a:solidFill>
                  <a:schemeClr val="dk1"/>
                </a:solidFill>
                <a:latin typeface="Times New Roman"/>
                <a:ea typeface="Times New Roman"/>
                <a:cs typeface="Times New Roman"/>
                <a:sym typeface="Times New Roman"/>
              </a:rPr>
              <a:t>  where  </a:t>
            </a:r>
            <a:r>
              <a:rPr lang="en-US" sz="2400" b="1" i="0" u="none">
                <a:solidFill>
                  <a:schemeClr val="dk1"/>
                </a:solidFill>
                <a:latin typeface="Times New Roman"/>
                <a:ea typeface="Times New Roman"/>
                <a:cs typeface="Times New Roman"/>
                <a:sym typeface="Times New Roman"/>
              </a:rPr>
              <a:t>s=goto[s</a:t>
            </a:r>
            <a:r>
              <a:rPr lang="en-US" sz="2400" b="1" i="0" u="none" baseline="-25000">
                <a:solidFill>
                  <a:schemeClr val="dk1"/>
                </a:solidFill>
                <a:latin typeface="Times New Roman"/>
                <a:ea typeface="Times New Roman"/>
                <a:cs typeface="Times New Roman"/>
                <a:sym typeface="Times New Roman"/>
              </a:rPr>
              <a:t>m-r</a:t>
            </a:r>
            <a:r>
              <a:rPr lang="en-US" sz="2400" b="1" i="0" u="none">
                <a:solidFill>
                  <a:schemeClr val="dk1"/>
                </a:solidFill>
                <a:latin typeface="Times New Roman"/>
                <a:ea typeface="Times New Roman"/>
                <a:cs typeface="Times New Roman"/>
                <a:sym typeface="Times New Roman"/>
              </a:rPr>
              <a:t>,A] --- </a:t>
            </a:r>
            <a:r>
              <a:rPr lang="en-US" sz="2400" b="0" i="0" u="none">
                <a:solidFill>
                  <a:srgbClr val="FF0000"/>
                </a:solidFill>
                <a:latin typeface="Times New Roman"/>
                <a:ea typeface="Times New Roman"/>
                <a:cs typeface="Times New Roman"/>
                <a:sym typeface="Times New Roman"/>
              </a:rPr>
              <a:t>after removing r many items from stack whatever is available state on top of stack</a:t>
            </a:r>
            <a:endParaRPr sz="2400" b="1" i="0" u="none">
              <a:solidFill>
                <a:srgbClr val="FF0000"/>
              </a:solidFill>
              <a:latin typeface="Times New Roman"/>
              <a:ea typeface="Times New Roman"/>
              <a:cs typeface="Times New Roman"/>
              <a:sym typeface="Times New Roman"/>
            </a:endParaRPr>
          </a:p>
          <a:p>
            <a:pPr marL="457200" lvl="0" indent="-457200" algn="l" rtl="0">
              <a:lnSpc>
                <a:spcPct val="90000"/>
              </a:lnSpc>
              <a:spcBef>
                <a:spcPts val="16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	</a:t>
            </a:r>
            <a:endParaRPr/>
          </a:p>
          <a:p>
            <a:pPr marL="457200" lvl="0" indent="-457200" algn="l" rtl="0">
              <a:lnSpc>
                <a:spcPct val="9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 S</a:t>
            </a:r>
            <a:r>
              <a:rPr lang="en-US" sz="2000" b="0" i="0" u="none" baseline="-25000">
                <a:solidFill>
                  <a:schemeClr val="dk1"/>
                </a:solidFill>
                <a:latin typeface="Times New Roman"/>
                <a:ea typeface="Times New Roman"/>
                <a:cs typeface="Times New Roman"/>
                <a:sym typeface="Times New Roman"/>
              </a:rPr>
              <a:t>o</a:t>
            </a:r>
            <a:r>
              <a:rPr lang="en-US" sz="2000" b="0" i="0" u="none">
                <a:solidFill>
                  <a:schemeClr val="dk1"/>
                </a:solidFill>
                <a:latin typeface="Times New Roman"/>
                <a:ea typeface="Times New Roman"/>
                <a:cs typeface="Times New Roman"/>
                <a:sym typeface="Times New Roman"/>
              </a:rPr>
              <a:t> X</a:t>
            </a:r>
            <a:r>
              <a:rPr lang="en-US" sz="2000" b="0" i="0" u="none" baseline="-25000">
                <a:solidFill>
                  <a:schemeClr val="dk1"/>
                </a:solidFill>
                <a:latin typeface="Times New Roman"/>
                <a:ea typeface="Times New Roman"/>
                <a:cs typeface="Times New Roman"/>
                <a:sym typeface="Times New Roman"/>
              </a:rPr>
              <a:t>1</a:t>
            </a:r>
            <a:r>
              <a:rPr lang="en-US" sz="2000" b="0" i="0" u="none">
                <a:solidFill>
                  <a:schemeClr val="dk1"/>
                </a:solidFill>
                <a:latin typeface="Times New Roman"/>
                <a:ea typeface="Times New Roman"/>
                <a:cs typeface="Times New Roman"/>
                <a:sym typeface="Times New Roman"/>
              </a:rPr>
              <a:t> S</a:t>
            </a:r>
            <a:r>
              <a:rPr lang="en-US" sz="2000" b="0" i="0" u="none" baseline="-25000">
                <a:solidFill>
                  <a:schemeClr val="dk1"/>
                </a:solidFill>
                <a:latin typeface="Times New Roman"/>
                <a:ea typeface="Times New Roman"/>
                <a:cs typeface="Times New Roman"/>
                <a:sym typeface="Times New Roman"/>
              </a:rPr>
              <a:t>1 </a:t>
            </a:r>
            <a:r>
              <a:rPr lang="en-US" sz="2000" b="0" i="0" u="none">
                <a:solidFill>
                  <a:schemeClr val="dk1"/>
                </a:solidFill>
                <a:latin typeface="Times New Roman"/>
                <a:ea typeface="Times New Roman"/>
                <a:cs typeface="Times New Roman"/>
                <a:sym typeface="Times New Roman"/>
              </a:rPr>
              <a:t>... X</a:t>
            </a:r>
            <a:r>
              <a:rPr lang="en-US" sz="2000" b="0" i="0" u="none" baseline="-25000">
                <a:solidFill>
                  <a:schemeClr val="dk1"/>
                </a:solidFill>
                <a:latin typeface="Times New Roman"/>
                <a:ea typeface="Times New Roman"/>
                <a:cs typeface="Times New Roman"/>
                <a:sym typeface="Times New Roman"/>
              </a:rPr>
              <a:t>m</a:t>
            </a:r>
            <a:r>
              <a:rPr lang="en-US" sz="2000" b="0" i="0" u="none">
                <a:solidFill>
                  <a:schemeClr val="dk1"/>
                </a:solidFill>
                <a:latin typeface="Times New Roman"/>
                <a:ea typeface="Times New Roman"/>
                <a:cs typeface="Times New Roman"/>
                <a:sym typeface="Times New Roman"/>
              </a:rPr>
              <a:t> S</a:t>
            </a:r>
            <a:r>
              <a:rPr lang="en-US" sz="2000" b="0" i="0" u="none" baseline="-25000">
                <a:solidFill>
                  <a:schemeClr val="dk1"/>
                </a:solidFill>
                <a:latin typeface="Times New Roman"/>
                <a:ea typeface="Times New Roman"/>
                <a:cs typeface="Times New Roman"/>
                <a:sym typeface="Times New Roman"/>
              </a:rPr>
              <a:t>m</a:t>
            </a:r>
            <a:r>
              <a:rPr lang="en-US" sz="2000" b="0" i="0" u="none">
                <a:solidFill>
                  <a:schemeClr val="dk1"/>
                </a:solidFill>
                <a:latin typeface="Times New Roman"/>
                <a:ea typeface="Times New Roman"/>
                <a:cs typeface="Times New Roman"/>
                <a:sym typeface="Times New Roman"/>
              </a:rPr>
              <a:t>, a</a:t>
            </a:r>
            <a:r>
              <a:rPr lang="en-US" sz="2000" b="0" i="0" u="none" baseline="-25000">
                <a:solidFill>
                  <a:schemeClr val="dk1"/>
                </a:solidFill>
                <a:latin typeface="Times New Roman"/>
                <a:ea typeface="Times New Roman"/>
                <a:cs typeface="Times New Roman"/>
                <a:sym typeface="Times New Roman"/>
              </a:rPr>
              <a:t>i</a:t>
            </a:r>
            <a:r>
              <a:rPr lang="en-US" sz="2000" b="0" i="0" u="none">
                <a:solidFill>
                  <a:schemeClr val="dk1"/>
                </a:solidFill>
                <a:latin typeface="Times New Roman"/>
                <a:ea typeface="Times New Roman"/>
                <a:cs typeface="Times New Roman"/>
                <a:sym typeface="Times New Roman"/>
              </a:rPr>
              <a:t> a</a:t>
            </a:r>
            <a:r>
              <a:rPr lang="en-US" sz="2000" b="0" i="0" u="none" baseline="-25000">
                <a:solidFill>
                  <a:schemeClr val="dk1"/>
                </a:solidFill>
                <a:latin typeface="Times New Roman"/>
                <a:ea typeface="Times New Roman"/>
                <a:cs typeface="Times New Roman"/>
                <a:sym typeface="Times New Roman"/>
              </a:rPr>
              <a:t>i+1</a:t>
            </a:r>
            <a:r>
              <a:rPr lang="en-US" sz="2000" b="0" i="0" u="none">
                <a:solidFill>
                  <a:schemeClr val="dk1"/>
                </a:solidFill>
                <a:latin typeface="Times New Roman"/>
                <a:ea typeface="Times New Roman"/>
                <a:cs typeface="Times New Roman"/>
                <a:sym typeface="Times New Roman"/>
              </a:rPr>
              <a:t> ... a</a:t>
            </a:r>
            <a:r>
              <a:rPr lang="en-US" sz="2000" b="0" i="0" u="none" baseline="-25000">
                <a:solidFill>
                  <a:schemeClr val="dk1"/>
                </a:solidFill>
                <a:latin typeface="Times New Roman"/>
                <a:ea typeface="Times New Roman"/>
                <a:cs typeface="Times New Roman"/>
                <a:sym typeface="Times New Roman"/>
              </a:rPr>
              <a:t>n</a:t>
            </a:r>
            <a:r>
              <a:rPr lang="en-US" sz="2000" b="0" i="0" u="none">
                <a:solidFill>
                  <a:schemeClr val="dk1"/>
                </a:solidFill>
                <a:latin typeface="Times New Roman"/>
                <a:ea typeface="Times New Roman"/>
                <a:cs typeface="Times New Roman"/>
                <a:sym typeface="Times New Roman"/>
              </a:rPr>
              <a:t> $ )  🡺 ( S</a:t>
            </a:r>
            <a:r>
              <a:rPr lang="en-US" sz="2000" b="0" i="0" u="none" baseline="-25000">
                <a:solidFill>
                  <a:schemeClr val="dk1"/>
                </a:solidFill>
                <a:latin typeface="Times New Roman"/>
                <a:ea typeface="Times New Roman"/>
                <a:cs typeface="Times New Roman"/>
                <a:sym typeface="Times New Roman"/>
              </a:rPr>
              <a:t>o</a:t>
            </a:r>
            <a:r>
              <a:rPr lang="en-US" sz="2000" b="0" i="0" u="none">
                <a:solidFill>
                  <a:schemeClr val="dk1"/>
                </a:solidFill>
                <a:latin typeface="Times New Roman"/>
                <a:ea typeface="Times New Roman"/>
                <a:cs typeface="Times New Roman"/>
                <a:sym typeface="Times New Roman"/>
              </a:rPr>
              <a:t> X</a:t>
            </a:r>
            <a:r>
              <a:rPr lang="en-US" sz="2000" b="0" i="0" u="none" baseline="-25000">
                <a:solidFill>
                  <a:schemeClr val="dk1"/>
                </a:solidFill>
                <a:latin typeface="Times New Roman"/>
                <a:ea typeface="Times New Roman"/>
                <a:cs typeface="Times New Roman"/>
                <a:sym typeface="Times New Roman"/>
              </a:rPr>
              <a:t>1</a:t>
            </a:r>
            <a:r>
              <a:rPr lang="en-US" sz="2000" b="0" i="0" u="none">
                <a:solidFill>
                  <a:schemeClr val="dk1"/>
                </a:solidFill>
                <a:latin typeface="Times New Roman"/>
                <a:ea typeface="Times New Roman"/>
                <a:cs typeface="Times New Roman"/>
                <a:sym typeface="Times New Roman"/>
              </a:rPr>
              <a:t> S</a:t>
            </a:r>
            <a:r>
              <a:rPr lang="en-US" sz="2000" b="0" i="0" u="none" baseline="-25000">
                <a:solidFill>
                  <a:schemeClr val="dk1"/>
                </a:solidFill>
                <a:latin typeface="Times New Roman"/>
                <a:ea typeface="Times New Roman"/>
                <a:cs typeface="Times New Roman"/>
                <a:sym typeface="Times New Roman"/>
              </a:rPr>
              <a:t>1 </a:t>
            </a:r>
            <a:r>
              <a:rPr lang="en-US" sz="2000" b="0" i="0" u="none">
                <a:solidFill>
                  <a:schemeClr val="dk1"/>
                </a:solidFill>
                <a:latin typeface="Times New Roman"/>
                <a:ea typeface="Times New Roman"/>
                <a:cs typeface="Times New Roman"/>
                <a:sym typeface="Times New Roman"/>
              </a:rPr>
              <a:t>... X</a:t>
            </a:r>
            <a:r>
              <a:rPr lang="en-US" sz="2000" b="0" i="0" u="none" baseline="-25000">
                <a:solidFill>
                  <a:schemeClr val="dk1"/>
                </a:solidFill>
                <a:latin typeface="Times New Roman"/>
                <a:ea typeface="Times New Roman"/>
                <a:cs typeface="Times New Roman"/>
                <a:sym typeface="Times New Roman"/>
              </a:rPr>
              <a:t>m-r</a:t>
            </a:r>
            <a:r>
              <a:rPr lang="en-US" sz="2000" b="0" i="0" u="none">
                <a:solidFill>
                  <a:schemeClr val="dk1"/>
                </a:solidFill>
                <a:latin typeface="Times New Roman"/>
                <a:ea typeface="Times New Roman"/>
                <a:cs typeface="Times New Roman"/>
                <a:sym typeface="Times New Roman"/>
              </a:rPr>
              <a:t> </a:t>
            </a:r>
            <a:r>
              <a:rPr lang="en-US" sz="2000" b="0" i="0" u="none">
                <a:solidFill>
                  <a:srgbClr val="CC0000"/>
                </a:solidFill>
                <a:latin typeface="Times New Roman"/>
                <a:ea typeface="Times New Roman"/>
                <a:cs typeface="Times New Roman"/>
                <a:sym typeface="Times New Roman"/>
              </a:rPr>
              <a:t>S</a:t>
            </a:r>
            <a:r>
              <a:rPr lang="en-US" sz="2000" b="0" i="0" u="none" baseline="-25000">
                <a:solidFill>
                  <a:srgbClr val="CC0000"/>
                </a:solidFill>
                <a:latin typeface="Times New Roman"/>
                <a:ea typeface="Times New Roman"/>
                <a:cs typeface="Times New Roman"/>
                <a:sym typeface="Times New Roman"/>
              </a:rPr>
              <a:t>m-r</a:t>
            </a:r>
            <a:r>
              <a:rPr lang="en-US" sz="2000" b="0" i="0" u="none" baseline="-25000">
                <a:solidFill>
                  <a:schemeClr val="dk1"/>
                </a:solidFill>
                <a:latin typeface="Times New Roman"/>
                <a:ea typeface="Times New Roman"/>
                <a:cs typeface="Times New Roman"/>
                <a:sym typeface="Times New Roman"/>
              </a:rPr>
              <a:t> </a:t>
            </a:r>
            <a:r>
              <a:rPr lang="en-US" sz="2000" b="0" i="0" u="none">
                <a:solidFill>
                  <a:srgbClr val="CC0000"/>
                </a:solidFill>
                <a:latin typeface="Times New Roman"/>
                <a:ea typeface="Times New Roman"/>
                <a:cs typeface="Times New Roman"/>
                <a:sym typeface="Times New Roman"/>
              </a:rPr>
              <a:t>A s</a:t>
            </a:r>
            <a:r>
              <a:rPr lang="en-US" sz="2000" b="0" i="0" u="none">
                <a:solidFill>
                  <a:schemeClr val="dk1"/>
                </a:solidFill>
                <a:latin typeface="Times New Roman"/>
                <a:ea typeface="Times New Roman"/>
                <a:cs typeface="Times New Roman"/>
                <a:sym typeface="Times New Roman"/>
              </a:rPr>
              <a:t>, a</a:t>
            </a:r>
            <a:r>
              <a:rPr lang="en-US" sz="2000" b="0" i="0" u="none" baseline="-25000">
                <a:solidFill>
                  <a:schemeClr val="dk1"/>
                </a:solidFill>
                <a:latin typeface="Times New Roman"/>
                <a:ea typeface="Times New Roman"/>
                <a:cs typeface="Times New Roman"/>
                <a:sym typeface="Times New Roman"/>
              </a:rPr>
              <a:t>i</a:t>
            </a:r>
            <a:r>
              <a:rPr lang="en-US" sz="2000" b="0" i="0" u="none">
                <a:solidFill>
                  <a:schemeClr val="dk1"/>
                </a:solidFill>
                <a:latin typeface="Times New Roman"/>
                <a:ea typeface="Times New Roman"/>
                <a:cs typeface="Times New Roman"/>
                <a:sym typeface="Times New Roman"/>
              </a:rPr>
              <a:t> ... a</a:t>
            </a:r>
            <a:r>
              <a:rPr lang="en-US" sz="2000" b="0" i="0" u="none" baseline="-25000">
                <a:solidFill>
                  <a:schemeClr val="dk1"/>
                </a:solidFill>
                <a:latin typeface="Times New Roman"/>
                <a:ea typeface="Times New Roman"/>
                <a:cs typeface="Times New Roman"/>
                <a:sym typeface="Times New Roman"/>
              </a:rPr>
              <a:t>n</a:t>
            </a:r>
            <a:r>
              <a:rPr lang="en-US" sz="2000" b="0" i="0" u="none">
                <a:solidFill>
                  <a:schemeClr val="dk1"/>
                </a:solidFill>
                <a:latin typeface="Times New Roman"/>
                <a:ea typeface="Times New Roman"/>
                <a:cs typeface="Times New Roman"/>
                <a:sym typeface="Times New Roman"/>
              </a:rPr>
              <a:t> $ )</a:t>
            </a:r>
            <a:endParaRPr/>
          </a:p>
          <a:p>
            <a:pPr marL="457200" lvl="0" indent="-457200" algn="l" rtl="0">
              <a:lnSpc>
                <a:spcPct val="90000"/>
              </a:lnSpc>
              <a:spcBef>
                <a:spcPts val="180"/>
              </a:spcBef>
              <a:spcAft>
                <a:spcPts val="0"/>
              </a:spcAft>
              <a:buClr>
                <a:schemeClr val="dk1"/>
              </a:buClr>
              <a:buSzPts val="900"/>
              <a:buFont typeface="Times New Roman"/>
              <a:buNone/>
            </a:pPr>
            <a:endParaRPr sz="900" b="0" i="0" u="none">
              <a:solidFill>
                <a:schemeClr val="dk1"/>
              </a:solidFill>
              <a:latin typeface="Times New Roman"/>
              <a:ea typeface="Times New Roman"/>
              <a:cs typeface="Times New Roman"/>
              <a:sym typeface="Times New Roman"/>
            </a:endParaRPr>
          </a:p>
          <a:p>
            <a:pPr marL="800100" lvl="1"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Output is the reducing production reduce A→β</a:t>
            </a:r>
            <a:r>
              <a:rPr lang="en-US" sz="1800" b="0" i="0" u="none">
                <a:solidFill>
                  <a:schemeClr val="dk1"/>
                </a:solidFill>
                <a:latin typeface="Times New Roman"/>
                <a:ea typeface="Times New Roman"/>
                <a:cs typeface="Times New Roman"/>
                <a:sym typeface="Times New Roman"/>
              </a:rPr>
              <a:t> </a:t>
            </a:r>
            <a:endParaRPr sz="1600" b="0" i="0" u="none">
              <a:solidFill>
                <a:schemeClr val="dk1"/>
              </a:solidFill>
              <a:latin typeface="Times New Roman"/>
              <a:ea typeface="Times New Roman"/>
              <a:cs typeface="Times New Roman"/>
              <a:sym typeface="Times New Roman"/>
            </a:endParaRPr>
          </a:p>
          <a:p>
            <a:pPr marL="457200" lvl="0" indent="-304800" algn="l" rtl="0">
              <a:lnSpc>
                <a:spcPct val="9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457200" lvl="0" indent="-457200" algn="l" rtl="0">
              <a:lnSpc>
                <a:spcPct val="90000"/>
              </a:lnSpc>
              <a:spcBef>
                <a:spcPts val="480"/>
              </a:spcBef>
              <a:spcAft>
                <a:spcPts val="0"/>
              </a:spcAft>
              <a:buClr>
                <a:schemeClr val="dk1"/>
              </a:buClr>
              <a:buSzPts val="2400"/>
              <a:buFont typeface="Times New Roman"/>
              <a:buAutoNum type="arabicPeriod" startAt="3"/>
            </a:pPr>
            <a:r>
              <a:rPr lang="en-US" sz="2400" b="1" i="0" u="none">
                <a:solidFill>
                  <a:schemeClr val="dk1"/>
                </a:solidFill>
                <a:latin typeface="Times New Roman"/>
                <a:ea typeface="Times New Roman"/>
                <a:cs typeface="Times New Roman"/>
                <a:sym typeface="Times New Roman"/>
              </a:rPr>
              <a:t>Accept</a:t>
            </a:r>
            <a:r>
              <a:rPr lang="en-US" sz="2400" b="0" i="0" u="none">
                <a:solidFill>
                  <a:schemeClr val="dk1"/>
                </a:solidFill>
                <a:latin typeface="Times New Roman"/>
                <a:ea typeface="Times New Roman"/>
                <a:cs typeface="Times New Roman"/>
                <a:sym typeface="Times New Roman"/>
              </a:rPr>
              <a:t> – Parsing successfully completed</a:t>
            </a:r>
            <a:endParaRPr/>
          </a:p>
          <a:p>
            <a:pPr marL="457200" lvl="0" indent="-304800" algn="l" rtl="0">
              <a:lnSpc>
                <a:spcPct val="9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457200" lvl="0" indent="-457200" algn="l" rtl="0">
              <a:lnSpc>
                <a:spcPct val="90000"/>
              </a:lnSpc>
              <a:spcBef>
                <a:spcPts val="480"/>
              </a:spcBef>
              <a:spcAft>
                <a:spcPts val="0"/>
              </a:spcAft>
              <a:buClr>
                <a:schemeClr val="dk1"/>
              </a:buClr>
              <a:buSzPts val="2400"/>
              <a:buFont typeface="Times New Roman"/>
              <a:buAutoNum type="arabicPeriod" startAt="3"/>
            </a:pPr>
            <a:r>
              <a:rPr lang="en-US" sz="2400" b="1" i="0" u="none">
                <a:solidFill>
                  <a:schemeClr val="dk1"/>
                </a:solidFill>
                <a:latin typeface="Times New Roman"/>
                <a:ea typeface="Times New Roman"/>
                <a:cs typeface="Times New Roman"/>
                <a:sym typeface="Times New Roman"/>
              </a:rPr>
              <a:t>Error</a:t>
            </a:r>
            <a:r>
              <a:rPr lang="en-US" sz="2400" b="0" i="0" u="none">
                <a:solidFill>
                  <a:schemeClr val="dk1"/>
                </a:solidFill>
                <a:latin typeface="Times New Roman"/>
                <a:ea typeface="Times New Roman"/>
                <a:cs typeface="Times New Roman"/>
                <a:sym typeface="Times New Roman"/>
              </a:rPr>
              <a:t>  -- Parser detected an error (an empty entry in the action table)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Parsing Table</a:t>
            </a:r>
            <a:endParaRPr/>
          </a:p>
        </p:txBody>
      </p:sp>
      <p:sp>
        <p:nvSpPr>
          <p:cNvPr id="299" name="Google Shape;299;p17"/>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It has two types of entries: ACTION, GOTO</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ACTION : two dimensional array indexed by state and terminals symbols</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GOTO : two dimensional array indexed by the state number and a Non-terminals</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300" name="Google Shape;300;p1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18</a:t>
            </a:fld>
            <a:endParaRPr/>
          </a:p>
        </p:txBody>
      </p:sp>
      <p:sp>
        <p:nvSpPr>
          <p:cNvPr id="306" name="Google Shape;306;p1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(SLR) Parsing Tables for Expression Grammar</a:t>
            </a:r>
            <a:endParaRPr/>
          </a:p>
        </p:txBody>
      </p:sp>
      <p:graphicFrame>
        <p:nvGraphicFramePr>
          <p:cNvPr id="307" name="Google Shape;307;p18"/>
          <p:cNvGraphicFramePr/>
          <p:nvPr/>
        </p:nvGraphicFramePr>
        <p:xfrm>
          <a:off x="2971800" y="1447800"/>
          <a:ext cx="3000000" cy="3000000"/>
        </p:xfrm>
        <a:graphic>
          <a:graphicData uri="http://schemas.openxmlformats.org/drawingml/2006/table">
            <a:tbl>
              <a:tblPr>
                <a:noFill/>
                <a:tableStyleId>{06AC34A5-F145-427F-A125-8F5CA0E42856}</a:tableStyleId>
              </a:tblPr>
              <a:tblGrid>
                <a:gridCol w="685800">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7200">
                  <a:extLst>
                    <a:ext uri="{9D8B030D-6E8A-4147-A177-3AD203B41FA5}">
                      <a16:colId xmlns:a16="http://schemas.microsoft.com/office/drawing/2014/main" val="20003"/>
                    </a:ext>
                  </a:extLst>
                </a:gridCol>
                <a:gridCol w="555625">
                  <a:extLst>
                    <a:ext uri="{9D8B030D-6E8A-4147-A177-3AD203B41FA5}">
                      <a16:colId xmlns:a16="http://schemas.microsoft.com/office/drawing/2014/main" val="20004"/>
                    </a:ext>
                  </a:extLst>
                </a:gridCol>
                <a:gridCol w="557200">
                  <a:extLst>
                    <a:ext uri="{9D8B030D-6E8A-4147-A177-3AD203B41FA5}">
                      <a16:colId xmlns:a16="http://schemas.microsoft.com/office/drawing/2014/main" val="20005"/>
                    </a:ext>
                  </a:extLst>
                </a:gridCol>
                <a:gridCol w="555625">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576250">
                  <a:extLst>
                    <a:ext uri="{9D8B030D-6E8A-4147-A177-3AD203B41FA5}">
                      <a16:colId xmlns:a16="http://schemas.microsoft.com/office/drawing/2014/main" val="20008"/>
                    </a:ext>
                  </a:extLst>
                </a:gridCol>
                <a:gridCol w="539750">
                  <a:extLst>
                    <a:ext uri="{9D8B030D-6E8A-4147-A177-3AD203B41FA5}">
                      <a16:colId xmlns:a16="http://schemas.microsoft.com/office/drawing/2014/main" val="20009"/>
                    </a:ext>
                  </a:extLst>
                </a:gridCol>
                <a:gridCol w="463550">
                  <a:extLst>
                    <a:ext uri="{9D8B030D-6E8A-4147-A177-3AD203B41FA5}">
                      <a16:colId xmlns:a16="http://schemas.microsoft.com/office/drawing/2014/main" val="20010"/>
                    </a:ext>
                  </a:extLst>
                </a:gridCol>
              </a:tblGrid>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state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id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F</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acc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7</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8</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9</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308" name="Google Shape;308;p18"/>
          <p:cNvSpPr txBox="1"/>
          <p:nvPr/>
        </p:nvSpPr>
        <p:spPr>
          <a:xfrm>
            <a:off x="4419600" y="990600"/>
            <a:ext cx="17811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Action Table</a:t>
            </a:r>
            <a:endParaRPr/>
          </a:p>
        </p:txBody>
      </p:sp>
      <p:sp>
        <p:nvSpPr>
          <p:cNvPr id="309" name="Google Shape;309;p18"/>
          <p:cNvSpPr txBox="1"/>
          <p:nvPr/>
        </p:nvSpPr>
        <p:spPr>
          <a:xfrm>
            <a:off x="7162800" y="990600"/>
            <a:ext cx="15621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Goto Table</a:t>
            </a:r>
            <a:endParaRPr/>
          </a:p>
        </p:txBody>
      </p:sp>
      <p:sp>
        <p:nvSpPr>
          <p:cNvPr id="310" name="Google Shape;310;p18"/>
          <p:cNvSpPr txBox="1"/>
          <p:nvPr/>
        </p:nvSpPr>
        <p:spPr>
          <a:xfrm>
            <a:off x="533400" y="1447800"/>
            <a:ext cx="1847850" cy="2647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1)   E → E+T</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2)   E → T</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3)   T → T*F</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4)   T → F</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5)   F → (E)</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6)   F → id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19</a:t>
            </a:fld>
            <a:endParaRPr/>
          </a:p>
        </p:txBody>
      </p:sp>
      <p:sp>
        <p:nvSpPr>
          <p:cNvPr id="316" name="Google Shape;316;p1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Actions of A (S)LR-Parser -- Example</a:t>
            </a:r>
            <a:endParaRPr/>
          </a:p>
        </p:txBody>
      </p:sp>
      <p:sp>
        <p:nvSpPr>
          <p:cNvPr id="317" name="Google Shape;317;p19"/>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Times New Roman"/>
              <a:buNone/>
            </a:pPr>
            <a:r>
              <a:rPr lang="en-US" sz="1800" b="1" i="0" u="sng">
                <a:solidFill>
                  <a:schemeClr val="dk1"/>
                </a:solidFill>
                <a:latin typeface="Times New Roman"/>
                <a:ea typeface="Times New Roman"/>
                <a:cs typeface="Times New Roman"/>
                <a:sym typeface="Times New Roman"/>
              </a:rPr>
              <a:t>stack</a:t>
            </a:r>
            <a:r>
              <a:rPr lang="en-US" sz="1800" b="1" i="0" u="none">
                <a:solidFill>
                  <a:schemeClr val="dk1"/>
                </a:solidFill>
                <a:latin typeface="Times New Roman"/>
                <a:ea typeface="Times New Roman"/>
                <a:cs typeface="Times New Roman"/>
                <a:sym typeface="Times New Roman"/>
              </a:rPr>
              <a:t>		</a:t>
            </a:r>
            <a:r>
              <a:rPr lang="en-US" sz="1800" b="1" i="0" u="sng">
                <a:solidFill>
                  <a:schemeClr val="dk1"/>
                </a:solidFill>
                <a:latin typeface="Times New Roman"/>
                <a:ea typeface="Times New Roman"/>
                <a:cs typeface="Times New Roman"/>
                <a:sym typeface="Times New Roman"/>
              </a:rPr>
              <a:t>input</a:t>
            </a:r>
            <a:r>
              <a:rPr lang="en-US" sz="1800" b="1" i="0" u="none">
                <a:solidFill>
                  <a:schemeClr val="dk1"/>
                </a:solidFill>
                <a:latin typeface="Times New Roman"/>
                <a:ea typeface="Times New Roman"/>
                <a:cs typeface="Times New Roman"/>
                <a:sym typeface="Times New Roman"/>
              </a:rPr>
              <a:t>		</a:t>
            </a:r>
            <a:r>
              <a:rPr lang="en-US" sz="1800" b="1" i="0" u="sng">
                <a:solidFill>
                  <a:schemeClr val="dk1"/>
                </a:solidFill>
                <a:latin typeface="Times New Roman"/>
                <a:ea typeface="Times New Roman"/>
                <a:cs typeface="Times New Roman"/>
                <a:sym typeface="Times New Roman"/>
              </a:rPr>
              <a:t>action</a:t>
            </a:r>
            <a:r>
              <a:rPr lang="en-US" sz="1800" b="1" i="0" u="none">
                <a:solidFill>
                  <a:schemeClr val="dk1"/>
                </a:solidFill>
                <a:latin typeface="Times New Roman"/>
                <a:ea typeface="Times New Roman"/>
                <a:cs typeface="Times New Roman"/>
                <a:sym typeface="Times New Roman"/>
              </a:rPr>
              <a:t>			</a:t>
            </a:r>
            <a:r>
              <a:rPr lang="en-US" sz="1800" b="1" i="0" u="sng">
                <a:solidFill>
                  <a:schemeClr val="dk1"/>
                </a:solidFill>
                <a:latin typeface="Times New Roman"/>
                <a:ea typeface="Times New Roman"/>
                <a:cs typeface="Times New Roman"/>
                <a:sym typeface="Times New Roman"/>
              </a:rPr>
              <a:t>output</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			id*id+id$		shift 5</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0id5		*id+id$		reduce by F→id	 	F→id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0F3		*id+id$		reduce by T→F	 	T→F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0T2		*id+id$		shift 7</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0T2*7		id+id$		shift 5</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0T2*7id5		+id$		reduce by F→id	 	F→id</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0T2*7F10	+id$	 	reduce by T→T*F	 	T→T*F</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0T2		+id$		reduce by E→T	 	E→T</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0E1		+id$		shift 6</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0E1+6		id$		shift 5</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0E1+6id5		$		reduce by F→id	 	F→id</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0E1+6F3		$		reduce by T→F	 	T→F</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0E1+6T9		$		reduce by E→E+T	 	E→E+T</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0E1		$		accept</a:t>
            </a:r>
            <a:endParaRPr/>
          </a:p>
          <a:p>
            <a:pPr marL="34290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2</a:t>
            </a:fld>
            <a:endParaRPr/>
          </a:p>
        </p:txBody>
      </p:sp>
      <p:sp>
        <p:nvSpPr>
          <p:cNvPr id="129" name="Google Shape;129;p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Bottom-Up Parsing</a:t>
            </a:r>
            <a:endParaRPr/>
          </a:p>
        </p:txBody>
      </p:sp>
      <p:sp>
        <p:nvSpPr>
          <p:cNvPr id="130" name="Google Shape;130;p2"/>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a:t>
            </a:r>
            <a:r>
              <a:rPr lang="en-US" sz="2400" b="1" i="0" u="none">
                <a:solidFill>
                  <a:schemeClr val="dk1"/>
                </a:solidFill>
                <a:latin typeface="Times New Roman"/>
                <a:ea typeface="Times New Roman"/>
                <a:cs typeface="Times New Roman"/>
                <a:sym typeface="Times New Roman"/>
              </a:rPr>
              <a:t>bottom-up parser</a:t>
            </a:r>
            <a:r>
              <a:rPr lang="en-US" sz="2400" b="0" i="0" u="none">
                <a:solidFill>
                  <a:schemeClr val="dk1"/>
                </a:solidFill>
                <a:latin typeface="Times New Roman"/>
                <a:ea typeface="Times New Roman"/>
                <a:cs typeface="Times New Roman"/>
                <a:sym typeface="Times New Roman"/>
              </a:rPr>
              <a:t> creates the parse tree of the given input starting from leaves towards the root.</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bottom-up parser tries to find the right-most derivation of the given input in the reverse order.</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 ⇒ ... ⇒ ω   (the right-most derivation of ω)</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  (</a:t>
            </a:r>
            <a:r>
              <a:rPr lang="en-US" sz="1800" b="0" i="0" u="none">
                <a:solidFill>
                  <a:srgbClr val="CC0000"/>
                </a:solidFill>
                <a:latin typeface="Times New Roman"/>
                <a:ea typeface="Times New Roman"/>
                <a:cs typeface="Times New Roman"/>
                <a:sym typeface="Times New Roman"/>
              </a:rPr>
              <a:t>the bottom-up parser finds the right-most derivation in the reverse order</a:t>
            </a:r>
            <a:r>
              <a:rPr lang="en-US" sz="1800" b="0" i="0" u="none">
                <a:solidFill>
                  <a:schemeClr val="dk1"/>
                </a:solidFill>
                <a:latin typeface="Times New Roman"/>
                <a:ea typeface="Times New Roman"/>
                <a:cs typeface="Times New Roman"/>
                <a:sym typeface="Times New Roman"/>
              </a:rPr>
              <a:t>)</a:t>
            </a:r>
            <a:endParaRPr sz="18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Bottom-up parsing is also known as </a:t>
            </a:r>
            <a:r>
              <a:rPr lang="en-US" sz="2400" b="1" i="0" u="none">
                <a:solidFill>
                  <a:srgbClr val="CC0000"/>
                </a:solidFill>
                <a:latin typeface="Times New Roman"/>
                <a:ea typeface="Times New Roman"/>
                <a:cs typeface="Times New Roman"/>
                <a:sym typeface="Times New Roman"/>
              </a:rPr>
              <a:t>shift-reduce parsing</a:t>
            </a:r>
            <a:r>
              <a:rPr lang="en-US" sz="2400" b="0" i="0" u="none">
                <a:solidFill>
                  <a:schemeClr val="dk1"/>
                </a:solidFill>
                <a:latin typeface="Times New Roman"/>
                <a:ea typeface="Times New Roman"/>
                <a:cs typeface="Times New Roman"/>
                <a:sym typeface="Times New Roman"/>
              </a:rPr>
              <a:t> because its two main actions are shift and reduce.</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At each </a:t>
            </a:r>
            <a:r>
              <a:rPr lang="en-US" sz="1800" b="0" i="0" u="none">
                <a:solidFill>
                  <a:srgbClr val="CC0000"/>
                </a:solidFill>
                <a:latin typeface="Times New Roman"/>
                <a:ea typeface="Times New Roman"/>
                <a:cs typeface="Times New Roman"/>
                <a:sym typeface="Times New Roman"/>
              </a:rPr>
              <a:t>shift action</a:t>
            </a:r>
            <a:r>
              <a:rPr lang="en-US" sz="1800" b="0" i="0" u="none">
                <a:solidFill>
                  <a:schemeClr val="dk1"/>
                </a:solidFill>
                <a:latin typeface="Times New Roman"/>
                <a:ea typeface="Times New Roman"/>
                <a:cs typeface="Times New Roman"/>
                <a:sym typeface="Times New Roman"/>
              </a:rPr>
              <a:t>, the current symbol in the input string is pushed to a stack.</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At each </a:t>
            </a:r>
            <a:r>
              <a:rPr lang="en-US" sz="1800" b="0" i="0" u="none">
                <a:solidFill>
                  <a:srgbClr val="CC0000"/>
                </a:solidFill>
                <a:latin typeface="Times New Roman"/>
                <a:ea typeface="Times New Roman"/>
                <a:cs typeface="Times New Roman"/>
                <a:sym typeface="Times New Roman"/>
              </a:rPr>
              <a:t>reduction step</a:t>
            </a:r>
            <a:r>
              <a:rPr lang="en-US" sz="1800" b="0" i="0" u="none">
                <a:solidFill>
                  <a:schemeClr val="dk1"/>
                </a:solidFill>
                <a:latin typeface="Times New Roman"/>
                <a:ea typeface="Times New Roman"/>
                <a:cs typeface="Times New Roman"/>
                <a:sym typeface="Times New Roman"/>
              </a:rPr>
              <a:t>, the symbols at the top of the stack (this symbol sequence is the right side of a production) will replaced by the non-terminal at the left side of that production.</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There are also two more actions: </a:t>
            </a:r>
            <a:r>
              <a:rPr lang="en-US" sz="1800" b="0" i="0" u="none">
                <a:solidFill>
                  <a:srgbClr val="CC0000"/>
                </a:solidFill>
                <a:latin typeface="Times New Roman"/>
                <a:ea typeface="Times New Roman"/>
                <a:cs typeface="Times New Roman"/>
                <a:sym typeface="Times New Roman"/>
              </a:rPr>
              <a:t>accept and error</a:t>
            </a:r>
            <a:r>
              <a:rPr lang="en-US" sz="1800" b="0" i="0" u="none">
                <a:solidFill>
                  <a:schemeClr val="dk1"/>
                </a:solidFill>
                <a:latin typeface="Times New Roman"/>
                <a:ea typeface="Times New Roman"/>
                <a:cs typeface="Times New Roman"/>
                <a:sym typeface="Times New Roman"/>
              </a:rPr>
              <a:t>.</a:t>
            </a:r>
            <a:endParaRPr/>
          </a:p>
          <a:p>
            <a:pPr marL="34290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LR(0) Parsers</a:t>
            </a:r>
            <a:endParaRPr/>
          </a:p>
        </p:txBody>
      </p:sp>
      <p:sp>
        <p:nvSpPr>
          <p:cNvPr id="323" name="Google Shape;323;p20"/>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chemeClr val="dk1"/>
              </a:buClr>
              <a:buSzPts val="2300"/>
              <a:buFont typeface="Times New Roman"/>
              <a:buChar char="–"/>
            </a:pPr>
            <a:r>
              <a:rPr lang="en-US" sz="2300" b="0" i="0" u="none">
                <a:solidFill>
                  <a:schemeClr val="dk1"/>
                </a:solidFill>
                <a:latin typeface="Times New Roman"/>
                <a:ea typeface="Times New Roman"/>
                <a:cs typeface="Times New Roman"/>
                <a:sym typeface="Times New Roman"/>
              </a:rPr>
              <a:t>Determine the actions without any lookahead</a:t>
            </a:r>
            <a:endParaRPr/>
          </a:p>
          <a:p>
            <a:pPr marL="742950" lvl="1" indent="-285750" algn="l" rtl="0">
              <a:lnSpc>
                <a:spcPct val="100000"/>
              </a:lnSpc>
              <a:spcBef>
                <a:spcPts val="460"/>
              </a:spcBef>
              <a:spcAft>
                <a:spcPts val="0"/>
              </a:spcAft>
              <a:buClr>
                <a:schemeClr val="dk1"/>
              </a:buClr>
              <a:buSzPts val="2300"/>
              <a:buFont typeface="Times New Roman"/>
              <a:buChar char="–"/>
            </a:pPr>
            <a:r>
              <a:rPr lang="en-US" sz="2300" b="0" i="0" u="none">
                <a:solidFill>
                  <a:schemeClr val="dk1"/>
                </a:solidFill>
                <a:latin typeface="Times New Roman"/>
                <a:ea typeface="Times New Roman"/>
                <a:cs typeface="Times New Roman"/>
                <a:sym typeface="Times New Roman"/>
              </a:rPr>
              <a:t>Will help us understand shift-reduce parsing</a:t>
            </a:r>
            <a:endParaRPr/>
          </a:p>
          <a:p>
            <a:pPr marL="342900" lvl="0" indent="-342900" algn="l" rtl="0">
              <a:lnSpc>
                <a:spcPct val="100000"/>
              </a:lnSpc>
              <a:spcBef>
                <a:spcPts val="520"/>
              </a:spcBef>
              <a:spcAft>
                <a:spcPts val="0"/>
              </a:spcAft>
              <a:buClr>
                <a:schemeClr val="dk1"/>
              </a:buClr>
              <a:buSzPts val="2600"/>
              <a:buFont typeface="Times New Roman"/>
              <a:buChar char="•"/>
            </a:pPr>
            <a:r>
              <a:rPr lang="en-US" sz="2600" b="0" i="0" u="none">
                <a:solidFill>
                  <a:schemeClr val="dk1"/>
                </a:solidFill>
                <a:latin typeface="Times New Roman"/>
                <a:ea typeface="Times New Roman"/>
                <a:cs typeface="Times New Roman"/>
                <a:sym typeface="Times New Roman"/>
              </a:rPr>
              <a:t>To build the parsing table:</a:t>
            </a:r>
            <a:endParaRPr/>
          </a:p>
          <a:p>
            <a:pPr marL="742950" lvl="1" indent="-285750" algn="l" rtl="0">
              <a:lnSpc>
                <a:spcPct val="100000"/>
              </a:lnSpc>
              <a:spcBef>
                <a:spcPts val="460"/>
              </a:spcBef>
              <a:spcAft>
                <a:spcPts val="0"/>
              </a:spcAft>
              <a:buClr>
                <a:schemeClr val="dk1"/>
              </a:buClr>
              <a:buSzPts val="2300"/>
              <a:buFont typeface="Times New Roman"/>
              <a:buChar char="–"/>
            </a:pPr>
            <a:r>
              <a:rPr lang="en-US" sz="2300" b="0" i="0" u="none">
                <a:solidFill>
                  <a:schemeClr val="dk1"/>
                </a:solidFill>
                <a:latin typeface="Times New Roman"/>
                <a:ea typeface="Times New Roman"/>
                <a:cs typeface="Times New Roman"/>
                <a:sym typeface="Times New Roman"/>
              </a:rPr>
              <a:t>Define states of the parser</a:t>
            </a:r>
            <a:endParaRPr/>
          </a:p>
          <a:p>
            <a:pPr marL="742950" lvl="1" indent="-285750" algn="l" rtl="0">
              <a:lnSpc>
                <a:spcPct val="100000"/>
              </a:lnSpc>
              <a:spcBef>
                <a:spcPts val="460"/>
              </a:spcBef>
              <a:spcAft>
                <a:spcPts val="0"/>
              </a:spcAft>
              <a:buClr>
                <a:schemeClr val="dk1"/>
              </a:buClr>
              <a:buSzPts val="2300"/>
              <a:buFont typeface="Times New Roman"/>
              <a:buChar char="–"/>
            </a:pPr>
            <a:r>
              <a:rPr lang="en-US" sz="2300" b="0" i="0" u="none">
                <a:solidFill>
                  <a:schemeClr val="dk1"/>
                </a:solidFill>
                <a:latin typeface="Times New Roman"/>
                <a:ea typeface="Times New Roman"/>
                <a:cs typeface="Times New Roman"/>
                <a:sym typeface="Times New Roman"/>
              </a:rPr>
              <a:t>Build a DFA to describe transitions between states</a:t>
            </a:r>
            <a:endParaRPr/>
          </a:p>
          <a:p>
            <a:pPr marL="742950" lvl="1" indent="-285750" algn="l" rtl="0">
              <a:lnSpc>
                <a:spcPct val="100000"/>
              </a:lnSpc>
              <a:spcBef>
                <a:spcPts val="460"/>
              </a:spcBef>
              <a:spcAft>
                <a:spcPts val="0"/>
              </a:spcAft>
              <a:buClr>
                <a:schemeClr val="dk1"/>
              </a:buClr>
              <a:buSzPts val="2300"/>
              <a:buFont typeface="Times New Roman"/>
              <a:buChar char="–"/>
            </a:pPr>
            <a:r>
              <a:rPr lang="en-US" sz="2300" b="0" i="0" u="none">
                <a:solidFill>
                  <a:schemeClr val="dk1"/>
                </a:solidFill>
                <a:latin typeface="Times New Roman"/>
                <a:ea typeface="Times New Roman"/>
                <a:cs typeface="Times New Roman"/>
                <a:sym typeface="Times New Roman"/>
              </a:rPr>
              <a:t>Use the DFA to build the parsing table</a:t>
            </a:r>
            <a:endParaRPr/>
          </a:p>
          <a:p>
            <a:pPr marL="342900" lvl="0" indent="-342900" algn="l" rtl="0">
              <a:lnSpc>
                <a:spcPct val="100000"/>
              </a:lnSpc>
              <a:spcBef>
                <a:spcPts val="520"/>
              </a:spcBef>
              <a:spcAft>
                <a:spcPts val="0"/>
              </a:spcAft>
              <a:buClr>
                <a:schemeClr val="dk1"/>
              </a:buClr>
              <a:buSzPts val="2600"/>
              <a:buFont typeface="Times New Roman"/>
              <a:buChar char="•"/>
            </a:pPr>
            <a:r>
              <a:rPr lang="en-US" sz="2600" b="0" i="0" u="none">
                <a:solidFill>
                  <a:schemeClr val="dk1"/>
                </a:solidFill>
                <a:latin typeface="Times New Roman"/>
                <a:ea typeface="Times New Roman"/>
                <a:cs typeface="Times New Roman"/>
                <a:sym typeface="Times New Roman"/>
              </a:rPr>
              <a:t>Each LR(0) state is a set of LR(0) items</a:t>
            </a:r>
            <a:endParaRPr/>
          </a:p>
          <a:p>
            <a:pPr marL="742950" lvl="1" indent="-285750" algn="l" rtl="0">
              <a:lnSpc>
                <a:spcPct val="100000"/>
              </a:lnSpc>
              <a:spcBef>
                <a:spcPts val="460"/>
              </a:spcBef>
              <a:spcAft>
                <a:spcPts val="0"/>
              </a:spcAft>
              <a:buClr>
                <a:schemeClr val="dk1"/>
              </a:buClr>
              <a:buSzPts val="2300"/>
              <a:buFont typeface="Times New Roman"/>
              <a:buChar char="–"/>
            </a:pPr>
            <a:r>
              <a:rPr lang="en-US" sz="2300" b="0" i="0" u="none">
                <a:solidFill>
                  <a:schemeClr val="dk1"/>
                </a:solidFill>
                <a:latin typeface="Times New Roman"/>
                <a:ea typeface="Times New Roman"/>
                <a:cs typeface="Times New Roman"/>
                <a:sym typeface="Times New Roman"/>
              </a:rPr>
              <a:t>An LR(0) item: X 🡪 α </a:t>
            </a:r>
            <a:r>
              <a:rPr lang="en-US" sz="2300" b="1" i="0" u="none">
                <a:solidFill>
                  <a:schemeClr val="dk1"/>
                </a:solidFill>
                <a:latin typeface="Times New Roman"/>
                <a:ea typeface="Times New Roman"/>
                <a:cs typeface="Times New Roman"/>
                <a:sym typeface="Times New Roman"/>
              </a:rPr>
              <a:t>.</a:t>
            </a:r>
            <a:r>
              <a:rPr lang="en-US" sz="2300" b="0" i="0" u="none">
                <a:solidFill>
                  <a:schemeClr val="dk1"/>
                </a:solidFill>
                <a:latin typeface="Times New Roman"/>
                <a:ea typeface="Times New Roman"/>
                <a:cs typeface="Times New Roman"/>
                <a:sym typeface="Times New Roman"/>
              </a:rPr>
              <a:t> β where X 🡪 αβ is a production in the grammar</a:t>
            </a:r>
            <a:endParaRPr/>
          </a:p>
          <a:p>
            <a:pPr marL="742950" lvl="1" indent="-285750" algn="l" rtl="0">
              <a:lnSpc>
                <a:spcPct val="100000"/>
              </a:lnSpc>
              <a:spcBef>
                <a:spcPts val="460"/>
              </a:spcBef>
              <a:spcAft>
                <a:spcPts val="0"/>
              </a:spcAft>
              <a:buClr>
                <a:schemeClr val="accent2"/>
              </a:buClr>
              <a:buSzPts val="2300"/>
              <a:buFont typeface="Times New Roman"/>
              <a:buChar char="–"/>
            </a:pPr>
            <a:r>
              <a:rPr lang="en-US" sz="2300" b="0" i="0" u="none">
                <a:solidFill>
                  <a:schemeClr val="accent2"/>
                </a:solidFill>
                <a:latin typeface="Times New Roman"/>
                <a:ea typeface="Times New Roman"/>
                <a:cs typeface="Times New Roman"/>
                <a:sym typeface="Times New Roman"/>
              </a:rPr>
              <a:t>The LR(0) items keep track of the progress on all of the possible upcoming productions</a:t>
            </a:r>
            <a:endParaRPr/>
          </a:p>
          <a:p>
            <a:pPr marL="742950" lvl="1" indent="-285750" algn="l" rtl="0">
              <a:lnSpc>
                <a:spcPct val="100000"/>
              </a:lnSpc>
              <a:spcBef>
                <a:spcPts val="460"/>
              </a:spcBef>
              <a:spcAft>
                <a:spcPts val="0"/>
              </a:spcAft>
              <a:buClr>
                <a:srgbClr val="CC0000"/>
              </a:buClr>
              <a:buSzPts val="2300"/>
              <a:buFont typeface="Times New Roman"/>
              <a:buChar char="–"/>
            </a:pPr>
            <a:r>
              <a:rPr lang="en-US" sz="2300" b="0" i="0" u="none">
                <a:solidFill>
                  <a:srgbClr val="CC0000"/>
                </a:solidFill>
                <a:latin typeface="Times New Roman"/>
                <a:ea typeface="Times New Roman"/>
                <a:cs typeface="Times New Roman"/>
                <a:sym typeface="Times New Roman"/>
              </a:rPr>
              <a:t>The item X 🡪 α </a:t>
            </a:r>
            <a:r>
              <a:rPr lang="en-US" sz="2300" b="1" i="0" u="none">
                <a:solidFill>
                  <a:srgbClr val="CC0000"/>
                </a:solidFill>
                <a:latin typeface="Times New Roman"/>
                <a:ea typeface="Times New Roman"/>
                <a:cs typeface="Times New Roman"/>
                <a:sym typeface="Times New Roman"/>
              </a:rPr>
              <a:t>.</a:t>
            </a:r>
            <a:r>
              <a:rPr lang="en-US" sz="2300" b="0" i="0" u="none">
                <a:solidFill>
                  <a:srgbClr val="CC0000"/>
                </a:solidFill>
                <a:latin typeface="Times New Roman"/>
                <a:ea typeface="Times New Roman"/>
                <a:cs typeface="Times New Roman"/>
                <a:sym typeface="Times New Roman"/>
              </a:rPr>
              <a:t> β abstracts the fact that the parser already matched the string α at the top of the stack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Example LR(0) State</a:t>
            </a:r>
            <a:endParaRPr/>
          </a:p>
        </p:txBody>
      </p:sp>
      <p:sp>
        <p:nvSpPr>
          <p:cNvPr id="329" name="Google Shape;329;p21"/>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600"/>
              <a:buFont typeface="Times New Roman"/>
              <a:buChar char="•"/>
            </a:pPr>
            <a:r>
              <a:rPr lang="en-US" sz="2600" b="0" i="0" u="none">
                <a:solidFill>
                  <a:schemeClr val="dk1"/>
                </a:solidFill>
                <a:latin typeface="Times New Roman"/>
                <a:ea typeface="Times New Roman"/>
                <a:cs typeface="Times New Roman"/>
                <a:sym typeface="Times New Roman"/>
              </a:rPr>
              <a:t>An LR(0) item is a production from the language with a separator “</a:t>
            </a:r>
            <a:r>
              <a:rPr lang="en-US" sz="2600" b="1" i="0" u="none">
                <a:solidFill>
                  <a:schemeClr val="dk1"/>
                </a:solidFill>
                <a:latin typeface="Times New Roman"/>
                <a:ea typeface="Times New Roman"/>
                <a:cs typeface="Times New Roman"/>
                <a:sym typeface="Times New Roman"/>
              </a:rPr>
              <a:t>.</a:t>
            </a:r>
            <a:r>
              <a:rPr lang="en-US" sz="2600" b="0" i="0" u="none">
                <a:solidFill>
                  <a:schemeClr val="dk1"/>
                </a:solidFill>
                <a:latin typeface="Times New Roman"/>
                <a:ea typeface="Times New Roman"/>
                <a:cs typeface="Times New Roman"/>
                <a:sym typeface="Times New Roman"/>
              </a:rPr>
              <a:t>” somewhere in the RHS of the production</a:t>
            </a:r>
            <a:endParaRPr/>
          </a:p>
          <a:p>
            <a:pPr marL="342900" lvl="0" indent="-177800" algn="l" rtl="0">
              <a:lnSpc>
                <a:spcPct val="100000"/>
              </a:lnSpc>
              <a:spcBef>
                <a:spcPts val="520"/>
              </a:spcBef>
              <a:spcAft>
                <a:spcPts val="0"/>
              </a:spcAft>
              <a:buClr>
                <a:schemeClr val="dk1"/>
              </a:buClr>
              <a:buSzPts val="2600"/>
              <a:buFont typeface="Times New Roman"/>
              <a:buNone/>
            </a:pPr>
            <a:endParaRPr sz="2600" b="0" i="0" u="none">
              <a:solidFill>
                <a:schemeClr val="dk1"/>
              </a:solidFill>
              <a:latin typeface="Times New Roman"/>
              <a:ea typeface="Times New Roman"/>
              <a:cs typeface="Times New Roman"/>
              <a:sym typeface="Times New Roman"/>
            </a:endParaRPr>
          </a:p>
          <a:p>
            <a:pPr marL="342900" lvl="0" indent="-177800" algn="l" rtl="0">
              <a:lnSpc>
                <a:spcPct val="100000"/>
              </a:lnSpc>
              <a:spcBef>
                <a:spcPts val="520"/>
              </a:spcBef>
              <a:spcAft>
                <a:spcPts val="0"/>
              </a:spcAft>
              <a:buClr>
                <a:schemeClr val="dk1"/>
              </a:buClr>
              <a:buSzPts val="2600"/>
              <a:buFont typeface="Times New Roman"/>
              <a:buNone/>
            </a:pPr>
            <a:endParaRPr sz="2600" b="0" i="0" u="none">
              <a:solidFill>
                <a:schemeClr val="dk1"/>
              </a:solidFill>
              <a:latin typeface="Times New Roman"/>
              <a:ea typeface="Times New Roman"/>
              <a:cs typeface="Times New Roman"/>
              <a:sym typeface="Times New Roman"/>
            </a:endParaRPr>
          </a:p>
          <a:p>
            <a:pPr marL="342900" lvl="0" indent="-177800" algn="l" rtl="0">
              <a:lnSpc>
                <a:spcPct val="100000"/>
              </a:lnSpc>
              <a:spcBef>
                <a:spcPts val="520"/>
              </a:spcBef>
              <a:spcAft>
                <a:spcPts val="0"/>
              </a:spcAft>
              <a:buClr>
                <a:schemeClr val="dk1"/>
              </a:buClr>
              <a:buSzPts val="2600"/>
              <a:buFont typeface="Times New Roman"/>
              <a:buNone/>
            </a:pPr>
            <a:endParaRPr sz="2600" b="0" i="0" u="none">
              <a:solidFill>
                <a:schemeClr val="dk1"/>
              </a:solidFill>
              <a:latin typeface="Times New Roman"/>
              <a:ea typeface="Times New Roman"/>
              <a:cs typeface="Times New Roman"/>
              <a:sym typeface="Times New Roman"/>
            </a:endParaRPr>
          </a:p>
          <a:p>
            <a:pPr marL="342900" lvl="0" indent="-177800" algn="l" rtl="0">
              <a:lnSpc>
                <a:spcPct val="100000"/>
              </a:lnSpc>
              <a:spcBef>
                <a:spcPts val="520"/>
              </a:spcBef>
              <a:spcAft>
                <a:spcPts val="0"/>
              </a:spcAft>
              <a:buClr>
                <a:schemeClr val="dk1"/>
              </a:buClr>
              <a:buSzPts val="2600"/>
              <a:buFont typeface="Times New Roman"/>
              <a:buNone/>
            </a:pPr>
            <a:endParaRPr sz="26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520"/>
              </a:spcBef>
              <a:spcAft>
                <a:spcPts val="0"/>
              </a:spcAft>
              <a:buClr>
                <a:schemeClr val="accent2"/>
              </a:buClr>
              <a:buSzPts val="2600"/>
              <a:buFont typeface="Times New Roman"/>
              <a:buChar char="•"/>
            </a:pPr>
            <a:r>
              <a:rPr lang="en-US" sz="2600" b="0" i="0" u="none">
                <a:solidFill>
                  <a:schemeClr val="accent2"/>
                </a:solidFill>
                <a:latin typeface="Times New Roman"/>
                <a:ea typeface="Times New Roman"/>
                <a:cs typeface="Times New Roman"/>
                <a:sym typeface="Times New Roman"/>
              </a:rPr>
              <a:t>Sub-string before “</a:t>
            </a:r>
            <a:r>
              <a:rPr lang="en-US" sz="2600" b="1" i="0" u="none">
                <a:solidFill>
                  <a:schemeClr val="accent2"/>
                </a:solidFill>
                <a:latin typeface="Times New Roman"/>
                <a:ea typeface="Times New Roman"/>
                <a:cs typeface="Times New Roman"/>
                <a:sym typeface="Times New Roman"/>
              </a:rPr>
              <a:t>.</a:t>
            </a:r>
            <a:r>
              <a:rPr lang="en-US" sz="2600" b="0" i="0" u="none">
                <a:solidFill>
                  <a:schemeClr val="accent2"/>
                </a:solidFill>
                <a:latin typeface="Times New Roman"/>
                <a:ea typeface="Times New Roman"/>
                <a:cs typeface="Times New Roman"/>
                <a:sym typeface="Times New Roman"/>
              </a:rPr>
              <a:t>” is already on the stack </a:t>
            </a:r>
            <a:endParaRPr/>
          </a:p>
          <a:p>
            <a:pPr marL="342900" lvl="0" indent="-342900" algn="l" rtl="0">
              <a:lnSpc>
                <a:spcPct val="100000"/>
              </a:lnSpc>
              <a:spcBef>
                <a:spcPts val="520"/>
              </a:spcBef>
              <a:spcAft>
                <a:spcPts val="0"/>
              </a:spcAft>
              <a:buClr>
                <a:srgbClr val="CC0000"/>
              </a:buClr>
              <a:buSzPts val="2600"/>
              <a:buFont typeface="Times New Roman"/>
              <a:buChar char="•"/>
            </a:pPr>
            <a:r>
              <a:rPr lang="en-US" sz="2600" b="0" i="0" u="none">
                <a:solidFill>
                  <a:srgbClr val="CC0000"/>
                </a:solidFill>
                <a:latin typeface="Times New Roman"/>
                <a:ea typeface="Times New Roman"/>
                <a:cs typeface="Times New Roman"/>
                <a:sym typeface="Times New Roman"/>
              </a:rPr>
              <a:t>Sub-string after “</a:t>
            </a:r>
            <a:r>
              <a:rPr lang="en-US" sz="2600" b="1" i="0" u="none">
                <a:solidFill>
                  <a:srgbClr val="CC0000"/>
                </a:solidFill>
                <a:latin typeface="Times New Roman"/>
                <a:ea typeface="Times New Roman"/>
                <a:cs typeface="Times New Roman"/>
                <a:sym typeface="Times New Roman"/>
              </a:rPr>
              <a:t>.</a:t>
            </a:r>
            <a:r>
              <a:rPr lang="en-US" sz="2600" b="0" i="0" u="none">
                <a:solidFill>
                  <a:srgbClr val="CC0000"/>
                </a:solidFill>
                <a:latin typeface="Times New Roman"/>
                <a:ea typeface="Times New Roman"/>
                <a:cs typeface="Times New Roman"/>
                <a:sym typeface="Times New Roman"/>
              </a:rPr>
              <a:t>”: what we might see next</a:t>
            </a:r>
            <a:endParaRPr/>
          </a:p>
        </p:txBody>
      </p:sp>
      <p:sp>
        <p:nvSpPr>
          <p:cNvPr id="330" name="Google Shape;330;p21"/>
          <p:cNvSpPr txBox="1"/>
          <p:nvPr/>
        </p:nvSpPr>
        <p:spPr>
          <a:xfrm>
            <a:off x="3227387" y="2824162"/>
            <a:ext cx="2851150" cy="1074737"/>
          </a:xfrm>
          <a:prstGeom prst="rect">
            <a:avLst/>
          </a:prstGeom>
          <a:solidFill>
            <a:srgbClr val="CCECFF"/>
          </a:solid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 num </a:t>
            </a:r>
            <a:r>
              <a:rPr lang="en-US" sz="2400" b="1" i="0" u="none">
                <a:solidFill>
                  <a:schemeClr val="dk1"/>
                </a:solidFill>
                <a:latin typeface="Times New Roman"/>
                <a:ea typeface="Times New Roman"/>
                <a:cs typeface="Times New Roman"/>
                <a:sym typeface="Times New Roman"/>
              </a:rPr>
              <a:t>.</a:t>
            </a:r>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a:t>
            </a:r>
            <a:endParaRPr/>
          </a:p>
        </p:txBody>
      </p:sp>
      <p:cxnSp>
        <p:nvCxnSpPr>
          <p:cNvPr id="331" name="Google Shape;331;p21"/>
          <p:cNvCxnSpPr/>
          <p:nvPr/>
        </p:nvCxnSpPr>
        <p:spPr>
          <a:xfrm>
            <a:off x="2701925" y="3362325"/>
            <a:ext cx="525462" cy="0"/>
          </a:xfrm>
          <a:prstGeom prst="straightConnector1">
            <a:avLst/>
          </a:prstGeom>
          <a:noFill/>
          <a:ln w="12700" cap="flat" cmpd="sng">
            <a:solidFill>
              <a:schemeClr val="dk1"/>
            </a:solidFill>
            <a:prstDash val="solid"/>
            <a:miter lim="800000"/>
            <a:headEnd type="none" w="med" len="med"/>
            <a:tailEnd type="none" w="med" len="med"/>
          </a:ln>
        </p:spPr>
      </p:cxnSp>
      <p:sp>
        <p:nvSpPr>
          <p:cNvPr id="332" name="Google Shape;332;p21"/>
          <p:cNvSpPr txBox="1"/>
          <p:nvPr/>
        </p:nvSpPr>
        <p:spPr>
          <a:xfrm>
            <a:off x="1876425" y="3092450"/>
            <a:ext cx="73660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state</a:t>
            </a:r>
            <a:endParaRPr/>
          </a:p>
        </p:txBody>
      </p:sp>
      <p:sp>
        <p:nvSpPr>
          <p:cNvPr id="333" name="Google Shape;333;p21"/>
          <p:cNvSpPr txBox="1"/>
          <p:nvPr/>
        </p:nvSpPr>
        <p:spPr>
          <a:xfrm>
            <a:off x="3827462" y="3362325"/>
            <a:ext cx="1576387" cy="334962"/>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334" name="Google Shape;334;p21"/>
          <p:cNvCxnSpPr/>
          <p:nvPr/>
        </p:nvCxnSpPr>
        <p:spPr>
          <a:xfrm>
            <a:off x="5403850" y="3563937"/>
            <a:ext cx="1274762" cy="0"/>
          </a:xfrm>
          <a:prstGeom prst="straightConnector1">
            <a:avLst/>
          </a:prstGeom>
          <a:noFill/>
          <a:ln w="12700" cap="flat" cmpd="sng">
            <a:solidFill>
              <a:schemeClr val="dk1"/>
            </a:solidFill>
            <a:prstDash val="solid"/>
            <a:miter lim="800000"/>
            <a:headEnd type="none" w="med" len="med"/>
            <a:tailEnd type="none" w="med" len="med"/>
          </a:ln>
        </p:spPr>
      </p:cxnSp>
      <p:sp>
        <p:nvSpPr>
          <p:cNvPr id="335" name="Google Shape;335;p21"/>
          <p:cNvSpPr txBox="1"/>
          <p:nvPr/>
        </p:nvSpPr>
        <p:spPr>
          <a:xfrm>
            <a:off x="6813550" y="3330575"/>
            <a:ext cx="719137"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382587" y="152400"/>
            <a:ext cx="9371012"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LR(0) Items</a:t>
            </a:r>
            <a:endParaRPr/>
          </a:p>
        </p:txBody>
      </p:sp>
      <p:sp>
        <p:nvSpPr>
          <p:cNvPr id="341" name="Google Shape;341;p22"/>
          <p:cNvSpPr txBox="1">
            <a:spLocks noGrp="1"/>
          </p:cNvSpPr>
          <p:nvPr>
            <p:ph type="body" idx="1"/>
          </p:nvPr>
        </p:nvSpPr>
        <p:spPr>
          <a:xfrm>
            <a:off x="382587" y="1219200"/>
            <a:ext cx="9371012"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LR(0) item</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A production with a dot at some position of the RHS</a:t>
            </a:r>
            <a:endParaRPr/>
          </a:p>
        </p:txBody>
      </p:sp>
      <p:sp>
        <p:nvSpPr>
          <p:cNvPr id="342" name="Google Shape;342;p22"/>
          <p:cNvSpPr txBox="1"/>
          <p:nvPr/>
        </p:nvSpPr>
        <p:spPr>
          <a:xfrm>
            <a:off x="1733550" y="3581400"/>
            <a:ext cx="2825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endParaRPr/>
          </a:p>
        </p:txBody>
      </p:sp>
      <p:sp>
        <p:nvSpPr>
          <p:cNvPr id="343" name="Google Shape;343;p22"/>
          <p:cNvSpPr txBox="1"/>
          <p:nvPr/>
        </p:nvSpPr>
        <p:spPr>
          <a:xfrm>
            <a:off x="1898650" y="3581400"/>
            <a:ext cx="9715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 </a:t>
            </a:r>
            <a:endParaRPr/>
          </a:p>
        </p:txBody>
      </p:sp>
      <p:sp>
        <p:nvSpPr>
          <p:cNvPr id="344" name="Google Shape;344;p22"/>
          <p:cNvSpPr txBox="1"/>
          <p:nvPr/>
        </p:nvSpPr>
        <p:spPr>
          <a:xfrm>
            <a:off x="2741612" y="3616325"/>
            <a:ext cx="955675" cy="45720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XYZ</a:t>
            </a:r>
            <a:endParaRPr/>
          </a:p>
        </p:txBody>
      </p:sp>
      <p:sp>
        <p:nvSpPr>
          <p:cNvPr id="345" name="Google Shape;345;p22"/>
          <p:cNvSpPr txBox="1"/>
          <p:nvPr/>
        </p:nvSpPr>
        <p:spPr>
          <a:xfrm>
            <a:off x="1981200" y="3962400"/>
            <a:ext cx="2825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endParaRPr/>
          </a:p>
        </p:txBody>
      </p:sp>
      <p:sp>
        <p:nvSpPr>
          <p:cNvPr id="346" name="Google Shape;346;p22"/>
          <p:cNvSpPr txBox="1"/>
          <p:nvPr/>
        </p:nvSpPr>
        <p:spPr>
          <a:xfrm>
            <a:off x="1916112" y="3997325"/>
            <a:ext cx="12938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 X </a:t>
            </a:r>
            <a:endParaRPr/>
          </a:p>
        </p:txBody>
      </p:sp>
      <p:sp>
        <p:nvSpPr>
          <p:cNvPr id="347" name="Google Shape;347;p22"/>
          <p:cNvSpPr txBox="1"/>
          <p:nvPr/>
        </p:nvSpPr>
        <p:spPr>
          <a:xfrm>
            <a:off x="2989262" y="3997325"/>
            <a:ext cx="736600" cy="45720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YZ</a:t>
            </a:r>
            <a:endParaRPr/>
          </a:p>
        </p:txBody>
      </p:sp>
      <p:sp>
        <p:nvSpPr>
          <p:cNvPr id="348" name="Google Shape;348;p22"/>
          <p:cNvSpPr txBox="1"/>
          <p:nvPr/>
        </p:nvSpPr>
        <p:spPr>
          <a:xfrm>
            <a:off x="1916112" y="4454525"/>
            <a:ext cx="14493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 XY</a:t>
            </a:r>
            <a:endParaRPr/>
          </a:p>
        </p:txBody>
      </p:sp>
      <p:sp>
        <p:nvSpPr>
          <p:cNvPr id="349" name="Google Shape;349;p22"/>
          <p:cNvSpPr txBox="1"/>
          <p:nvPr/>
        </p:nvSpPr>
        <p:spPr>
          <a:xfrm>
            <a:off x="3154362" y="4454525"/>
            <a:ext cx="515937" cy="45720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Z</a:t>
            </a:r>
            <a:endParaRPr/>
          </a:p>
        </p:txBody>
      </p:sp>
      <p:sp>
        <p:nvSpPr>
          <p:cNvPr id="350" name="Google Shape;350;p22"/>
          <p:cNvSpPr txBox="1"/>
          <p:nvPr/>
        </p:nvSpPr>
        <p:spPr>
          <a:xfrm>
            <a:off x="1998662" y="4911725"/>
            <a:ext cx="1651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 XYZ</a:t>
            </a:r>
            <a:endParaRPr/>
          </a:p>
        </p:txBody>
      </p:sp>
      <p:sp>
        <p:nvSpPr>
          <p:cNvPr id="351" name="Google Shape;351;p22"/>
          <p:cNvSpPr txBox="1"/>
          <p:nvPr/>
        </p:nvSpPr>
        <p:spPr>
          <a:xfrm>
            <a:off x="3402012" y="4911725"/>
            <a:ext cx="406400" cy="45720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 </a:t>
            </a:r>
            <a:endParaRPr/>
          </a:p>
        </p:txBody>
      </p:sp>
      <p:sp>
        <p:nvSpPr>
          <p:cNvPr id="352" name="Google Shape;352;p22"/>
          <p:cNvSpPr txBox="1"/>
          <p:nvPr/>
        </p:nvSpPr>
        <p:spPr>
          <a:xfrm>
            <a:off x="4705350" y="3581400"/>
            <a:ext cx="31956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are expecting XYZ</a:t>
            </a:r>
            <a:endParaRPr/>
          </a:p>
        </p:txBody>
      </p:sp>
      <p:sp>
        <p:nvSpPr>
          <p:cNvPr id="353" name="Google Shape;353;p22"/>
          <p:cNvSpPr txBox="1"/>
          <p:nvPr/>
        </p:nvSpPr>
        <p:spPr>
          <a:xfrm>
            <a:off x="4705350" y="4876800"/>
            <a:ext cx="27209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have seen XYZ</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23</a:t>
            </a:fld>
            <a:endParaRPr/>
          </a:p>
        </p:txBody>
      </p:sp>
      <p:sp>
        <p:nvSpPr>
          <p:cNvPr id="359" name="Google Shape;359;p2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Constructing LR(0) Parsing Tables – LR(0) Item</a:t>
            </a:r>
            <a:endParaRPr/>
          </a:p>
        </p:txBody>
      </p:sp>
      <p:sp>
        <p:nvSpPr>
          <p:cNvPr id="360" name="Google Shape;360;p23"/>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An </a:t>
            </a:r>
            <a:r>
              <a:rPr lang="en-US" sz="2400" b="1" i="0" u="none">
                <a:solidFill>
                  <a:schemeClr val="dk1"/>
                </a:solidFill>
                <a:latin typeface="Times New Roman"/>
                <a:ea typeface="Times New Roman"/>
                <a:cs typeface="Times New Roman"/>
                <a:sym typeface="Times New Roman"/>
              </a:rPr>
              <a:t>LR(0) item</a:t>
            </a:r>
            <a:r>
              <a:rPr lang="en-US" sz="2400" b="0" i="0" u="none">
                <a:solidFill>
                  <a:schemeClr val="dk1"/>
                </a:solidFill>
                <a:latin typeface="Times New Roman"/>
                <a:ea typeface="Times New Roman"/>
                <a:cs typeface="Times New Roman"/>
                <a:sym typeface="Times New Roman"/>
              </a:rPr>
              <a:t> of a grammar G is a production of G a dot at the some position of the right side.</a:t>
            </a:r>
            <a:endParaRPr/>
          </a:p>
          <a:p>
            <a:pPr marL="342900" lvl="0" indent="-342900" algn="l" rtl="0">
              <a:lnSpc>
                <a:spcPct val="36363"/>
              </a:lnSpc>
              <a:spcBef>
                <a:spcPts val="40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Ex:	A → aBb	   Possible LR(0) Items:	A → </a:t>
            </a:r>
            <a:r>
              <a:rPr lang="en-US" sz="66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aBb</a:t>
            </a:r>
            <a:endParaRPr/>
          </a:p>
          <a:p>
            <a:pPr marL="342900" lvl="0" indent="-342900" algn="l" rtl="0">
              <a:lnSpc>
                <a:spcPct val="36363"/>
              </a:lnSpc>
              <a:spcBef>
                <a:spcPts val="4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800" b="0" i="0" u="none">
                <a:solidFill>
                  <a:schemeClr val="dk1"/>
                </a:solidFill>
                <a:latin typeface="Times New Roman"/>
                <a:ea typeface="Times New Roman"/>
                <a:cs typeface="Times New Roman"/>
                <a:sym typeface="Times New Roman"/>
              </a:rPr>
              <a:t>(four different possibility)</a:t>
            </a:r>
            <a:r>
              <a:rPr lang="en-US" sz="2400" b="0" i="0" u="none">
                <a:solidFill>
                  <a:schemeClr val="dk1"/>
                </a:solidFill>
                <a:latin typeface="Times New Roman"/>
                <a:ea typeface="Times New Roman"/>
                <a:cs typeface="Times New Roman"/>
                <a:sym typeface="Times New Roman"/>
              </a:rPr>
              <a:t>	 	A → a</a:t>
            </a:r>
            <a:r>
              <a:rPr lang="en-US" sz="66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Bb</a:t>
            </a:r>
            <a:endParaRPr/>
          </a:p>
          <a:p>
            <a:pPr marL="342900" lvl="0" indent="-342900" algn="l" rtl="0">
              <a:lnSpc>
                <a:spcPct val="36363"/>
              </a:lnSpc>
              <a:spcBef>
                <a:spcPts val="4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 → aB</a:t>
            </a:r>
            <a:r>
              <a:rPr lang="en-US" sz="66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b</a:t>
            </a:r>
            <a:endParaRPr/>
          </a:p>
          <a:p>
            <a:pPr marL="342900" lvl="0" indent="-342900" algn="l" rtl="0">
              <a:lnSpc>
                <a:spcPct val="36363"/>
              </a:lnSpc>
              <a:spcBef>
                <a:spcPts val="4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 → aBb</a:t>
            </a:r>
            <a:r>
              <a:rPr lang="en-US" sz="66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Sets of LR(0) items will be the states of action and goto table of the SLR parser.</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collection of sets of LR(0) items (</a:t>
            </a:r>
            <a:r>
              <a:rPr lang="en-US" sz="2400" b="1" i="0" u="none">
                <a:solidFill>
                  <a:schemeClr val="dk1"/>
                </a:solidFill>
                <a:latin typeface="Times New Roman"/>
                <a:ea typeface="Times New Roman"/>
                <a:cs typeface="Times New Roman"/>
                <a:sym typeface="Times New Roman"/>
              </a:rPr>
              <a:t>the canonical LR(0) collection</a:t>
            </a:r>
            <a:r>
              <a:rPr lang="en-US" sz="2400" b="0" i="0" u="none">
                <a:solidFill>
                  <a:schemeClr val="dk1"/>
                </a:solidFill>
                <a:latin typeface="Times New Roman"/>
                <a:ea typeface="Times New Roman"/>
                <a:cs typeface="Times New Roman"/>
                <a:sym typeface="Times New Roman"/>
              </a:rPr>
              <a:t>) is the basis  for constructing SLR parsers.</a:t>
            </a:r>
            <a:endParaRPr/>
          </a:p>
          <a:p>
            <a:pPr marL="342900" lvl="0" indent="-342900" algn="l" rtl="0">
              <a:lnSpc>
                <a:spcPct val="100000"/>
              </a:lnSpc>
              <a:spcBef>
                <a:spcPts val="480"/>
              </a:spcBef>
              <a:spcAft>
                <a:spcPts val="0"/>
              </a:spcAft>
              <a:buClr>
                <a:srgbClr val="FF0000"/>
              </a:buClr>
              <a:buSzPts val="2400"/>
              <a:buFont typeface="Times New Roman"/>
              <a:buChar char="•"/>
            </a:pPr>
            <a:r>
              <a:rPr lang="en-US" sz="2400" b="0" i="1" u="none">
                <a:solidFill>
                  <a:srgbClr val="FF0000"/>
                </a:solidFill>
                <a:latin typeface="Times New Roman"/>
                <a:ea typeface="Times New Roman"/>
                <a:cs typeface="Times New Roman"/>
                <a:sym typeface="Times New Roman"/>
              </a:rPr>
              <a:t>Augmented Grammar</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G’ is G with a new production rule S’→S where S’ is the new starting symbol.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24</a:t>
            </a:fld>
            <a:endParaRPr/>
          </a:p>
        </p:txBody>
      </p:sp>
      <p:sp>
        <p:nvSpPr>
          <p:cNvPr id="366" name="Google Shape;366;p2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The Closure Operation</a:t>
            </a:r>
            <a:endParaRPr/>
          </a:p>
        </p:txBody>
      </p:sp>
      <p:sp>
        <p:nvSpPr>
          <p:cNvPr id="367" name="Google Shape;367;p24"/>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If</a:t>
            </a:r>
            <a:r>
              <a:rPr lang="en-US" sz="1800" b="1" i="1" u="none">
                <a:solidFill>
                  <a:schemeClr val="dk1"/>
                </a:solidFill>
                <a:latin typeface="Times New Roman"/>
                <a:ea typeface="Times New Roman"/>
                <a:cs typeface="Times New Roman"/>
                <a:sym typeface="Times New Roman"/>
              </a:rPr>
              <a:t>  I</a:t>
            </a:r>
            <a:r>
              <a:rPr lang="en-US" sz="1800" b="0" i="0" u="none">
                <a:solidFill>
                  <a:schemeClr val="dk1"/>
                </a:solidFill>
                <a:latin typeface="Times New Roman"/>
                <a:ea typeface="Times New Roman"/>
                <a:cs typeface="Times New Roman"/>
                <a:sym typeface="Times New Roman"/>
              </a:rPr>
              <a:t>  is a set of LR(0) items for a grammar G, then  </a:t>
            </a:r>
            <a:r>
              <a:rPr lang="en-US" sz="1800" b="1" i="1" u="none">
                <a:solidFill>
                  <a:schemeClr val="dk1"/>
                </a:solidFill>
                <a:latin typeface="Times New Roman"/>
                <a:ea typeface="Times New Roman"/>
                <a:cs typeface="Times New Roman"/>
                <a:sym typeface="Times New Roman"/>
              </a:rPr>
              <a:t>closure(I)</a:t>
            </a:r>
            <a:r>
              <a:rPr lang="en-US" sz="1800" b="0" i="0" u="none">
                <a:solidFill>
                  <a:schemeClr val="dk1"/>
                </a:solidFill>
                <a:latin typeface="Times New Roman"/>
                <a:ea typeface="Times New Roman"/>
                <a:cs typeface="Times New Roman"/>
                <a:sym typeface="Times New Roman"/>
              </a:rPr>
              <a:t>  is the set of LR(0) items constructed from I by the two rules:</a:t>
            </a:r>
            <a:endParaRPr/>
          </a:p>
          <a:p>
            <a:pPr marL="800100" lvl="1" indent="-342900" algn="l" rtl="0">
              <a:lnSpc>
                <a:spcPct val="155555"/>
              </a:lnSpc>
              <a:spcBef>
                <a:spcPts val="400"/>
              </a:spcBef>
              <a:spcAft>
                <a:spcPts val="0"/>
              </a:spcAft>
              <a:buClr>
                <a:schemeClr val="dk1"/>
              </a:buClr>
              <a:buSzPts val="1800"/>
              <a:buFont typeface="Times New Roman"/>
              <a:buAutoNum type="arabicPeriod"/>
            </a:pPr>
            <a:r>
              <a:rPr lang="en-US" sz="1800" b="0" i="0" u="none">
                <a:solidFill>
                  <a:schemeClr val="dk1"/>
                </a:solidFill>
                <a:latin typeface="Times New Roman"/>
                <a:ea typeface="Times New Roman"/>
                <a:cs typeface="Times New Roman"/>
                <a:sym typeface="Times New Roman"/>
              </a:rPr>
              <a:t>Initially, every LR(0) item in I is added to closure(I).</a:t>
            </a:r>
            <a:endParaRPr/>
          </a:p>
          <a:p>
            <a:pPr marL="800100" lvl="1" indent="-342900" algn="l" rtl="0">
              <a:lnSpc>
                <a:spcPct val="155555"/>
              </a:lnSpc>
              <a:spcBef>
                <a:spcPts val="400"/>
              </a:spcBef>
              <a:spcAft>
                <a:spcPts val="0"/>
              </a:spcAft>
              <a:buClr>
                <a:schemeClr val="dk1"/>
              </a:buClr>
              <a:buSzPts val="1800"/>
              <a:buFont typeface="Times New Roman"/>
              <a:buAutoNum type="arabicPeriod"/>
            </a:pPr>
            <a:r>
              <a:rPr lang="en-US" sz="1800" b="0" i="0" u="none">
                <a:solidFill>
                  <a:schemeClr val="dk1"/>
                </a:solidFill>
                <a:latin typeface="Times New Roman"/>
                <a:ea typeface="Times New Roman"/>
                <a:cs typeface="Times New Roman"/>
                <a:sym typeface="Times New Roman"/>
              </a:rPr>
              <a:t>If A → α.Bβ  is in closure(I)  and B→γ is a production rule of G; then B→.γ  will be in the closure(I). We will apply this rule until no more new LR(0) items can be added to closure(I).</a:t>
            </a:r>
            <a:endParaRPr sz="18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endParaRPr/>
          </a:p>
        </p:txBody>
      </p:sp>
      <p:graphicFrame>
        <p:nvGraphicFramePr>
          <p:cNvPr id="368" name="Google Shape;368;p24"/>
          <p:cNvGraphicFramePr/>
          <p:nvPr/>
        </p:nvGraphicFramePr>
        <p:xfrm>
          <a:off x="2360612" y="3141662"/>
          <a:ext cx="7200900" cy="3716337"/>
        </p:xfrm>
        <a:graphic>
          <a:graphicData uri="http://schemas.openxmlformats.org/presentationml/2006/ole">
            <mc:AlternateContent xmlns:mc="http://schemas.openxmlformats.org/markup-compatibility/2006">
              <mc:Choice xmlns:v="urn:schemas-microsoft-com:vml" Requires="v">
                <p:oleObj spid="_x0000_s2049" r:id="rId4" imgW="7200900" imgH="3716337" progId="Paint.Picture">
                  <p:embed/>
                </p:oleObj>
              </mc:Choice>
              <mc:Fallback>
                <p:oleObj r:id="rId4" imgW="7200900" imgH="3716337" progId="Paint.Picture">
                  <p:embed/>
                  <p:pic>
                    <p:nvPicPr>
                      <p:cNvPr id="368" name="Google Shape;368;p24"/>
                      <p:cNvPicPr preferRelativeResize="0"/>
                      <p:nvPr/>
                    </p:nvPicPr>
                    <p:blipFill rotWithShape="1">
                      <a:blip r:embed="rId5">
                        <a:alphaModFix/>
                      </a:blip>
                      <a:srcRect/>
                      <a:stretch/>
                    </p:blipFill>
                    <p:spPr>
                      <a:xfrm>
                        <a:off x="2360612" y="3141662"/>
                        <a:ext cx="7200900" cy="3716337"/>
                      </a:xfrm>
                      <a:prstGeom prst="rect">
                        <a:avLst/>
                      </a:prstGeom>
                      <a:noFill/>
                      <a:ln>
                        <a:noFill/>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25</a:t>
            </a:fld>
            <a:endParaRPr/>
          </a:p>
        </p:txBody>
      </p:sp>
      <p:sp>
        <p:nvSpPr>
          <p:cNvPr id="374" name="Google Shape;374;p2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The Closure Operation  -- Example</a:t>
            </a:r>
            <a:endParaRPr/>
          </a:p>
        </p:txBody>
      </p:sp>
      <p:sp>
        <p:nvSpPr>
          <p:cNvPr id="375" name="Google Shape;375;p25"/>
          <p:cNvSpPr txBox="1">
            <a:spLocks noGrp="1"/>
          </p:cNvSpPr>
          <p:nvPr>
            <p:ph type="body" idx="1"/>
          </p:nvPr>
        </p:nvSpPr>
        <p:spPr>
          <a:xfrm>
            <a:off x="381000" y="1219200"/>
            <a:ext cx="9372600" cy="5105400"/>
          </a:xfrm>
          <a:prstGeom prst="rect">
            <a:avLst/>
          </a:prstGeom>
          <a:noFill/>
          <a:ln w="9525" cap="flat" cmpd="sng">
            <a:solidFill>
              <a:srgbClr val="CC0000"/>
            </a:solidFill>
            <a:prstDash val="solid"/>
            <a:miter lim="800000"/>
            <a:headEnd type="none" w="sm" len="sm"/>
            <a:tailEnd type="none" w="sm" len="sm"/>
          </a:ln>
        </p:spPr>
        <p:txBody>
          <a:bodyPr spcFirstLastPara="1" wrap="square" lIns="91425" tIns="45700" rIns="91425" bIns="45700" anchor="t" anchorCtr="0">
            <a:noAutofit/>
          </a:bodyPr>
          <a:lstStyle/>
          <a:p>
            <a:pPr marL="342900" lvl="0" indent="-342900" algn="l" rtl="0">
              <a:lnSpc>
                <a:spcPct val="45454"/>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 E 		closure({E’ → </a:t>
            </a:r>
            <a:r>
              <a:rPr lang="en-US" sz="66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E}) = </a:t>
            </a:r>
            <a:endParaRPr/>
          </a:p>
          <a:p>
            <a:pPr marL="342900" lvl="0" indent="-342900" algn="l" rtl="0">
              <a:lnSpc>
                <a:spcPct val="45454"/>
              </a:lnSpc>
              <a:spcBef>
                <a:spcPts val="6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 E+T			        { 	</a:t>
            </a:r>
            <a:r>
              <a:rPr lang="en-US" sz="2400" b="0" i="0" u="none">
                <a:solidFill>
                  <a:srgbClr val="CC0000"/>
                </a:solidFill>
                <a:latin typeface="Times New Roman"/>
                <a:ea typeface="Times New Roman"/>
                <a:cs typeface="Times New Roman"/>
                <a:sym typeface="Times New Roman"/>
              </a:rPr>
              <a:t>E’ → </a:t>
            </a:r>
            <a:r>
              <a:rPr lang="en-US" sz="6600" b="0" i="0" u="none">
                <a:solidFill>
                  <a:srgbClr val="CC0000"/>
                </a:solidFill>
                <a:latin typeface="Times New Roman"/>
                <a:ea typeface="Times New Roman"/>
                <a:cs typeface="Times New Roman"/>
                <a:sym typeface="Times New Roman"/>
              </a:rPr>
              <a:t>.</a:t>
            </a:r>
            <a:r>
              <a:rPr lang="en-US" sz="2400" b="0" i="0" u="none">
                <a:solidFill>
                  <a:srgbClr val="CC0000"/>
                </a:solidFill>
                <a:latin typeface="Times New Roman"/>
                <a:ea typeface="Times New Roman"/>
                <a:cs typeface="Times New Roman"/>
                <a:sym typeface="Times New Roman"/>
              </a:rPr>
              <a:t>E		kernel items</a:t>
            </a:r>
            <a:endParaRPr/>
          </a:p>
          <a:p>
            <a:pPr marL="342900" lvl="0" indent="-342900" algn="l" rtl="0">
              <a:lnSpc>
                <a:spcPct val="45454"/>
              </a:lnSpc>
              <a:spcBef>
                <a:spcPts val="6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 T					E → </a:t>
            </a:r>
            <a:r>
              <a:rPr lang="en-US" sz="66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E+T</a:t>
            </a:r>
            <a:endParaRPr/>
          </a:p>
          <a:p>
            <a:pPr marL="342900" lvl="0" indent="-342900" algn="l" rtl="0">
              <a:lnSpc>
                <a:spcPct val="45454"/>
              </a:lnSpc>
              <a:spcBef>
                <a:spcPts val="6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 → T*F				E → </a:t>
            </a:r>
            <a:r>
              <a:rPr lang="en-US" sz="66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T</a:t>
            </a:r>
            <a:endParaRPr/>
          </a:p>
          <a:p>
            <a:pPr marL="342900" lvl="0" indent="-342900" algn="l" rtl="0">
              <a:lnSpc>
                <a:spcPct val="45454"/>
              </a:lnSpc>
              <a:spcBef>
                <a:spcPts val="6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 → F					T → </a:t>
            </a:r>
            <a:r>
              <a:rPr lang="en-US" sz="66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T*F</a:t>
            </a:r>
            <a:endParaRPr/>
          </a:p>
          <a:p>
            <a:pPr marL="342900" lvl="0" indent="-342900" algn="l" rtl="0">
              <a:lnSpc>
                <a:spcPct val="45454"/>
              </a:lnSpc>
              <a:spcBef>
                <a:spcPts val="6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 → (E)				T → </a:t>
            </a:r>
            <a:r>
              <a:rPr lang="en-US" sz="66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F	</a:t>
            </a:r>
            <a:endParaRPr/>
          </a:p>
          <a:p>
            <a:pPr marL="342900" lvl="0" indent="-342900" algn="l" rtl="0">
              <a:lnSpc>
                <a:spcPct val="45454"/>
              </a:lnSpc>
              <a:spcBef>
                <a:spcPts val="6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 → id					F → </a:t>
            </a:r>
            <a:r>
              <a:rPr lang="en-US" sz="66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(E)</a:t>
            </a:r>
            <a:endParaRPr/>
          </a:p>
          <a:p>
            <a:pPr marL="342900" lvl="0" indent="-342900" algn="l" rtl="0">
              <a:lnSpc>
                <a:spcPct val="45454"/>
              </a:lnSpc>
              <a:spcBef>
                <a:spcPts val="6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F → </a:t>
            </a:r>
            <a:r>
              <a:rPr lang="en-US" sz="66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id   }</a:t>
            </a:r>
            <a:endParaRPr sz="2400" b="0" i="0" u="none">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cxnSp>
        <p:nvCxnSpPr>
          <p:cNvPr id="376" name="Google Shape;376;p25"/>
          <p:cNvCxnSpPr/>
          <p:nvPr/>
        </p:nvCxnSpPr>
        <p:spPr>
          <a:xfrm rot="10800000">
            <a:off x="6553200" y="1981200"/>
            <a:ext cx="990600" cy="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26</a:t>
            </a:fld>
            <a:endParaRPr/>
          </a:p>
        </p:txBody>
      </p:sp>
      <p:sp>
        <p:nvSpPr>
          <p:cNvPr id="382" name="Google Shape;382;p2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Goto Operation</a:t>
            </a:r>
            <a:endParaRPr/>
          </a:p>
        </p:txBody>
      </p:sp>
      <p:sp>
        <p:nvSpPr>
          <p:cNvPr id="383" name="Google Shape;383;p26"/>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I is a set of LR(0) items and X is a grammar symbol (terminal or non-terminal), then goto(I,X) is defined as follows:</a:t>
            </a:r>
            <a:endParaRPr/>
          </a:p>
          <a:p>
            <a:pPr marL="742950" lvl="1" indent="-285750" algn="l" rtl="0">
              <a:lnSpc>
                <a:spcPct val="100000"/>
              </a:lnSpc>
              <a:spcBef>
                <a:spcPts val="6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A → α.Xβ  in I then every item in </a:t>
            </a:r>
            <a:r>
              <a:rPr lang="en-US" sz="2000" b="1" i="0" u="none">
                <a:solidFill>
                  <a:schemeClr val="dk1"/>
                </a:solidFill>
                <a:latin typeface="Times New Roman"/>
                <a:ea typeface="Times New Roman"/>
                <a:cs typeface="Times New Roman"/>
                <a:sym typeface="Times New Roman"/>
              </a:rPr>
              <a:t>closure({A → αX</a:t>
            </a:r>
            <a:r>
              <a:rPr lang="en-US" sz="2000" b="0" i="0" u="none">
                <a:solidFill>
                  <a:schemeClr val="dk1"/>
                </a:solidFill>
                <a:latin typeface="Times New Roman"/>
                <a:ea typeface="Times New Roman"/>
                <a:cs typeface="Times New Roman"/>
                <a:sym typeface="Times New Roman"/>
              </a:rPr>
              <a:t>.</a:t>
            </a:r>
            <a:r>
              <a:rPr lang="en-US" sz="2000" b="1" i="0" u="none">
                <a:solidFill>
                  <a:schemeClr val="dk1"/>
                </a:solidFill>
                <a:latin typeface="Times New Roman"/>
                <a:ea typeface="Times New Roman"/>
                <a:cs typeface="Times New Roman"/>
                <a:sym typeface="Times New Roman"/>
              </a:rPr>
              <a:t>β})</a:t>
            </a:r>
            <a:r>
              <a:rPr lang="en-US" sz="2000" b="0" i="0" u="none">
                <a:solidFill>
                  <a:schemeClr val="dk1"/>
                </a:solidFill>
                <a:latin typeface="Times New Roman"/>
                <a:ea typeface="Times New Roman"/>
                <a:cs typeface="Times New Roman"/>
                <a:sym typeface="Times New Roman"/>
              </a:rPr>
              <a:t> will be in goto(I,X).</a:t>
            </a:r>
            <a:r>
              <a:rPr lang="en-US" sz="2800" b="0" i="0" u="none">
                <a:solidFill>
                  <a:schemeClr val="dk1"/>
                </a:solidFill>
                <a:latin typeface="Times New Roman"/>
                <a:ea typeface="Times New Roman"/>
                <a:cs typeface="Times New Roman"/>
                <a:sym typeface="Times New Roman"/>
              </a:rPr>
              <a:t> </a:t>
            </a:r>
            <a:endParaRPr sz="900" b="0" i="0" u="none">
              <a:solidFill>
                <a:schemeClr val="dk1"/>
              </a:solidFill>
              <a:latin typeface="Times New Roman"/>
              <a:ea typeface="Times New Roman"/>
              <a:cs typeface="Times New Roman"/>
              <a:sym typeface="Times New Roman"/>
            </a:endParaRPr>
          </a:p>
          <a:p>
            <a:pPr marL="742950" lvl="1" indent="-285750" algn="l" rtl="0">
              <a:lnSpc>
                <a:spcPct val="111111"/>
              </a:lnSpc>
              <a:spcBef>
                <a:spcPts val="200"/>
              </a:spcBef>
              <a:spcAft>
                <a:spcPts val="0"/>
              </a:spcAft>
              <a:buClr>
                <a:schemeClr val="dk1"/>
              </a:buClr>
              <a:buSzPts val="900"/>
              <a:buFont typeface="Times New Roman"/>
              <a:buNone/>
            </a:pPr>
            <a:endParaRPr sz="900" b="0" i="0" u="none">
              <a:solidFill>
                <a:schemeClr val="dk1"/>
              </a:solidFill>
              <a:latin typeface="Times New Roman"/>
              <a:ea typeface="Times New Roman"/>
              <a:cs typeface="Times New Roman"/>
              <a:sym typeface="Times New Roman"/>
            </a:endParaRPr>
          </a:p>
          <a:p>
            <a:pPr marL="342900" lvl="0" indent="-342900" algn="l" rtl="0">
              <a:lnSpc>
                <a:spcPct val="144444"/>
              </a:lnSpc>
              <a:spcBef>
                <a:spcPts val="4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Example:</a:t>
            </a:r>
            <a:endParaRPr/>
          </a:p>
          <a:p>
            <a:pPr marL="342900" lvl="0" indent="-342900" algn="l" rtl="0">
              <a:lnSpc>
                <a:spcPct val="133333"/>
              </a:lnSpc>
              <a:spcBef>
                <a:spcPts val="2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 ={ E’ → .E,   E → .E+T,  </a:t>
            </a:r>
            <a:endParaRPr/>
          </a:p>
          <a:p>
            <a:pPr marL="342900" lvl="0" indent="-342900" algn="l" rtl="0">
              <a:lnSpc>
                <a:spcPct val="133333"/>
              </a:lnSpc>
              <a:spcBef>
                <a:spcPts val="2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.T,  T → .T*F,  T → .F, </a:t>
            </a:r>
            <a:endParaRPr/>
          </a:p>
          <a:p>
            <a:pPr marL="342900" lvl="0" indent="-342900" algn="l" rtl="0">
              <a:lnSpc>
                <a:spcPct val="133333"/>
              </a:lnSpc>
              <a:spcBef>
                <a:spcPts val="2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F → .(E),   F → .id  }</a:t>
            </a:r>
            <a:endParaRPr/>
          </a:p>
          <a:p>
            <a:pPr marL="342900" lvl="0" indent="-342900" algn="l" rtl="0">
              <a:lnSpc>
                <a:spcPct val="133333"/>
              </a:lnSpc>
              <a:spcBef>
                <a:spcPts val="2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goto(I,E) = { </a:t>
            </a:r>
            <a:r>
              <a:rPr lang="en-US" sz="1800" b="0" i="0" u="none">
                <a:solidFill>
                  <a:schemeClr val="accent2"/>
                </a:solidFill>
                <a:latin typeface="Times New Roman"/>
                <a:ea typeface="Times New Roman"/>
                <a:cs typeface="Times New Roman"/>
                <a:sym typeface="Times New Roman"/>
              </a:rPr>
              <a:t>E’ → E., E → E.+T</a:t>
            </a:r>
            <a:r>
              <a:rPr lang="en-US" sz="1800" b="0" i="0" u="none">
                <a:solidFill>
                  <a:schemeClr val="dk1"/>
                </a:solidFill>
                <a:latin typeface="Times New Roman"/>
                <a:ea typeface="Times New Roman"/>
                <a:cs typeface="Times New Roman"/>
                <a:sym typeface="Times New Roman"/>
              </a:rPr>
              <a:t> }</a:t>
            </a:r>
            <a:endParaRPr/>
          </a:p>
          <a:p>
            <a:pPr marL="342900" lvl="0" indent="-342900" algn="l" rtl="0">
              <a:lnSpc>
                <a:spcPct val="133333"/>
              </a:lnSpc>
              <a:spcBef>
                <a:spcPts val="2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goto(I,T) = { </a:t>
            </a:r>
            <a:r>
              <a:rPr lang="en-US" sz="1800" b="0" i="0" u="none">
                <a:solidFill>
                  <a:schemeClr val="accent2"/>
                </a:solidFill>
                <a:latin typeface="Times New Roman"/>
                <a:ea typeface="Times New Roman"/>
                <a:cs typeface="Times New Roman"/>
                <a:sym typeface="Times New Roman"/>
              </a:rPr>
              <a:t>E → T., T → T.*F</a:t>
            </a:r>
            <a:r>
              <a:rPr lang="en-US" sz="1800" b="0" i="0" u="none">
                <a:solidFill>
                  <a:schemeClr val="dk1"/>
                </a:solidFill>
                <a:latin typeface="Times New Roman"/>
                <a:ea typeface="Times New Roman"/>
                <a:cs typeface="Times New Roman"/>
                <a:sym typeface="Times New Roman"/>
              </a:rPr>
              <a:t> }</a:t>
            </a:r>
            <a:endParaRPr/>
          </a:p>
          <a:p>
            <a:pPr marL="342900" lvl="0" indent="-342900" algn="l" rtl="0">
              <a:lnSpc>
                <a:spcPct val="133333"/>
              </a:lnSpc>
              <a:spcBef>
                <a:spcPts val="2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goto(I,F) = {</a:t>
            </a:r>
            <a:r>
              <a:rPr lang="en-US" sz="1800" b="0" i="0" u="none">
                <a:solidFill>
                  <a:schemeClr val="accent2"/>
                </a:solidFill>
                <a:latin typeface="Times New Roman"/>
                <a:ea typeface="Times New Roman"/>
                <a:cs typeface="Times New Roman"/>
                <a:sym typeface="Times New Roman"/>
              </a:rPr>
              <a:t>T → F.</a:t>
            </a:r>
            <a:r>
              <a:rPr lang="en-US" sz="1800" b="0" i="0" u="none">
                <a:solidFill>
                  <a:schemeClr val="dk1"/>
                </a:solidFill>
                <a:latin typeface="Times New Roman"/>
                <a:ea typeface="Times New Roman"/>
                <a:cs typeface="Times New Roman"/>
                <a:sym typeface="Times New Roman"/>
              </a:rPr>
              <a:t> }</a:t>
            </a:r>
            <a:endParaRPr/>
          </a:p>
          <a:p>
            <a:pPr marL="342900" lvl="0" indent="-342900" algn="l" rtl="0">
              <a:lnSpc>
                <a:spcPct val="133333"/>
              </a:lnSpc>
              <a:spcBef>
                <a:spcPts val="2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goto(I,() = { </a:t>
            </a:r>
            <a:r>
              <a:rPr lang="en-US" sz="1800" b="0" i="0" u="none">
                <a:solidFill>
                  <a:schemeClr val="accent2"/>
                </a:solidFill>
                <a:latin typeface="Times New Roman"/>
                <a:ea typeface="Times New Roman"/>
                <a:cs typeface="Times New Roman"/>
                <a:sym typeface="Times New Roman"/>
              </a:rPr>
              <a:t>F → (.E),</a:t>
            </a:r>
            <a:r>
              <a:rPr lang="en-US" sz="1800" b="0" i="0" u="none">
                <a:solidFill>
                  <a:schemeClr val="dk1"/>
                </a:solidFill>
                <a:latin typeface="Times New Roman"/>
                <a:ea typeface="Times New Roman"/>
                <a:cs typeface="Times New Roman"/>
                <a:sym typeface="Times New Roman"/>
              </a:rPr>
              <a:t> E → .E+T, </a:t>
            </a:r>
            <a:endParaRPr/>
          </a:p>
          <a:p>
            <a:pPr marL="342900" lvl="0" indent="-342900" algn="l" rtl="0">
              <a:lnSpc>
                <a:spcPct val="133333"/>
              </a:lnSpc>
              <a:spcBef>
                <a:spcPts val="2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 → .T, T → .T*F, T → .F, </a:t>
            </a:r>
            <a:endParaRPr/>
          </a:p>
          <a:p>
            <a:pPr marL="342900" lvl="0" indent="-342900" algn="l" rtl="0">
              <a:lnSpc>
                <a:spcPct val="133333"/>
              </a:lnSpc>
              <a:spcBef>
                <a:spcPts val="2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 → .(E), F → .id  }</a:t>
            </a:r>
            <a:endParaRPr/>
          </a:p>
          <a:p>
            <a:pPr marL="342900" lvl="0" indent="-342900" algn="l" rtl="0">
              <a:lnSpc>
                <a:spcPct val="133333"/>
              </a:lnSpc>
              <a:spcBef>
                <a:spcPts val="2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goto(I,id) = { </a:t>
            </a:r>
            <a:r>
              <a:rPr lang="en-US" sz="1800" b="0" i="0" u="none">
                <a:solidFill>
                  <a:schemeClr val="accent2"/>
                </a:solidFill>
                <a:latin typeface="Times New Roman"/>
                <a:ea typeface="Times New Roman"/>
                <a:cs typeface="Times New Roman"/>
                <a:sym typeface="Times New Roman"/>
              </a:rPr>
              <a:t>F → id.</a:t>
            </a:r>
            <a:r>
              <a:rPr lang="en-US" sz="1800" b="0" i="0" u="none">
                <a:solidFill>
                  <a:schemeClr val="dk1"/>
                </a:solidFill>
                <a:latin typeface="Times New Roman"/>
                <a:ea typeface="Times New Roman"/>
                <a:cs typeface="Times New Roman"/>
                <a:sym typeface="Times New Roman"/>
              </a:rPr>
              <a:t> }</a:t>
            </a:r>
            <a:endParaRPr sz="1800" b="0" i="0" u="none">
              <a:solidFill>
                <a:schemeClr val="dk1"/>
              </a:solidFill>
              <a:latin typeface="Times New Roman"/>
              <a:ea typeface="Times New Roman"/>
              <a:cs typeface="Times New Roman"/>
              <a:sym typeface="Times New Roman"/>
            </a:endParaRPr>
          </a:p>
          <a:p>
            <a:pPr marL="34290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graphicFrame>
        <p:nvGraphicFramePr>
          <p:cNvPr id="384" name="Google Shape;384;p26"/>
          <p:cNvGraphicFramePr/>
          <p:nvPr/>
        </p:nvGraphicFramePr>
        <p:xfrm>
          <a:off x="3873500" y="2565400"/>
          <a:ext cx="5832475" cy="4292600"/>
        </p:xfrm>
        <a:graphic>
          <a:graphicData uri="http://schemas.openxmlformats.org/presentationml/2006/ole">
            <mc:AlternateContent xmlns:mc="http://schemas.openxmlformats.org/markup-compatibility/2006">
              <mc:Choice xmlns:v="urn:schemas-microsoft-com:vml" Requires="v">
                <p:oleObj spid="_x0000_s3073" r:id="rId4" imgW="5832475" imgH="4292600" progId="Paint.Picture">
                  <p:embed/>
                </p:oleObj>
              </mc:Choice>
              <mc:Fallback>
                <p:oleObj r:id="rId4" imgW="5832475" imgH="4292600" progId="Paint.Picture">
                  <p:embed/>
                  <p:pic>
                    <p:nvPicPr>
                      <p:cNvPr id="384" name="Google Shape;384;p26"/>
                      <p:cNvPicPr preferRelativeResize="0"/>
                      <p:nvPr/>
                    </p:nvPicPr>
                    <p:blipFill rotWithShape="1">
                      <a:blip r:embed="rId5">
                        <a:alphaModFix/>
                      </a:blip>
                      <a:srcRect/>
                      <a:stretch/>
                    </p:blipFill>
                    <p:spPr>
                      <a:xfrm>
                        <a:off x="3873500" y="2565400"/>
                        <a:ext cx="5832475" cy="4292600"/>
                      </a:xfrm>
                      <a:prstGeom prst="rect">
                        <a:avLst/>
                      </a:prstGeom>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27</a:t>
            </a:fld>
            <a:endParaRPr/>
          </a:p>
        </p:txBody>
      </p:sp>
      <p:sp>
        <p:nvSpPr>
          <p:cNvPr id="390" name="Google Shape;390;p2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Construction of The Canonical LR(0) Collection</a:t>
            </a:r>
            <a:endParaRPr/>
          </a:p>
        </p:txBody>
      </p:sp>
      <p:sp>
        <p:nvSpPr>
          <p:cNvPr id="391" name="Google Shape;391;p27"/>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1" i="1" u="none">
                <a:solidFill>
                  <a:schemeClr val="dk1"/>
                </a:solidFill>
                <a:latin typeface="Times New Roman"/>
                <a:ea typeface="Times New Roman"/>
                <a:cs typeface="Times New Roman"/>
                <a:sym typeface="Times New Roman"/>
              </a:rPr>
              <a:t>Algorithm</a:t>
            </a:r>
            <a:r>
              <a:rPr lang="en-US" sz="2400" b="0" i="0" u="none">
                <a:solidFill>
                  <a:schemeClr val="dk1"/>
                </a:solidFill>
                <a:latin typeface="Times New Roman"/>
                <a:ea typeface="Times New Roman"/>
                <a:cs typeface="Times New Roman"/>
                <a:sym typeface="Times New Roman"/>
              </a:rPr>
              <a:t>:</a:t>
            </a:r>
            <a:endParaRPr/>
          </a:p>
          <a:p>
            <a:pPr marL="742950" lvl="1" indent="-285750" algn="l" rtl="0">
              <a:lnSpc>
                <a:spcPct val="39393"/>
              </a:lnSpc>
              <a:spcBef>
                <a:spcPts val="40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C</a:t>
            </a:r>
            <a:r>
              <a:rPr lang="en-US" sz="2000" b="0" i="0" u="none">
                <a:solidFill>
                  <a:schemeClr val="dk1"/>
                </a:solidFill>
                <a:latin typeface="Times New Roman"/>
                <a:ea typeface="Times New Roman"/>
                <a:cs typeface="Times New Roman"/>
                <a:sym typeface="Times New Roman"/>
              </a:rPr>
              <a:t> is { closure({S’→</a:t>
            </a:r>
            <a:r>
              <a:rPr lang="en-US" sz="66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S}) }</a:t>
            </a:r>
            <a:endParaRPr/>
          </a:p>
          <a:p>
            <a:pPr marL="742950" lvl="1" indent="-285750" algn="l" rtl="0">
              <a:lnSpc>
                <a:spcPct val="130000"/>
              </a:lnSpc>
              <a:spcBef>
                <a:spcPts val="40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repeat</a:t>
            </a:r>
            <a:r>
              <a:rPr lang="en-US" sz="2000" b="0" i="0" u="none">
                <a:solidFill>
                  <a:schemeClr val="dk1"/>
                </a:solidFill>
                <a:latin typeface="Times New Roman"/>
                <a:ea typeface="Times New Roman"/>
                <a:cs typeface="Times New Roman"/>
                <a:sym typeface="Times New Roman"/>
              </a:rPr>
              <a:t> the followings until no more set of LR(0) items can be added to </a:t>
            </a:r>
            <a:r>
              <a:rPr lang="en-US" sz="2000" b="1" i="1" u="none">
                <a:solidFill>
                  <a:schemeClr val="dk1"/>
                </a:solidFill>
                <a:latin typeface="Times New Roman"/>
                <a:ea typeface="Times New Roman"/>
                <a:cs typeface="Times New Roman"/>
                <a:sym typeface="Times New Roman"/>
              </a:rPr>
              <a:t>C</a:t>
            </a:r>
            <a:r>
              <a:rPr lang="en-US" sz="2000" b="0" i="0" u="none">
                <a:solidFill>
                  <a:schemeClr val="dk1"/>
                </a:solidFill>
                <a:latin typeface="Times New Roman"/>
                <a:ea typeface="Times New Roman"/>
                <a:cs typeface="Times New Roman"/>
                <a:sym typeface="Times New Roman"/>
              </a:rPr>
              <a:t>.</a:t>
            </a:r>
            <a:endParaRPr/>
          </a:p>
          <a:p>
            <a:pPr marL="1143000" lvl="2" indent="-228600" algn="l" rtl="0">
              <a:lnSpc>
                <a:spcPct val="130000"/>
              </a:lnSpc>
              <a:spcBef>
                <a:spcPts val="40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for each</a:t>
            </a:r>
            <a:r>
              <a:rPr lang="en-US" sz="2000" b="0" i="0" u="none">
                <a:solidFill>
                  <a:schemeClr val="dk1"/>
                </a:solidFill>
                <a:latin typeface="Times New Roman"/>
                <a:ea typeface="Times New Roman"/>
                <a:cs typeface="Times New Roman"/>
                <a:sym typeface="Times New Roman"/>
              </a:rPr>
              <a:t> I in </a:t>
            </a:r>
            <a:r>
              <a:rPr lang="en-US" sz="2000" b="1" i="1" u="none">
                <a:solidFill>
                  <a:schemeClr val="dk1"/>
                </a:solidFill>
                <a:latin typeface="Times New Roman"/>
                <a:ea typeface="Times New Roman"/>
                <a:cs typeface="Times New Roman"/>
                <a:sym typeface="Times New Roman"/>
              </a:rPr>
              <a:t>C</a:t>
            </a:r>
            <a:r>
              <a:rPr lang="en-US" sz="2000" b="0" i="0" u="none">
                <a:solidFill>
                  <a:schemeClr val="dk1"/>
                </a:solidFill>
                <a:latin typeface="Times New Roman"/>
                <a:ea typeface="Times New Roman"/>
                <a:cs typeface="Times New Roman"/>
                <a:sym typeface="Times New Roman"/>
              </a:rPr>
              <a:t> and each grammar symbol X</a:t>
            </a:r>
            <a:endParaRPr/>
          </a:p>
          <a:p>
            <a:pPr marL="1600200" lvl="3" indent="-228600" algn="l" rtl="0">
              <a:lnSpc>
                <a:spcPct val="130000"/>
              </a:lnSpc>
              <a:spcBef>
                <a:spcPts val="40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if</a:t>
            </a:r>
            <a:r>
              <a:rPr lang="en-US" sz="2000" b="0" i="0" u="none">
                <a:solidFill>
                  <a:schemeClr val="dk1"/>
                </a:solidFill>
                <a:latin typeface="Times New Roman"/>
                <a:ea typeface="Times New Roman"/>
                <a:cs typeface="Times New Roman"/>
                <a:sym typeface="Times New Roman"/>
              </a:rPr>
              <a:t> goto(I,X) is not empty and not in </a:t>
            </a:r>
            <a:r>
              <a:rPr lang="en-US" sz="2000" b="1" i="1" u="none">
                <a:solidFill>
                  <a:schemeClr val="dk1"/>
                </a:solidFill>
                <a:latin typeface="Times New Roman"/>
                <a:ea typeface="Times New Roman"/>
                <a:cs typeface="Times New Roman"/>
                <a:sym typeface="Times New Roman"/>
              </a:rPr>
              <a:t>C</a:t>
            </a:r>
            <a:r>
              <a:rPr lang="en-US" sz="2000" b="0" i="0" u="none">
                <a:solidFill>
                  <a:schemeClr val="dk1"/>
                </a:solidFill>
                <a:latin typeface="Times New Roman"/>
                <a:ea typeface="Times New Roman"/>
                <a:cs typeface="Times New Roman"/>
                <a:sym typeface="Times New Roman"/>
              </a:rPr>
              <a:t> </a:t>
            </a:r>
            <a:endParaRPr/>
          </a:p>
          <a:p>
            <a:pPr marL="2057400" lvl="4" indent="-228600" algn="l" rtl="0">
              <a:lnSpc>
                <a:spcPct val="13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add goto(I,X) to </a:t>
            </a:r>
            <a:r>
              <a:rPr lang="en-US" sz="2000" b="1" i="1" u="none">
                <a:solidFill>
                  <a:schemeClr val="dk1"/>
                </a:solidFill>
                <a:latin typeface="Times New Roman"/>
                <a:ea typeface="Times New Roman"/>
                <a:cs typeface="Times New Roman"/>
                <a:sym typeface="Times New Roman"/>
              </a:rPr>
              <a:t>C</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goto function is a DFA on the sets in C.</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To create the SLR parsing tables for a grammar G, we will create the canonical LR(0) collection of the grammar G’.</a:t>
            </a:r>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Start State and Closure</a:t>
            </a:r>
            <a:endParaRPr/>
          </a:p>
        </p:txBody>
      </p:sp>
      <p:sp>
        <p:nvSpPr>
          <p:cNvPr id="397" name="Google Shape;397;p28"/>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Start state</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Augment grammar with production: S’ 🡪 S $</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Start state of DFA has empty stack: S’ 🡪 </a:t>
            </a:r>
            <a:r>
              <a:rPr lang="en-US" sz="2800" b="1" i="0" u="none">
                <a:solidFill>
                  <a:schemeClr val="dk1"/>
                </a:solidFill>
                <a:latin typeface="Times New Roman"/>
                <a:ea typeface="Times New Roman"/>
                <a:cs typeface="Times New Roman"/>
                <a:sym typeface="Times New Roman"/>
              </a:rPr>
              <a:t>.</a:t>
            </a:r>
            <a:r>
              <a:rPr lang="en-US" sz="2800" b="0" i="0" u="none">
                <a:solidFill>
                  <a:schemeClr val="dk1"/>
                </a:solidFill>
                <a:latin typeface="Times New Roman"/>
                <a:ea typeface="Times New Roman"/>
                <a:cs typeface="Times New Roman"/>
                <a:sym typeface="Times New Roman"/>
              </a:rPr>
              <a:t> S $</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Closure of a parser state:</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Start with Closure(S) = S</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Then for each item in S:</a:t>
            </a:r>
            <a:endParaRPr/>
          </a:p>
          <a:p>
            <a:pPr marL="1143000" lvl="2" indent="-2286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X 🡪 α </a:t>
            </a:r>
            <a:r>
              <a:rPr lang="en-US" sz="2000" b="1"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Y β</a:t>
            </a:r>
            <a:endParaRPr/>
          </a:p>
          <a:p>
            <a:pPr marL="1143000" lvl="2" indent="-2286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Add items for all the productions Y 🡪 γ to the closure of S:  Y 🡪 </a:t>
            </a:r>
            <a:r>
              <a:rPr lang="en-US" sz="2000" b="1" i="0" u="none">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γ</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Closure</a:t>
            </a:r>
            <a:endParaRPr/>
          </a:p>
        </p:txBody>
      </p:sp>
      <p:sp>
        <p:nvSpPr>
          <p:cNvPr id="403" name="Google Shape;403;p29"/>
          <p:cNvSpPr txBox="1"/>
          <p:nvPr/>
        </p:nvSpPr>
        <p:spPr>
          <a:xfrm>
            <a:off x="2986087" y="1582737"/>
            <a:ext cx="1646237" cy="8255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(L) | id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S | L,S</a:t>
            </a:r>
            <a:endParaRPr/>
          </a:p>
        </p:txBody>
      </p:sp>
      <p:sp>
        <p:nvSpPr>
          <p:cNvPr id="404" name="Google Shape;404;p29"/>
          <p:cNvSpPr txBox="1"/>
          <p:nvPr/>
        </p:nvSpPr>
        <p:spPr>
          <a:xfrm>
            <a:off x="1335087" y="2554287"/>
            <a:ext cx="1997075"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DFA start state</a:t>
            </a:r>
            <a:endParaRPr/>
          </a:p>
        </p:txBody>
      </p:sp>
      <p:sp>
        <p:nvSpPr>
          <p:cNvPr id="405" name="Google Shape;405;p29"/>
          <p:cNvSpPr txBox="1"/>
          <p:nvPr/>
        </p:nvSpPr>
        <p:spPr>
          <a:xfrm>
            <a:off x="1576387" y="2989262"/>
            <a:ext cx="1436687"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 $</a:t>
            </a:r>
            <a:endParaRPr/>
          </a:p>
        </p:txBody>
      </p:sp>
      <p:sp>
        <p:nvSpPr>
          <p:cNvPr id="406" name="Google Shape;406;p29"/>
          <p:cNvSpPr/>
          <p:nvPr/>
        </p:nvSpPr>
        <p:spPr>
          <a:xfrm>
            <a:off x="3902075" y="2652712"/>
            <a:ext cx="1050925" cy="604837"/>
          </a:xfrm>
          <a:prstGeom prst="rightArrow">
            <a:avLst>
              <a:gd name="adj1" fmla="val 16762"/>
              <a:gd name="adj2" fmla="val 50000"/>
            </a:avLst>
          </a:prstGeom>
          <a:solidFill>
            <a:srgbClr val="FFFF00"/>
          </a:solid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closure</a:t>
            </a:r>
            <a:endParaRPr/>
          </a:p>
        </p:txBody>
      </p:sp>
      <p:sp>
        <p:nvSpPr>
          <p:cNvPr id="407" name="Google Shape;407;p29"/>
          <p:cNvSpPr txBox="1"/>
          <p:nvPr/>
        </p:nvSpPr>
        <p:spPr>
          <a:xfrm>
            <a:off x="5613400" y="2487612"/>
            <a:ext cx="1435100" cy="1195387"/>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408" name="Google Shape;408;p29"/>
          <p:cNvSpPr txBox="1"/>
          <p:nvPr/>
        </p:nvSpPr>
        <p:spPr>
          <a:xfrm>
            <a:off x="3001962" y="1546225"/>
            <a:ext cx="1651000" cy="80645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09" name="Google Shape;409;p29"/>
          <p:cNvSpPr txBox="1"/>
          <p:nvPr/>
        </p:nvSpPr>
        <p:spPr>
          <a:xfrm>
            <a:off x="750887" y="3563937"/>
            <a:ext cx="8801100" cy="3006725"/>
          </a:xfrm>
          <a:prstGeom prst="rect">
            <a:avLst/>
          </a:prstGeom>
          <a:noFill/>
          <a:ln>
            <a:noFill/>
          </a:ln>
        </p:spPr>
        <p:txBody>
          <a:bodyPr spcFirstLastPara="1" wrap="square" lIns="85950" tIns="42975" rIns="85950" bIns="42975" anchor="t" anchorCtr="0">
            <a:spAutoFit/>
          </a:bodyPr>
          <a:lstStyle/>
          <a:p>
            <a:pPr marL="0" marR="0" lvl="0" indent="-1524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 Set of possible productions to be reduced next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Closure of a parser state, S:</a:t>
            </a:r>
            <a:endParaRPr/>
          </a:p>
          <a:p>
            <a:pPr marL="457200" marR="0" lvl="1"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 Start with Closure(S) = S</a:t>
            </a:r>
            <a:endParaRPr/>
          </a:p>
          <a:p>
            <a:pPr marL="457200" marR="0" lvl="1"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 Then for each item in S:</a:t>
            </a:r>
            <a:endParaRPr/>
          </a:p>
          <a:p>
            <a:pPr marL="914400" marR="0" lvl="2"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 X 🡪 α </a:t>
            </a:r>
            <a:r>
              <a:rPr lang="en-US" sz="2400" b="1" i="0" u="none" strike="noStrike" cap="none">
                <a:solidFill>
                  <a:schemeClr val="dk1"/>
                </a:solidFill>
                <a:latin typeface="Times New Roman"/>
                <a:ea typeface="Times New Roman"/>
                <a:cs typeface="Times New Roman"/>
                <a:sym typeface="Times New Roman"/>
              </a:rPr>
              <a:t>.</a:t>
            </a:r>
            <a:r>
              <a:rPr lang="en-US" sz="2400" b="0" i="0" u="none" strike="noStrike" cap="none">
                <a:solidFill>
                  <a:schemeClr val="dk1"/>
                </a:solidFill>
                <a:latin typeface="Times New Roman"/>
                <a:ea typeface="Times New Roman"/>
                <a:cs typeface="Times New Roman"/>
                <a:sym typeface="Times New Roman"/>
              </a:rPr>
              <a:t> Y β</a:t>
            </a:r>
            <a:endParaRPr/>
          </a:p>
          <a:p>
            <a:pPr marL="914400" marR="0" lvl="2"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 Add items for all the productions Y 🡪 γ to the closure</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               of S:  Y 🡪 </a:t>
            </a: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γ</a:t>
            </a:r>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3</a:t>
            </a:fld>
            <a:endParaRPr/>
          </a:p>
        </p:txBody>
      </p:sp>
      <p:sp>
        <p:nvSpPr>
          <p:cNvPr id="136" name="Google Shape;136;p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Shift-Reduce Parsing</a:t>
            </a:r>
            <a:endParaRPr/>
          </a:p>
        </p:txBody>
      </p:sp>
      <p:sp>
        <p:nvSpPr>
          <p:cNvPr id="137" name="Google Shape;137;p3"/>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 shift-reduce parser tries to reduce the given input string into the starting symbol.</a:t>
            </a:r>
            <a:endParaRPr/>
          </a:p>
          <a:p>
            <a:pPr marL="342900" lvl="0" indent="-285750" algn="l" rtl="0">
              <a:lnSpc>
                <a:spcPct val="100000"/>
              </a:lnSpc>
              <a:spcBef>
                <a:spcPts val="180"/>
              </a:spcBef>
              <a:spcAft>
                <a:spcPts val="0"/>
              </a:spcAft>
              <a:buClr>
                <a:schemeClr val="dk1"/>
              </a:buClr>
              <a:buSzPts val="900"/>
              <a:buFont typeface="Times New Roman"/>
              <a:buNone/>
            </a:pPr>
            <a:endParaRPr sz="900" b="0"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400"/>
              </a:spcBef>
              <a:spcAft>
                <a:spcPts val="0"/>
              </a:spcAft>
              <a:buClr>
                <a:srgbClr val="CC0000"/>
              </a:buClr>
              <a:buSzPts val="2000"/>
              <a:buFont typeface="Times New Roman"/>
              <a:buNone/>
            </a:pPr>
            <a:r>
              <a:rPr lang="en-US" sz="2000" b="0" i="0" u="none">
                <a:solidFill>
                  <a:srgbClr val="CC0000"/>
                </a:solidFill>
                <a:latin typeface="Times New Roman"/>
                <a:ea typeface="Times New Roman"/>
                <a:cs typeface="Times New Roman"/>
                <a:sym typeface="Times New Roman"/>
              </a:rPr>
              <a:t>a string     🡺     the starting symbol</a:t>
            </a:r>
            <a:endParaRPr sz="700" b="0" i="0" u="none">
              <a:solidFill>
                <a:srgbClr val="CC0000"/>
              </a:solidFill>
              <a:latin typeface="Times New Roman"/>
              <a:ea typeface="Times New Roman"/>
              <a:cs typeface="Times New Roman"/>
              <a:sym typeface="Times New Roman"/>
            </a:endParaRPr>
          </a:p>
          <a:p>
            <a:pPr marL="742950" lvl="1" indent="-285750" algn="l" rtl="0">
              <a:lnSpc>
                <a:spcPct val="100000"/>
              </a:lnSpc>
              <a:spcBef>
                <a:spcPts val="400"/>
              </a:spcBef>
              <a:spcAft>
                <a:spcPts val="0"/>
              </a:spcAft>
              <a:buClr>
                <a:srgbClr val="CC0000"/>
              </a:buClr>
              <a:buSzPts val="2000"/>
              <a:buFont typeface="Times New Roman"/>
              <a:buNone/>
            </a:pPr>
            <a:r>
              <a:rPr lang="en-US" sz="2000" b="0" i="0" u="none">
                <a:solidFill>
                  <a:srgbClr val="CC0000"/>
                </a:solidFill>
                <a:latin typeface="Times New Roman"/>
                <a:ea typeface="Times New Roman"/>
                <a:cs typeface="Times New Roman"/>
                <a:sym typeface="Times New Roman"/>
              </a:rPr>
              <a:t>		      </a:t>
            </a:r>
            <a:r>
              <a:rPr lang="en-US" sz="1600" b="0" i="0" u="none">
                <a:solidFill>
                  <a:srgbClr val="CC0000"/>
                </a:solidFill>
                <a:latin typeface="Times New Roman"/>
                <a:ea typeface="Times New Roman"/>
                <a:cs typeface="Times New Roman"/>
                <a:sym typeface="Times New Roman"/>
              </a:rPr>
              <a:t>reduced to</a:t>
            </a:r>
            <a:endParaRPr/>
          </a:p>
          <a:p>
            <a:pPr marL="342900" lvl="0" indent="-342900" algn="l" rtl="0">
              <a:lnSpc>
                <a:spcPct val="100000"/>
              </a:lnSpc>
              <a:spcBef>
                <a:spcPts val="400"/>
              </a:spcBef>
              <a:spcAft>
                <a:spcPts val="0"/>
              </a:spcAft>
              <a:buClr>
                <a:schemeClr val="dk1"/>
              </a:buClr>
              <a:buSzPts val="2000"/>
              <a:buFont typeface="Times New Roman"/>
              <a:buNone/>
            </a:pPr>
            <a:endParaRPr sz="2000" b="0" i="0" u="none">
              <a:solidFill>
                <a:srgbClr val="CC0000"/>
              </a:solidFill>
              <a:latin typeface="Times New Roman"/>
              <a:ea typeface="Times New Roman"/>
              <a:cs typeface="Times New Roman"/>
              <a:sym typeface="Times New Roman"/>
            </a:endParaRPr>
          </a:p>
          <a:p>
            <a:pPr marL="34290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At each reduction step, a substring of the input matching to the right side of a production rule is replaced by the non-terminal at the left side of that production rule.</a:t>
            </a:r>
            <a:endParaRPr/>
          </a:p>
          <a:p>
            <a:pPr marL="342900" lvl="0" indent="-342900" algn="l" rtl="0">
              <a:lnSpc>
                <a:spcPct val="100000"/>
              </a:lnSpc>
              <a:spcBef>
                <a:spcPts val="400"/>
              </a:spcBef>
              <a:spcAft>
                <a:spcPts val="0"/>
              </a:spcAft>
              <a:buClr>
                <a:srgbClr val="FF0000"/>
              </a:buClr>
              <a:buSzPts val="2000"/>
              <a:buFont typeface="Times New Roman"/>
              <a:buChar char="•"/>
            </a:pPr>
            <a:r>
              <a:rPr lang="en-US" sz="2000" b="0" i="0" u="none">
                <a:solidFill>
                  <a:srgbClr val="FF0000"/>
                </a:solidFill>
                <a:latin typeface="Times New Roman"/>
                <a:ea typeface="Times New Roman"/>
                <a:cs typeface="Times New Roman"/>
                <a:sym typeface="Times New Roman"/>
              </a:rPr>
              <a:t>If the substring is chosen correctly, the right most derivation of that string is created in the reverse order.</a:t>
            </a:r>
            <a:endParaRPr/>
          </a:p>
          <a:p>
            <a:pPr marL="342900" lvl="0" indent="-279400" algn="l" rtl="0">
              <a:lnSpc>
                <a:spcPct val="10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Rightmost Derivation:  		S ⇒ ω</a:t>
            </a:r>
            <a:endParaRPr/>
          </a:p>
          <a:p>
            <a:pPr marL="342900" lvl="0" indent="-342900" algn="l" rtl="0">
              <a:lnSpc>
                <a:spcPct val="10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Shift-Reduce Parser finds: 		 S ⇐ ... ⇐ ω</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endParaRPr/>
          </a:p>
        </p:txBody>
      </p:sp>
      <p:sp>
        <p:nvSpPr>
          <p:cNvPr id="138" name="Google Shape;138;p3"/>
          <p:cNvSpPr txBox="1"/>
          <p:nvPr/>
        </p:nvSpPr>
        <p:spPr>
          <a:xfrm>
            <a:off x="5181600" y="4343400"/>
            <a:ext cx="2857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a:t>
            </a:r>
            <a:endParaRPr/>
          </a:p>
        </p:txBody>
      </p:sp>
      <p:sp>
        <p:nvSpPr>
          <p:cNvPr id="139" name="Google Shape;139;p3"/>
          <p:cNvSpPr txBox="1"/>
          <p:nvPr/>
        </p:nvSpPr>
        <p:spPr>
          <a:xfrm>
            <a:off x="5181600" y="4519612"/>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40" name="Google Shape;140;p3"/>
          <p:cNvSpPr txBox="1"/>
          <p:nvPr/>
        </p:nvSpPr>
        <p:spPr>
          <a:xfrm>
            <a:off x="5257800" y="52578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41" name="Google Shape;141;p3"/>
          <p:cNvSpPr txBox="1"/>
          <p:nvPr/>
        </p:nvSpPr>
        <p:spPr>
          <a:xfrm>
            <a:off x="5791200" y="52578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The Goto Operation</a:t>
            </a:r>
            <a:endParaRPr/>
          </a:p>
        </p:txBody>
      </p:sp>
      <p:sp>
        <p:nvSpPr>
          <p:cNvPr id="415" name="Google Shape;415;p30"/>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Goto operation = describes transitions between parser states, which are sets of items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Algorithm: for state S and a symbol Y</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If the item [X 🡪 α </a:t>
            </a:r>
            <a:r>
              <a:rPr lang="en-US" sz="2800" b="1" i="0" u="none">
                <a:solidFill>
                  <a:schemeClr val="dk1"/>
                </a:solidFill>
                <a:latin typeface="Times New Roman"/>
                <a:ea typeface="Times New Roman"/>
                <a:cs typeface="Times New Roman"/>
                <a:sym typeface="Times New Roman"/>
              </a:rPr>
              <a:t>.</a:t>
            </a:r>
            <a:r>
              <a:rPr lang="en-US" sz="2800" b="0" i="0" u="none">
                <a:solidFill>
                  <a:schemeClr val="dk1"/>
                </a:solidFill>
                <a:latin typeface="Times New Roman"/>
                <a:ea typeface="Times New Roman"/>
                <a:cs typeface="Times New Roman"/>
                <a:sym typeface="Times New Roman"/>
              </a:rPr>
              <a:t> Y β] is in I, then</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Goto(I, Y) =  Closure( [X 🡪 α Y </a:t>
            </a:r>
            <a:r>
              <a:rPr lang="en-US" sz="2800" b="1" i="0" u="none">
                <a:solidFill>
                  <a:schemeClr val="dk1"/>
                </a:solidFill>
                <a:latin typeface="Times New Roman"/>
                <a:ea typeface="Times New Roman"/>
                <a:cs typeface="Times New Roman"/>
                <a:sym typeface="Times New Roman"/>
              </a:rPr>
              <a:t>.</a:t>
            </a:r>
            <a:r>
              <a:rPr lang="en-US" sz="2800" b="0" i="0" u="none">
                <a:solidFill>
                  <a:schemeClr val="dk1"/>
                </a:solidFill>
                <a:latin typeface="Times New Roman"/>
                <a:ea typeface="Times New Roman"/>
                <a:cs typeface="Times New Roman"/>
                <a:sym typeface="Times New Roman"/>
              </a:rPr>
              <a:t> β ] )</a:t>
            </a:r>
            <a:endParaRPr/>
          </a:p>
        </p:txBody>
      </p:sp>
      <p:sp>
        <p:nvSpPr>
          <p:cNvPr id="416" name="Google Shape;416;p30"/>
          <p:cNvSpPr txBox="1"/>
          <p:nvPr/>
        </p:nvSpPr>
        <p:spPr>
          <a:xfrm>
            <a:off x="1335087" y="4608512"/>
            <a:ext cx="1436687" cy="1195387"/>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417" name="Google Shape;417;p30"/>
          <p:cNvSpPr/>
          <p:nvPr/>
        </p:nvSpPr>
        <p:spPr>
          <a:xfrm>
            <a:off x="3076575" y="4773612"/>
            <a:ext cx="1725612" cy="739775"/>
          </a:xfrm>
          <a:prstGeom prst="rightArrow">
            <a:avLst>
              <a:gd name="adj1" fmla="val 16762"/>
              <a:gd name="adj2" fmla="val 50000"/>
            </a:avLst>
          </a:prstGeom>
          <a:solidFill>
            <a:srgbClr val="FFFF00"/>
          </a:solid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Goto(S, ‘(‘)</a:t>
            </a:r>
            <a:endParaRPr/>
          </a:p>
        </p:txBody>
      </p:sp>
      <p:sp>
        <p:nvSpPr>
          <p:cNvPr id="418" name="Google Shape;418;p30"/>
          <p:cNvSpPr txBox="1"/>
          <p:nvPr/>
        </p:nvSpPr>
        <p:spPr>
          <a:xfrm>
            <a:off x="5462587" y="4945062"/>
            <a:ext cx="3189287"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Closure( { S 🡪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 } )</a:t>
            </a:r>
            <a:endParaRPr/>
          </a:p>
        </p:txBody>
      </p:sp>
      <p:sp>
        <p:nvSpPr>
          <p:cNvPr id="419" name="Google Shape;419;p30"/>
          <p:cNvSpPr txBox="1"/>
          <p:nvPr/>
        </p:nvSpPr>
        <p:spPr>
          <a:xfrm>
            <a:off x="5403850" y="4908550"/>
            <a:ext cx="3225800" cy="4699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20" name="Google Shape;420;p30"/>
          <p:cNvSpPr txBox="1"/>
          <p:nvPr/>
        </p:nvSpPr>
        <p:spPr>
          <a:xfrm>
            <a:off x="1276350" y="4572000"/>
            <a:ext cx="1500187" cy="11430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Goto: Terminal Symbols</a:t>
            </a:r>
            <a:endParaRPr/>
          </a:p>
        </p:txBody>
      </p:sp>
      <p:sp>
        <p:nvSpPr>
          <p:cNvPr id="426" name="Google Shape;426;p31"/>
          <p:cNvSpPr txBox="1"/>
          <p:nvPr/>
        </p:nvSpPr>
        <p:spPr>
          <a:xfrm>
            <a:off x="1050925" y="1816100"/>
            <a:ext cx="1436687" cy="11938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427" name="Google Shape;427;p31"/>
          <p:cNvSpPr txBox="1"/>
          <p:nvPr/>
        </p:nvSpPr>
        <p:spPr>
          <a:xfrm>
            <a:off x="990600" y="1779587"/>
            <a:ext cx="1501775" cy="11430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28" name="Google Shape;428;p31"/>
          <p:cNvSpPr txBox="1"/>
          <p:nvPr/>
        </p:nvSpPr>
        <p:spPr>
          <a:xfrm>
            <a:off x="3827462" y="1612900"/>
            <a:ext cx="1471612" cy="193357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 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429" name="Google Shape;429;p31"/>
          <p:cNvSpPr txBox="1"/>
          <p:nvPr/>
        </p:nvSpPr>
        <p:spPr>
          <a:xfrm>
            <a:off x="3767137" y="1577975"/>
            <a:ext cx="1576387" cy="174783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30" name="Google Shape;430;p31"/>
          <p:cNvSpPr txBox="1"/>
          <p:nvPr/>
        </p:nvSpPr>
        <p:spPr>
          <a:xfrm>
            <a:off x="2551112" y="3898900"/>
            <a:ext cx="119380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id </a:t>
            </a:r>
            <a:r>
              <a:rPr lang="en-US" sz="2400" b="1" i="0" u="none">
                <a:solidFill>
                  <a:schemeClr val="dk1"/>
                </a:solidFill>
                <a:latin typeface="Times New Roman"/>
                <a:ea typeface="Times New Roman"/>
                <a:cs typeface="Times New Roman"/>
                <a:sym typeface="Times New Roman"/>
              </a:rPr>
              <a:t>.</a:t>
            </a:r>
            <a:endParaRPr/>
          </a:p>
        </p:txBody>
      </p:sp>
      <p:sp>
        <p:nvSpPr>
          <p:cNvPr id="431" name="Google Shape;431;p31"/>
          <p:cNvSpPr txBox="1"/>
          <p:nvPr/>
        </p:nvSpPr>
        <p:spPr>
          <a:xfrm>
            <a:off x="2492375" y="3863975"/>
            <a:ext cx="1274762" cy="4699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432" name="Google Shape;432;p31"/>
          <p:cNvCxnSpPr/>
          <p:nvPr/>
        </p:nvCxnSpPr>
        <p:spPr>
          <a:xfrm>
            <a:off x="2476500" y="2352675"/>
            <a:ext cx="1276350" cy="0"/>
          </a:xfrm>
          <a:prstGeom prst="straightConnector1">
            <a:avLst/>
          </a:prstGeom>
          <a:noFill/>
          <a:ln w="12700" cap="flat" cmpd="sng">
            <a:solidFill>
              <a:schemeClr val="dk1"/>
            </a:solidFill>
            <a:prstDash val="solid"/>
            <a:miter lim="800000"/>
            <a:headEnd type="none" w="med" len="med"/>
            <a:tailEnd type="triangle" w="med" len="med"/>
          </a:ln>
        </p:spPr>
      </p:cxnSp>
      <p:cxnSp>
        <p:nvCxnSpPr>
          <p:cNvPr id="433" name="Google Shape;433;p31"/>
          <p:cNvCxnSpPr/>
          <p:nvPr/>
        </p:nvCxnSpPr>
        <p:spPr>
          <a:xfrm flipH="1">
            <a:off x="3752850" y="3294062"/>
            <a:ext cx="825500" cy="808037"/>
          </a:xfrm>
          <a:prstGeom prst="straightConnector1">
            <a:avLst/>
          </a:prstGeom>
          <a:noFill/>
          <a:ln w="12700" cap="flat" cmpd="sng">
            <a:solidFill>
              <a:schemeClr val="dk1"/>
            </a:solidFill>
            <a:prstDash val="solid"/>
            <a:miter lim="800000"/>
            <a:headEnd type="none" w="med" len="med"/>
            <a:tailEnd type="triangle" w="med" len="med"/>
          </a:ln>
        </p:spPr>
      </p:cxnSp>
      <p:cxnSp>
        <p:nvCxnSpPr>
          <p:cNvPr id="434" name="Google Shape;434;p31"/>
          <p:cNvCxnSpPr/>
          <p:nvPr/>
        </p:nvCxnSpPr>
        <p:spPr>
          <a:xfrm>
            <a:off x="1651000" y="2959100"/>
            <a:ext cx="825500" cy="1209675"/>
          </a:xfrm>
          <a:prstGeom prst="straightConnector1">
            <a:avLst/>
          </a:prstGeom>
          <a:noFill/>
          <a:ln w="12700" cap="flat" cmpd="sng">
            <a:solidFill>
              <a:schemeClr val="dk1"/>
            </a:solidFill>
            <a:prstDash val="solid"/>
            <a:miter lim="800000"/>
            <a:headEnd type="none" w="med" len="med"/>
            <a:tailEnd type="triangle" w="med" len="med"/>
          </a:ln>
        </p:spPr>
      </p:cxnSp>
      <p:sp>
        <p:nvSpPr>
          <p:cNvPr id="435" name="Google Shape;435;p31"/>
          <p:cNvSpPr txBox="1"/>
          <p:nvPr/>
        </p:nvSpPr>
        <p:spPr>
          <a:xfrm>
            <a:off x="1485900" y="3465512"/>
            <a:ext cx="411162"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id</a:t>
            </a:r>
            <a:endParaRPr/>
          </a:p>
        </p:txBody>
      </p:sp>
      <p:sp>
        <p:nvSpPr>
          <p:cNvPr id="436" name="Google Shape;436;p31"/>
          <p:cNvSpPr txBox="1"/>
          <p:nvPr/>
        </p:nvSpPr>
        <p:spPr>
          <a:xfrm>
            <a:off x="2911475" y="1919287"/>
            <a:ext cx="276225"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437" name="Google Shape;437;p31"/>
          <p:cNvSpPr txBox="1"/>
          <p:nvPr/>
        </p:nvSpPr>
        <p:spPr>
          <a:xfrm>
            <a:off x="4337050" y="3532187"/>
            <a:ext cx="41275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id</a:t>
            </a:r>
            <a:endParaRPr/>
          </a:p>
        </p:txBody>
      </p:sp>
      <p:sp>
        <p:nvSpPr>
          <p:cNvPr id="438" name="Google Shape;438;p31"/>
          <p:cNvSpPr/>
          <p:nvPr/>
        </p:nvSpPr>
        <p:spPr>
          <a:xfrm>
            <a:off x="4578350" y="2487612"/>
            <a:ext cx="1600200" cy="1355725"/>
          </a:xfrm>
          <a:custGeom>
            <a:avLst/>
            <a:gdLst/>
            <a:ahLst/>
            <a:cxnLst/>
            <a:rect l="l" t="t" r="r" b="b"/>
            <a:pathLst>
              <a:path w="1024" h="968" extrusionOk="0">
                <a:moveTo>
                  <a:pt x="0" y="576"/>
                </a:moveTo>
                <a:cubicBezTo>
                  <a:pt x="84" y="668"/>
                  <a:pt x="168" y="760"/>
                  <a:pt x="288" y="816"/>
                </a:cubicBezTo>
                <a:cubicBezTo>
                  <a:pt x="408" y="872"/>
                  <a:pt x="600" y="968"/>
                  <a:pt x="720" y="912"/>
                </a:cubicBezTo>
                <a:cubicBezTo>
                  <a:pt x="840" y="856"/>
                  <a:pt x="992" y="608"/>
                  <a:pt x="1008" y="480"/>
                </a:cubicBezTo>
                <a:cubicBezTo>
                  <a:pt x="1024" y="352"/>
                  <a:pt x="904" y="224"/>
                  <a:pt x="816" y="144"/>
                </a:cubicBezTo>
                <a:cubicBezTo>
                  <a:pt x="728" y="64"/>
                  <a:pt x="604" y="32"/>
                  <a:pt x="480" y="0"/>
                </a:cubicBezTo>
              </a:path>
            </a:pathLst>
          </a:custGeom>
          <a:noFill/>
          <a:ln w="12700" cap="flat" cmpd="sng">
            <a:solidFill>
              <a:schemeClr val="dk1"/>
            </a:solidFill>
            <a:prstDash val="solid"/>
            <a:round/>
            <a:headEnd type="none" w="sm" len="sm"/>
            <a:tailEnd type="none" w="sm" len="sm"/>
          </a:ln>
        </p:spPr>
        <p:txBody>
          <a:bodyPr spcFirstLastPara="1" wrap="square" lIns="85950" tIns="42975" rIns="85950" bIns="42975"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39" name="Google Shape;439;p31"/>
          <p:cNvSpPr txBox="1"/>
          <p:nvPr/>
        </p:nvSpPr>
        <p:spPr>
          <a:xfrm>
            <a:off x="5913437" y="3532187"/>
            <a:ext cx="276225"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440" name="Google Shape;440;p31"/>
          <p:cNvSpPr txBox="1"/>
          <p:nvPr/>
        </p:nvSpPr>
        <p:spPr>
          <a:xfrm>
            <a:off x="7062787" y="1747837"/>
            <a:ext cx="1630362" cy="1181100"/>
          </a:xfrm>
          <a:prstGeom prst="rect">
            <a:avLst/>
          </a:prstGeom>
          <a:noFill/>
          <a:ln>
            <a:noFill/>
          </a:ln>
        </p:spPr>
        <p:txBody>
          <a:bodyPr spcFirstLastPara="1" wrap="square" lIns="85950" tIns="42975" rIns="85950" bIns="42975" anchor="t" anchorCtr="0">
            <a:spAutoFit/>
          </a:bodyPr>
          <a:lstStyle/>
          <a:p>
            <a:pPr marL="0" marR="0" lvl="0" indent="0" algn="ctr" rtl="0">
              <a:lnSpc>
                <a:spcPct val="100000"/>
              </a:lnSpc>
              <a:spcBef>
                <a:spcPts val="0"/>
              </a:spcBef>
              <a:spcAft>
                <a:spcPts val="0"/>
              </a:spcAft>
              <a:buClr>
                <a:srgbClr val="CC0000"/>
              </a:buClr>
              <a:buSzPts val="2400"/>
              <a:buFont typeface="Times New Roman"/>
              <a:buNone/>
            </a:pPr>
            <a:r>
              <a:rPr lang="en-US" sz="2400" b="0" i="0" u="sng">
                <a:solidFill>
                  <a:srgbClr val="CC0000"/>
                </a:solidFill>
                <a:latin typeface="Times New Roman"/>
                <a:ea typeface="Times New Roman"/>
                <a:cs typeface="Times New Roman"/>
                <a:sym typeface="Times New Roman"/>
              </a:rPr>
              <a:t>Grammar</a:t>
            </a:r>
            <a:endParaRPr/>
          </a:p>
          <a:p>
            <a:pPr marL="0" marR="0" lvl="0" indent="0" algn="ctr" rtl="0">
              <a:lnSpc>
                <a:spcPct val="100000"/>
              </a:lnSpc>
              <a:spcBef>
                <a:spcPts val="0"/>
              </a:spcBef>
              <a:spcAft>
                <a:spcPts val="0"/>
              </a:spcAft>
              <a:buClr>
                <a:srgbClr val="CC0000"/>
              </a:buClr>
              <a:buSzPts val="2400"/>
              <a:buFont typeface="Times New Roman"/>
              <a:buNone/>
            </a:pPr>
            <a:r>
              <a:rPr lang="en-US" sz="2400" b="0" i="0" u="none">
                <a:solidFill>
                  <a:srgbClr val="CC0000"/>
                </a:solidFill>
                <a:latin typeface="Times New Roman"/>
                <a:ea typeface="Times New Roman"/>
                <a:cs typeface="Times New Roman"/>
                <a:sym typeface="Times New Roman"/>
              </a:rPr>
              <a:t>S 🡪 (L) | id</a:t>
            </a:r>
            <a:endParaRPr/>
          </a:p>
          <a:p>
            <a:pPr marL="0" marR="0" lvl="0" indent="0" algn="ctr" rtl="0">
              <a:lnSpc>
                <a:spcPct val="100000"/>
              </a:lnSpc>
              <a:spcBef>
                <a:spcPts val="0"/>
              </a:spcBef>
              <a:spcAft>
                <a:spcPts val="0"/>
              </a:spcAft>
              <a:buClr>
                <a:srgbClr val="CC0000"/>
              </a:buClr>
              <a:buSzPts val="2400"/>
              <a:buFont typeface="Times New Roman"/>
              <a:buNone/>
            </a:pPr>
            <a:r>
              <a:rPr lang="en-US" sz="2400" b="0" i="0" u="none">
                <a:solidFill>
                  <a:srgbClr val="CC0000"/>
                </a:solidFill>
                <a:latin typeface="Times New Roman"/>
                <a:ea typeface="Times New Roman"/>
                <a:cs typeface="Times New Roman"/>
                <a:sym typeface="Times New Roman"/>
              </a:rPr>
              <a:t>L 🡪 S | L,S</a:t>
            </a:r>
            <a:endParaRPr/>
          </a:p>
        </p:txBody>
      </p:sp>
      <p:sp>
        <p:nvSpPr>
          <p:cNvPr id="441" name="Google Shape;441;p31"/>
          <p:cNvSpPr txBox="1"/>
          <p:nvPr/>
        </p:nvSpPr>
        <p:spPr>
          <a:xfrm>
            <a:off x="884237" y="4675187"/>
            <a:ext cx="8205787" cy="8255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In new state, include all items that have appropriate input symbol</a:t>
            </a:r>
            <a:endParaRPr/>
          </a:p>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just after dot, advance do in those items and take closure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Goto: Non-terminal Symbols</a:t>
            </a:r>
            <a:endParaRPr/>
          </a:p>
        </p:txBody>
      </p:sp>
      <p:sp>
        <p:nvSpPr>
          <p:cNvPr id="447" name="Google Shape;447;p32"/>
          <p:cNvSpPr txBox="1"/>
          <p:nvPr/>
        </p:nvSpPr>
        <p:spPr>
          <a:xfrm>
            <a:off x="1050925" y="1816100"/>
            <a:ext cx="1436687" cy="11938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448" name="Google Shape;448;p32"/>
          <p:cNvSpPr txBox="1"/>
          <p:nvPr/>
        </p:nvSpPr>
        <p:spPr>
          <a:xfrm>
            <a:off x="990600" y="1779587"/>
            <a:ext cx="1501775" cy="11430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49" name="Google Shape;449;p32"/>
          <p:cNvSpPr txBox="1"/>
          <p:nvPr/>
        </p:nvSpPr>
        <p:spPr>
          <a:xfrm>
            <a:off x="3827462" y="1612900"/>
            <a:ext cx="1471612" cy="193357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 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450" name="Google Shape;450;p32"/>
          <p:cNvSpPr txBox="1"/>
          <p:nvPr/>
        </p:nvSpPr>
        <p:spPr>
          <a:xfrm>
            <a:off x="3767137" y="1577975"/>
            <a:ext cx="1576387" cy="174783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51" name="Google Shape;451;p32"/>
          <p:cNvSpPr txBox="1"/>
          <p:nvPr/>
        </p:nvSpPr>
        <p:spPr>
          <a:xfrm>
            <a:off x="2551112" y="3898900"/>
            <a:ext cx="119380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id </a:t>
            </a:r>
            <a:r>
              <a:rPr lang="en-US" sz="2400" b="1" i="0" u="none">
                <a:solidFill>
                  <a:schemeClr val="dk1"/>
                </a:solidFill>
                <a:latin typeface="Times New Roman"/>
                <a:ea typeface="Times New Roman"/>
                <a:cs typeface="Times New Roman"/>
                <a:sym typeface="Times New Roman"/>
              </a:rPr>
              <a:t>.</a:t>
            </a:r>
            <a:endParaRPr/>
          </a:p>
        </p:txBody>
      </p:sp>
      <p:sp>
        <p:nvSpPr>
          <p:cNvPr id="452" name="Google Shape;452;p32"/>
          <p:cNvSpPr txBox="1"/>
          <p:nvPr/>
        </p:nvSpPr>
        <p:spPr>
          <a:xfrm>
            <a:off x="2492375" y="3863975"/>
            <a:ext cx="1274762" cy="4699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453" name="Google Shape;453;p32"/>
          <p:cNvCxnSpPr/>
          <p:nvPr/>
        </p:nvCxnSpPr>
        <p:spPr>
          <a:xfrm>
            <a:off x="2476500" y="2352675"/>
            <a:ext cx="1276350" cy="0"/>
          </a:xfrm>
          <a:prstGeom prst="straightConnector1">
            <a:avLst/>
          </a:prstGeom>
          <a:noFill/>
          <a:ln w="12700" cap="flat" cmpd="sng">
            <a:solidFill>
              <a:schemeClr val="dk1"/>
            </a:solidFill>
            <a:prstDash val="solid"/>
            <a:miter lim="800000"/>
            <a:headEnd type="none" w="med" len="med"/>
            <a:tailEnd type="triangle" w="med" len="med"/>
          </a:ln>
        </p:spPr>
      </p:cxnSp>
      <p:cxnSp>
        <p:nvCxnSpPr>
          <p:cNvPr id="454" name="Google Shape;454;p32"/>
          <p:cNvCxnSpPr/>
          <p:nvPr/>
        </p:nvCxnSpPr>
        <p:spPr>
          <a:xfrm flipH="1">
            <a:off x="3752850" y="3294062"/>
            <a:ext cx="825500" cy="808037"/>
          </a:xfrm>
          <a:prstGeom prst="straightConnector1">
            <a:avLst/>
          </a:prstGeom>
          <a:noFill/>
          <a:ln w="12700" cap="flat" cmpd="sng">
            <a:solidFill>
              <a:schemeClr val="dk1"/>
            </a:solidFill>
            <a:prstDash val="solid"/>
            <a:miter lim="800000"/>
            <a:headEnd type="none" w="med" len="med"/>
            <a:tailEnd type="triangle" w="med" len="med"/>
          </a:ln>
        </p:spPr>
      </p:cxnSp>
      <p:cxnSp>
        <p:nvCxnSpPr>
          <p:cNvPr id="455" name="Google Shape;455;p32"/>
          <p:cNvCxnSpPr/>
          <p:nvPr/>
        </p:nvCxnSpPr>
        <p:spPr>
          <a:xfrm>
            <a:off x="1651000" y="2959100"/>
            <a:ext cx="825500" cy="1209675"/>
          </a:xfrm>
          <a:prstGeom prst="straightConnector1">
            <a:avLst/>
          </a:prstGeom>
          <a:noFill/>
          <a:ln w="12700" cap="flat" cmpd="sng">
            <a:solidFill>
              <a:schemeClr val="dk1"/>
            </a:solidFill>
            <a:prstDash val="solid"/>
            <a:miter lim="800000"/>
            <a:headEnd type="none" w="med" len="med"/>
            <a:tailEnd type="triangle" w="med" len="med"/>
          </a:ln>
        </p:spPr>
      </p:cxnSp>
      <p:sp>
        <p:nvSpPr>
          <p:cNvPr id="456" name="Google Shape;456;p32"/>
          <p:cNvSpPr txBox="1"/>
          <p:nvPr/>
        </p:nvSpPr>
        <p:spPr>
          <a:xfrm>
            <a:off x="1485900" y="3465512"/>
            <a:ext cx="411162"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id</a:t>
            </a:r>
            <a:endParaRPr/>
          </a:p>
        </p:txBody>
      </p:sp>
      <p:sp>
        <p:nvSpPr>
          <p:cNvPr id="457" name="Google Shape;457;p32"/>
          <p:cNvSpPr txBox="1"/>
          <p:nvPr/>
        </p:nvSpPr>
        <p:spPr>
          <a:xfrm>
            <a:off x="2911475" y="1919287"/>
            <a:ext cx="276225"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458" name="Google Shape;458;p32"/>
          <p:cNvSpPr txBox="1"/>
          <p:nvPr/>
        </p:nvSpPr>
        <p:spPr>
          <a:xfrm>
            <a:off x="4337050" y="3532187"/>
            <a:ext cx="41275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id</a:t>
            </a:r>
            <a:endParaRPr/>
          </a:p>
        </p:txBody>
      </p:sp>
      <p:sp>
        <p:nvSpPr>
          <p:cNvPr id="459" name="Google Shape;459;p32"/>
          <p:cNvSpPr/>
          <p:nvPr/>
        </p:nvSpPr>
        <p:spPr>
          <a:xfrm>
            <a:off x="4578350" y="2487612"/>
            <a:ext cx="1600200" cy="1355725"/>
          </a:xfrm>
          <a:custGeom>
            <a:avLst/>
            <a:gdLst/>
            <a:ahLst/>
            <a:cxnLst/>
            <a:rect l="l" t="t" r="r" b="b"/>
            <a:pathLst>
              <a:path w="1024" h="968" extrusionOk="0">
                <a:moveTo>
                  <a:pt x="0" y="576"/>
                </a:moveTo>
                <a:cubicBezTo>
                  <a:pt x="84" y="668"/>
                  <a:pt x="168" y="760"/>
                  <a:pt x="288" y="816"/>
                </a:cubicBezTo>
                <a:cubicBezTo>
                  <a:pt x="408" y="872"/>
                  <a:pt x="600" y="968"/>
                  <a:pt x="720" y="912"/>
                </a:cubicBezTo>
                <a:cubicBezTo>
                  <a:pt x="840" y="856"/>
                  <a:pt x="992" y="608"/>
                  <a:pt x="1008" y="480"/>
                </a:cubicBezTo>
                <a:cubicBezTo>
                  <a:pt x="1024" y="352"/>
                  <a:pt x="904" y="224"/>
                  <a:pt x="816" y="144"/>
                </a:cubicBezTo>
                <a:cubicBezTo>
                  <a:pt x="728" y="64"/>
                  <a:pt x="604" y="32"/>
                  <a:pt x="480" y="0"/>
                </a:cubicBezTo>
              </a:path>
            </a:pathLst>
          </a:custGeom>
          <a:noFill/>
          <a:ln w="12700" cap="flat" cmpd="sng">
            <a:solidFill>
              <a:schemeClr val="dk1"/>
            </a:solidFill>
            <a:prstDash val="solid"/>
            <a:round/>
            <a:headEnd type="none" w="sm" len="sm"/>
            <a:tailEnd type="none" w="sm" len="sm"/>
          </a:ln>
        </p:spPr>
        <p:txBody>
          <a:bodyPr spcFirstLastPara="1" wrap="square" lIns="85950" tIns="42975" rIns="85950" bIns="42975"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60" name="Google Shape;460;p32"/>
          <p:cNvSpPr txBox="1"/>
          <p:nvPr/>
        </p:nvSpPr>
        <p:spPr>
          <a:xfrm>
            <a:off x="5913437" y="3532187"/>
            <a:ext cx="276225"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461" name="Google Shape;461;p32"/>
          <p:cNvSpPr txBox="1"/>
          <p:nvPr/>
        </p:nvSpPr>
        <p:spPr>
          <a:xfrm>
            <a:off x="7286625" y="3697287"/>
            <a:ext cx="1630362" cy="1181100"/>
          </a:xfrm>
          <a:prstGeom prst="rect">
            <a:avLst/>
          </a:prstGeom>
          <a:noFill/>
          <a:ln>
            <a:noFill/>
          </a:ln>
        </p:spPr>
        <p:txBody>
          <a:bodyPr spcFirstLastPara="1" wrap="square" lIns="85950" tIns="42975" rIns="85950" bIns="4297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sng">
                <a:solidFill>
                  <a:schemeClr val="dk1"/>
                </a:solidFill>
                <a:latin typeface="Times New Roman"/>
                <a:ea typeface="Times New Roman"/>
                <a:cs typeface="Times New Roman"/>
                <a:sym typeface="Times New Roman"/>
              </a:rPr>
              <a:t>Grammar</a:t>
            </a:r>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(L) | id</a:t>
            </a:r>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S | L,S</a:t>
            </a:r>
            <a:endParaRPr/>
          </a:p>
        </p:txBody>
      </p:sp>
      <p:sp>
        <p:nvSpPr>
          <p:cNvPr id="462" name="Google Shape;462;p32"/>
          <p:cNvSpPr txBox="1"/>
          <p:nvPr/>
        </p:nvSpPr>
        <p:spPr>
          <a:xfrm>
            <a:off x="6813550" y="1649412"/>
            <a:ext cx="1536700" cy="8255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 🡪 (L </a:t>
            </a:r>
            <a:r>
              <a:rPr lang="en-US" sz="2400" b="1" i="0" u="none">
                <a:solidFill>
                  <a:srgbClr val="FF0000"/>
                </a:solidFill>
                <a:latin typeface="Times New Roman"/>
                <a:ea typeface="Times New Roman"/>
                <a:cs typeface="Times New Roman"/>
                <a:sym typeface="Times New Roman"/>
              </a:rPr>
              <a:t>.</a:t>
            </a:r>
            <a:r>
              <a:rPr lang="en-US" sz="2400" b="0" i="0" u="none">
                <a:solidFill>
                  <a:srgbClr val="FF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L 🡪 L </a:t>
            </a:r>
            <a:r>
              <a:rPr lang="en-US" sz="2400" b="1" i="0" u="none">
                <a:solidFill>
                  <a:srgbClr val="FF0000"/>
                </a:solidFill>
                <a:latin typeface="Times New Roman"/>
                <a:ea typeface="Times New Roman"/>
                <a:cs typeface="Times New Roman"/>
                <a:sym typeface="Times New Roman"/>
              </a:rPr>
              <a:t>.</a:t>
            </a:r>
            <a:r>
              <a:rPr lang="en-US" sz="2400" b="0" i="0" u="none">
                <a:solidFill>
                  <a:srgbClr val="FF0000"/>
                </a:solidFill>
                <a:latin typeface="Times New Roman"/>
                <a:ea typeface="Times New Roman"/>
                <a:cs typeface="Times New Roman"/>
                <a:sym typeface="Times New Roman"/>
              </a:rPr>
              <a:t> , S</a:t>
            </a:r>
            <a:endParaRPr/>
          </a:p>
        </p:txBody>
      </p:sp>
      <p:sp>
        <p:nvSpPr>
          <p:cNvPr id="463" name="Google Shape;463;p32"/>
          <p:cNvSpPr txBox="1"/>
          <p:nvPr/>
        </p:nvSpPr>
        <p:spPr>
          <a:xfrm>
            <a:off x="6754812" y="1612900"/>
            <a:ext cx="1651000" cy="808037"/>
          </a:xfrm>
          <a:prstGeom prst="rect">
            <a:avLst/>
          </a:prstGeom>
          <a:noFill/>
          <a:ln w="12700" cap="flat" cmpd="sng">
            <a:solidFill>
              <a:srgbClr val="FF0000"/>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64" name="Google Shape;464;p32"/>
          <p:cNvSpPr txBox="1"/>
          <p:nvPr/>
        </p:nvSpPr>
        <p:spPr>
          <a:xfrm>
            <a:off x="6813550" y="2994025"/>
            <a:ext cx="113030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L 🡪 S</a:t>
            </a:r>
            <a:r>
              <a:rPr lang="en-US" sz="2400" b="0" i="0" u="none">
                <a:solidFill>
                  <a:schemeClr val="dk1"/>
                </a:solidFill>
                <a:latin typeface="Times New Roman"/>
                <a:ea typeface="Times New Roman"/>
                <a:cs typeface="Times New Roman"/>
                <a:sym typeface="Times New Roman"/>
              </a:rPr>
              <a:t> </a:t>
            </a:r>
            <a:r>
              <a:rPr lang="en-US" sz="2400" b="1" i="0" u="none">
                <a:solidFill>
                  <a:srgbClr val="FF0000"/>
                </a:solidFill>
                <a:latin typeface="Times New Roman"/>
                <a:ea typeface="Times New Roman"/>
                <a:cs typeface="Times New Roman"/>
                <a:sym typeface="Times New Roman"/>
              </a:rPr>
              <a:t>.</a:t>
            </a:r>
            <a:endParaRPr/>
          </a:p>
        </p:txBody>
      </p:sp>
      <p:sp>
        <p:nvSpPr>
          <p:cNvPr id="465" name="Google Shape;465;p32"/>
          <p:cNvSpPr txBox="1"/>
          <p:nvPr/>
        </p:nvSpPr>
        <p:spPr>
          <a:xfrm>
            <a:off x="6754812" y="2959100"/>
            <a:ext cx="1200150" cy="469900"/>
          </a:xfrm>
          <a:prstGeom prst="rect">
            <a:avLst/>
          </a:prstGeom>
          <a:noFill/>
          <a:ln w="12700" cap="flat" cmpd="sng">
            <a:solidFill>
              <a:srgbClr val="FF0000"/>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466" name="Google Shape;466;p32"/>
          <p:cNvCxnSpPr/>
          <p:nvPr/>
        </p:nvCxnSpPr>
        <p:spPr>
          <a:xfrm>
            <a:off x="5327650" y="2286000"/>
            <a:ext cx="1427162" cy="806450"/>
          </a:xfrm>
          <a:prstGeom prst="straightConnector1">
            <a:avLst/>
          </a:prstGeom>
          <a:noFill/>
          <a:ln w="12700" cap="flat" cmpd="sng">
            <a:solidFill>
              <a:schemeClr val="dk1"/>
            </a:solidFill>
            <a:prstDash val="solid"/>
            <a:miter lim="800000"/>
            <a:headEnd type="none" w="med" len="med"/>
            <a:tailEnd type="triangle" w="med" len="med"/>
          </a:ln>
        </p:spPr>
      </p:cxnSp>
      <p:cxnSp>
        <p:nvCxnSpPr>
          <p:cNvPr id="467" name="Google Shape;467;p32"/>
          <p:cNvCxnSpPr/>
          <p:nvPr/>
        </p:nvCxnSpPr>
        <p:spPr>
          <a:xfrm rot="10800000" flipH="1">
            <a:off x="5327650" y="2017712"/>
            <a:ext cx="1427162" cy="268287"/>
          </a:xfrm>
          <a:prstGeom prst="straightConnector1">
            <a:avLst/>
          </a:prstGeom>
          <a:noFill/>
          <a:ln w="12700" cap="flat" cmpd="sng">
            <a:solidFill>
              <a:schemeClr val="dk1"/>
            </a:solidFill>
            <a:prstDash val="solid"/>
            <a:miter lim="800000"/>
            <a:headEnd type="none" w="med" len="med"/>
            <a:tailEnd type="triangle" w="med" len="med"/>
          </a:ln>
        </p:spPr>
      </p:cxnSp>
      <p:sp>
        <p:nvSpPr>
          <p:cNvPr id="468" name="Google Shape;468;p32"/>
          <p:cNvSpPr txBox="1"/>
          <p:nvPr/>
        </p:nvSpPr>
        <p:spPr>
          <a:xfrm>
            <a:off x="5913437" y="1717675"/>
            <a:ext cx="360362"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a:t>
            </a:r>
            <a:endParaRPr/>
          </a:p>
        </p:txBody>
      </p:sp>
      <p:sp>
        <p:nvSpPr>
          <p:cNvPr id="469" name="Google Shape;469;p32"/>
          <p:cNvSpPr txBox="1"/>
          <p:nvPr/>
        </p:nvSpPr>
        <p:spPr>
          <a:xfrm>
            <a:off x="6138862" y="2389187"/>
            <a:ext cx="344487"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a:t>
            </a:r>
            <a:endParaRPr/>
          </a:p>
        </p:txBody>
      </p:sp>
      <p:sp>
        <p:nvSpPr>
          <p:cNvPr id="470" name="Google Shape;470;p32"/>
          <p:cNvSpPr txBox="1"/>
          <p:nvPr/>
        </p:nvSpPr>
        <p:spPr>
          <a:xfrm>
            <a:off x="1035050" y="4876800"/>
            <a:ext cx="603885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same algorithm for transitions on non-terminals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Example</a:t>
            </a:r>
            <a:endParaRPr/>
          </a:p>
        </p:txBody>
      </p:sp>
      <p:sp>
        <p:nvSpPr>
          <p:cNvPr id="476" name="Google Shape;476;p33"/>
          <p:cNvSpPr txBox="1"/>
          <p:nvPr/>
        </p:nvSpPr>
        <p:spPr>
          <a:xfrm>
            <a:off x="1125537" y="3092450"/>
            <a:ext cx="7453312" cy="1911350"/>
          </a:xfrm>
          <a:prstGeom prst="rect">
            <a:avLst/>
          </a:prstGeom>
          <a:noFill/>
          <a:ln>
            <a:noFill/>
          </a:ln>
        </p:spPr>
        <p:txBody>
          <a:bodyPr spcFirstLastPara="1" wrap="square" lIns="85950" tIns="42975" rIns="85950" bIns="42975" anchor="t" anchorCtr="0">
            <a:spAutoFit/>
          </a:bodyPr>
          <a:lstStyle/>
          <a:p>
            <a:pPr marL="428625" marR="0" lvl="0" indent="-428625" algn="l" rtl="0">
              <a:lnSpc>
                <a:spcPct val="100000"/>
              </a:lnSpc>
              <a:spcBef>
                <a:spcPts val="0"/>
              </a:spcBef>
              <a:spcAft>
                <a:spcPts val="0"/>
              </a:spcAft>
              <a:buClr>
                <a:srgbClr val="CC0000"/>
              </a:buClr>
              <a:buSzPts val="2400"/>
              <a:buFont typeface="Times New Roman"/>
              <a:buAutoNum type="arabicPeriod"/>
            </a:pPr>
            <a:r>
              <a:rPr lang="en-US" sz="2400" b="0" i="0" u="none">
                <a:solidFill>
                  <a:srgbClr val="CC0000"/>
                </a:solidFill>
                <a:latin typeface="Times New Roman"/>
                <a:ea typeface="Times New Roman"/>
                <a:cs typeface="Times New Roman"/>
                <a:sym typeface="Times New Roman"/>
              </a:rPr>
              <a:t>If I = { [E’ 🡪 </a:t>
            </a:r>
            <a:r>
              <a:rPr lang="en-US" sz="2400" b="1" i="0" u="none">
                <a:solidFill>
                  <a:srgbClr val="CC0000"/>
                </a:solidFill>
                <a:latin typeface="Times New Roman"/>
                <a:ea typeface="Times New Roman"/>
                <a:cs typeface="Times New Roman"/>
                <a:sym typeface="Times New Roman"/>
              </a:rPr>
              <a:t>.</a:t>
            </a:r>
            <a:r>
              <a:rPr lang="en-US" sz="2400" b="0" i="0" u="none">
                <a:solidFill>
                  <a:srgbClr val="CC0000"/>
                </a:solidFill>
                <a:latin typeface="Times New Roman"/>
                <a:ea typeface="Times New Roman"/>
                <a:cs typeface="Times New Roman"/>
                <a:sym typeface="Times New Roman"/>
              </a:rPr>
              <a:t> E]}, then Closure(I) = ??</a:t>
            </a:r>
            <a:endParaRPr/>
          </a:p>
          <a:p>
            <a:pPr marL="428625" marR="0" lvl="0" indent="-276225" algn="l" rtl="0">
              <a:lnSpc>
                <a:spcPct val="100000"/>
              </a:lnSpc>
              <a:spcBef>
                <a:spcPts val="0"/>
              </a:spcBef>
              <a:spcAft>
                <a:spcPts val="0"/>
              </a:spcAft>
              <a:buClr>
                <a:schemeClr val="dk1"/>
              </a:buClr>
              <a:buSzPts val="2400"/>
              <a:buFont typeface="Times New Roman"/>
              <a:buNone/>
            </a:pPr>
            <a:endParaRPr sz="2400" b="0" i="0" u="none">
              <a:solidFill>
                <a:srgbClr val="CC0000"/>
              </a:solidFill>
              <a:latin typeface="Times New Roman"/>
              <a:ea typeface="Times New Roman"/>
              <a:cs typeface="Times New Roman"/>
              <a:sym typeface="Times New Roman"/>
            </a:endParaRPr>
          </a:p>
          <a:p>
            <a:pPr marL="428625" marR="0" lvl="0" indent="-276225" algn="l" rtl="0">
              <a:lnSpc>
                <a:spcPct val="100000"/>
              </a:lnSpc>
              <a:spcBef>
                <a:spcPts val="0"/>
              </a:spcBef>
              <a:spcAft>
                <a:spcPts val="0"/>
              </a:spcAft>
              <a:buClr>
                <a:schemeClr val="dk1"/>
              </a:buClr>
              <a:buSzPts val="2400"/>
              <a:buFont typeface="Times New Roman"/>
              <a:buNone/>
            </a:pPr>
            <a:endParaRPr sz="2400" b="0" i="0" u="none">
              <a:solidFill>
                <a:srgbClr val="CC0000"/>
              </a:solidFill>
              <a:latin typeface="Times New Roman"/>
              <a:ea typeface="Times New Roman"/>
              <a:cs typeface="Times New Roman"/>
              <a:sym typeface="Times New Roman"/>
            </a:endParaRPr>
          </a:p>
          <a:p>
            <a:pPr marL="428625" marR="0" lvl="0" indent="-276225" algn="l" rtl="0">
              <a:lnSpc>
                <a:spcPct val="100000"/>
              </a:lnSpc>
              <a:spcBef>
                <a:spcPts val="0"/>
              </a:spcBef>
              <a:spcAft>
                <a:spcPts val="0"/>
              </a:spcAft>
              <a:buClr>
                <a:schemeClr val="dk1"/>
              </a:buClr>
              <a:buSzPts val="2400"/>
              <a:buFont typeface="Times New Roman"/>
              <a:buNone/>
            </a:pPr>
            <a:endParaRPr sz="2400" b="0" i="0" u="none">
              <a:solidFill>
                <a:srgbClr val="CC0000"/>
              </a:solidFill>
              <a:latin typeface="Times New Roman"/>
              <a:ea typeface="Times New Roman"/>
              <a:cs typeface="Times New Roman"/>
              <a:sym typeface="Times New Roman"/>
            </a:endParaRPr>
          </a:p>
          <a:p>
            <a:pPr marL="428625" marR="0" lvl="0" indent="-428625" algn="l" rtl="0">
              <a:lnSpc>
                <a:spcPct val="100000"/>
              </a:lnSpc>
              <a:spcBef>
                <a:spcPts val="0"/>
              </a:spcBef>
              <a:spcAft>
                <a:spcPts val="0"/>
              </a:spcAft>
              <a:buClr>
                <a:srgbClr val="CC0000"/>
              </a:buClr>
              <a:buSzPts val="2400"/>
              <a:buFont typeface="Times New Roman"/>
              <a:buAutoNum type="arabicPeriod"/>
            </a:pPr>
            <a:r>
              <a:rPr lang="en-US" sz="2400" b="0" i="0" u="none">
                <a:solidFill>
                  <a:srgbClr val="CC0000"/>
                </a:solidFill>
                <a:latin typeface="Times New Roman"/>
                <a:ea typeface="Times New Roman"/>
                <a:cs typeface="Times New Roman"/>
                <a:sym typeface="Times New Roman"/>
              </a:rPr>
              <a:t>If I = { [E’ 🡪 E . ], [E 🡪 E . + T] }, then Goto(I,+) = ??</a:t>
            </a:r>
            <a:endParaRPr/>
          </a:p>
        </p:txBody>
      </p:sp>
      <p:sp>
        <p:nvSpPr>
          <p:cNvPr id="477" name="Google Shape;477;p33"/>
          <p:cNvSpPr txBox="1"/>
          <p:nvPr/>
        </p:nvSpPr>
        <p:spPr>
          <a:xfrm>
            <a:off x="3436937" y="1447800"/>
            <a:ext cx="1903412" cy="156527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 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 E + T | 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 🡪 T * F | F</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 🡪 (E) | id</a:t>
            </a:r>
            <a:endParaRPr/>
          </a:p>
        </p:txBody>
      </p:sp>
      <p:sp>
        <p:nvSpPr>
          <p:cNvPr id="478" name="Google Shape;478;p33"/>
          <p:cNvSpPr txBox="1"/>
          <p:nvPr/>
        </p:nvSpPr>
        <p:spPr>
          <a:xfrm>
            <a:off x="3376612" y="1411287"/>
            <a:ext cx="2005012" cy="158908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Applying Reduce Actions</a:t>
            </a:r>
            <a:endParaRPr/>
          </a:p>
        </p:txBody>
      </p:sp>
      <p:sp>
        <p:nvSpPr>
          <p:cNvPr id="484" name="Google Shape;484;p34"/>
          <p:cNvSpPr txBox="1"/>
          <p:nvPr/>
        </p:nvSpPr>
        <p:spPr>
          <a:xfrm>
            <a:off x="1050925" y="1816100"/>
            <a:ext cx="1436687" cy="11938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485" name="Google Shape;485;p34"/>
          <p:cNvSpPr txBox="1"/>
          <p:nvPr/>
        </p:nvSpPr>
        <p:spPr>
          <a:xfrm>
            <a:off x="990600" y="1779587"/>
            <a:ext cx="1501775" cy="11430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86" name="Google Shape;486;p34"/>
          <p:cNvSpPr txBox="1"/>
          <p:nvPr/>
        </p:nvSpPr>
        <p:spPr>
          <a:xfrm>
            <a:off x="3827462" y="1612900"/>
            <a:ext cx="1471612" cy="193357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 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487" name="Google Shape;487;p34"/>
          <p:cNvSpPr txBox="1"/>
          <p:nvPr/>
        </p:nvSpPr>
        <p:spPr>
          <a:xfrm>
            <a:off x="3767137" y="1577975"/>
            <a:ext cx="1576387" cy="174783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88" name="Google Shape;488;p34"/>
          <p:cNvSpPr txBox="1"/>
          <p:nvPr/>
        </p:nvSpPr>
        <p:spPr>
          <a:xfrm>
            <a:off x="2551112" y="3898900"/>
            <a:ext cx="119380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 🡪 id </a:t>
            </a:r>
            <a:r>
              <a:rPr lang="en-US" sz="2400" b="1" i="0" u="none">
                <a:solidFill>
                  <a:srgbClr val="FF0000"/>
                </a:solidFill>
                <a:latin typeface="Times New Roman"/>
                <a:ea typeface="Times New Roman"/>
                <a:cs typeface="Times New Roman"/>
                <a:sym typeface="Times New Roman"/>
              </a:rPr>
              <a:t>.</a:t>
            </a:r>
            <a:endParaRPr/>
          </a:p>
        </p:txBody>
      </p:sp>
      <p:sp>
        <p:nvSpPr>
          <p:cNvPr id="489" name="Google Shape;489;p34"/>
          <p:cNvSpPr txBox="1"/>
          <p:nvPr/>
        </p:nvSpPr>
        <p:spPr>
          <a:xfrm>
            <a:off x="2492375" y="3863975"/>
            <a:ext cx="1274762" cy="469900"/>
          </a:xfrm>
          <a:prstGeom prst="rect">
            <a:avLst/>
          </a:prstGeom>
          <a:noFill/>
          <a:ln w="12700" cap="flat" cmpd="sng">
            <a:solidFill>
              <a:srgbClr val="FF0000"/>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490" name="Google Shape;490;p34"/>
          <p:cNvCxnSpPr/>
          <p:nvPr/>
        </p:nvCxnSpPr>
        <p:spPr>
          <a:xfrm>
            <a:off x="2476500" y="2352675"/>
            <a:ext cx="1276350" cy="0"/>
          </a:xfrm>
          <a:prstGeom prst="straightConnector1">
            <a:avLst/>
          </a:prstGeom>
          <a:noFill/>
          <a:ln w="12700" cap="flat" cmpd="sng">
            <a:solidFill>
              <a:schemeClr val="dk1"/>
            </a:solidFill>
            <a:prstDash val="solid"/>
            <a:miter lim="800000"/>
            <a:headEnd type="none" w="med" len="med"/>
            <a:tailEnd type="triangle" w="med" len="med"/>
          </a:ln>
        </p:spPr>
      </p:cxnSp>
      <p:cxnSp>
        <p:nvCxnSpPr>
          <p:cNvPr id="491" name="Google Shape;491;p34"/>
          <p:cNvCxnSpPr/>
          <p:nvPr/>
        </p:nvCxnSpPr>
        <p:spPr>
          <a:xfrm flipH="1">
            <a:off x="3752850" y="3294062"/>
            <a:ext cx="825500" cy="808037"/>
          </a:xfrm>
          <a:prstGeom prst="straightConnector1">
            <a:avLst/>
          </a:prstGeom>
          <a:noFill/>
          <a:ln w="12700" cap="flat" cmpd="sng">
            <a:solidFill>
              <a:schemeClr val="dk1"/>
            </a:solidFill>
            <a:prstDash val="solid"/>
            <a:miter lim="800000"/>
            <a:headEnd type="none" w="med" len="med"/>
            <a:tailEnd type="triangle" w="med" len="med"/>
          </a:ln>
        </p:spPr>
      </p:cxnSp>
      <p:cxnSp>
        <p:nvCxnSpPr>
          <p:cNvPr id="492" name="Google Shape;492;p34"/>
          <p:cNvCxnSpPr/>
          <p:nvPr/>
        </p:nvCxnSpPr>
        <p:spPr>
          <a:xfrm>
            <a:off x="1651000" y="2959100"/>
            <a:ext cx="825500" cy="1209675"/>
          </a:xfrm>
          <a:prstGeom prst="straightConnector1">
            <a:avLst/>
          </a:prstGeom>
          <a:noFill/>
          <a:ln w="12700" cap="flat" cmpd="sng">
            <a:solidFill>
              <a:schemeClr val="dk1"/>
            </a:solidFill>
            <a:prstDash val="solid"/>
            <a:miter lim="800000"/>
            <a:headEnd type="none" w="med" len="med"/>
            <a:tailEnd type="triangle" w="med" len="med"/>
          </a:ln>
        </p:spPr>
      </p:cxnSp>
      <p:sp>
        <p:nvSpPr>
          <p:cNvPr id="493" name="Google Shape;493;p34"/>
          <p:cNvSpPr txBox="1"/>
          <p:nvPr/>
        </p:nvSpPr>
        <p:spPr>
          <a:xfrm>
            <a:off x="1485900" y="3465512"/>
            <a:ext cx="411162"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id</a:t>
            </a:r>
            <a:endParaRPr/>
          </a:p>
        </p:txBody>
      </p:sp>
      <p:sp>
        <p:nvSpPr>
          <p:cNvPr id="494" name="Google Shape;494;p34"/>
          <p:cNvSpPr txBox="1"/>
          <p:nvPr/>
        </p:nvSpPr>
        <p:spPr>
          <a:xfrm>
            <a:off x="2911475" y="1919287"/>
            <a:ext cx="276225"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495" name="Google Shape;495;p34"/>
          <p:cNvSpPr txBox="1"/>
          <p:nvPr/>
        </p:nvSpPr>
        <p:spPr>
          <a:xfrm>
            <a:off x="4337050" y="3532187"/>
            <a:ext cx="41275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id</a:t>
            </a:r>
            <a:endParaRPr/>
          </a:p>
        </p:txBody>
      </p:sp>
      <p:sp>
        <p:nvSpPr>
          <p:cNvPr id="496" name="Google Shape;496;p34"/>
          <p:cNvSpPr/>
          <p:nvPr/>
        </p:nvSpPr>
        <p:spPr>
          <a:xfrm>
            <a:off x="4578350" y="2487612"/>
            <a:ext cx="1600200" cy="1355725"/>
          </a:xfrm>
          <a:custGeom>
            <a:avLst/>
            <a:gdLst/>
            <a:ahLst/>
            <a:cxnLst/>
            <a:rect l="l" t="t" r="r" b="b"/>
            <a:pathLst>
              <a:path w="1024" h="968" extrusionOk="0">
                <a:moveTo>
                  <a:pt x="0" y="576"/>
                </a:moveTo>
                <a:cubicBezTo>
                  <a:pt x="84" y="668"/>
                  <a:pt x="168" y="760"/>
                  <a:pt x="288" y="816"/>
                </a:cubicBezTo>
                <a:cubicBezTo>
                  <a:pt x="408" y="872"/>
                  <a:pt x="600" y="968"/>
                  <a:pt x="720" y="912"/>
                </a:cubicBezTo>
                <a:cubicBezTo>
                  <a:pt x="840" y="856"/>
                  <a:pt x="992" y="608"/>
                  <a:pt x="1008" y="480"/>
                </a:cubicBezTo>
                <a:cubicBezTo>
                  <a:pt x="1024" y="352"/>
                  <a:pt x="904" y="224"/>
                  <a:pt x="816" y="144"/>
                </a:cubicBezTo>
                <a:cubicBezTo>
                  <a:pt x="728" y="64"/>
                  <a:pt x="604" y="32"/>
                  <a:pt x="480" y="0"/>
                </a:cubicBezTo>
              </a:path>
            </a:pathLst>
          </a:custGeom>
          <a:noFill/>
          <a:ln w="12700" cap="flat" cmpd="sng">
            <a:solidFill>
              <a:schemeClr val="dk1"/>
            </a:solidFill>
            <a:prstDash val="solid"/>
            <a:round/>
            <a:headEnd type="none" w="sm" len="sm"/>
            <a:tailEnd type="none" w="sm" len="sm"/>
          </a:ln>
        </p:spPr>
        <p:txBody>
          <a:bodyPr spcFirstLastPara="1" wrap="square" lIns="85950" tIns="42975" rIns="85950" bIns="42975"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97" name="Google Shape;497;p34"/>
          <p:cNvSpPr txBox="1"/>
          <p:nvPr/>
        </p:nvSpPr>
        <p:spPr>
          <a:xfrm>
            <a:off x="5913437" y="3532187"/>
            <a:ext cx="276225"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498" name="Google Shape;498;p34"/>
          <p:cNvSpPr txBox="1"/>
          <p:nvPr/>
        </p:nvSpPr>
        <p:spPr>
          <a:xfrm>
            <a:off x="307975" y="3898900"/>
            <a:ext cx="1630362" cy="1181100"/>
          </a:xfrm>
          <a:prstGeom prst="rect">
            <a:avLst/>
          </a:prstGeom>
          <a:noFill/>
          <a:ln>
            <a:noFill/>
          </a:ln>
        </p:spPr>
        <p:txBody>
          <a:bodyPr spcFirstLastPara="1" wrap="square" lIns="85950" tIns="42975" rIns="85950" bIns="42975" anchor="t" anchorCtr="0">
            <a:spAutoFit/>
          </a:bodyPr>
          <a:lstStyle/>
          <a:p>
            <a:pPr marL="0" marR="0" lvl="0" indent="0" algn="ctr" rtl="0">
              <a:lnSpc>
                <a:spcPct val="100000"/>
              </a:lnSpc>
              <a:spcBef>
                <a:spcPts val="0"/>
              </a:spcBef>
              <a:spcAft>
                <a:spcPts val="0"/>
              </a:spcAft>
              <a:buClr>
                <a:schemeClr val="accent2"/>
              </a:buClr>
              <a:buSzPts val="2400"/>
              <a:buFont typeface="Times New Roman"/>
              <a:buNone/>
            </a:pPr>
            <a:r>
              <a:rPr lang="en-US" sz="2400" b="0" i="0" u="sng">
                <a:solidFill>
                  <a:schemeClr val="accent2"/>
                </a:solidFill>
                <a:latin typeface="Times New Roman"/>
                <a:ea typeface="Times New Roman"/>
                <a:cs typeface="Times New Roman"/>
                <a:sym typeface="Times New Roman"/>
              </a:rPr>
              <a:t>Grammar</a:t>
            </a:r>
            <a:endParaRPr/>
          </a:p>
          <a:p>
            <a:pPr marL="0" marR="0" lvl="0" indent="0" algn="ctr"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 🡪 (L) | id</a:t>
            </a:r>
            <a:endParaRPr/>
          </a:p>
          <a:p>
            <a:pPr marL="0" marR="0" lvl="0" indent="0" algn="ctr"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 🡪 S | L,S</a:t>
            </a:r>
            <a:endParaRPr/>
          </a:p>
        </p:txBody>
      </p:sp>
      <p:sp>
        <p:nvSpPr>
          <p:cNvPr id="499" name="Google Shape;499;p34"/>
          <p:cNvSpPr txBox="1"/>
          <p:nvPr/>
        </p:nvSpPr>
        <p:spPr>
          <a:xfrm>
            <a:off x="6813550" y="1649412"/>
            <a:ext cx="1536700" cy="8255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(L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L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 S</a:t>
            </a:r>
            <a:endParaRPr/>
          </a:p>
        </p:txBody>
      </p:sp>
      <p:sp>
        <p:nvSpPr>
          <p:cNvPr id="500" name="Google Shape;500;p34"/>
          <p:cNvSpPr txBox="1"/>
          <p:nvPr/>
        </p:nvSpPr>
        <p:spPr>
          <a:xfrm>
            <a:off x="6754812" y="1612900"/>
            <a:ext cx="1651000" cy="80803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01" name="Google Shape;501;p34"/>
          <p:cNvSpPr txBox="1"/>
          <p:nvPr/>
        </p:nvSpPr>
        <p:spPr>
          <a:xfrm>
            <a:off x="6813550" y="2994025"/>
            <a:ext cx="113030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L 🡪 S </a:t>
            </a:r>
            <a:r>
              <a:rPr lang="en-US" sz="2400" b="1" i="0" u="none">
                <a:solidFill>
                  <a:srgbClr val="FF0000"/>
                </a:solidFill>
                <a:latin typeface="Times New Roman"/>
                <a:ea typeface="Times New Roman"/>
                <a:cs typeface="Times New Roman"/>
                <a:sym typeface="Times New Roman"/>
              </a:rPr>
              <a:t>.</a:t>
            </a:r>
            <a:endParaRPr/>
          </a:p>
        </p:txBody>
      </p:sp>
      <p:sp>
        <p:nvSpPr>
          <p:cNvPr id="502" name="Google Shape;502;p34"/>
          <p:cNvSpPr txBox="1"/>
          <p:nvPr/>
        </p:nvSpPr>
        <p:spPr>
          <a:xfrm>
            <a:off x="6754812" y="2959100"/>
            <a:ext cx="1200150" cy="469900"/>
          </a:xfrm>
          <a:prstGeom prst="rect">
            <a:avLst/>
          </a:prstGeom>
          <a:noFill/>
          <a:ln w="12700" cap="flat" cmpd="sng">
            <a:solidFill>
              <a:srgbClr val="FF0000"/>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503" name="Google Shape;503;p34"/>
          <p:cNvCxnSpPr/>
          <p:nvPr/>
        </p:nvCxnSpPr>
        <p:spPr>
          <a:xfrm>
            <a:off x="5327650" y="2286000"/>
            <a:ext cx="1427162" cy="806450"/>
          </a:xfrm>
          <a:prstGeom prst="straightConnector1">
            <a:avLst/>
          </a:prstGeom>
          <a:noFill/>
          <a:ln w="12700" cap="flat" cmpd="sng">
            <a:solidFill>
              <a:schemeClr val="dk1"/>
            </a:solidFill>
            <a:prstDash val="solid"/>
            <a:miter lim="800000"/>
            <a:headEnd type="none" w="med" len="med"/>
            <a:tailEnd type="triangle" w="med" len="med"/>
          </a:ln>
        </p:spPr>
      </p:cxnSp>
      <p:cxnSp>
        <p:nvCxnSpPr>
          <p:cNvPr id="504" name="Google Shape;504;p34"/>
          <p:cNvCxnSpPr/>
          <p:nvPr/>
        </p:nvCxnSpPr>
        <p:spPr>
          <a:xfrm rot="10800000" flipH="1">
            <a:off x="5327650" y="2017712"/>
            <a:ext cx="1427162" cy="268287"/>
          </a:xfrm>
          <a:prstGeom prst="straightConnector1">
            <a:avLst/>
          </a:prstGeom>
          <a:noFill/>
          <a:ln w="12700" cap="flat" cmpd="sng">
            <a:solidFill>
              <a:schemeClr val="dk1"/>
            </a:solidFill>
            <a:prstDash val="solid"/>
            <a:miter lim="800000"/>
            <a:headEnd type="none" w="med" len="med"/>
            <a:tailEnd type="triangle" w="med" len="med"/>
          </a:ln>
        </p:spPr>
      </p:cxnSp>
      <p:sp>
        <p:nvSpPr>
          <p:cNvPr id="505" name="Google Shape;505;p34"/>
          <p:cNvSpPr txBox="1"/>
          <p:nvPr/>
        </p:nvSpPr>
        <p:spPr>
          <a:xfrm>
            <a:off x="5913437" y="1717675"/>
            <a:ext cx="360362"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a:t>
            </a:r>
            <a:endParaRPr/>
          </a:p>
        </p:txBody>
      </p:sp>
      <p:sp>
        <p:nvSpPr>
          <p:cNvPr id="506" name="Google Shape;506;p34"/>
          <p:cNvSpPr txBox="1"/>
          <p:nvPr/>
        </p:nvSpPr>
        <p:spPr>
          <a:xfrm>
            <a:off x="6138862" y="2389187"/>
            <a:ext cx="344487"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a:t>
            </a:r>
            <a:endParaRPr/>
          </a:p>
        </p:txBody>
      </p:sp>
      <p:sp>
        <p:nvSpPr>
          <p:cNvPr id="507" name="Google Shape;507;p34"/>
          <p:cNvSpPr txBox="1"/>
          <p:nvPr/>
        </p:nvSpPr>
        <p:spPr>
          <a:xfrm>
            <a:off x="5027612" y="4102100"/>
            <a:ext cx="3367087" cy="8255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states causing reductions</a:t>
            </a:r>
            <a:endParaRPr/>
          </a:p>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(dot has reached the end!)</a:t>
            </a:r>
            <a:endParaRPr/>
          </a:p>
        </p:txBody>
      </p:sp>
      <p:cxnSp>
        <p:nvCxnSpPr>
          <p:cNvPr id="508" name="Google Shape;508;p34"/>
          <p:cNvCxnSpPr/>
          <p:nvPr/>
        </p:nvCxnSpPr>
        <p:spPr>
          <a:xfrm rot="10800000">
            <a:off x="3827462" y="4168775"/>
            <a:ext cx="1125537" cy="134937"/>
          </a:xfrm>
          <a:prstGeom prst="straightConnector1">
            <a:avLst/>
          </a:prstGeom>
          <a:noFill/>
          <a:ln w="12700" cap="flat" cmpd="sng">
            <a:solidFill>
              <a:schemeClr val="dk1"/>
            </a:solidFill>
            <a:prstDash val="solid"/>
            <a:miter lim="800000"/>
            <a:headEnd type="none" w="med" len="med"/>
            <a:tailEnd type="none" w="med" len="med"/>
          </a:ln>
        </p:spPr>
      </p:cxnSp>
      <p:cxnSp>
        <p:nvCxnSpPr>
          <p:cNvPr id="509" name="Google Shape;509;p34"/>
          <p:cNvCxnSpPr/>
          <p:nvPr/>
        </p:nvCxnSpPr>
        <p:spPr>
          <a:xfrm rot="10800000" flipH="1">
            <a:off x="6829425" y="3495675"/>
            <a:ext cx="300037" cy="739775"/>
          </a:xfrm>
          <a:prstGeom prst="straightConnector1">
            <a:avLst/>
          </a:prstGeom>
          <a:noFill/>
          <a:ln w="12700" cap="flat" cmpd="sng">
            <a:solidFill>
              <a:schemeClr val="dk1"/>
            </a:solidFill>
            <a:prstDash val="solid"/>
            <a:miter lim="800000"/>
            <a:headEnd type="none" w="med" len="med"/>
            <a:tailEnd type="none" w="med" len="med"/>
          </a:ln>
        </p:spPr>
      </p:cxnSp>
      <p:sp>
        <p:nvSpPr>
          <p:cNvPr id="510" name="Google Shape;510;p34"/>
          <p:cNvSpPr txBox="1"/>
          <p:nvPr/>
        </p:nvSpPr>
        <p:spPr>
          <a:xfrm>
            <a:off x="1335087" y="5140325"/>
            <a:ext cx="6296025" cy="8255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Pop RHS off stack, replace with LHS X (X 🡪 β),</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then rerun DFA (e.g., (x))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Reductions</a:t>
            </a:r>
            <a:endParaRPr/>
          </a:p>
        </p:txBody>
      </p:sp>
      <p:sp>
        <p:nvSpPr>
          <p:cNvPr id="516" name="Google Shape;516;p35"/>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On reducing X 🡪 β with stack αβ</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Pop β off stack, revealing prefix α and state</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Take single step in DFA from top state</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Push X onto stack with new DFA state</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Example</a:t>
            </a:r>
            <a:endParaRPr/>
          </a:p>
        </p:txBody>
      </p:sp>
      <p:sp>
        <p:nvSpPr>
          <p:cNvPr id="517" name="Google Shape;517;p35"/>
          <p:cNvSpPr txBox="1"/>
          <p:nvPr/>
        </p:nvSpPr>
        <p:spPr>
          <a:xfrm>
            <a:off x="976312" y="4303712"/>
            <a:ext cx="7473950" cy="1563687"/>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derivation	</a:t>
            </a:r>
            <a:r>
              <a:rPr lang="en-US" sz="2400" b="0" i="0" u="none">
                <a:solidFill>
                  <a:srgbClr val="FF0000"/>
                </a:solidFill>
                <a:latin typeface="Times New Roman"/>
                <a:ea typeface="Times New Roman"/>
                <a:cs typeface="Times New Roman"/>
                <a:sym typeface="Times New Roman"/>
              </a:rPr>
              <a:t>stack</a:t>
            </a:r>
            <a:r>
              <a:rPr lang="en-US" sz="2400" b="0" i="0" u="none">
                <a:solidFill>
                  <a:schemeClr val="dk1"/>
                </a:solidFill>
                <a:latin typeface="Times New Roman"/>
                <a:ea typeface="Times New Roman"/>
                <a:cs typeface="Times New Roman"/>
                <a:sym typeface="Times New Roman"/>
              </a:rPr>
              <a:t>		input		action</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((a),b) 🡨	</a:t>
            </a:r>
            <a:r>
              <a:rPr lang="en-US" sz="2400" b="0" i="0" u="none">
                <a:solidFill>
                  <a:srgbClr val="FF0000"/>
                </a:solidFill>
                <a:latin typeface="Times New Roman"/>
                <a:ea typeface="Times New Roman"/>
                <a:cs typeface="Times New Roman"/>
                <a:sym typeface="Times New Roman"/>
              </a:rPr>
              <a:t>1 ( 3 ( 3</a:t>
            </a:r>
            <a:r>
              <a:rPr lang="en-US" sz="2400" b="0" i="0" u="none">
                <a:solidFill>
                  <a:schemeClr val="dk1"/>
                </a:solidFill>
                <a:latin typeface="Times New Roman"/>
                <a:ea typeface="Times New Roman"/>
                <a:cs typeface="Times New Roman"/>
                <a:sym typeface="Times New Roman"/>
              </a:rPr>
              <a:t>	a),b)		shift, goto 2</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((a),b) 🡨	</a:t>
            </a:r>
            <a:r>
              <a:rPr lang="en-US" sz="2400" b="0" i="0" u="none">
                <a:solidFill>
                  <a:srgbClr val="FF0000"/>
                </a:solidFill>
                <a:latin typeface="Times New Roman"/>
                <a:ea typeface="Times New Roman"/>
                <a:cs typeface="Times New Roman"/>
                <a:sym typeface="Times New Roman"/>
              </a:rPr>
              <a:t>1 ( 3 ( 3 a 2</a:t>
            </a:r>
            <a:r>
              <a:rPr lang="en-US" sz="2400" b="0" i="0" u="none">
                <a:solidFill>
                  <a:schemeClr val="dk1"/>
                </a:solidFill>
                <a:latin typeface="Times New Roman"/>
                <a:ea typeface="Times New Roman"/>
                <a:cs typeface="Times New Roman"/>
                <a:sym typeface="Times New Roman"/>
              </a:rPr>
              <a:t>	),b)		reduce S 🡪 id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((S),b) 🡨	</a:t>
            </a:r>
            <a:r>
              <a:rPr lang="en-US" sz="2400" b="0" i="0" u="none">
                <a:solidFill>
                  <a:srgbClr val="FF0000"/>
                </a:solidFill>
                <a:latin typeface="Times New Roman"/>
                <a:ea typeface="Times New Roman"/>
                <a:cs typeface="Times New Roman"/>
                <a:sym typeface="Times New Roman"/>
              </a:rPr>
              <a:t>1 ( 3 ( 3 S 7</a:t>
            </a:r>
            <a:r>
              <a:rPr lang="en-US" sz="2400" b="0" i="0" u="none">
                <a:solidFill>
                  <a:schemeClr val="dk1"/>
                </a:solidFill>
                <a:latin typeface="Times New Roman"/>
                <a:ea typeface="Times New Roman"/>
                <a:cs typeface="Times New Roman"/>
                <a:sym typeface="Times New Roman"/>
              </a:rPr>
              <a:t>	),b)		reduce L 🡪 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Full DFA</a:t>
            </a:r>
            <a:endParaRPr/>
          </a:p>
        </p:txBody>
      </p:sp>
      <p:sp>
        <p:nvSpPr>
          <p:cNvPr id="523" name="Google Shape;523;p36"/>
          <p:cNvSpPr txBox="1"/>
          <p:nvPr/>
        </p:nvSpPr>
        <p:spPr>
          <a:xfrm>
            <a:off x="1125537" y="1681162"/>
            <a:ext cx="1436687" cy="11938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524" name="Google Shape;524;p36"/>
          <p:cNvSpPr txBox="1"/>
          <p:nvPr/>
        </p:nvSpPr>
        <p:spPr>
          <a:xfrm>
            <a:off x="1066800" y="1644650"/>
            <a:ext cx="1500187" cy="11430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25" name="Google Shape;525;p36"/>
          <p:cNvSpPr txBox="1"/>
          <p:nvPr/>
        </p:nvSpPr>
        <p:spPr>
          <a:xfrm>
            <a:off x="3436937" y="2524125"/>
            <a:ext cx="1471612" cy="193357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 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526" name="Google Shape;526;p36"/>
          <p:cNvSpPr txBox="1"/>
          <p:nvPr/>
        </p:nvSpPr>
        <p:spPr>
          <a:xfrm>
            <a:off x="3376612" y="2487612"/>
            <a:ext cx="1576387" cy="1878012"/>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27" name="Google Shape;527;p36"/>
          <p:cNvSpPr txBox="1"/>
          <p:nvPr/>
        </p:nvSpPr>
        <p:spPr>
          <a:xfrm>
            <a:off x="3527425" y="1681162"/>
            <a:ext cx="1192212"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id </a:t>
            </a:r>
            <a:r>
              <a:rPr lang="en-US" sz="2400" b="1" i="0" u="none">
                <a:solidFill>
                  <a:schemeClr val="dk1"/>
                </a:solidFill>
                <a:latin typeface="Times New Roman"/>
                <a:ea typeface="Times New Roman"/>
                <a:cs typeface="Times New Roman"/>
                <a:sym typeface="Times New Roman"/>
              </a:rPr>
              <a:t>.</a:t>
            </a:r>
            <a:endParaRPr/>
          </a:p>
        </p:txBody>
      </p:sp>
      <p:sp>
        <p:nvSpPr>
          <p:cNvPr id="528" name="Google Shape;528;p36"/>
          <p:cNvSpPr txBox="1"/>
          <p:nvPr/>
        </p:nvSpPr>
        <p:spPr>
          <a:xfrm>
            <a:off x="3467100" y="1644650"/>
            <a:ext cx="1276350" cy="4699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29" name="Google Shape;529;p36"/>
          <p:cNvSpPr txBox="1"/>
          <p:nvPr/>
        </p:nvSpPr>
        <p:spPr>
          <a:xfrm>
            <a:off x="2776537" y="1612900"/>
            <a:ext cx="41275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id</a:t>
            </a:r>
            <a:endParaRPr/>
          </a:p>
        </p:txBody>
      </p:sp>
      <p:sp>
        <p:nvSpPr>
          <p:cNvPr id="530" name="Google Shape;530;p36"/>
          <p:cNvSpPr txBox="1"/>
          <p:nvPr/>
        </p:nvSpPr>
        <p:spPr>
          <a:xfrm>
            <a:off x="2701925" y="2487612"/>
            <a:ext cx="276225"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a:t>
            </a:r>
            <a:endParaRPr/>
          </a:p>
        </p:txBody>
      </p:sp>
      <p:sp>
        <p:nvSpPr>
          <p:cNvPr id="531" name="Google Shape;531;p36"/>
          <p:cNvSpPr txBox="1"/>
          <p:nvPr/>
        </p:nvSpPr>
        <p:spPr>
          <a:xfrm>
            <a:off x="4953000" y="1546225"/>
            <a:ext cx="412750"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id</a:t>
            </a:r>
            <a:endParaRPr/>
          </a:p>
        </p:txBody>
      </p:sp>
      <p:sp>
        <p:nvSpPr>
          <p:cNvPr id="532" name="Google Shape;532;p36"/>
          <p:cNvSpPr txBox="1"/>
          <p:nvPr/>
        </p:nvSpPr>
        <p:spPr>
          <a:xfrm>
            <a:off x="2776537" y="4033837"/>
            <a:ext cx="276225"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a:t>
            </a:r>
            <a:endParaRPr/>
          </a:p>
        </p:txBody>
      </p:sp>
      <p:sp>
        <p:nvSpPr>
          <p:cNvPr id="533" name="Google Shape;533;p36"/>
          <p:cNvSpPr txBox="1"/>
          <p:nvPr/>
        </p:nvSpPr>
        <p:spPr>
          <a:xfrm>
            <a:off x="5703887" y="3092450"/>
            <a:ext cx="1536700" cy="8255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(L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L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 S</a:t>
            </a:r>
            <a:endParaRPr/>
          </a:p>
        </p:txBody>
      </p:sp>
      <p:sp>
        <p:nvSpPr>
          <p:cNvPr id="534" name="Google Shape;534;p36"/>
          <p:cNvSpPr txBox="1"/>
          <p:nvPr/>
        </p:nvSpPr>
        <p:spPr>
          <a:xfrm>
            <a:off x="5643562" y="3055937"/>
            <a:ext cx="1651000" cy="80803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35" name="Google Shape;535;p36"/>
          <p:cNvSpPr txBox="1"/>
          <p:nvPr/>
        </p:nvSpPr>
        <p:spPr>
          <a:xfrm>
            <a:off x="3657600" y="4868862"/>
            <a:ext cx="113030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S </a:t>
            </a:r>
            <a:r>
              <a:rPr lang="en-US" sz="2400" b="1" i="0" u="none">
                <a:solidFill>
                  <a:schemeClr val="dk1"/>
                </a:solidFill>
                <a:latin typeface="Times New Roman"/>
                <a:ea typeface="Times New Roman"/>
                <a:cs typeface="Times New Roman"/>
                <a:sym typeface="Times New Roman"/>
              </a:rPr>
              <a:t>.</a:t>
            </a:r>
            <a:endParaRPr/>
          </a:p>
        </p:txBody>
      </p:sp>
      <p:sp>
        <p:nvSpPr>
          <p:cNvPr id="536" name="Google Shape;536;p36"/>
          <p:cNvSpPr txBox="1"/>
          <p:nvPr/>
        </p:nvSpPr>
        <p:spPr>
          <a:xfrm>
            <a:off x="3584575" y="4868862"/>
            <a:ext cx="1200150" cy="47148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37" name="Google Shape;537;p36"/>
          <p:cNvSpPr txBox="1"/>
          <p:nvPr/>
        </p:nvSpPr>
        <p:spPr>
          <a:xfrm>
            <a:off x="1425575" y="3429000"/>
            <a:ext cx="346075"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a:t>
            </a:r>
            <a:endParaRPr/>
          </a:p>
        </p:txBody>
      </p:sp>
      <p:sp>
        <p:nvSpPr>
          <p:cNvPr id="538" name="Google Shape;538;p36"/>
          <p:cNvSpPr txBox="1"/>
          <p:nvPr/>
        </p:nvSpPr>
        <p:spPr>
          <a:xfrm>
            <a:off x="5613400" y="1447800"/>
            <a:ext cx="1536700" cy="1195387"/>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L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(L)</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a:t>
            </a:r>
            <a:endParaRPr/>
          </a:p>
        </p:txBody>
      </p:sp>
      <p:sp>
        <p:nvSpPr>
          <p:cNvPr id="539" name="Google Shape;539;p36"/>
          <p:cNvSpPr txBox="1"/>
          <p:nvPr/>
        </p:nvSpPr>
        <p:spPr>
          <a:xfrm>
            <a:off x="5553075" y="1411287"/>
            <a:ext cx="1651000" cy="11430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40" name="Google Shape;540;p36"/>
          <p:cNvSpPr txBox="1"/>
          <p:nvPr/>
        </p:nvSpPr>
        <p:spPr>
          <a:xfrm>
            <a:off x="7564437" y="1582737"/>
            <a:ext cx="1393825"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 L,S </a:t>
            </a:r>
            <a:r>
              <a:rPr lang="en-US" sz="2400" b="1" i="0" u="none">
                <a:solidFill>
                  <a:schemeClr val="dk1"/>
                </a:solidFill>
                <a:latin typeface="Times New Roman"/>
                <a:ea typeface="Times New Roman"/>
                <a:cs typeface="Times New Roman"/>
                <a:sym typeface="Times New Roman"/>
              </a:rPr>
              <a:t>.</a:t>
            </a:r>
            <a:endParaRPr/>
          </a:p>
        </p:txBody>
      </p:sp>
      <p:sp>
        <p:nvSpPr>
          <p:cNvPr id="541" name="Google Shape;541;p36"/>
          <p:cNvSpPr txBox="1"/>
          <p:nvPr/>
        </p:nvSpPr>
        <p:spPr>
          <a:xfrm>
            <a:off x="7504112" y="1546225"/>
            <a:ext cx="1501775" cy="47148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42" name="Google Shape;542;p36"/>
          <p:cNvSpPr txBox="1"/>
          <p:nvPr/>
        </p:nvSpPr>
        <p:spPr>
          <a:xfrm>
            <a:off x="5688012" y="4205287"/>
            <a:ext cx="1346200"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(L) </a:t>
            </a:r>
            <a:r>
              <a:rPr lang="en-US" sz="2400" b="1" i="0" u="none">
                <a:solidFill>
                  <a:schemeClr val="dk1"/>
                </a:solidFill>
                <a:latin typeface="Times New Roman"/>
                <a:ea typeface="Times New Roman"/>
                <a:cs typeface="Times New Roman"/>
                <a:sym typeface="Times New Roman"/>
              </a:rPr>
              <a:t>.</a:t>
            </a:r>
            <a:endParaRPr/>
          </a:p>
        </p:txBody>
      </p:sp>
      <p:sp>
        <p:nvSpPr>
          <p:cNvPr id="543" name="Google Shape;543;p36"/>
          <p:cNvSpPr txBox="1"/>
          <p:nvPr/>
        </p:nvSpPr>
        <p:spPr>
          <a:xfrm>
            <a:off x="5627687" y="4168775"/>
            <a:ext cx="1427162" cy="4699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44" name="Google Shape;544;p36"/>
          <p:cNvSpPr txBox="1"/>
          <p:nvPr/>
        </p:nvSpPr>
        <p:spPr>
          <a:xfrm>
            <a:off x="1050925" y="4638675"/>
            <a:ext cx="1436687"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S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a:t>
            </a:r>
            <a:endParaRPr/>
          </a:p>
        </p:txBody>
      </p:sp>
      <p:sp>
        <p:nvSpPr>
          <p:cNvPr id="545" name="Google Shape;545;p36"/>
          <p:cNvSpPr txBox="1"/>
          <p:nvPr/>
        </p:nvSpPr>
        <p:spPr>
          <a:xfrm>
            <a:off x="990600" y="4602162"/>
            <a:ext cx="1501775" cy="47148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46" name="Google Shape;546;p36"/>
          <p:cNvSpPr txBox="1"/>
          <p:nvPr/>
        </p:nvSpPr>
        <p:spPr>
          <a:xfrm>
            <a:off x="1050925" y="5513387"/>
            <a:ext cx="1376362"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final state</a:t>
            </a:r>
            <a:endParaRPr/>
          </a:p>
        </p:txBody>
      </p:sp>
      <p:sp>
        <p:nvSpPr>
          <p:cNvPr id="547" name="Google Shape;547;p36"/>
          <p:cNvSpPr txBox="1"/>
          <p:nvPr/>
        </p:nvSpPr>
        <p:spPr>
          <a:xfrm>
            <a:off x="990600" y="5476875"/>
            <a:ext cx="1427162" cy="4699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548" name="Google Shape;548;p36"/>
          <p:cNvCxnSpPr/>
          <p:nvPr/>
        </p:nvCxnSpPr>
        <p:spPr>
          <a:xfrm flipH="1">
            <a:off x="1703387" y="5073650"/>
            <a:ext cx="38100" cy="403225"/>
          </a:xfrm>
          <a:prstGeom prst="straightConnector1">
            <a:avLst/>
          </a:prstGeom>
          <a:noFill/>
          <a:ln w="12700" cap="flat" cmpd="sng">
            <a:solidFill>
              <a:schemeClr val="dk1"/>
            </a:solidFill>
            <a:prstDash val="solid"/>
            <a:miter lim="800000"/>
            <a:headEnd type="none" w="med" len="med"/>
            <a:tailEnd type="triangle" w="sm" len="sm"/>
          </a:ln>
        </p:spPr>
      </p:cxnSp>
      <p:cxnSp>
        <p:nvCxnSpPr>
          <p:cNvPr id="549" name="Google Shape;549;p36"/>
          <p:cNvCxnSpPr/>
          <p:nvPr/>
        </p:nvCxnSpPr>
        <p:spPr>
          <a:xfrm flipH="1">
            <a:off x="1741487" y="2787650"/>
            <a:ext cx="74612" cy="1814512"/>
          </a:xfrm>
          <a:prstGeom prst="straightConnector1">
            <a:avLst/>
          </a:prstGeom>
          <a:noFill/>
          <a:ln w="12700" cap="flat" cmpd="sng">
            <a:solidFill>
              <a:schemeClr val="dk1"/>
            </a:solidFill>
            <a:prstDash val="solid"/>
            <a:miter lim="800000"/>
            <a:headEnd type="none" w="med" len="med"/>
            <a:tailEnd type="triangle" w="sm" len="sm"/>
          </a:ln>
        </p:spPr>
      </p:cxnSp>
      <p:cxnSp>
        <p:nvCxnSpPr>
          <p:cNvPr id="550" name="Google Shape;550;p36"/>
          <p:cNvCxnSpPr/>
          <p:nvPr/>
        </p:nvCxnSpPr>
        <p:spPr>
          <a:xfrm rot="-5400000" flipH="1">
            <a:off x="2366137" y="2417000"/>
            <a:ext cx="1211400" cy="809700"/>
          </a:xfrm>
          <a:prstGeom prst="bentConnector3">
            <a:avLst>
              <a:gd name="adj1" fmla="val 0"/>
            </a:avLst>
          </a:prstGeom>
          <a:noFill/>
          <a:ln w="12700" cap="flat" cmpd="sng">
            <a:solidFill>
              <a:schemeClr val="dk1"/>
            </a:solidFill>
            <a:prstDash val="solid"/>
            <a:miter lim="800000"/>
            <a:headEnd type="none" w="med" len="med"/>
            <a:tailEnd type="triangle" w="sm" len="sm"/>
          </a:ln>
        </p:spPr>
      </p:cxnSp>
      <p:cxnSp>
        <p:nvCxnSpPr>
          <p:cNvPr id="551" name="Google Shape;551;p36"/>
          <p:cNvCxnSpPr/>
          <p:nvPr/>
        </p:nvCxnSpPr>
        <p:spPr>
          <a:xfrm rot="10800000" flipH="1">
            <a:off x="2566987" y="1879600"/>
            <a:ext cx="900112" cy="336550"/>
          </a:xfrm>
          <a:prstGeom prst="straightConnector1">
            <a:avLst/>
          </a:prstGeom>
          <a:noFill/>
          <a:ln w="12700" cap="flat" cmpd="sng">
            <a:solidFill>
              <a:schemeClr val="dk1"/>
            </a:solidFill>
            <a:prstDash val="solid"/>
            <a:miter lim="800000"/>
            <a:headEnd type="none" w="med" len="med"/>
            <a:tailEnd type="triangle" w="sm" len="sm"/>
          </a:ln>
        </p:spPr>
      </p:cxnSp>
      <p:cxnSp>
        <p:nvCxnSpPr>
          <p:cNvPr id="552" name="Google Shape;552;p36"/>
          <p:cNvCxnSpPr/>
          <p:nvPr/>
        </p:nvCxnSpPr>
        <p:spPr>
          <a:xfrm rot="10800000">
            <a:off x="4743450" y="1879600"/>
            <a:ext cx="809625" cy="103187"/>
          </a:xfrm>
          <a:prstGeom prst="straightConnector1">
            <a:avLst/>
          </a:prstGeom>
          <a:noFill/>
          <a:ln w="12700" cap="flat" cmpd="sng">
            <a:solidFill>
              <a:schemeClr val="dk1"/>
            </a:solidFill>
            <a:prstDash val="solid"/>
            <a:miter lim="800000"/>
            <a:headEnd type="none" w="med" len="med"/>
            <a:tailEnd type="triangle" w="sm" len="sm"/>
          </a:ln>
        </p:spPr>
      </p:cxnSp>
      <p:cxnSp>
        <p:nvCxnSpPr>
          <p:cNvPr id="553" name="Google Shape;553;p36"/>
          <p:cNvCxnSpPr/>
          <p:nvPr/>
        </p:nvCxnSpPr>
        <p:spPr>
          <a:xfrm rot="10800000" flipH="1">
            <a:off x="7204075" y="1781175"/>
            <a:ext cx="300037" cy="201612"/>
          </a:xfrm>
          <a:prstGeom prst="straightConnector1">
            <a:avLst/>
          </a:prstGeom>
          <a:noFill/>
          <a:ln w="12700" cap="flat" cmpd="sng">
            <a:solidFill>
              <a:schemeClr val="dk1"/>
            </a:solidFill>
            <a:prstDash val="solid"/>
            <a:miter lim="800000"/>
            <a:headEnd type="none" w="med" len="med"/>
            <a:tailEnd type="triangle" w="sm" len="sm"/>
          </a:ln>
        </p:spPr>
      </p:cxnSp>
      <p:cxnSp>
        <p:nvCxnSpPr>
          <p:cNvPr id="554" name="Google Shape;554;p36"/>
          <p:cNvCxnSpPr/>
          <p:nvPr/>
        </p:nvCxnSpPr>
        <p:spPr>
          <a:xfrm rot="10800000">
            <a:off x="6378575" y="2554287"/>
            <a:ext cx="90487" cy="501650"/>
          </a:xfrm>
          <a:prstGeom prst="straightConnector1">
            <a:avLst/>
          </a:prstGeom>
          <a:noFill/>
          <a:ln w="12700" cap="flat" cmpd="sng">
            <a:solidFill>
              <a:schemeClr val="dk1"/>
            </a:solidFill>
            <a:prstDash val="solid"/>
            <a:miter lim="800000"/>
            <a:headEnd type="none" w="med" len="med"/>
            <a:tailEnd type="triangle" w="sm" len="sm"/>
          </a:ln>
        </p:spPr>
      </p:cxnSp>
      <p:cxnSp>
        <p:nvCxnSpPr>
          <p:cNvPr id="555" name="Google Shape;555;p36"/>
          <p:cNvCxnSpPr/>
          <p:nvPr/>
        </p:nvCxnSpPr>
        <p:spPr>
          <a:xfrm flipH="1">
            <a:off x="6342062" y="3863975"/>
            <a:ext cx="127000" cy="304800"/>
          </a:xfrm>
          <a:prstGeom prst="straightConnector1">
            <a:avLst/>
          </a:prstGeom>
          <a:noFill/>
          <a:ln w="12700" cap="flat" cmpd="sng">
            <a:solidFill>
              <a:schemeClr val="dk1"/>
            </a:solidFill>
            <a:prstDash val="solid"/>
            <a:miter lim="800000"/>
            <a:headEnd type="none" w="med" len="med"/>
            <a:tailEnd type="triangle" w="sm" len="sm"/>
          </a:ln>
        </p:spPr>
      </p:cxnSp>
      <p:cxnSp>
        <p:nvCxnSpPr>
          <p:cNvPr id="556" name="Google Shape;556;p36"/>
          <p:cNvCxnSpPr/>
          <p:nvPr/>
        </p:nvCxnSpPr>
        <p:spPr>
          <a:xfrm>
            <a:off x="4165600" y="4365625"/>
            <a:ext cx="19050" cy="503237"/>
          </a:xfrm>
          <a:prstGeom prst="straightConnector1">
            <a:avLst/>
          </a:prstGeom>
          <a:noFill/>
          <a:ln w="12700" cap="flat" cmpd="sng">
            <a:solidFill>
              <a:schemeClr val="dk1"/>
            </a:solidFill>
            <a:prstDash val="solid"/>
            <a:miter lim="800000"/>
            <a:headEnd type="none" w="med" len="med"/>
            <a:tailEnd type="triangle" w="sm" len="sm"/>
          </a:ln>
        </p:spPr>
      </p:cxnSp>
      <p:sp>
        <p:nvSpPr>
          <p:cNvPr id="557" name="Google Shape;557;p36"/>
          <p:cNvSpPr/>
          <p:nvPr/>
        </p:nvSpPr>
        <p:spPr>
          <a:xfrm>
            <a:off x="2976562" y="3967162"/>
            <a:ext cx="700087" cy="638175"/>
          </a:xfrm>
          <a:custGeom>
            <a:avLst/>
            <a:gdLst/>
            <a:ahLst/>
            <a:cxnLst/>
            <a:rect l="l" t="t" r="r" b="b"/>
            <a:pathLst>
              <a:path w="448" h="456" extrusionOk="0">
                <a:moveTo>
                  <a:pt x="256" y="0"/>
                </a:moveTo>
                <a:cubicBezTo>
                  <a:pt x="244" y="12"/>
                  <a:pt x="232" y="24"/>
                  <a:pt x="208" y="48"/>
                </a:cubicBezTo>
                <a:cubicBezTo>
                  <a:pt x="184" y="72"/>
                  <a:pt x="144" y="96"/>
                  <a:pt x="112" y="144"/>
                </a:cubicBezTo>
                <a:cubicBezTo>
                  <a:pt x="80" y="192"/>
                  <a:pt x="0" y="288"/>
                  <a:pt x="16" y="336"/>
                </a:cubicBezTo>
                <a:cubicBezTo>
                  <a:pt x="32" y="384"/>
                  <a:pt x="136" y="456"/>
                  <a:pt x="208" y="432"/>
                </a:cubicBezTo>
                <a:cubicBezTo>
                  <a:pt x="280" y="408"/>
                  <a:pt x="364" y="300"/>
                  <a:pt x="448" y="192"/>
                </a:cubicBezTo>
              </a:path>
            </a:pathLst>
          </a:custGeom>
          <a:noFill/>
          <a:ln w="12700" cap="flat" cmpd="sng">
            <a:solidFill>
              <a:schemeClr val="dk1"/>
            </a:solidFill>
            <a:prstDash val="solid"/>
            <a:round/>
            <a:headEnd type="none" w="sm" len="sm"/>
            <a:tailEnd type="none" w="sm" len="sm"/>
          </a:ln>
        </p:spPr>
        <p:txBody>
          <a:bodyPr spcFirstLastPara="1" wrap="square" lIns="85950" tIns="42975" rIns="85950" bIns="42975"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58" name="Google Shape;558;p36"/>
          <p:cNvSpPr txBox="1"/>
          <p:nvPr/>
        </p:nvSpPr>
        <p:spPr>
          <a:xfrm>
            <a:off x="1035050" y="1314450"/>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1</a:t>
            </a:r>
            <a:endParaRPr/>
          </a:p>
        </p:txBody>
      </p:sp>
      <p:sp>
        <p:nvSpPr>
          <p:cNvPr id="559" name="Google Shape;559;p36"/>
          <p:cNvSpPr txBox="1"/>
          <p:nvPr/>
        </p:nvSpPr>
        <p:spPr>
          <a:xfrm>
            <a:off x="3436937" y="1314450"/>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2</a:t>
            </a:r>
            <a:endParaRPr/>
          </a:p>
        </p:txBody>
      </p:sp>
      <p:sp>
        <p:nvSpPr>
          <p:cNvPr id="560" name="Google Shape;560;p36"/>
          <p:cNvSpPr txBox="1"/>
          <p:nvPr/>
        </p:nvSpPr>
        <p:spPr>
          <a:xfrm>
            <a:off x="5253037" y="1209675"/>
            <a:ext cx="331787"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8</a:t>
            </a:r>
            <a:endParaRPr/>
          </a:p>
        </p:txBody>
      </p:sp>
      <p:sp>
        <p:nvSpPr>
          <p:cNvPr id="561" name="Google Shape;561;p36"/>
          <p:cNvSpPr txBox="1"/>
          <p:nvPr/>
        </p:nvSpPr>
        <p:spPr>
          <a:xfrm>
            <a:off x="8266112" y="1125537"/>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9</a:t>
            </a:r>
            <a:endParaRPr/>
          </a:p>
        </p:txBody>
      </p:sp>
      <p:sp>
        <p:nvSpPr>
          <p:cNvPr id="562" name="Google Shape;562;p36"/>
          <p:cNvSpPr txBox="1"/>
          <p:nvPr/>
        </p:nvSpPr>
        <p:spPr>
          <a:xfrm>
            <a:off x="6662737" y="3802062"/>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6</a:t>
            </a:r>
            <a:endParaRPr/>
          </a:p>
        </p:txBody>
      </p:sp>
      <p:sp>
        <p:nvSpPr>
          <p:cNvPr id="563" name="Google Shape;563;p36"/>
          <p:cNvSpPr txBox="1"/>
          <p:nvPr/>
        </p:nvSpPr>
        <p:spPr>
          <a:xfrm>
            <a:off x="6888162" y="2659062"/>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5</a:t>
            </a:r>
            <a:endParaRPr/>
          </a:p>
        </p:txBody>
      </p:sp>
      <p:sp>
        <p:nvSpPr>
          <p:cNvPr id="564" name="Google Shape;564;p36"/>
          <p:cNvSpPr txBox="1"/>
          <p:nvPr/>
        </p:nvSpPr>
        <p:spPr>
          <a:xfrm>
            <a:off x="4521200" y="2133600"/>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3</a:t>
            </a:r>
            <a:endParaRPr/>
          </a:p>
        </p:txBody>
      </p:sp>
      <p:cxnSp>
        <p:nvCxnSpPr>
          <p:cNvPr id="565" name="Google Shape;565;p36"/>
          <p:cNvCxnSpPr/>
          <p:nvPr/>
        </p:nvCxnSpPr>
        <p:spPr>
          <a:xfrm rot="10800000">
            <a:off x="4105275" y="2114550"/>
            <a:ext cx="60325" cy="373062"/>
          </a:xfrm>
          <a:prstGeom prst="straightConnector1">
            <a:avLst/>
          </a:prstGeom>
          <a:noFill/>
          <a:ln w="12700" cap="flat" cmpd="sng">
            <a:solidFill>
              <a:schemeClr val="dk1"/>
            </a:solidFill>
            <a:prstDash val="solid"/>
            <a:miter lim="800000"/>
            <a:headEnd type="none" w="med" len="med"/>
            <a:tailEnd type="triangle" w="sm" len="sm"/>
          </a:ln>
        </p:spPr>
      </p:cxnSp>
      <p:sp>
        <p:nvSpPr>
          <p:cNvPr id="566" name="Google Shape;566;p36"/>
          <p:cNvSpPr txBox="1"/>
          <p:nvPr/>
        </p:nvSpPr>
        <p:spPr>
          <a:xfrm>
            <a:off x="4305300" y="5373687"/>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7</a:t>
            </a:r>
            <a:endParaRPr/>
          </a:p>
        </p:txBody>
      </p:sp>
      <p:sp>
        <p:nvSpPr>
          <p:cNvPr id="567" name="Google Shape;567;p36"/>
          <p:cNvSpPr txBox="1"/>
          <p:nvPr/>
        </p:nvSpPr>
        <p:spPr>
          <a:xfrm>
            <a:off x="884237" y="4205287"/>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4</a:t>
            </a:r>
            <a:endParaRPr/>
          </a:p>
        </p:txBody>
      </p:sp>
      <p:sp>
        <p:nvSpPr>
          <p:cNvPr id="568" name="Google Shape;568;p36"/>
          <p:cNvSpPr txBox="1"/>
          <p:nvPr/>
        </p:nvSpPr>
        <p:spPr>
          <a:xfrm>
            <a:off x="7188200" y="1851025"/>
            <a:ext cx="346075"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a:t>
            </a:r>
            <a:endParaRPr/>
          </a:p>
        </p:txBody>
      </p:sp>
      <p:sp>
        <p:nvSpPr>
          <p:cNvPr id="569" name="Google Shape;569;p36"/>
          <p:cNvSpPr txBox="1"/>
          <p:nvPr/>
        </p:nvSpPr>
        <p:spPr>
          <a:xfrm>
            <a:off x="6438900" y="2590800"/>
            <a:ext cx="249237"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1" i="0" u="none">
                <a:solidFill>
                  <a:srgbClr val="FF0000"/>
                </a:solidFill>
                <a:latin typeface="Times New Roman"/>
                <a:ea typeface="Times New Roman"/>
                <a:cs typeface="Times New Roman"/>
                <a:sym typeface="Times New Roman"/>
              </a:rPr>
              <a:t>,</a:t>
            </a:r>
            <a:endParaRPr/>
          </a:p>
        </p:txBody>
      </p:sp>
      <p:sp>
        <p:nvSpPr>
          <p:cNvPr id="570" name="Google Shape;570;p36"/>
          <p:cNvSpPr txBox="1"/>
          <p:nvPr/>
        </p:nvSpPr>
        <p:spPr>
          <a:xfrm>
            <a:off x="5988050" y="3802062"/>
            <a:ext cx="276225"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a:t>
            </a:r>
            <a:endParaRPr/>
          </a:p>
        </p:txBody>
      </p:sp>
      <p:sp>
        <p:nvSpPr>
          <p:cNvPr id="571" name="Google Shape;571;p36"/>
          <p:cNvSpPr txBox="1"/>
          <p:nvPr/>
        </p:nvSpPr>
        <p:spPr>
          <a:xfrm>
            <a:off x="3873500" y="4292600"/>
            <a:ext cx="341312"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a:t>
            </a:r>
            <a:endParaRPr/>
          </a:p>
        </p:txBody>
      </p:sp>
      <p:sp>
        <p:nvSpPr>
          <p:cNvPr id="572" name="Google Shape;572;p36"/>
          <p:cNvSpPr txBox="1"/>
          <p:nvPr/>
        </p:nvSpPr>
        <p:spPr>
          <a:xfrm>
            <a:off x="1276350" y="5041900"/>
            <a:ext cx="327025"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a:t>
            </a:r>
            <a:endParaRPr/>
          </a:p>
        </p:txBody>
      </p:sp>
      <p:sp>
        <p:nvSpPr>
          <p:cNvPr id="573" name="Google Shape;573;p36"/>
          <p:cNvSpPr txBox="1"/>
          <p:nvPr/>
        </p:nvSpPr>
        <p:spPr>
          <a:xfrm>
            <a:off x="3736975" y="2120900"/>
            <a:ext cx="412750"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id</a:t>
            </a:r>
            <a:endParaRPr/>
          </a:p>
        </p:txBody>
      </p:sp>
      <p:cxnSp>
        <p:nvCxnSpPr>
          <p:cNvPr id="574" name="Google Shape;574;p36"/>
          <p:cNvCxnSpPr/>
          <p:nvPr/>
        </p:nvCxnSpPr>
        <p:spPr>
          <a:xfrm>
            <a:off x="4953000" y="3427412"/>
            <a:ext cx="690562" cy="33337"/>
          </a:xfrm>
          <a:prstGeom prst="straightConnector1">
            <a:avLst/>
          </a:prstGeom>
          <a:noFill/>
          <a:ln w="12700" cap="flat" cmpd="sng">
            <a:solidFill>
              <a:schemeClr val="dk1"/>
            </a:solidFill>
            <a:prstDash val="solid"/>
            <a:miter lim="800000"/>
            <a:headEnd type="none" w="med" len="med"/>
            <a:tailEnd type="triangle" w="sm" len="sm"/>
          </a:ln>
        </p:spPr>
      </p:cxnSp>
      <p:sp>
        <p:nvSpPr>
          <p:cNvPr id="575" name="Google Shape;575;p36"/>
          <p:cNvSpPr txBox="1"/>
          <p:nvPr/>
        </p:nvSpPr>
        <p:spPr>
          <a:xfrm>
            <a:off x="5011737" y="2994025"/>
            <a:ext cx="36195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L</a:t>
            </a:r>
            <a:endParaRPr/>
          </a:p>
        </p:txBody>
      </p:sp>
      <p:sp>
        <p:nvSpPr>
          <p:cNvPr id="576" name="Google Shape;576;p36"/>
          <p:cNvSpPr txBox="1"/>
          <p:nvPr/>
        </p:nvSpPr>
        <p:spPr>
          <a:xfrm>
            <a:off x="7062787" y="4908550"/>
            <a:ext cx="1646237" cy="1563687"/>
          </a:xfrm>
          <a:prstGeom prst="rect">
            <a:avLst/>
          </a:prstGeom>
          <a:noFill/>
          <a:ln>
            <a:noFill/>
          </a:ln>
        </p:spPr>
        <p:txBody>
          <a:bodyPr spcFirstLastPara="1" wrap="square" lIns="85950" tIns="42975" rIns="85950" bIns="42975" anchor="t" anchorCtr="0">
            <a:spAutoFit/>
          </a:bodyPr>
          <a:lstStyle/>
          <a:p>
            <a:pPr marL="0" marR="0" lvl="0" indent="0" algn="ctr" rtl="0">
              <a:lnSpc>
                <a:spcPct val="100000"/>
              </a:lnSpc>
              <a:spcBef>
                <a:spcPts val="0"/>
              </a:spcBef>
              <a:spcAft>
                <a:spcPts val="0"/>
              </a:spcAft>
              <a:buClr>
                <a:schemeClr val="accent2"/>
              </a:buClr>
              <a:buSzPts val="2400"/>
              <a:buFont typeface="Times New Roman"/>
              <a:buNone/>
            </a:pPr>
            <a:r>
              <a:rPr lang="en-US" sz="2400" b="0" i="0" u="sng">
                <a:solidFill>
                  <a:schemeClr val="accent2"/>
                </a:solidFill>
                <a:latin typeface="Times New Roman"/>
                <a:ea typeface="Times New Roman"/>
                <a:cs typeface="Times New Roman"/>
                <a:sym typeface="Times New Roman"/>
              </a:rPr>
              <a:t>Grammar</a:t>
            </a:r>
            <a:endParaRPr/>
          </a:p>
          <a:p>
            <a:pPr marL="0" marR="0" lvl="0" indent="0" algn="ctr"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 🡪 (L) | id</a:t>
            </a:r>
            <a:endParaRPr/>
          </a:p>
          <a:p>
            <a:pPr marL="0" marR="0" lvl="0" indent="0" algn="ctr"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 🡪 S | L,S</a:t>
            </a:r>
            <a:endParaRPr/>
          </a:p>
          <a:p>
            <a:pPr marL="0" marR="0" lvl="0" indent="0" algn="ctr"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i/p- </a:t>
            </a:r>
            <a:r>
              <a:rPr lang="en-US" sz="2400" b="0" i="0" u="none">
                <a:solidFill>
                  <a:schemeClr val="dk1"/>
                </a:solidFill>
                <a:latin typeface="Times New Roman"/>
                <a:ea typeface="Times New Roman"/>
                <a:cs typeface="Times New Roman"/>
                <a:sym typeface="Times New Roman"/>
              </a:rPr>
              <a:t>((a),b)$</a:t>
            </a:r>
            <a:endParaRPr/>
          </a:p>
        </p:txBody>
      </p:sp>
      <p:cxnSp>
        <p:nvCxnSpPr>
          <p:cNvPr id="577" name="Google Shape;577;p36"/>
          <p:cNvCxnSpPr/>
          <p:nvPr/>
        </p:nvCxnSpPr>
        <p:spPr>
          <a:xfrm flipH="1">
            <a:off x="4953000" y="2214562"/>
            <a:ext cx="642937" cy="285750"/>
          </a:xfrm>
          <a:prstGeom prst="straightConnector1">
            <a:avLst/>
          </a:prstGeom>
          <a:noFill/>
          <a:ln w="12700" cap="flat" cmpd="sng">
            <a:solidFill>
              <a:schemeClr val="dk1"/>
            </a:solidFill>
            <a:prstDash val="solid"/>
            <a:miter lim="800000"/>
            <a:headEnd type="none" w="med" len="med"/>
            <a:tailEnd type="triangle" w="sm" len="sm"/>
          </a:ln>
        </p:spPr>
      </p:cxnSp>
      <p:sp>
        <p:nvSpPr>
          <p:cNvPr id="578" name="Google Shape;578;p36"/>
          <p:cNvSpPr txBox="1"/>
          <p:nvPr/>
        </p:nvSpPr>
        <p:spPr>
          <a:xfrm>
            <a:off x="4891087" y="2000250"/>
            <a:ext cx="276225"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37</a:t>
            </a:fld>
            <a:endParaRPr/>
          </a:p>
        </p:txBody>
      </p:sp>
      <p:sp>
        <p:nvSpPr>
          <p:cNvPr id="584" name="Google Shape;584;p37"/>
          <p:cNvSpPr txBox="1"/>
          <p:nvPr/>
        </p:nvSpPr>
        <p:spPr>
          <a:xfrm>
            <a:off x="738187" y="214312"/>
            <a:ext cx="7772400" cy="6159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Parsing Example ((a),b)</a:t>
            </a:r>
            <a:endParaRPr/>
          </a:p>
        </p:txBody>
      </p:sp>
      <p:sp>
        <p:nvSpPr>
          <p:cNvPr id="585" name="Google Shape;585;p37"/>
          <p:cNvSpPr txBox="1"/>
          <p:nvPr/>
        </p:nvSpPr>
        <p:spPr>
          <a:xfrm>
            <a:off x="523875" y="1000125"/>
            <a:ext cx="7715250" cy="501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derivation	</a:t>
            </a:r>
            <a:r>
              <a:rPr lang="en-US" sz="2000" b="0" i="0" u="none">
                <a:solidFill>
                  <a:srgbClr val="FF0000"/>
                </a:solidFill>
                <a:latin typeface="Times New Roman"/>
                <a:ea typeface="Times New Roman"/>
                <a:cs typeface="Times New Roman"/>
                <a:sym typeface="Times New Roman"/>
              </a:rPr>
              <a:t>stack</a:t>
            </a:r>
            <a:r>
              <a:rPr lang="en-US" sz="2000" b="0" i="0" u="none">
                <a:solidFill>
                  <a:schemeClr val="dk1"/>
                </a:solidFill>
                <a:latin typeface="Times New Roman"/>
                <a:ea typeface="Times New Roman"/>
                <a:cs typeface="Times New Roman"/>
                <a:sym typeface="Times New Roman"/>
              </a:rPr>
              <a:t>		input		action</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((a),b) 🡨	</a:t>
            </a:r>
            <a:r>
              <a:rPr lang="en-US" sz="2000" b="0" i="0" u="none">
                <a:solidFill>
                  <a:srgbClr val="FF0000"/>
                </a:solidFill>
                <a:latin typeface="Times New Roman"/>
                <a:ea typeface="Times New Roman"/>
                <a:cs typeface="Times New Roman"/>
                <a:sym typeface="Times New Roman"/>
              </a:rPr>
              <a:t>1</a:t>
            </a:r>
            <a:r>
              <a:rPr lang="en-US" sz="2000" b="0" i="0" u="none">
                <a:solidFill>
                  <a:schemeClr val="dk1"/>
                </a:solidFill>
                <a:latin typeface="Times New Roman"/>
                <a:ea typeface="Times New Roman"/>
                <a:cs typeface="Times New Roman"/>
                <a:sym typeface="Times New Roman"/>
              </a:rPr>
              <a:t>		((a),b)$		shift, goto 3</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((a),b) 🡨	</a:t>
            </a:r>
            <a:r>
              <a:rPr lang="en-US" sz="2000" b="0" i="0" u="none">
                <a:solidFill>
                  <a:srgbClr val="FF0000"/>
                </a:solidFill>
                <a:latin typeface="Times New Roman"/>
                <a:ea typeface="Times New Roman"/>
                <a:cs typeface="Times New Roman"/>
                <a:sym typeface="Times New Roman"/>
              </a:rPr>
              <a:t>1(3</a:t>
            </a:r>
            <a:r>
              <a:rPr lang="en-US" sz="2000" b="0" i="0" u="none">
                <a:solidFill>
                  <a:schemeClr val="dk1"/>
                </a:solidFill>
                <a:latin typeface="Times New Roman"/>
                <a:ea typeface="Times New Roman"/>
                <a:cs typeface="Times New Roman"/>
                <a:sym typeface="Times New Roman"/>
              </a:rPr>
              <a:t>		(a),b)		shift, goto 3</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((a),b) 🡨	</a:t>
            </a:r>
            <a:r>
              <a:rPr lang="en-US" sz="2000" b="0" i="0" u="none">
                <a:solidFill>
                  <a:srgbClr val="FF0000"/>
                </a:solidFill>
                <a:latin typeface="Times New Roman"/>
                <a:ea typeface="Times New Roman"/>
                <a:cs typeface="Times New Roman"/>
                <a:sym typeface="Times New Roman"/>
              </a:rPr>
              <a:t>1(3(3</a:t>
            </a:r>
            <a:r>
              <a:rPr lang="en-US" sz="2000" b="0" i="0" u="none">
                <a:solidFill>
                  <a:schemeClr val="dk1"/>
                </a:solidFill>
                <a:latin typeface="Times New Roman"/>
                <a:ea typeface="Times New Roman"/>
                <a:cs typeface="Times New Roman"/>
                <a:sym typeface="Times New Roman"/>
              </a:rPr>
              <a:t>		a),b)		shift, goto 2</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((a),b) 🡨	</a:t>
            </a:r>
            <a:r>
              <a:rPr lang="en-US" sz="2000" b="0" i="0" u="none">
                <a:solidFill>
                  <a:srgbClr val="FF0000"/>
                </a:solidFill>
                <a:latin typeface="Times New Roman"/>
                <a:ea typeface="Times New Roman"/>
                <a:cs typeface="Times New Roman"/>
                <a:sym typeface="Times New Roman"/>
              </a:rPr>
              <a:t>1(3(3a2</a:t>
            </a:r>
            <a:r>
              <a:rPr lang="en-US" sz="2000" b="0" i="0" u="none">
                <a:solidFill>
                  <a:schemeClr val="dk1"/>
                </a:solidFill>
                <a:latin typeface="Times New Roman"/>
                <a:ea typeface="Times New Roman"/>
                <a:cs typeface="Times New Roman"/>
                <a:sym typeface="Times New Roman"/>
              </a:rPr>
              <a:t>		),b)		reduce S🡪id</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((S),b) 🡨	</a:t>
            </a:r>
            <a:r>
              <a:rPr lang="en-US" sz="2000" b="0" i="0" u="none">
                <a:solidFill>
                  <a:srgbClr val="FF0000"/>
                </a:solidFill>
                <a:latin typeface="Times New Roman"/>
                <a:ea typeface="Times New Roman"/>
                <a:cs typeface="Times New Roman"/>
                <a:sym typeface="Times New Roman"/>
              </a:rPr>
              <a:t>1(3(3(S7</a:t>
            </a:r>
            <a:r>
              <a:rPr lang="en-US" sz="2000" b="0" i="0" u="none">
                <a:solidFill>
                  <a:schemeClr val="dk1"/>
                </a:solidFill>
                <a:latin typeface="Times New Roman"/>
                <a:ea typeface="Times New Roman"/>
                <a:cs typeface="Times New Roman"/>
                <a:sym typeface="Times New Roman"/>
              </a:rPr>
              <a:t>		),b)		reduce L🡪S</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((L),b) 🡨	</a:t>
            </a:r>
            <a:r>
              <a:rPr lang="en-US" sz="2000" b="0" i="0" u="none">
                <a:solidFill>
                  <a:srgbClr val="FF0000"/>
                </a:solidFill>
                <a:latin typeface="Times New Roman"/>
                <a:ea typeface="Times New Roman"/>
                <a:cs typeface="Times New Roman"/>
                <a:sym typeface="Times New Roman"/>
              </a:rPr>
              <a:t>1(3(3(L5</a:t>
            </a:r>
            <a:r>
              <a:rPr lang="en-US" sz="2000" b="0" i="0" u="none">
                <a:solidFill>
                  <a:schemeClr val="dk1"/>
                </a:solidFill>
                <a:latin typeface="Times New Roman"/>
                <a:ea typeface="Times New Roman"/>
                <a:cs typeface="Times New Roman"/>
                <a:sym typeface="Times New Roman"/>
              </a:rPr>
              <a:t>	),b)		shift, goto 6</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((L),b) 🡨	</a:t>
            </a:r>
            <a:r>
              <a:rPr lang="en-US" sz="2000" b="0" i="0" u="none">
                <a:solidFill>
                  <a:srgbClr val="FF0000"/>
                </a:solidFill>
                <a:latin typeface="Times New Roman"/>
                <a:ea typeface="Times New Roman"/>
                <a:cs typeface="Times New Roman"/>
                <a:sym typeface="Times New Roman"/>
              </a:rPr>
              <a:t>1(3(3L5)6</a:t>
            </a:r>
            <a:r>
              <a:rPr lang="en-US" sz="2000" b="0" i="0" u="none">
                <a:solidFill>
                  <a:schemeClr val="dk1"/>
                </a:solidFill>
                <a:latin typeface="Times New Roman"/>
                <a:ea typeface="Times New Roman"/>
                <a:cs typeface="Times New Roman"/>
                <a:sym typeface="Times New Roman"/>
              </a:rPr>
              <a:t>	,b)		reduce S🡪(L)</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(S,b) 🡨		</a:t>
            </a:r>
            <a:r>
              <a:rPr lang="en-US" sz="2000" b="0" i="0" u="none">
                <a:solidFill>
                  <a:srgbClr val="FF0000"/>
                </a:solidFill>
                <a:latin typeface="Times New Roman"/>
                <a:ea typeface="Times New Roman"/>
                <a:cs typeface="Times New Roman"/>
                <a:sym typeface="Times New Roman"/>
              </a:rPr>
              <a:t>1(3S7	</a:t>
            </a:r>
            <a:r>
              <a:rPr lang="en-US" sz="2000" b="0" i="0" u="none">
                <a:solidFill>
                  <a:schemeClr val="dk1"/>
                </a:solidFill>
                <a:latin typeface="Times New Roman"/>
                <a:ea typeface="Times New Roman"/>
                <a:cs typeface="Times New Roman"/>
                <a:sym typeface="Times New Roman"/>
              </a:rPr>
              <a:t>	,b)		reduce L🡪S</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(L,b) 🡨		</a:t>
            </a:r>
            <a:r>
              <a:rPr lang="en-US" sz="2000" b="0" i="0" u="none">
                <a:solidFill>
                  <a:srgbClr val="FF0000"/>
                </a:solidFill>
                <a:latin typeface="Times New Roman"/>
                <a:ea typeface="Times New Roman"/>
                <a:cs typeface="Times New Roman"/>
                <a:sym typeface="Times New Roman"/>
              </a:rPr>
              <a:t>1(3L5	</a:t>
            </a:r>
            <a:r>
              <a:rPr lang="en-US" sz="2000" b="0" i="0" u="none">
                <a:solidFill>
                  <a:schemeClr val="dk1"/>
                </a:solidFill>
                <a:latin typeface="Times New Roman"/>
                <a:ea typeface="Times New Roman"/>
                <a:cs typeface="Times New Roman"/>
                <a:sym typeface="Times New Roman"/>
              </a:rPr>
              <a:t>	,b)		shift, goto 8</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(L,b) 🡨		</a:t>
            </a:r>
            <a:r>
              <a:rPr lang="en-US" sz="2000" b="0" i="0" u="none">
                <a:solidFill>
                  <a:srgbClr val="FF0000"/>
                </a:solidFill>
                <a:latin typeface="Times New Roman"/>
                <a:ea typeface="Times New Roman"/>
                <a:cs typeface="Times New Roman"/>
                <a:sym typeface="Times New Roman"/>
              </a:rPr>
              <a:t>1(3L5,8	</a:t>
            </a:r>
            <a:r>
              <a:rPr lang="en-US" sz="2000" b="0" i="0" u="none">
                <a:solidFill>
                  <a:schemeClr val="dk1"/>
                </a:solidFill>
                <a:latin typeface="Times New Roman"/>
                <a:ea typeface="Times New Roman"/>
                <a:cs typeface="Times New Roman"/>
                <a:sym typeface="Times New Roman"/>
              </a:rPr>
              <a:t>	b)		shift, goto 9</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(L,b) 🡨		</a:t>
            </a:r>
            <a:r>
              <a:rPr lang="en-US" sz="2000" b="0" i="0" u="none">
                <a:solidFill>
                  <a:srgbClr val="FF0000"/>
                </a:solidFill>
                <a:latin typeface="Times New Roman"/>
                <a:ea typeface="Times New Roman"/>
                <a:cs typeface="Times New Roman"/>
                <a:sym typeface="Times New Roman"/>
              </a:rPr>
              <a:t>1(3L5,8b2</a:t>
            </a:r>
            <a:r>
              <a:rPr lang="en-US" sz="2000" b="0" i="0" u="none">
                <a:solidFill>
                  <a:schemeClr val="dk1"/>
                </a:solidFill>
                <a:latin typeface="Times New Roman"/>
                <a:ea typeface="Times New Roman"/>
                <a:cs typeface="Times New Roman"/>
                <a:sym typeface="Times New Roman"/>
              </a:rPr>
              <a:t>	)		reduce S🡪id</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(L,S) 🡨		</a:t>
            </a:r>
            <a:r>
              <a:rPr lang="en-US" sz="2000" b="0" i="0" u="none">
                <a:solidFill>
                  <a:srgbClr val="FF0000"/>
                </a:solidFill>
                <a:latin typeface="Times New Roman"/>
                <a:ea typeface="Times New Roman"/>
                <a:cs typeface="Times New Roman"/>
                <a:sym typeface="Times New Roman"/>
              </a:rPr>
              <a:t>1(3L8,S9	</a:t>
            </a:r>
            <a:r>
              <a:rPr lang="en-US" sz="2000" b="0" i="0" u="none">
                <a:solidFill>
                  <a:schemeClr val="dk1"/>
                </a:solidFill>
                <a:latin typeface="Times New Roman"/>
                <a:ea typeface="Times New Roman"/>
                <a:cs typeface="Times New Roman"/>
                <a:sym typeface="Times New Roman"/>
              </a:rPr>
              <a:t>)		reduce L🡪L,S</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 🡨		</a:t>
            </a:r>
            <a:r>
              <a:rPr lang="en-US" sz="2000" b="0" i="0" u="none">
                <a:solidFill>
                  <a:srgbClr val="FF0000"/>
                </a:solidFill>
                <a:latin typeface="Times New Roman"/>
                <a:ea typeface="Times New Roman"/>
                <a:cs typeface="Times New Roman"/>
                <a:sym typeface="Times New Roman"/>
              </a:rPr>
              <a:t>1(3L5	</a:t>
            </a:r>
            <a:r>
              <a:rPr lang="en-US" sz="2000" b="0" i="0" u="none">
                <a:solidFill>
                  <a:schemeClr val="dk1"/>
                </a:solidFill>
                <a:latin typeface="Times New Roman"/>
                <a:ea typeface="Times New Roman"/>
                <a:cs typeface="Times New Roman"/>
                <a:sym typeface="Times New Roman"/>
              </a:rPr>
              <a:t>	)		shift, goto 6</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 🡨		</a:t>
            </a:r>
            <a:r>
              <a:rPr lang="en-US" sz="2000" b="0" i="0" u="none">
                <a:solidFill>
                  <a:srgbClr val="FF0000"/>
                </a:solidFill>
                <a:latin typeface="Times New Roman"/>
                <a:ea typeface="Times New Roman"/>
                <a:cs typeface="Times New Roman"/>
                <a:sym typeface="Times New Roman"/>
              </a:rPr>
              <a:t>1(3L5)6	</a:t>
            </a:r>
            <a:r>
              <a:rPr lang="en-US" sz="2000" b="0" i="0" u="none">
                <a:solidFill>
                  <a:schemeClr val="dk1"/>
                </a:solidFill>
                <a:latin typeface="Times New Roman"/>
                <a:ea typeface="Times New Roman"/>
                <a:cs typeface="Times New Roman"/>
                <a:sym typeface="Times New Roman"/>
              </a:rPr>
              <a:t>			reduce S🡪(L)</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 🡨		</a:t>
            </a:r>
            <a:r>
              <a:rPr lang="en-US" sz="2000" b="0" i="0" u="none">
                <a:solidFill>
                  <a:srgbClr val="FF0000"/>
                </a:solidFill>
                <a:latin typeface="Times New Roman"/>
                <a:ea typeface="Times New Roman"/>
                <a:cs typeface="Times New Roman"/>
                <a:sym typeface="Times New Roman"/>
              </a:rPr>
              <a:t>1S4	</a:t>
            </a:r>
            <a:r>
              <a:rPr lang="en-US" sz="2000" b="0" i="0" u="none">
                <a:solidFill>
                  <a:schemeClr val="dk1"/>
                </a:solidFill>
                <a:latin typeface="Times New Roman"/>
                <a:ea typeface="Times New Roman"/>
                <a:cs typeface="Times New Roman"/>
                <a:sym typeface="Times New Roman"/>
              </a:rPr>
              <a:t>	$		done</a:t>
            </a:r>
            <a:endParaRPr/>
          </a:p>
        </p:txBody>
      </p:sp>
      <p:sp>
        <p:nvSpPr>
          <p:cNvPr id="586" name="Google Shape;586;p37"/>
          <p:cNvSpPr txBox="1"/>
          <p:nvPr/>
        </p:nvSpPr>
        <p:spPr>
          <a:xfrm>
            <a:off x="7667625" y="1285875"/>
            <a:ext cx="2036762" cy="341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 🡪 (L) | id</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 🡪 S | L,S</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accent2"/>
              </a:buClr>
              <a:buSzPts val="2400"/>
              <a:buFont typeface="Times New Roman"/>
              <a:buNone/>
            </a:pPr>
            <a:r>
              <a:rPr lang="en-US" sz="2400" b="1" i="0" u="none">
                <a:solidFill>
                  <a:schemeClr val="accent2"/>
                </a:solidFill>
                <a:latin typeface="Times New Roman"/>
                <a:ea typeface="Times New Roman"/>
                <a:cs typeface="Times New Roman"/>
                <a:sym typeface="Times New Roman"/>
              </a:rPr>
              <a:t>S.</a:t>
            </a:r>
            <a:r>
              <a:rPr lang="en-US" sz="2400" b="0" i="0" u="none">
                <a:solidFill>
                  <a:schemeClr val="accent2"/>
                </a:solidFill>
                <a:latin typeface="Times New Roman"/>
                <a:ea typeface="Times New Roman"/>
                <a:cs typeface="Times New Roman"/>
                <a:sym typeface="Times New Roman"/>
              </a:rPr>
              <a:t>$-&gt;((a),b)$</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.dot Indicates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already</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Scanned input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After dot –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Expected input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Building the Parsing Table</a:t>
            </a:r>
            <a:endParaRPr/>
          </a:p>
        </p:txBody>
      </p:sp>
      <p:sp>
        <p:nvSpPr>
          <p:cNvPr id="592" name="Google Shape;592;p38"/>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States in the table = states in the DFA</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For transition S 🡪 S’ on terminal C:</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Table[S,C] += Shift(S’)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For transition S 🡪 S’ on non-terminal N:</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Table[S,N] += Goto(S’)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If S is a reduction state X 🡪 β then:</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Table[S,*] += Reduce(X 🡪 β)</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Computed LR(0) Parsing Table</a:t>
            </a:r>
            <a:endParaRPr/>
          </a:p>
        </p:txBody>
      </p:sp>
      <p:sp>
        <p:nvSpPr>
          <p:cNvPr id="598" name="Google Shape;598;p39"/>
          <p:cNvSpPr txBox="1"/>
          <p:nvPr/>
        </p:nvSpPr>
        <p:spPr>
          <a:xfrm>
            <a:off x="1500187" y="2554287"/>
            <a:ext cx="6813550" cy="305117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900" b="0" i="0" u="none">
                <a:solidFill>
                  <a:schemeClr val="dk1"/>
                </a:solidFill>
                <a:latin typeface="Times New Roman"/>
                <a:ea typeface="Times New Roman"/>
                <a:cs typeface="Times New Roman"/>
                <a:sym typeface="Times New Roman"/>
              </a:rPr>
              <a:t>(	)	id	,	$	S	L</a:t>
            </a:r>
            <a:endParaRPr/>
          </a:p>
          <a:p>
            <a:pPr marL="0" marR="0" lvl="0" indent="0" algn="l" rtl="0">
              <a:lnSpc>
                <a:spcPct val="100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1	</a:t>
            </a:r>
            <a:r>
              <a:rPr lang="en-US" sz="1900" b="0" i="0" u="none">
                <a:solidFill>
                  <a:schemeClr val="accent2"/>
                </a:solidFill>
                <a:latin typeface="Times New Roman"/>
                <a:ea typeface="Times New Roman"/>
                <a:cs typeface="Times New Roman"/>
                <a:sym typeface="Times New Roman"/>
              </a:rPr>
              <a:t>s3		s2</a:t>
            </a:r>
            <a:r>
              <a:rPr lang="en-US" sz="1900" b="0" i="0" u="none">
                <a:solidFill>
                  <a:schemeClr val="accent1"/>
                </a:solidFill>
                <a:latin typeface="Times New Roman"/>
                <a:ea typeface="Times New Roman"/>
                <a:cs typeface="Times New Roman"/>
                <a:sym typeface="Times New Roman"/>
              </a:rPr>
              <a:t>	</a:t>
            </a:r>
            <a:r>
              <a:rPr lang="en-US" sz="1900" b="0" i="0" u="none">
                <a:solidFill>
                  <a:schemeClr val="dk1"/>
                </a:solidFill>
                <a:latin typeface="Times New Roman"/>
                <a:ea typeface="Times New Roman"/>
                <a:cs typeface="Times New Roman"/>
                <a:sym typeface="Times New Roman"/>
              </a:rPr>
              <a:t>		g4</a:t>
            </a:r>
            <a:endParaRPr/>
          </a:p>
          <a:p>
            <a:pPr marL="0" marR="0" lvl="0" indent="0" algn="l" rtl="0">
              <a:lnSpc>
                <a:spcPct val="100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2	</a:t>
            </a:r>
            <a:r>
              <a:rPr lang="en-US" sz="1900" b="0" i="0" u="none">
                <a:solidFill>
                  <a:srgbClr val="FF0000"/>
                </a:solidFill>
                <a:latin typeface="Times New Roman"/>
                <a:ea typeface="Times New Roman"/>
                <a:cs typeface="Times New Roman"/>
                <a:sym typeface="Times New Roman"/>
              </a:rPr>
              <a:t>S🡪id	S🡪id	S🡪id	S🡪id	S🡪id</a:t>
            </a:r>
            <a:endParaRPr sz="1900" b="0" i="0" u="none">
              <a:solidFill>
                <a:srgbClr val="FF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3	</a:t>
            </a:r>
            <a:r>
              <a:rPr lang="en-US" sz="1900" b="0" i="0" u="none">
                <a:solidFill>
                  <a:schemeClr val="accent2"/>
                </a:solidFill>
                <a:latin typeface="Times New Roman"/>
                <a:ea typeface="Times New Roman"/>
                <a:cs typeface="Times New Roman"/>
                <a:sym typeface="Times New Roman"/>
              </a:rPr>
              <a:t>s3		s2</a:t>
            </a:r>
            <a:r>
              <a:rPr lang="en-US" sz="1900" b="0" i="0" u="none">
                <a:solidFill>
                  <a:schemeClr val="dk1"/>
                </a:solidFill>
                <a:latin typeface="Times New Roman"/>
                <a:ea typeface="Times New Roman"/>
                <a:cs typeface="Times New Roman"/>
                <a:sym typeface="Times New Roman"/>
              </a:rPr>
              <a:t>			g7	g5</a:t>
            </a:r>
            <a:endParaRPr/>
          </a:p>
          <a:p>
            <a:pPr marL="0" marR="0" lvl="0" indent="0" algn="l" rtl="0">
              <a:lnSpc>
                <a:spcPct val="100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4					accept</a:t>
            </a:r>
            <a:endParaRPr/>
          </a:p>
          <a:p>
            <a:pPr marL="0" marR="0" lvl="0" indent="0" algn="l" rtl="0">
              <a:lnSpc>
                <a:spcPct val="100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5		</a:t>
            </a:r>
            <a:r>
              <a:rPr lang="en-US" sz="1900" b="0" i="0" u="none">
                <a:solidFill>
                  <a:schemeClr val="accent2"/>
                </a:solidFill>
                <a:latin typeface="Times New Roman"/>
                <a:ea typeface="Times New Roman"/>
                <a:cs typeface="Times New Roman"/>
                <a:sym typeface="Times New Roman"/>
              </a:rPr>
              <a:t>s6		s8</a:t>
            </a:r>
            <a:endParaRPr/>
          </a:p>
          <a:p>
            <a:pPr marL="0" marR="0" lvl="0" indent="0" algn="l" rtl="0">
              <a:lnSpc>
                <a:spcPct val="100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6	</a:t>
            </a:r>
            <a:r>
              <a:rPr lang="en-US" sz="1900" b="0" i="0" u="none">
                <a:solidFill>
                  <a:srgbClr val="FF0000"/>
                </a:solidFill>
                <a:latin typeface="Times New Roman"/>
                <a:ea typeface="Times New Roman"/>
                <a:cs typeface="Times New Roman"/>
                <a:sym typeface="Times New Roman"/>
              </a:rPr>
              <a:t>S🡪(L)	S🡪(L)	S🡪(L)	S🡪(L)	S🡪(L)</a:t>
            </a:r>
            <a:endParaRPr sz="1900" b="0" i="0" u="none">
              <a:solidFill>
                <a:srgbClr val="FF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7	</a:t>
            </a:r>
            <a:r>
              <a:rPr lang="en-US" sz="1900" b="0" i="0" u="none">
                <a:solidFill>
                  <a:srgbClr val="FF0000"/>
                </a:solidFill>
                <a:latin typeface="Times New Roman"/>
                <a:ea typeface="Times New Roman"/>
                <a:cs typeface="Times New Roman"/>
                <a:sym typeface="Times New Roman"/>
              </a:rPr>
              <a:t>L🡪S	L🡪S	L🡪S	L🡪S	L🡪S</a:t>
            </a:r>
            <a:endParaRPr sz="1900" b="0" i="0" u="none">
              <a:solidFill>
                <a:srgbClr val="FF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8	</a:t>
            </a:r>
            <a:r>
              <a:rPr lang="en-US" sz="1900" b="0" i="0" u="none">
                <a:solidFill>
                  <a:schemeClr val="accent2"/>
                </a:solidFill>
                <a:latin typeface="Times New Roman"/>
                <a:ea typeface="Times New Roman"/>
                <a:cs typeface="Times New Roman"/>
                <a:sym typeface="Times New Roman"/>
              </a:rPr>
              <a:t>s3		s2</a:t>
            </a:r>
            <a:r>
              <a:rPr lang="en-US" sz="1900" b="0" i="0" u="none">
                <a:solidFill>
                  <a:schemeClr val="dk1"/>
                </a:solidFill>
                <a:latin typeface="Times New Roman"/>
                <a:ea typeface="Times New Roman"/>
                <a:cs typeface="Times New Roman"/>
                <a:sym typeface="Times New Roman"/>
              </a:rPr>
              <a:t>			g9</a:t>
            </a:r>
            <a:endParaRPr/>
          </a:p>
          <a:p>
            <a:pPr marL="0" marR="0" lvl="0" indent="0" algn="l" rtl="0">
              <a:lnSpc>
                <a:spcPct val="100000"/>
              </a:lnSpc>
              <a:spcBef>
                <a:spcPts val="0"/>
              </a:spcBef>
              <a:spcAft>
                <a:spcPts val="0"/>
              </a:spcAft>
              <a:buClr>
                <a:schemeClr val="dk1"/>
              </a:buClr>
              <a:buSzPts val="1900"/>
              <a:buFont typeface="Times New Roman"/>
              <a:buNone/>
            </a:pPr>
            <a:r>
              <a:rPr lang="en-US" sz="1900" b="0" i="0" u="none">
                <a:solidFill>
                  <a:schemeClr val="dk1"/>
                </a:solidFill>
                <a:latin typeface="Times New Roman"/>
                <a:ea typeface="Times New Roman"/>
                <a:cs typeface="Times New Roman"/>
                <a:sym typeface="Times New Roman"/>
              </a:rPr>
              <a:t>9	</a:t>
            </a:r>
            <a:r>
              <a:rPr lang="en-US" sz="1900" b="0" i="0" u="none">
                <a:solidFill>
                  <a:srgbClr val="FF0000"/>
                </a:solidFill>
                <a:latin typeface="Times New Roman"/>
                <a:ea typeface="Times New Roman"/>
                <a:cs typeface="Times New Roman"/>
                <a:sym typeface="Times New Roman"/>
              </a:rPr>
              <a:t>L🡪L,S	L🡪L,S	L🡪L,S	L🡪L,S	L🡪L,S</a:t>
            </a:r>
            <a:endParaRPr/>
          </a:p>
        </p:txBody>
      </p:sp>
      <p:sp>
        <p:nvSpPr>
          <p:cNvPr id="599" name="Google Shape;599;p39"/>
          <p:cNvSpPr txBox="1"/>
          <p:nvPr/>
        </p:nvSpPr>
        <p:spPr>
          <a:xfrm>
            <a:off x="1441450" y="2517775"/>
            <a:ext cx="6869112" cy="305435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600" name="Google Shape;600;p39"/>
          <p:cNvCxnSpPr/>
          <p:nvPr/>
        </p:nvCxnSpPr>
        <p:spPr>
          <a:xfrm>
            <a:off x="1423987" y="2997200"/>
            <a:ext cx="6913562" cy="0"/>
          </a:xfrm>
          <a:prstGeom prst="straightConnector1">
            <a:avLst/>
          </a:prstGeom>
          <a:noFill/>
          <a:ln w="12700" cap="flat" cmpd="sng">
            <a:solidFill>
              <a:schemeClr val="dk1"/>
            </a:solidFill>
            <a:prstDash val="solid"/>
            <a:miter lim="800000"/>
            <a:headEnd type="none" w="med" len="med"/>
            <a:tailEnd type="none" w="med" len="med"/>
          </a:ln>
        </p:spPr>
      </p:cxnSp>
      <p:sp>
        <p:nvSpPr>
          <p:cNvPr id="601" name="Google Shape;601;p39"/>
          <p:cNvSpPr txBox="1"/>
          <p:nvPr/>
        </p:nvSpPr>
        <p:spPr>
          <a:xfrm rot="-5400000">
            <a:off x="731837" y="3886200"/>
            <a:ext cx="78740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State</a:t>
            </a:r>
            <a:endParaRPr/>
          </a:p>
        </p:txBody>
      </p:sp>
      <p:sp>
        <p:nvSpPr>
          <p:cNvPr id="602" name="Google Shape;602;p39"/>
          <p:cNvSpPr txBox="1"/>
          <p:nvPr/>
        </p:nvSpPr>
        <p:spPr>
          <a:xfrm>
            <a:off x="2927350" y="2017712"/>
            <a:ext cx="1922462"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Input terminal</a:t>
            </a:r>
            <a:endParaRPr/>
          </a:p>
        </p:txBody>
      </p:sp>
      <p:sp>
        <p:nvSpPr>
          <p:cNvPr id="603" name="Google Shape;603;p39"/>
          <p:cNvSpPr txBox="1"/>
          <p:nvPr/>
        </p:nvSpPr>
        <p:spPr>
          <a:xfrm>
            <a:off x="6754812" y="2017712"/>
            <a:ext cx="1949450"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Non-terminals</a:t>
            </a:r>
            <a:endParaRPr/>
          </a:p>
        </p:txBody>
      </p:sp>
      <p:sp>
        <p:nvSpPr>
          <p:cNvPr id="604" name="Google Shape;604;p39"/>
          <p:cNvSpPr txBox="1"/>
          <p:nvPr/>
        </p:nvSpPr>
        <p:spPr>
          <a:xfrm>
            <a:off x="5253037" y="5513387"/>
            <a:ext cx="1712912"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red = reduce</a:t>
            </a:r>
            <a:endParaRPr/>
          </a:p>
        </p:txBody>
      </p:sp>
      <p:sp>
        <p:nvSpPr>
          <p:cNvPr id="605" name="Google Shape;605;p39"/>
          <p:cNvSpPr txBox="1"/>
          <p:nvPr/>
        </p:nvSpPr>
        <p:spPr>
          <a:xfrm>
            <a:off x="2309812" y="5572125"/>
            <a:ext cx="1560512"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blue = shift</a:t>
            </a:r>
            <a:endParaRPr/>
          </a:p>
        </p:txBody>
      </p:sp>
      <p:cxnSp>
        <p:nvCxnSpPr>
          <p:cNvPr id="606" name="Google Shape;606;p39"/>
          <p:cNvCxnSpPr/>
          <p:nvPr/>
        </p:nvCxnSpPr>
        <p:spPr>
          <a:xfrm>
            <a:off x="1928812" y="2492375"/>
            <a:ext cx="0" cy="3097212"/>
          </a:xfrm>
          <a:prstGeom prst="straightConnector1">
            <a:avLst/>
          </a:prstGeom>
          <a:noFill/>
          <a:ln w="9525" cap="flat" cmpd="sng">
            <a:solidFill>
              <a:schemeClr val="dk1"/>
            </a:solidFill>
            <a:prstDash val="solid"/>
            <a:miter lim="800000"/>
            <a:headEnd type="none" w="med" len="med"/>
            <a:tailEnd type="none" w="med" len="med"/>
          </a:ln>
        </p:spPr>
      </p:cxnSp>
      <p:cxnSp>
        <p:nvCxnSpPr>
          <p:cNvPr id="607" name="Google Shape;607;p39"/>
          <p:cNvCxnSpPr/>
          <p:nvPr/>
        </p:nvCxnSpPr>
        <p:spPr>
          <a:xfrm>
            <a:off x="6897687" y="2492375"/>
            <a:ext cx="0" cy="3097212"/>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4</a:t>
            </a:fld>
            <a:endParaRPr/>
          </a:p>
        </p:txBody>
      </p:sp>
      <p:sp>
        <p:nvSpPr>
          <p:cNvPr id="147" name="Google Shape;147;p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Shift-Reduce Parsing -- Example</a:t>
            </a:r>
            <a:endParaRPr/>
          </a:p>
        </p:txBody>
      </p:sp>
      <p:sp>
        <p:nvSpPr>
          <p:cNvPr id="148" name="Google Shape;148;p4"/>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aABb			 input string:	</a:t>
            </a:r>
            <a:r>
              <a:rPr lang="en-US" sz="2400" b="0" i="0" u="none">
                <a:solidFill>
                  <a:schemeClr val="dk1"/>
                </a:solidFill>
                <a:latin typeface="Courier New"/>
                <a:ea typeface="Courier New"/>
                <a:cs typeface="Courier New"/>
                <a:sym typeface="Courier New"/>
              </a:rPr>
              <a:t>aa</a:t>
            </a:r>
            <a:r>
              <a:rPr lang="en-US" sz="2400" b="0" i="0" u="none">
                <a:solidFill>
                  <a:srgbClr val="CC0000"/>
                </a:solidFill>
                <a:latin typeface="Courier New"/>
                <a:ea typeface="Courier New"/>
                <a:cs typeface="Courier New"/>
                <a:sym typeface="Courier New"/>
              </a:rPr>
              <a:t>a</a:t>
            </a:r>
            <a:r>
              <a:rPr lang="en-US" sz="2400" b="0" i="0" u="none">
                <a:solidFill>
                  <a:schemeClr val="dk1"/>
                </a:solidFill>
                <a:latin typeface="Courier New"/>
                <a:ea typeface="Courier New"/>
                <a:cs typeface="Courier New"/>
                <a:sym typeface="Courier New"/>
              </a:rPr>
              <a:t>bb</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 aA  |  a					</a:t>
            </a:r>
            <a:r>
              <a:rPr lang="en-US" sz="2400" b="0" i="0" u="none">
                <a:solidFill>
                  <a:schemeClr val="dk1"/>
                </a:solidFill>
                <a:latin typeface="Courier New"/>
                <a:ea typeface="Courier New"/>
                <a:cs typeface="Courier New"/>
                <a:sym typeface="Courier New"/>
              </a:rPr>
              <a:t>a</a:t>
            </a:r>
            <a:r>
              <a:rPr lang="en-US" sz="2400" b="0" i="0" u="none">
                <a:solidFill>
                  <a:srgbClr val="CC0000"/>
                </a:solidFill>
                <a:latin typeface="Courier New"/>
                <a:ea typeface="Courier New"/>
                <a:cs typeface="Courier New"/>
                <a:sym typeface="Courier New"/>
              </a:rPr>
              <a:t>aA</a:t>
            </a:r>
            <a:r>
              <a:rPr lang="en-US" sz="2400" b="0" i="0" u="none">
                <a:solidFill>
                  <a:schemeClr val="dk1"/>
                </a:solidFill>
                <a:latin typeface="Courier New"/>
                <a:ea typeface="Courier New"/>
                <a:cs typeface="Courier New"/>
                <a:sym typeface="Courier New"/>
              </a:rPr>
              <a:t>bb</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 → bB  | b					</a:t>
            </a:r>
            <a:r>
              <a:rPr lang="en-US" sz="2400" b="0" i="0" u="none">
                <a:solidFill>
                  <a:schemeClr val="dk1"/>
                </a:solidFill>
                <a:latin typeface="Courier New"/>
                <a:ea typeface="Courier New"/>
                <a:cs typeface="Courier New"/>
                <a:sym typeface="Courier New"/>
              </a:rPr>
              <a:t>aA</a:t>
            </a:r>
            <a:r>
              <a:rPr lang="en-US" sz="2400" b="0" i="0" u="none">
                <a:solidFill>
                  <a:srgbClr val="CC0000"/>
                </a:solidFill>
                <a:latin typeface="Courier New"/>
                <a:ea typeface="Courier New"/>
                <a:cs typeface="Courier New"/>
                <a:sym typeface="Courier New"/>
              </a:rPr>
              <a:t>b</a:t>
            </a:r>
            <a:r>
              <a:rPr lang="en-US" sz="2400" b="0" i="0" u="none">
                <a:solidFill>
                  <a:schemeClr val="dk1"/>
                </a:solidFill>
                <a:latin typeface="Courier New"/>
                <a:ea typeface="Courier New"/>
                <a:cs typeface="Courier New"/>
                <a:sym typeface="Courier New"/>
              </a:rPr>
              <a:t>b	   ⇓ </a:t>
            </a:r>
            <a:r>
              <a:rPr lang="en-US" sz="2400" b="0" i="0" u="none">
                <a:solidFill>
                  <a:schemeClr val="dk1"/>
                </a:solidFill>
                <a:latin typeface="Times New Roman"/>
                <a:ea typeface="Times New Roman"/>
                <a:cs typeface="Times New Roman"/>
                <a:sym typeface="Times New Roman"/>
              </a:rPr>
              <a:t>reduction</a:t>
            </a:r>
            <a:endParaRPr/>
          </a:p>
          <a:p>
            <a:pPr marL="342900" lvl="0" indent="-342900" algn="l" rtl="0">
              <a:lnSpc>
                <a:spcPct val="100000"/>
              </a:lnSpc>
              <a:spcBef>
                <a:spcPts val="480"/>
              </a:spcBef>
              <a:spcAft>
                <a:spcPts val="0"/>
              </a:spcAft>
              <a:buClr>
                <a:schemeClr val="dk1"/>
              </a:buClr>
              <a:buSzPts val="2400"/>
              <a:buFont typeface="Courier New"/>
              <a:buNone/>
            </a:pPr>
            <a:r>
              <a:rPr lang="en-US" sz="2400" b="0" i="0" u="none">
                <a:solidFill>
                  <a:schemeClr val="dk1"/>
                </a:solidFill>
                <a:latin typeface="Courier New"/>
                <a:ea typeface="Courier New"/>
                <a:cs typeface="Courier New"/>
                <a:sym typeface="Courier New"/>
              </a:rPr>
              <a:t>							</a:t>
            </a:r>
            <a:r>
              <a:rPr lang="en-US" sz="2400" b="0" i="0" u="none">
                <a:solidFill>
                  <a:srgbClr val="CC0000"/>
                </a:solidFill>
                <a:latin typeface="Courier New"/>
                <a:ea typeface="Courier New"/>
                <a:cs typeface="Courier New"/>
                <a:sym typeface="Courier New"/>
              </a:rPr>
              <a:t>aABb</a:t>
            </a:r>
            <a:endParaRPr/>
          </a:p>
          <a:p>
            <a:pPr marL="342900" lvl="0" indent="-342900" algn="l" rtl="0">
              <a:lnSpc>
                <a:spcPct val="100000"/>
              </a:lnSpc>
              <a:spcBef>
                <a:spcPts val="480"/>
              </a:spcBef>
              <a:spcAft>
                <a:spcPts val="0"/>
              </a:spcAft>
              <a:buClr>
                <a:schemeClr val="dk1"/>
              </a:buClr>
              <a:buSzPts val="2400"/>
              <a:buFont typeface="Courier New"/>
              <a:buNone/>
            </a:pPr>
            <a:r>
              <a:rPr lang="en-US" sz="2400" b="0" i="0" u="none">
                <a:solidFill>
                  <a:schemeClr val="dk1"/>
                </a:solidFill>
                <a:latin typeface="Courier New"/>
                <a:ea typeface="Courier New"/>
                <a:cs typeface="Courier New"/>
                <a:sym typeface="Courier New"/>
              </a:rPr>
              <a:t>							S</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Courier New"/>
              <a:ea typeface="Courier New"/>
              <a:cs typeface="Courier New"/>
              <a:sym typeface="Courier New"/>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a:t>
            </a:r>
            <a:r>
              <a:rPr lang="en-US" sz="2400" b="0" i="0" u="none">
                <a:solidFill>
                  <a:srgbClr val="CC0000"/>
                </a:solidFill>
                <a:latin typeface="Times New Roman"/>
                <a:ea typeface="Times New Roman"/>
                <a:cs typeface="Times New Roman"/>
                <a:sym typeface="Times New Roman"/>
              </a:rPr>
              <a:t>aABb</a:t>
            </a:r>
            <a:r>
              <a:rPr lang="en-US" sz="2400" b="0" i="0" u="none">
                <a:solidFill>
                  <a:schemeClr val="dk1"/>
                </a:solidFill>
                <a:latin typeface="Times New Roman"/>
                <a:ea typeface="Times New Roman"/>
                <a:cs typeface="Times New Roman"/>
                <a:sym typeface="Times New Roman"/>
              </a:rPr>
              <a:t> ⇒ aA</a:t>
            </a:r>
            <a:r>
              <a:rPr lang="en-US" sz="2400" b="0" i="0" u="none">
                <a:solidFill>
                  <a:srgbClr val="CC0000"/>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b ⇒ a</a:t>
            </a:r>
            <a:r>
              <a:rPr lang="en-US" sz="2400" b="0" i="0" u="none">
                <a:solidFill>
                  <a:srgbClr val="CC0000"/>
                </a:solidFill>
                <a:latin typeface="Times New Roman"/>
                <a:ea typeface="Times New Roman"/>
                <a:cs typeface="Times New Roman"/>
                <a:sym typeface="Times New Roman"/>
              </a:rPr>
              <a:t>aA</a:t>
            </a:r>
            <a:r>
              <a:rPr lang="en-US" sz="2400" b="0" i="0" u="none">
                <a:solidFill>
                  <a:schemeClr val="dk1"/>
                </a:solidFill>
                <a:latin typeface="Times New Roman"/>
                <a:ea typeface="Times New Roman"/>
                <a:cs typeface="Times New Roman"/>
                <a:sym typeface="Times New Roman"/>
              </a:rPr>
              <a:t>bb ⇒ aa</a:t>
            </a:r>
            <a:r>
              <a:rPr lang="en-US" sz="2400" b="0" i="0" u="none">
                <a:solidFill>
                  <a:srgbClr val="CC0000"/>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bb </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Right Sentential Forms</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How do we know which substring to be replaced at each reduction step?</a:t>
            </a:r>
            <a:endParaRPr/>
          </a:p>
        </p:txBody>
      </p:sp>
      <p:sp>
        <p:nvSpPr>
          <p:cNvPr id="149" name="Google Shape;149;p4"/>
          <p:cNvSpPr txBox="1"/>
          <p:nvPr/>
        </p:nvSpPr>
        <p:spPr>
          <a:xfrm>
            <a:off x="4191000" y="40386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50" name="Google Shape;150;p4"/>
          <p:cNvSpPr txBox="1"/>
          <p:nvPr/>
        </p:nvSpPr>
        <p:spPr>
          <a:xfrm>
            <a:off x="2895600" y="40386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51" name="Google Shape;151;p4"/>
          <p:cNvSpPr txBox="1"/>
          <p:nvPr/>
        </p:nvSpPr>
        <p:spPr>
          <a:xfrm>
            <a:off x="1828800" y="40386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52" name="Google Shape;152;p4"/>
          <p:cNvSpPr txBox="1"/>
          <p:nvPr/>
        </p:nvSpPr>
        <p:spPr>
          <a:xfrm>
            <a:off x="609600" y="40386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cxnSp>
        <p:nvCxnSpPr>
          <p:cNvPr id="153" name="Google Shape;153;p4"/>
          <p:cNvCxnSpPr/>
          <p:nvPr/>
        </p:nvCxnSpPr>
        <p:spPr>
          <a:xfrm rot="10800000">
            <a:off x="1447800" y="4267200"/>
            <a:ext cx="16002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154" name="Google Shape;154;p4"/>
          <p:cNvCxnSpPr/>
          <p:nvPr/>
        </p:nvCxnSpPr>
        <p:spPr>
          <a:xfrm rot="10800000">
            <a:off x="2514600" y="4267200"/>
            <a:ext cx="5334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155" name="Google Shape;155;p4"/>
          <p:cNvCxnSpPr/>
          <p:nvPr/>
        </p:nvCxnSpPr>
        <p:spPr>
          <a:xfrm rot="10800000" flipH="1">
            <a:off x="3048000" y="4267200"/>
            <a:ext cx="6858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156" name="Google Shape;156;p4"/>
          <p:cNvCxnSpPr/>
          <p:nvPr/>
        </p:nvCxnSpPr>
        <p:spPr>
          <a:xfrm rot="10800000" flipH="1">
            <a:off x="3048000" y="4343400"/>
            <a:ext cx="1828800" cy="457200"/>
          </a:xfrm>
          <a:prstGeom prst="straightConnector1">
            <a:avLst/>
          </a:prstGeom>
          <a:noFill/>
          <a:ln w="9525" cap="flat" cmpd="sng">
            <a:solidFill>
              <a:schemeClr val="dk1"/>
            </a:solidFill>
            <a:prstDash val="solid"/>
            <a:miter lim="800000"/>
            <a:headEnd type="none" w="med" len="med"/>
            <a:tailEnd type="triangle" w="med" len="med"/>
          </a:ln>
        </p:spPr>
      </p:cxnSp>
      <p:cxnSp>
        <p:nvCxnSpPr>
          <p:cNvPr id="157" name="Google Shape;157;p4"/>
          <p:cNvCxnSpPr/>
          <p:nvPr/>
        </p:nvCxnSpPr>
        <p:spPr>
          <a:xfrm rot="10800000">
            <a:off x="533400" y="4343400"/>
            <a:ext cx="2514600" cy="4572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LR(0) Summary</a:t>
            </a:r>
            <a:endParaRPr/>
          </a:p>
        </p:txBody>
      </p:sp>
      <p:sp>
        <p:nvSpPr>
          <p:cNvPr id="613" name="Google Shape;613;p40"/>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LR(0) parsing recipe:</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Start with LR(0) grammar</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Compute LR(0) states and build DFA:</a:t>
            </a:r>
            <a:endParaRPr/>
          </a:p>
          <a:p>
            <a:pPr marL="1143000" lvl="2" indent="-228600" algn="l" rtl="0">
              <a:lnSpc>
                <a:spcPct val="100000"/>
              </a:lnSpc>
              <a:spcBef>
                <a:spcPts val="320"/>
              </a:spcBef>
              <a:spcAft>
                <a:spcPts val="0"/>
              </a:spcAft>
              <a:buClr>
                <a:schemeClr val="dk1"/>
              </a:buClr>
              <a:buSzPts val="1600"/>
              <a:buFont typeface="Times New Roman"/>
              <a:buChar char="•"/>
            </a:pPr>
            <a:r>
              <a:rPr lang="en-US" sz="1600" b="0" i="0" u="none">
                <a:solidFill>
                  <a:schemeClr val="dk1"/>
                </a:solidFill>
                <a:latin typeface="Times New Roman"/>
                <a:ea typeface="Times New Roman"/>
                <a:cs typeface="Times New Roman"/>
                <a:sym typeface="Times New Roman"/>
              </a:rPr>
              <a:t>Use the closure operation to compute states</a:t>
            </a:r>
            <a:endParaRPr/>
          </a:p>
          <a:p>
            <a:pPr marL="1143000" lvl="2" indent="-228600" algn="l" rtl="0">
              <a:lnSpc>
                <a:spcPct val="100000"/>
              </a:lnSpc>
              <a:spcBef>
                <a:spcPts val="320"/>
              </a:spcBef>
              <a:spcAft>
                <a:spcPts val="0"/>
              </a:spcAft>
              <a:buClr>
                <a:schemeClr val="dk1"/>
              </a:buClr>
              <a:buSzPts val="1600"/>
              <a:buFont typeface="Times New Roman"/>
              <a:buChar char="•"/>
            </a:pPr>
            <a:r>
              <a:rPr lang="en-US" sz="1600" b="0" i="0" u="none">
                <a:solidFill>
                  <a:schemeClr val="dk1"/>
                </a:solidFill>
                <a:latin typeface="Times New Roman"/>
                <a:ea typeface="Times New Roman"/>
                <a:cs typeface="Times New Roman"/>
                <a:sym typeface="Times New Roman"/>
              </a:rPr>
              <a:t>Use the goto operation to compute transitions</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Build the LR(0) parsing table from the DFA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Example</a:t>
            </a:r>
            <a:endParaRPr/>
          </a:p>
        </p:txBody>
      </p:sp>
      <p:sp>
        <p:nvSpPr>
          <p:cNvPr id="619" name="Google Shape;619;p41"/>
          <p:cNvSpPr txBox="1"/>
          <p:nvPr/>
        </p:nvSpPr>
        <p:spPr>
          <a:xfrm>
            <a:off x="1350962" y="2084387"/>
            <a:ext cx="1870075" cy="81597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 🡪 E + S | 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E 🡪 num</a:t>
            </a:r>
            <a:endParaRPr/>
          </a:p>
        </p:txBody>
      </p:sp>
      <p:sp>
        <p:nvSpPr>
          <p:cNvPr id="620" name="Google Shape;620;p41"/>
          <p:cNvSpPr txBox="1"/>
          <p:nvPr/>
        </p:nvSpPr>
        <p:spPr>
          <a:xfrm>
            <a:off x="738187" y="1357312"/>
            <a:ext cx="8623300"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Generate the DFA for the following grammar of addition of numbers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2"/>
          <p:cNvSpPr txBox="1"/>
          <p:nvPr/>
        </p:nvSpPr>
        <p:spPr>
          <a:xfrm>
            <a:off x="4127500" y="5446712"/>
            <a:ext cx="1200150" cy="403225"/>
          </a:xfrm>
          <a:prstGeom prst="rect">
            <a:avLst/>
          </a:prstGeom>
          <a:solidFill>
            <a:srgbClr val="FF0000"/>
          </a:solidFill>
          <a:ln>
            <a:noFill/>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26" name="Google Shape;626;p4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LR(0) Parsing Table</a:t>
            </a:r>
            <a:endParaRPr/>
          </a:p>
        </p:txBody>
      </p:sp>
      <p:sp>
        <p:nvSpPr>
          <p:cNvPr id="627" name="Google Shape;627;p42"/>
          <p:cNvSpPr txBox="1"/>
          <p:nvPr/>
        </p:nvSpPr>
        <p:spPr>
          <a:xfrm>
            <a:off x="1050925" y="1681162"/>
            <a:ext cx="1331912" cy="131762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 🡪 </a:t>
            </a:r>
            <a:r>
              <a:rPr lang="en-US" sz="2000" b="1"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S $</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 🡪 </a:t>
            </a:r>
            <a:r>
              <a:rPr lang="en-US" sz="2000" b="1"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E + S</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 🡪 </a:t>
            </a:r>
            <a:r>
              <a:rPr lang="en-US" sz="2000" b="1"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E</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E 🡪 </a:t>
            </a:r>
            <a:r>
              <a:rPr lang="en-US" sz="2000" b="1"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num</a:t>
            </a:r>
            <a:endParaRPr/>
          </a:p>
        </p:txBody>
      </p:sp>
      <p:sp>
        <p:nvSpPr>
          <p:cNvPr id="628" name="Google Shape;628;p42"/>
          <p:cNvSpPr txBox="1"/>
          <p:nvPr/>
        </p:nvSpPr>
        <p:spPr>
          <a:xfrm>
            <a:off x="1066800" y="1644650"/>
            <a:ext cx="1500187" cy="14478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29" name="Google Shape;629;p42"/>
          <p:cNvSpPr txBox="1"/>
          <p:nvPr/>
        </p:nvSpPr>
        <p:spPr>
          <a:xfrm>
            <a:off x="3452812" y="2755900"/>
            <a:ext cx="1516062"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 num </a:t>
            </a:r>
            <a:r>
              <a:rPr lang="en-US" sz="2400" b="1" i="0" u="none">
                <a:solidFill>
                  <a:schemeClr val="dk1"/>
                </a:solidFill>
                <a:latin typeface="Times New Roman"/>
                <a:ea typeface="Times New Roman"/>
                <a:cs typeface="Times New Roman"/>
                <a:sym typeface="Times New Roman"/>
              </a:rPr>
              <a:t>.</a:t>
            </a:r>
            <a:endParaRPr/>
          </a:p>
        </p:txBody>
      </p:sp>
      <p:sp>
        <p:nvSpPr>
          <p:cNvPr id="630" name="Google Shape;630;p42"/>
          <p:cNvSpPr txBox="1"/>
          <p:nvPr/>
        </p:nvSpPr>
        <p:spPr>
          <a:xfrm>
            <a:off x="3452812" y="2755900"/>
            <a:ext cx="1574800" cy="404812"/>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31" name="Google Shape;631;p42"/>
          <p:cNvSpPr txBox="1"/>
          <p:nvPr/>
        </p:nvSpPr>
        <p:spPr>
          <a:xfrm>
            <a:off x="3302000" y="1681162"/>
            <a:ext cx="1536700" cy="8255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E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E </a:t>
            </a:r>
            <a:r>
              <a:rPr lang="en-US" sz="2400" b="1" i="0" u="none">
                <a:solidFill>
                  <a:schemeClr val="dk1"/>
                </a:solidFill>
                <a:latin typeface="Times New Roman"/>
                <a:ea typeface="Times New Roman"/>
                <a:cs typeface="Times New Roman"/>
                <a:sym typeface="Times New Roman"/>
              </a:rPr>
              <a:t>.</a:t>
            </a:r>
            <a:endParaRPr/>
          </a:p>
        </p:txBody>
      </p:sp>
      <p:sp>
        <p:nvSpPr>
          <p:cNvPr id="632" name="Google Shape;632;p42"/>
          <p:cNvSpPr txBox="1"/>
          <p:nvPr/>
        </p:nvSpPr>
        <p:spPr>
          <a:xfrm>
            <a:off x="3302000" y="1644650"/>
            <a:ext cx="1500187" cy="77628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33" name="Google Shape;633;p42"/>
          <p:cNvSpPr txBox="1"/>
          <p:nvPr/>
        </p:nvSpPr>
        <p:spPr>
          <a:xfrm>
            <a:off x="2776537" y="1612900"/>
            <a:ext cx="361950"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E</a:t>
            </a:r>
            <a:endParaRPr/>
          </a:p>
        </p:txBody>
      </p:sp>
      <p:sp>
        <p:nvSpPr>
          <p:cNvPr id="634" name="Google Shape;634;p42"/>
          <p:cNvSpPr txBox="1"/>
          <p:nvPr/>
        </p:nvSpPr>
        <p:spPr>
          <a:xfrm>
            <a:off x="2627312" y="2824162"/>
            <a:ext cx="719137"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num</a:t>
            </a:r>
            <a:endParaRPr/>
          </a:p>
        </p:txBody>
      </p:sp>
      <p:sp>
        <p:nvSpPr>
          <p:cNvPr id="635" name="Google Shape;635;p42"/>
          <p:cNvSpPr txBox="1"/>
          <p:nvPr/>
        </p:nvSpPr>
        <p:spPr>
          <a:xfrm>
            <a:off x="4953000" y="1546225"/>
            <a:ext cx="346075"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a:t>
            </a:r>
            <a:endParaRPr/>
          </a:p>
        </p:txBody>
      </p:sp>
      <p:sp>
        <p:nvSpPr>
          <p:cNvPr id="636" name="Google Shape;636;p42"/>
          <p:cNvSpPr txBox="1"/>
          <p:nvPr/>
        </p:nvSpPr>
        <p:spPr>
          <a:xfrm>
            <a:off x="5478462" y="3227387"/>
            <a:ext cx="1639887"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E + S </a:t>
            </a:r>
            <a:r>
              <a:rPr lang="en-US" sz="2400" b="1" i="0" u="none">
                <a:solidFill>
                  <a:schemeClr val="dk1"/>
                </a:solidFill>
                <a:latin typeface="Times New Roman"/>
                <a:ea typeface="Times New Roman"/>
                <a:cs typeface="Times New Roman"/>
                <a:sym typeface="Times New Roman"/>
              </a:rPr>
              <a:t>.</a:t>
            </a:r>
            <a:endParaRPr/>
          </a:p>
        </p:txBody>
      </p:sp>
      <p:sp>
        <p:nvSpPr>
          <p:cNvPr id="637" name="Google Shape;637;p42"/>
          <p:cNvSpPr txBox="1"/>
          <p:nvPr/>
        </p:nvSpPr>
        <p:spPr>
          <a:xfrm>
            <a:off x="5478462" y="3227387"/>
            <a:ext cx="1651000" cy="43973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38" name="Google Shape;638;p42"/>
          <p:cNvSpPr txBox="1"/>
          <p:nvPr/>
        </p:nvSpPr>
        <p:spPr>
          <a:xfrm>
            <a:off x="3436937" y="3600450"/>
            <a:ext cx="1436687"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S $ </a:t>
            </a:r>
            <a:r>
              <a:rPr lang="en-US" sz="2400" b="1" i="0" u="none">
                <a:solidFill>
                  <a:schemeClr val="dk1"/>
                </a:solidFill>
                <a:latin typeface="Times New Roman"/>
                <a:ea typeface="Times New Roman"/>
                <a:cs typeface="Times New Roman"/>
                <a:sym typeface="Times New Roman"/>
              </a:rPr>
              <a:t>.</a:t>
            </a:r>
            <a:endParaRPr/>
          </a:p>
        </p:txBody>
      </p:sp>
      <p:sp>
        <p:nvSpPr>
          <p:cNvPr id="639" name="Google Shape;639;p42"/>
          <p:cNvSpPr txBox="1"/>
          <p:nvPr/>
        </p:nvSpPr>
        <p:spPr>
          <a:xfrm>
            <a:off x="3376612" y="3563937"/>
            <a:ext cx="1501775" cy="4699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40" name="Google Shape;640;p42"/>
          <p:cNvSpPr txBox="1"/>
          <p:nvPr/>
        </p:nvSpPr>
        <p:spPr>
          <a:xfrm>
            <a:off x="1125537" y="3092450"/>
            <a:ext cx="344487"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a:t>
            </a:r>
            <a:endParaRPr/>
          </a:p>
        </p:txBody>
      </p:sp>
      <p:sp>
        <p:nvSpPr>
          <p:cNvPr id="641" name="Google Shape;641;p42"/>
          <p:cNvSpPr txBox="1"/>
          <p:nvPr/>
        </p:nvSpPr>
        <p:spPr>
          <a:xfrm>
            <a:off x="5613400" y="1447800"/>
            <a:ext cx="1397000" cy="131762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 🡪 E + </a:t>
            </a:r>
            <a:r>
              <a:rPr lang="en-US" sz="2000" b="1" i="0" u="none">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S</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 🡪 </a:t>
            </a:r>
            <a:r>
              <a:rPr lang="en-US" sz="2000" b="1"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E + S</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 🡪 </a:t>
            </a:r>
            <a:r>
              <a:rPr lang="en-US" sz="2000" b="1"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E</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E 🡪 </a:t>
            </a:r>
            <a:r>
              <a:rPr lang="en-US" sz="2000" b="1"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num</a:t>
            </a:r>
            <a:endParaRPr/>
          </a:p>
        </p:txBody>
      </p:sp>
      <p:sp>
        <p:nvSpPr>
          <p:cNvPr id="642" name="Google Shape;642;p42"/>
          <p:cNvSpPr txBox="1"/>
          <p:nvPr/>
        </p:nvSpPr>
        <p:spPr>
          <a:xfrm>
            <a:off x="5553075" y="1411287"/>
            <a:ext cx="1651000" cy="1344612"/>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43" name="Google Shape;643;p42"/>
          <p:cNvSpPr txBox="1"/>
          <p:nvPr/>
        </p:nvSpPr>
        <p:spPr>
          <a:xfrm>
            <a:off x="1050925" y="3563937"/>
            <a:ext cx="1436687"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S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a:t>
            </a:r>
            <a:endParaRPr/>
          </a:p>
        </p:txBody>
      </p:sp>
      <p:sp>
        <p:nvSpPr>
          <p:cNvPr id="644" name="Google Shape;644;p42"/>
          <p:cNvSpPr txBox="1"/>
          <p:nvPr/>
        </p:nvSpPr>
        <p:spPr>
          <a:xfrm>
            <a:off x="1050925" y="3495675"/>
            <a:ext cx="1500187" cy="471487"/>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645" name="Google Shape;645;p42"/>
          <p:cNvCxnSpPr/>
          <p:nvPr/>
        </p:nvCxnSpPr>
        <p:spPr>
          <a:xfrm>
            <a:off x="2566987" y="2368550"/>
            <a:ext cx="885900" cy="590700"/>
          </a:xfrm>
          <a:prstGeom prst="bentConnector3">
            <a:avLst>
              <a:gd name="adj1" fmla="val 50000"/>
            </a:avLst>
          </a:prstGeom>
          <a:noFill/>
          <a:ln w="12700" cap="flat" cmpd="sng">
            <a:solidFill>
              <a:schemeClr val="dk1"/>
            </a:solidFill>
            <a:prstDash val="solid"/>
            <a:miter lim="800000"/>
            <a:headEnd type="none" w="med" len="med"/>
            <a:tailEnd type="triangle" w="sm" len="sm"/>
          </a:ln>
        </p:spPr>
      </p:cxnSp>
      <p:cxnSp>
        <p:nvCxnSpPr>
          <p:cNvPr id="646" name="Google Shape;646;p42"/>
          <p:cNvCxnSpPr/>
          <p:nvPr/>
        </p:nvCxnSpPr>
        <p:spPr>
          <a:xfrm rot="10800000" flipH="1">
            <a:off x="2566987" y="2032000"/>
            <a:ext cx="735012" cy="336550"/>
          </a:xfrm>
          <a:prstGeom prst="straightConnector1">
            <a:avLst/>
          </a:prstGeom>
          <a:noFill/>
          <a:ln w="12700" cap="flat" cmpd="sng">
            <a:solidFill>
              <a:schemeClr val="dk1"/>
            </a:solidFill>
            <a:prstDash val="solid"/>
            <a:miter lim="800000"/>
            <a:headEnd type="none" w="med" len="med"/>
            <a:tailEnd type="triangle" w="sm" len="sm"/>
          </a:ln>
        </p:spPr>
      </p:cxnSp>
      <p:cxnSp>
        <p:nvCxnSpPr>
          <p:cNvPr id="647" name="Google Shape;647;p42"/>
          <p:cNvCxnSpPr/>
          <p:nvPr/>
        </p:nvCxnSpPr>
        <p:spPr>
          <a:xfrm rot="10800000">
            <a:off x="4802187" y="2032000"/>
            <a:ext cx="750887" cy="52387"/>
          </a:xfrm>
          <a:prstGeom prst="straightConnector1">
            <a:avLst/>
          </a:prstGeom>
          <a:noFill/>
          <a:ln w="12700" cap="flat" cmpd="sng">
            <a:solidFill>
              <a:schemeClr val="dk1"/>
            </a:solidFill>
            <a:prstDash val="solid"/>
            <a:miter lim="800000"/>
            <a:headEnd type="none" w="med" len="med"/>
            <a:tailEnd type="triangle" w="sm" len="sm"/>
          </a:ln>
        </p:spPr>
      </p:cxnSp>
      <p:sp>
        <p:nvSpPr>
          <p:cNvPr id="648" name="Google Shape;648;p42"/>
          <p:cNvSpPr txBox="1"/>
          <p:nvPr/>
        </p:nvSpPr>
        <p:spPr>
          <a:xfrm>
            <a:off x="1035050" y="1314450"/>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1</a:t>
            </a:r>
            <a:endParaRPr/>
          </a:p>
        </p:txBody>
      </p:sp>
      <p:sp>
        <p:nvSpPr>
          <p:cNvPr id="649" name="Google Shape;649;p42"/>
          <p:cNvSpPr txBox="1"/>
          <p:nvPr/>
        </p:nvSpPr>
        <p:spPr>
          <a:xfrm>
            <a:off x="3436937" y="1314450"/>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2</a:t>
            </a:r>
            <a:endParaRPr/>
          </a:p>
        </p:txBody>
      </p:sp>
      <p:sp>
        <p:nvSpPr>
          <p:cNvPr id="650" name="Google Shape;650;p42"/>
          <p:cNvSpPr txBox="1"/>
          <p:nvPr/>
        </p:nvSpPr>
        <p:spPr>
          <a:xfrm>
            <a:off x="5403850" y="2890837"/>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5</a:t>
            </a:r>
            <a:endParaRPr/>
          </a:p>
        </p:txBody>
      </p:sp>
      <p:sp>
        <p:nvSpPr>
          <p:cNvPr id="651" name="Google Shape;651;p42"/>
          <p:cNvSpPr txBox="1"/>
          <p:nvPr/>
        </p:nvSpPr>
        <p:spPr>
          <a:xfrm>
            <a:off x="5178425" y="1277937"/>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3</a:t>
            </a:r>
            <a:endParaRPr/>
          </a:p>
        </p:txBody>
      </p:sp>
      <p:sp>
        <p:nvSpPr>
          <p:cNvPr id="652" name="Google Shape;652;p42"/>
          <p:cNvSpPr txBox="1"/>
          <p:nvPr/>
        </p:nvSpPr>
        <p:spPr>
          <a:xfrm>
            <a:off x="3873500" y="4005262"/>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7</a:t>
            </a:r>
            <a:endParaRPr/>
          </a:p>
        </p:txBody>
      </p:sp>
      <p:sp>
        <p:nvSpPr>
          <p:cNvPr id="653" name="Google Shape;653;p42"/>
          <p:cNvSpPr txBox="1"/>
          <p:nvPr/>
        </p:nvSpPr>
        <p:spPr>
          <a:xfrm>
            <a:off x="4881562" y="3141662"/>
            <a:ext cx="323850"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4</a:t>
            </a:r>
            <a:endParaRPr/>
          </a:p>
        </p:txBody>
      </p:sp>
      <p:sp>
        <p:nvSpPr>
          <p:cNvPr id="654" name="Google Shape;654;p42"/>
          <p:cNvSpPr txBox="1"/>
          <p:nvPr/>
        </p:nvSpPr>
        <p:spPr>
          <a:xfrm>
            <a:off x="6378575" y="2755900"/>
            <a:ext cx="346075"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a:t>
            </a:r>
            <a:endParaRPr/>
          </a:p>
        </p:txBody>
      </p:sp>
      <p:sp>
        <p:nvSpPr>
          <p:cNvPr id="655" name="Google Shape;655;p42"/>
          <p:cNvSpPr txBox="1"/>
          <p:nvPr/>
        </p:nvSpPr>
        <p:spPr>
          <a:xfrm>
            <a:off x="7462837" y="1411287"/>
            <a:ext cx="1870075" cy="11811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sng">
                <a:solidFill>
                  <a:schemeClr val="accent2"/>
                </a:solidFill>
                <a:latin typeface="Times New Roman"/>
                <a:ea typeface="Times New Roman"/>
                <a:cs typeface="Times New Roman"/>
                <a:sym typeface="Times New Roman"/>
              </a:rPr>
              <a:t>Grammar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 🡪 E + S | 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E 🡪 num</a:t>
            </a:r>
            <a:endParaRPr/>
          </a:p>
        </p:txBody>
      </p:sp>
      <p:cxnSp>
        <p:nvCxnSpPr>
          <p:cNvPr id="656" name="Google Shape;656;p42"/>
          <p:cNvCxnSpPr/>
          <p:nvPr/>
        </p:nvCxnSpPr>
        <p:spPr>
          <a:xfrm flipH="1">
            <a:off x="6303962" y="2755900"/>
            <a:ext cx="74612" cy="471487"/>
          </a:xfrm>
          <a:prstGeom prst="straightConnector1">
            <a:avLst/>
          </a:prstGeom>
          <a:noFill/>
          <a:ln w="12700" cap="flat" cmpd="sng">
            <a:solidFill>
              <a:schemeClr val="dk1"/>
            </a:solidFill>
            <a:prstDash val="solid"/>
            <a:miter lim="800000"/>
            <a:headEnd type="none" w="med" len="med"/>
            <a:tailEnd type="triangle" w="sm" len="sm"/>
          </a:ln>
        </p:spPr>
      </p:cxnSp>
      <p:cxnSp>
        <p:nvCxnSpPr>
          <p:cNvPr id="657" name="Google Shape;657;p42"/>
          <p:cNvCxnSpPr/>
          <p:nvPr/>
        </p:nvCxnSpPr>
        <p:spPr>
          <a:xfrm flipH="1">
            <a:off x="1801812" y="3092450"/>
            <a:ext cx="14287" cy="403225"/>
          </a:xfrm>
          <a:prstGeom prst="straightConnector1">
            <a:avLst/>
          </a:prstGeom>
          <a:noFill/>
          <a:ln w="12700" cap="flat" cmpd="sng">
            <a:solidFill>
              <a:schemeClr val="dk1"/>
            </a:solidFill>
            <a:prstDash val="solid"/>
            <a:miter lim="800000"/>
            <a:headEnd type="none" w="med" len="med"/>
            <a:tailEnd type="triangle" w="sm" len="sm"/>
          </a:ln>
        </p:spPr>
      </p:cxnSp>
      <p:cxnSp>
        <p:nvCxnSpPr>
          <p:cNvPr id="658" name="Google Shape;658;p42"/>
          <p:cNvCxnSpPr/>
          <p:nvPr/>
        </p:nvCxnSpPr>
        <p:spPr>
          <a:xfrm>
            <a:off x="2551112" y="3732212"/>
            <a:ext cx="825500" cy="66675"/>
          </a:xfrm>
          <a:prstGeom prst="straightConnector1">
            <a:avLst/>
          </a:prstGeom>
          <a:noFill/>
          <a:ln w="12700" cap="flat" cmpd="sng">
            <a:solidFill>
              <a:schemeClr val="dk1"/>
            </a:solidFill>
            <a:prstDash val="solid"/>
            <a:miter lim="800000"/>
            <a:headEnd type="none" w="med" len="med"/>
            <a:tailEnd type="triangle" w="sm" len="sm"/>
          </a:ln>
        </p:spPr>
      </p:cxnSp>
      <p:sp>
        <p:nvSpPr>
          <p:cNvPr id="659" name="Google Shape;659;p42"/>
          <p:cNvSpPr txBox="1"/>
          <p:nvPr/>
        </p:nvSpPr>
        <p:spPr>
          <a:xfrm>
            <a:off x="2551112" y="3697287"/>
            <a:ext cx="328612" cy="4572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a:t>
            </a:r>
            <a:endParaRPr/>
          </a:p>
        </p:txBody>
      </p:sp>
      <p:cxnSp>
        <p:nvCxnSpPr>
          <p:cNvPr id="660" name="Google Shape;660;p42"/>
          <p:cNvCxnSpPr/>
          <p:nvPr/>
        </p:nvCxnSpPr>
        <p:spPr>
          <a:xfrm rot="5400000">
            <a:off x="4852874" y="2258987"/>
            <a:ext cx="874800" cy="525600"/>
          </a:xfrm>
          <a:prstGeom prst="bentConnector3">
            <a:avLst>
              <a:gd name="adj1" fmla="val 50000"/>
            </a:avLst>
          </a:prstGeom>
          <a:noFill/>
          <a:ln w="12700" cap="flat" cmpd="sng">
            <a:solidFill>
              <a:schemeClr val="dk1"/>
            </a:solidFill>
            <a:prstDash val="solid"/>
            <a:miter lim="800000"/>
            <a:headEnd type="none" w="med" len="med"/>
            <a:tailEnd type="triangle" w="sm" len="sm"/>
          </a:ln>
        </p:spPr>
      </p:cxnSp>
      <p:cxnSp>
        <p:nvCxnSpPr>
          <p:cNvPr id="661" name="Google Shape;661;p42"/>
          <p:cNvCxnSpPr/>
          <p:nvPr/>
        </p:nvCxnSpPr>
        <p:spPr>
          <a:xfrm rot="10800000" flipH="1">
            <a:off x="4802187" y="1949450"/>
            <a:ext cx="750887" cy="68262"/>
          </a:xfrm>
          <a:prstGeom prst="straightConnector1">
            <a:avLst/>
          </a:prstGeom>
          <a:noFill/>
          <a:ln w="12700" cap="flat" cmpd="sng">
            <a:solidFill>
              <a:schemeClr val="dk1"/>
            </a:solidFill>
            <a:prstDash val="solid"/>
            <a:miter lim="800000"/>
            <a:headEnd type="none" w="med" len="med"/>
            <a:tailEnd type="triangle" w="sm" len="sm"/>
          </a:ln>
        </p:spPr>
      </p:cxnSp>
      <p:sp>
        <p:nvSpPr>
          <p:cNvPr id="662" name="Google Shape;662;p42"/>
          <p:cNvSpPr txBox="1"/>
          <p:nvPr/>
        </p:nvSpPr>
        <p:spPr>
          <a:xfrm>
            <a:off x="4802187" y="2017712"/>
            <a:ext cx="361950"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E</a:t>
            </a:r>
            <a:endParaRPr/>
          </a:p>
        </p:txBody>
      </p:sp>
      <p:sp>
        <p:nvSpPr>
          <p:cNvPr id="663" name="Google Shape;663;p42"/>
          <p:cNvSpPr txBox="1"/>
          <p:nvPr/>
        </p:nvSpPr>
        <p:spPr>
          <a:xfrm>
            <a:off x="4652962" y="2420937"/>
            <a:ext cx="720725" cy="4556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num</a:t>
            </a:r>
            <a:endParaRPr/>
          </a:p>
        </p:txBody>
      </p:sp>
      <p:sp>
        <p:nvSpPr>
          <p:cNvPr id="664" name="Google Shape;664;p42"/>
          <p:cNvSpPr txBox="1"/>
          <p:nvPr/>
        </p:nvSpPr>
        <p:spPr>
          <a:xfrm>
            <a:off x="2311400" y="4743450"/>
            <a:ext cx="5962650" cy="1181100"/>
          </a:xfrm>
          <a:prstGeom prst="rect">
            <a:avLst/>
          </a:prstGeom>
          <a:solidFill>
            <a:schemeClr val="lt1"/>
          </a:solidFill>
          <a:ln>
            <a:noFill/>
          </a:ln>
        </p:spPr>
        <p:txBody>
          <a:bodyPr spcFirstLastPara="1" wrap="square" lIns="85950" tIns="42975" rIns="85950" bIns="42975" anchor="t" anchorCtr="0">
            <a:spAutoFit/>
          </a:bodyPr>
          <a:lstStyle/>
          <a:p>
            <a:pPr marL="428625" marR="0" lvl="0" indent="-428625"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num	+		$	E	S</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s4					g2	g6</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S🡪E	</a:t>
            </a:r>
            <a:r>
              <a:rPr lang="en-US" sz="2400" b="0" i="0" u="none">
                <a:solidFill>
                  <a:schemeClr val="accent2"/>
                </a:solidFill>
                <a:latin typeface="Times New Roman"/>
                <a:ea typeface="Times New Roman"/>
                <a:cs typeface="Times New Roman"/>
                <a:sym typeface="Times New Roman"/>
              </a:rPr>
              <a:t>s3/S🡪E</a:t>
            </a:r>
            <a:r>
              <a:rPr lang="en-US" sz="2400" b="0" i="0" u="none">
                <a:solidFill>
                  <a:schemeClr val="dk1"/>
                </a:solidFill>
                <a:latin typeface="Times New Roman"/>
                <a:ea typeface="Times New Roman"/>
                <a:cs typeface="Times New Roman"/>
                <a:sym typeface="Times New Roman"/>
              </a:rPr>
              <a:t>	S🡪E	</a:t>
            </a:r>
            <a:endParaRPr/>
          </a:p>
        </p:txBody>
      </p:sp>
      <p:sp>
        <p:nvSpPr>
          <p:cNvPr id="665" name="Google Shape;665;p42"/>
          <p:cNvSpPr txBox="1"/>
          <p:nvPr/>
        </p:nvSpPr>
        <p:spPr>
          <a:xfrm>
            <a:off x="2251075" y="4706937"/>
            <a:ext cx="5929312" cy="11430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666" name="Google Shape;666;p42"/>
          <p:cNvCxnSpPr/>
          <p:nvPr/>
        </p:nvCxnSpPr>
        <p:spPr>
          <a:xfrm>
            <a:off x="6754812" y="4706937"/>
            <a:ext cx="0" cy="1143000"/>
          </a:xfrm>
          <a:prstGeom prst="straightConnector1">
            <a:avLst/>
          </a:prstGeom>
          <a:noFill/>
          <a:ln w="12700" cap="flat" cmpd="sng">
            <a:solidFill>
              <a:schemeClr val="dk1"/>
            </a:solidFill>
            <a:prstDash val="solid"/>
            <a:miter lim="800000"/>
            <a:headEnd type="none" w="med" len="med"/>
            <a:tailEnd type="none" w="med" len="med"/>
          </a:ln>
        </p:spPr>
      </p:cxnSp>
      <p:cxnSp>
        <p:nvCxnSpPr>
          <p:cNvPr id="667" name="Google Shape;667;p42"/>
          <p:cNvCxnSpPr/>
          <p:nvPr/>
        </p:nvCxnSpPr>
        <p:spPr>
          <a:xfrm>
            <a:off x="2701925" y="4706937"/>
            <a:ext cx="0" cy="1143000"/>
          </a:xfrm>
          <a:prstGeom prst="straightConnector1">
            <a:avLst/>
          </a:prstGeom>
          <a:noFill/>
          <a:ln w="12700" cap="flat" cmpd="sng">
            <a:solidFill>
              <a:schemeClr val="dk1"/>
            </a:solidFill>
            <a:prstDash val="solid"/>
            <a:miter lim="800000"/>
            <a:headEnd type="none" w="med" len="med"/>
            <a:tailEnd type="none" w="med" len="med"/>
          </a:ln>
        </p:spPr>
      </p:cxnSp>
      <p:cxnSp>
        <p:nvCxnSpPr>
          <p:cNvPr id="668" name="Google Shape;668;p42"/>
          <p:cNvCxnSpPr/>
          <p:nvPr/>
        </p:nvCxnSpPr>
        <p:spPr>
          <a:xfrm>
            <a:off x="2251075" y="5110162"/>
            <a:ext cx="5929312" cy="0"/>
          </a:xfrm>
          <a:prstGeom prst="straightConnector1">
            <a:avLst/>
          </a:prstGeom>
          <a:noFill/>
          <a:ln w="12700" cap="flat" cmpd="sng">
            <a:solidFill>
              <a:schemeClr val="dk1"/>
            </a:solidFill>
            <a:prstDash val="solid"/>
            <a:miter lim="800000"/>
            <a:headEnd type="none" w="med" len="med"/>
            <a:tailEnd type="none" w="med" len="med"/>
          </a:ln>
        </p:spPr>
      </p:cxnSp>
      <p:sp>
        <p:nvSpPr>
          <p:cNvPr id="669" name="Google Shape;669;p42"/>
          <p:cNvSpPr txBox="1"/>
          <p:nvPr/>
        </p:nvSpPr>
        <p:spPr>
          <a:xfrm>
            <a:off x="600075" y="4773612"/>
            <a:ext cx="1419225" cy="1195387"/>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Shift or</a:t>
            </a:r>
            <a:endParaRPr/>
          </a:p>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reduce</a:t>
            </a:r>
            <a:endParaRPr/>
          </a:p>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in state 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43</a:t>
            </a:fld>
            <a:endParaRPr/>
          </a:p>
        </p:txBody>
      </p:sp>
      <p:sp>
        <p:nvSpPr>
          <p:cNvPr id="675" name="Google Shape;675;p43"/>
          <p:cNvSpPr txBox="1">
            <a:spLocks noGrp="1"/>
          </p:cNvSpPr>
          <p:nvPr>
            <p:ph type="title" idx="4294967295"/>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3200"/>
              <a:buFont typeface="Times New Roman"/>
              <a:buNone/>
            </a:pPr>
            <a:r>
              <a:rPr lang="en-US" sz="3200" b="1" i="0" u="none" strike="noStrike" cap="none">
                <a:solidFill>
                  <a:schemeClr val="dk2"/>
                </a:solidFill>
                <a:latin typeface="Times New Roman"/>
                <a:ea typeface="Times New Roman"/>
                <a:cs typeface="Times New Roman"/>
                <a:sym typeface="Times New Roman"/>
              </a:rPr>
              <a:t>Conflicts During Shift-Reduce Parsing</a:t>
            </a:r>
            <a:endParaRPr/>
          </a:p>
        </p:txBody>
      </p:sp>
      <p:sp>
        <p:nvSpPr>
          <p:cNvPr id="676" name="Google Shape;676;p43"/>
          <p:cNvSpPr txBox="1">
            <a:spLocks noGrp="1"/>
          </p:cNvSpPr>
          <p:nvPr>
            <p:ph type="body" idx="4294967295"/>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There are context-free grammars for which shift-reduce parsers cannot be used.</a:t>
            </a:r>
            <a:endParaRPr/>
          </a:p>
          <a:p>
            <a:pPr marL="342900" marR="0" lvl="0" indent="-342900" algn="l" rtl="0">
              <a:lnSpc>
                <a:spcPct val="100000"/>
              </a:lnSpc>
              <a:spcBef>
                <a:spcPts val="480"/>
              </a:spcBef>
              <a:spcAft>
                <a:spcPts val="0"/>
              </a:spcAft>
              <a:buClr>
                <a:srgbClr val="CC0000"/>
              </a:buClr>
              <a:buSzPts val="2400"/>
              <a:buFont typeface="Times New Roman"/>
              <a:buChar char="•"/>
            </a:pPr>
            <a:r>
              <a:rPr lang="en-US" sz="2400" b="0" i="0" u="none">
                <a:solidFill>
                  <a:srgbClr val="CC0000"/>
                </a:solidFill>
                <a:latin typeface="Times New Roman"/>
                <a:ea typeface="Times New Roman"/>
                <a:cs typeface="Times New Roman"/>
                <a:sym typeface="Times New Roman"/>
              </a:rPr>
              <a:t>Stack contents and the next input symbol may not decide action</a:t>
            </a:r>
            <a:r>
              <a:rPr lang="en-US" sz="2400" b="0" i="0" u="none">
                <a:solidFill>
                  <a:schemeClr val="dk1"/>
                </a:solidFill>
                <a:latin typeface="Times New Roman"/>
                <a:ea typeface="Times New Roman"/>
                <a:cs typeface="Times New Roman"/>
                <a:sym typeface="Times New Roman"/>
              </a:rPr>
              <a:t>:</a:t>
            </a:r>
            <a:endParaRPr/>
          </a:p>
          <a:p>
            <a:pPr marL="742950" marR="0" lvl="1" indent="-285750" algn="l" rtl="0">
              <a:lnSpc>
                <a:spcPct val="100000"/>
              </a:lnSpc>
              <a:spcBef>
                <a:spcPts val="480"/>
              </a:spcBef>
              <a:spcAft>
                <a:spcPts val="0"/>
              </a:spcAft>
              <a:buClr>
                <a:schemeClr val="accent2"/>
              </a:buClr>
              <a:buSzPts val="2400"/>
              <a:buFont typeface="Times New Roman"/>
              <a:buChar char="–"/>
            </a:pPr>
            <a:r>
              <a:rPr lang="en-US" sz="2400" b="1" i="0" u="none" strike="noStrike" cap="none">
                <a:solidFill>
                  <a:schemeClr val="accent2"/>
                </a:solidFill>
                <a:latin typeface="Times New Roman"/>
                <a:ea typeface="Times New Roman"/>
                <a:cs typeface="Times New Roman"/>
                <a:sym typeface="Times New Roman"/>
              </a:rPr>
              <a:t>shift/reduce conflict</a:t>
            </a:r>
            <a:r>
              <a:rPr lang="en-US" sz="2400" b="0" i="0" u="none" strike="noStrike" cap="none">
                <a:solidFill>
                  <a:schemeClr val="dk1"/>
                </a:solidFill>
                <a:latin typeface="Times New Roman"/>
                <a:ea typeface="Times New Roman"/>
                <a:cs typeface="Times New Roman"/>
                <a:sym typeface="Times New Roman"/>
              </a:rPr>
              <a:t>: Whether make a shift operation or a reduction.</a:t>
            </a:r>
            <a:endParaRPr/>
          </a:p>
          <a:p>
            <a:pPr marL="742950" marR="0" lvl="1" indent="-285750" algn="l" rtl="0">
              <a:lnSpc>
                <a:spcPct val="100000"/>
              </a:lnSpc>
              <a:spcBef>
                <a:spcPts val="480"/>
              </a:spcBef>
              <a:spcAft>
                <a:spcPts val="0"/>
              </a:spcAft>
              <a:buClr>
                <a:schemeClr val="accent2"/>
              </a:buClr>
              <a:buSzPts val="2400"/>
              <a:buFont typeface="Times New Roman"/>
              <a:buChar char="–"/>
            </a:pPr>
            <a:r>
              <a:rPr lang="en-US" sz="2400" b="1" i="0" u="none" strike="noStrike" cap="none">
                <a:solidFill>
                  <a:schemeClr val="accent2"/>
                </a:solidFill>
                <a:latin typeface="Times New Roman"/>
                <a:ea typeface="Times New Roman"/>
                <a:cs typeface="Times New Roman"/>
                <a:sym typeface="Times New Roman"/>
              </a:rPr>
              <a:t>reduce/reduce conflict</a:t>
            </a:r>
            <a:r>
              <a:rPr lang="en-US" sz="2400" b="0" i="0" u="none" strike="noStrike" cap="none">
                <a:solidFill>
                  <a:schemeClr val="dk1"/>
                </a:solidFill>
                <a:latin typeface="Times New Roman"/>
                <a:ea typeface="Times New Roman"/>
                <a:cs typeface="Times New Roman"/>
                <a:sym typeface="Times New Roman"/>
              </a:rPr>
              <a:t>: The parser cannot decide which of several reductions to make.</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CC0000"/>
              </a:buClr>
              <a:buSzPts val="2400"/>
              <a:buFont typeface="Times New Roman"/>
              <a:buChar char="•"/>
            </a:pPr>
            <a:r>
              <a:rPr lang="en-US" sz="2400" b="0" i="0" u="none">
                <a:solidFill>
                  <a:srgbClr val="CC0000"/>
                </a:solidFill>
                <a:latin typeface="Times New Roman"/>
                <a:ea typeface="Times New Roman"/>
                <a:cs typeface="Times New Roman"/>
                <a:sym typeface="Times New Roman"/>
              </a:rPr>
              <a:t>An ambiguous grammar can never be a LR grammar</a:t>
            </a:r>
            <a:r>
              <a:rPr lang="en-US" sz="24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4"/>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Grammar for addition of numbers</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 🡪 S + E | E</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E 🡪 num</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Left-associative version is LR(0)</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While Right-associative is </a:t>
            </a:r>
            <a:r>
              <a:rPr lang="en-US" sz="2400" b="0" i="0" u="none">
                <a:solidFill>
                  <a:srgbClr val="FF0000"/>
                </a:solidFill>
                <a:latin typeface="Times New Roman"/>
                <a:ea typeface="Times New Roman"/>
                <a:cs typeface="Times New Roman"/>
                <a:sym typeface="Times New Roman"/>
              </a:rPr>
              <a:t>not LR(0) </a:t>
            </a:r>
            <a:r>
              <a:rPr lang="en-US" sz="2400" b="0" i="0" u="none">
                <a:solidFill>
                  <a:schemeClr val="dk1"/>
                </a:solidFill>
                <a:latin typeface="Times New Roman"/>
                <a:ea typeface="Times New Roman"/>
                <a:cs typeface="Times New Roman"/>
                <a:sym typeface="Times New Roman"/>
              </a:rPr>
              <a:t>as seen.</a:t>
            </a:r>
            <a:r>
              <a:rPr lang="en-US" sz="2400" b="0" i="0" u="none">
                <a:solidFill>
                  <a:srgbClr val="FF0000"/>
                </a:solidFill>
                <a:latin typeface="Times New Roman"/>
                <a:ea typeface="Times New Roman"/>
                <a:cs typeface="Times New Roman"/>
                <a:sym typeface="Times New Roman"/>
              </a:rPr>
              <a:t> </a:t>
            </a:r>
            <a:endParaRPr sz="2400" b="0"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 🡪 E + S | E</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E 🡪 num</a:t>
            </a:r>
            <a:endParaRPr/>
          </a:p>
        </p:txBody>
      </p:sp>
      <p:sp>
        <p:nvSpPr>
          <p:cNvPr id="682" name="Google Shape;682;p4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200" b="1">
              <a:solidFill>
                <a:schemeClr val="dk2"/>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LR(0) Limitations</a:t>
            </a:r>
            <a:endParaRPr/>
          </a:p>
        </p:txBody>
      </p:sp>
      <p:sp>
        <p:nvSpPr>
          <p:cNvPr id="688" name="Google Shape;688;p45"/>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600"/>
              <a:buFont typeface="Times New Roman"/>
              <a:buChar char="•"/>
            </a:pPr>
            <a:r>
              <a:rPr lang="en-US" sz="2600" b="0" i="0" u="none">
                <a:solidFill>
                  <a:schemeClr val="dk1"/>
                </a:solidFill>
                <a:latin typeface="Times New Roman"/>
                <a:ea typeface="Times New Roman"/>
                <a:cs typeface="Times New Roman"/>
                <a:sym typeface="Times New Roman"/>
              </a:rPr>
              <a:t>An LR(0) machine only works if states with reduce actions have a single reduce action</a:t>
            </a:r>
            <a:endParaRPr/>
          </a:p>
          <a:p>
            <a:pPr marL="742950" lvl="1" indent="-285750" algn="l" rtl="0">
              <a:lnSpc>
                <a:spcPct val="100000"/>
              </a:lnSpc>
              <a:spcBef>
                <a:spcPts val="460"/>
              </a:spcBef>
              <a:spcAft>
                <a:spcPts val="0"/>
              </a:spcAft>
              <a:buClr>
                <a:srgbClr val="FF0000"/>
              </a:buClr>
              <a:buSzPts val="2300"/>
              <a:buFont typeface="Times New Roman"/>
              <a:buChar char="–"/>
            </a:pPr>
            <a:r>
              <a:rPr lang="en-US" sz="2300" b="0" i="0" u="none">
                <a:solidFill>
                  <a:srgbClr val="FF0000"/>
                </a:solidFill>
                <a:latin typeface="Times New Roman"/>
                <a:ea typeface="Times New Roman"/>
                <a:cs typeface="Times New Roman"/>
                <a:sym typeface="Times New Roman"/>
              </a:rPr>
              <a:t>Always reduce regardless of lookahead</a:t>
            </a:r>
            <a:endParaRPr/>
          </a:p>
          <a:p>
            <a:pPr marL="342900" lvl="0" indent="-342900" algn="l" rtl="0">
              <a:lnSpc>
                <a:spcPct val="100000"/>
              </a:lnSpc>
              <a:spcBef>
                <a:spcPts val="520"/>
              </a:spcBef>
              <a:spcAft>
                <a:spcPts val="0"/>
              </a:spcAft>
              <a:buClr>
                <a:schemeClr val="dk1"/>
              </a:buClr>
              <a:buSzPts val="2600"/>
              <a:buFont typeface="Times New Roman"/>
              <a:buChar char="•"/>
            </a:pPr>
            <a:r>
              <a:rPr lang="en-US" sz="2600" b="0" i="0" u="none">
                <a:solidFill>
                  <a:schemeClr val="dk1"/>
                </a:solidFill>
                <a:latin typeface="Times New Roman"/>
                <a:ea typeface="Times New Roman"/>
                <a:cs typeface="Times New Roman"/>
                <a:sym typeface="Times New Roman"/>
              </a:rPr>
              <a:t>With a more complex grammar, construction gives states with shift/reduce or reduce/reduce conflicts</a:t>
            </a:r>
            <a:endParaRPr/>
          </a:p>
          <a:p>
            <a:pPr marL="342900" lvl="0" indent="-342900" algn="l" rtl="0">
              <a:lnSpc>
                <a:spcPct val="100000"/>
              </a:lnSpc>
              <a:spcBef>
                <a:spcPts val="520"/>
              </a:spcBef>
              <a:spcAft>
                <a:spcPts val="0"/>
              </a:spcAft>
              <a:buClr>
                <a:schemeClr val="dk1"/>
              </a:buClr>
              <a:buSzPts val="2600"/>
              <a:buFont typeface="Times New Roman"/>
              <a:buChar char="•"/>
            </a:pPr>
            <a:r>
              <a:rPr lang="en-US" sz="2600" b="0" i="0" u="none">
                <a:solidFill>
                  <a:schemeClr val="dk1"/>
                </a:solidFill>
                <a:latin typeface="Times New Roman"/>
                <a:ea typeface="Times New Roman"/>
                <a:cs typeface="Times New Roman"/>
                <a:sym typeface="Times New Roman"/>
              </a:rPr>
              <a:t>Need to use lookahead to choose</a:t>
            </a:r>
            <a:endParaRPr/>
          </a:p>
        </p:txBody>
      </p:sp>
      <p:sp>
        <p:nvSpPr>
          <p:cNvPr id="689" name="Google Shape;689;p45"/>
          <p:cNvSpPr txBox="1"/>
          <p:nvPr/>
        </p:nvSpPr>
        <p:spPr>
          <a:xfrm>
            <a:off x="1425575" y="5245100"/>
            <a:ext cx="1544637"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 🡪 L , S </a:t>
            </a:r>
            <a:r>
              <a:rPr lang="en-US" sz="2400" b="1" i="0" u="none">
                <a:solidFill>
                  <a:schemeClr val="accent2"/>
                </a:solidFill>
                <a:latin typeface="Times New Roman"/>
                <a:ea typeface="Times New Roman"/>
                <a:cs typeface="Times New Roman"/>
                <a:sym typeface="Times New Roman"/>
              </a:rPr>
              <a:t>.</a:t>
            </a:r>
            <a:endParaRPr/>
          </a:p>
        </p:txBody>
      </p:sp>
      <p:sp>
        <p:nvSpPr>
          <p:cNvPr id="690" name="Google Shape;690;p45"/>
          <p:cNvSpPr txBox="1"/>
          <p:nvPr/>
        </p:nvSpPr>
        <p:spPr>
          <a:xfrm>
            <a:off x="3902075" y="5041900"/>
            <a:ext cx="1544637" cy="81597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 🡪 L , S </a:t>
            </a:r>
            <a:r>
              <a:rPr lang="en-US" sz="2400" b="1" i="0" u="none">
                <a:solidFill>
                  <a:schemeClr val="accent2"/>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 🡪 S </a:t>
            </a:r>
            <a:r>
              <a:rPr lang="en-US" sz="2400" b="1" i="0" u="none">
                <a:solidFill>
                  <a:schemeClr val="accent2"/>
                </a:solidFill>
                <a:latin typeface="Times New Roman"/>
                <a:ea typeface="Times New Roman"/>
                <a:cs typeface="Times New Roman"/>
                <a:sym typeface="Times New Roman"/>
              </a:rPr>
              <a:t>.</a:t>
            </a:r>
            <a:r>
              <a:rPr lang="en-US" sz="2400" b="0" i="0" u="none">
                <a:solidFill>
                  <a:schemeClr val="accent2"/>
                </a:solidFill>
                <a:latin typeface="Times New Roman"/>
                <a:ea typeface="Times New Roman"/>
                <a:cs typeface="Times New Roman"/>
                <a:sym typeface="Times New Roman"/>
              </a:rPr>
              <a:t> , L</a:t>
            </a:r>
            <a:endParaRPr/>
          </a:p>
        </p:txBody>
      </p:sp>
      <p:sp>
        <p:nvSpPr>
          <p:cNvPr id="691" name="Google Shape;691;p45"/>
          <p:cNvSpPr txBox="1"/>
          <p:nvPr/>
        </p:nvSpPr>
        <p:spPr>
          <a:xfrm>
            <a:off x="6378575" y="5041900"/>
            <a:ext cx="1544637" cy="81597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 🡪 S , L </a:t>
            </a:r>
            <a:r>
              <a:rPr lang="en-US" sz="2400" b="1" i="0" u="none">
                <a:solidFill>
                  <a:schemeClr val="accent2"/>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 🡪 S </a:t>
            </a:r>
            <a:r>
              <a:rPr lang="en-US" sz="2400" b="1" i="0" u="none">
                <a:solidFill>
                  <a:schemeClr val="accent2"/>
                </a:solidFill>
                <a:latin typeface="Times New Roman"/>
                <a:ea typeface="Times New Roman"/>
                <a:cs typeface="Times New Roman"/>
                <a:sym typeface="Times New Roman"/>
              </a:rPr>
              <a:t>.</a:t>
            </a:r>
            <a:endParaRPr/>
          </a:p>
        </p:txBody>
      </p:sp>
      <p:sp>
        <p:nvSpPr>
          <p:cNvPr id="692" name="Google Shape;692;p45"/>
          <p:cNvSpPr txBox="1"/>
          <p:nvPr/>
        </p:nvSpPr>
        <p:spPr>
          <a:xfrm>
            <a:off x="6319837" y="5006975"/>
            <a:ext cx="1651000" cy="80645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93" name="Google Shape;693;p45"/>
          <p:cNvSpPr txBox="1"/>
          <p:nvPr/>
        </p:nvSpPr>
        <p:spPr>
          <a:xfrm>
            <a:off x="3917950" y="5006975"/>
            <a:ext cx="1576387" cy="80645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94" name="Google Shape;694;p45"/>
          <p:cNvSpPr txBox="1"/>
          <p:nvPr/>
        </p:nvSpPr>
        <p:spPr>
          <a:xfrm>
            <a:off x="1366837" y="5208587"/>
            <a:ext cx="1651000" cy="4699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95" name="Google Shape;695;p45"/>
          <p:cNvSpPr txBox="1"/>
          <p:nvPr/>
        </p:nvSpPr>
        <p:spPr>
          <a:xfrm>
            <a:off x="1485900" y="4608512"/>
            <a:ext cx="612775"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OK</a:t>
            </a:r>
            <a:endParaRPr/>
          </a:p>
        </p:txBody>
      </p:sp>
      <p:sp>
        <p:nvSpPr>
          <p:cNvPr id="696" name="Google Shape;696;p45"/>
          <p:cNvSpPr txBox="1"/>
          <p:nvPr/>
        </p:nvSpPr>
        <p:spPr>
          <a:xfrm>
            <a:off x="3902075" y="4572000"/>
            <a:ext cx="1608137"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shift/reduce</a:t>
            </a:r>
            <a:endParaRPr/>
          </a:p>
        </p:txBody>
      </p:sp>
      <p:sp>
        <p:nvSpPr>
          <p:cNvPr id="697" name="Google Shape;697;p45"/>
          <p:cNvSpPr txBox="1"/>
          <p:nvPr/>
        </p:nvSpPr>
        <p:spPr>
          <a:xfrm>
            <a:off x="6362700" y="4541837"/>
            <a:ext cx="1878012" cy="45085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reduce/reduce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Solve Conflict With Lookahead</a:t>
            </a:r>
            <a:endParaRPr/>
          </a:p>
        </p:txBody>
      </p:sp>
      <p:sp>
        <p:nvSpPr>
          <p:cNvPr id="703" name="Google Shape;703;p46"/>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3 popular techniques for employing lookahead of 1 symbol with bottom-up parsing</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SLR – Simple LR</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LALR – LookAhead LR</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LR(1)</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Each as a different means of utilizing the lookahead</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Results in different processing capabilities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47</a:t>
            </a:fld>
            <a:endParaRPr/>
          </a:p>
        </p:txBody>
      </p:sp>
      <p:sp>
        <p:nvSpPr>
          <p:cNvPr id="709" name="Google Shape;709;p4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Constructing SLR Parsing Table </a:t>
            </a:r>
            <a:br>
              <a:rPr lang="en-US" sz="3200" b="1" i="0" u="none">
                <a:solidFill>
                  <a:schemeClr val="dk2"/>
                </a:solidFill>
                <a:latin typeface="Times New Roman"/>
                <a:ea typeface="Times New Roman"/>
                <a:cs typeface="Times New Roman"/>
                <a:sym typeface="Times New Roman"/>
              </a:rPr>
            </a:br>
            <a:r>
              <a:rPr lang="en-US" sz="1800" b="1" i="0" u="none">
                <a:solidFill>
                  <a:schemeClr val="dk2"/>
                </a:solidFill>
                <a:latin typeface="Times New Roman"/>
                <a:ea typeface="Times New Roman"/>
                <a:cs typeface="Times New Roman"/>
                <a:sym typeface="Times New Roman"/>
              </a:rPr>
              <a:t>(of an augumented grammar G’)</a:t>
            </a:r>
            <a:endParaRPr/>
          </a:p>
        </p:txBody>
      </p:sp>
      <p:sp>
        <p:nvSpPr>
          <p:cNvPr id="710" name="Google Shape;710;p47"/>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Construct the canonical collection of sets of LR(0) items  for G’.    	C←{I</a:t>
            </a:r>
            <a:r>
              <a:rPr lang="en-US" sz="2400" b="0" i="0" u="none" baseline="-25000">
                <a:solidFill>
                  <a:schemeClr val="dk1"/>
                </a:solidFill>
                <a:latin typeface="Times New Roman"/>
                <a:ea typeface="Times New Roman"/>
                <a:cs typeface="Times New Roman"/>
                <a:sym typeface="Times New Roman"/>
              </a:rPr>
              <a:t>0</a:t>
            </a: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a:t>
            </a:r>
            <a:endParaRPr sz="2400" b="0" i="0" u="none">
              <a:solidFill>
                <a:schemeClr val="dk1"/>
              </a:solidFill>
              <a:latin typeface="Times New Roman"/>
              <a:ea typeface="Times New Roman"/>
              <a:cs typeface="Times New Roman"/>
              <a:sym typeface="Times New Roman"/>
            </a:endParaRPr>
          </a:p>
          <a:p>
            <a:pPr marL="457200" lvl="0" indent="-393700" algn="l" rtl="0">
              <a:lnSpc>
                <a:spcPct val="9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457200" lvl="0" indent="-457200" algn="l" rtl="0">
              <a:lnSpc>
                <a:spcPct val="9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Create the parsing action table as follows</a:t>
            </a:r>
            <a:endParaRPr/>
          </a:p>
          <a:p>
            <a:pPr marL="800100" lvl="1" indent="-342900" algn="l" rtl="0">
              <a:lnSpc>
                <a:spcPct val="9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a is a terminal, A→α.aβ in I</a:t>
            </a:r>
            <a:r>
              <a:rPr lang="en-US" sz="2000" b="0" i="0" u="none" baseline="-25000">
                <a:solidFill>
                  <a:schemeClr val="dk1"/>
                </a:solidFill>
                <a:latin typeface="Times New Roman"/>
                <a:ea typeface="Times New Roman"/>
                <a:cs typeface="Times New Roman"/>
                <a:sym typeface="Times New Roman"/>
              </a:rPr>
              <a:t>i </a:t>
            </a:r>
            <a:r>
              <a:rPr lang="en-US" sz="2000" b="0" i="0" u="none">
                <a:solidFill>
                  <a:schemeClr val="dk1"/>
                </a:solidFill>
                <a:latin typeface="Times New Roman"/>
                <a:ea typeface="Times New Roman"/>
                <a:cs typeface="Times New Roman"/>
                <a:sym typeface="Times New Roman"/>
              </a:rPr>
              <a:t> and goto(I</a:t>
            </a:r>
            <a:r>
              <a:rPr lang="en-US" sz="2000" b="0" i="0" u="none" baseline="-25000">
                <a:solidFill>
                  <a:schemeClr val="dk1"/>
                </a:solidFill>
                <a:latin typeface="Times New Roman"/>
                <a:ea typeface="Times New Roman"/>
                <a:cs typeface="Times New Roman"/>
                <a:sym typeface="Times New Roman"/>
              </a:rPr>
              <a:t>i</a:t>
            </a:r>
            <a:r>
              <a:rPr lang="en-US" sz="2000" b="0" i="0" u="none">
                <a:solidFill>
                  <a:schemeClr val="dk1"/>
                </a:solidFill>
                <a:latin typeface="Times New Roman"/>
                <a:ea typeface="Times New Roman"/>
                <a:cs typeface="Times New Roman"/>
                <a:sym typeface="Times New Roman"/>
              </a:rPr>
              <a:t>,a)=I</a:t>
            </a:r>
            <a:r>
              <a:rPr lang="en-US" sz="2000" b="0" i="0" u="none" baseline="-25000">
                <a:solidFill>
                  <a:schemeClr val="dk1"/>
                </a:solidFill>
                <a:latin typeface="Times New Roman"/>
                <a:ea typeface="Times New Roman"/>
                <a:cs typeface="Times New Roman"/>
                <a:sym typeface="Times New Roman"/>
              </a:rPr>
              <a:t>j</a:t>
            </a:r>
            <a:r>
              <a:rPr lang="en-US" sz="2000" b="0" i="0" u="none">
                <a:solidFill>
                  <a:schemeClr val="dk1"/>
                </a:solidFill>
                <a:latin typeface="Times New Roman"/>
                <a:ea typeface="Times New Roman"/>
                <a:cs typeface="Times New Roman"/>
                <a:sym typeface="Times New Roman"/>
              </a:rPr>
              <a:t>  then action[i,a] is  </a:t>
            </a:r>
            <a:r>
              <a:rPr lang="en-US" sz="2000" b="1" i="1" u="none">
                <a:solidFill>
                  <a:schemeClr val="dk1"/>
                </a:solidFill>
                <a:latin typeface="Times New Roman"/>
                <a:ea typeface="Times New Roman"/>
                <a:cs typeface="Times New Roman"/>
                <a:sym typeface="Times New Roman"/>
              </a:rPr>
              <a:t>shift j</a:t>
            </a:r>
            <a:r>
              <a:rPr lang="en-US" sz="2000" b="1" i="0" u="none">
                <a:solidFill>
                  <a:schemeClr val="dk1"/>
                </a:solidFill>
                <a:latin typeface="Times New Roman"/>
                <a:ea typeface="Times New Roman"/>
                <a:cs typeface="Times New Roman"/>
                <a:sym typeface="Times New Roman"/>
              </a:rPr>
              <a:t>.</a:t>
            </a:r>
            <a:endParaRPr/>
          </a:p>
          <a:p>
            <a:pPr marL="800100" lvl="1" indent="-342900" algn="l" rtl="0">
              <a:lnSpc>
                <a:spcPct val="9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A→α.  is in I</a:t>
            </a:r>
            <a:r>
              <a:rPr lang="en-US" sz="2000" b="0" i="0" u="none" baseline="-25000">
                <a:solidFill>
                  <a:schemeClr val="dk1"/>
                </a:solidFill>
                <a:latin typeface="Times New Roman"/>
                <a:ea typeface="Times New Roman"/>
                <a:cs typeface="Times New Roman"/>
                <a:sym typeface="Times New Roman"/>
              </a:rPr>
              <a:t>i </a:t>
            </a:r>
            <a:r>
              <a:rPr lang="en-US" sz="2000" b="0" i="0" u="none">
                <a:solidFill>
                  <a:schemeClr val="dk1"/>
                </a:solidFill>
                <a:latin typeface="Times New Roman"/>
                <a:ea typeface="Times New Roman"/>
                <a:cs typeface="Times New Roman"/>
                <a:sym typeface="Times New Roman"/>
              </a:rPr>
              <a:t>, then action[i,a] is  </a:t>
            </a:r>
            <a:r>
              <a:rPr lang="en-US" sz="2000" b="1" i="1" u="none">
                <a:solidFill>
                  <a:schemeClr val="dk1"/>
                </a:solidFill>
                <a:latin typeface="Times New Roman"/>
                <a:ea typeface="Times New Roman"/>
                <a:cs typeface="Times New Roman"/>
                <a:sym typeface="Times New Roman"/>
              </a:rPr>
              <a:t>reduce A→α</a:t>
            </a:r>
            <a:r>
              <a:rPr lang="en-US" sz="2000" b="0" i="0" u="none">
                <a:solidFill>
                  <a:schemeClr val="dk1"/>
                </a:solidFill>
                <a:latin typeface="Times New Roman"/>
                <a:ea typeface="Times New Roman"/>
                <a:cs typeface="Times New Roman"/>
                <a:sym typeface="Times New Roman"/>
              </a:rPr>
              <a:t>  for </a:t>
            </a:r>
            <a:r>
              <a:rPr lang="en-US" sz="2000" b="0" i="0" u="none">
                <a:solidFill>
                  <a:srgbClr val="CC0000"/>
                </a:solidFill>
                <a:latin typeface="Times New Roman"/>
                <a:ea typeface="Times New Roman"/>
                <a:cs typeface="Times New Roman"/>
                <a:sym typeface="Times New Roman"/>
              </a:rPr>
              <a:t>all a in FOLLOW(A)</a:t>
            </a:r>
            <a:r>
              <a:rPr lang="en-US" sz="2000" b="0" i="0" u="none">
                <a:solidFill>
                  <a:schemeClr val="dk1"/>
                </a:solidFill>
                <a:latin typeface="Times New Roman"/>
                <a:ea typeface="Times New Roman"/>
                <a:cs typeface="Times New Roman"/>
                <a:sym typeface="Times New Roman"/>
              </a:rPr>
              <a:t>   where A≠S’.(</a:t>
            </a:r>
            <a:r>
              <a:rPr lang="en-US" sz="2000" b="0" i="0" u="none">
                <a:solidFill>
                  <a:srgbClr val="FF0000"/>
                </a:solidFill>
                <a:latin typeface="Times New Roman"/>
                <a:ea typeface="Times New Roman"/>
                <a:cs typeface="Times New Roman"/>
                <a:sym typeface="Times New Roman"/>
              </a:rPr>
              <a:t>see example E→T.</a:t>
            </a:r>
            <a:r>
              <a:rPr lang="en-US" sz="2000" b="0" i="0" u="none">
                <a:solidFill>
                  <a:schemeClr val="dk1"/>
                </a:solidFill>
                <a:latin typeface="Times New Roman"/>
                <a:ea typeface="Times New Roman"/>
                <a:cs typeface="Times New Roman"/>
                <a:sym typeface="Times New Roman"/>
              </a:rPr>
              <a:t>)</a:t>
            </a:r>
            <a:endParaRPr/>
          </a:p>
          <a:p>
            <a:pPr marL="800100" lvl="1" indent="-342900" algn="l" rtl="0">
              <a:lnSpc>
                <a:spcPct val="9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S’→S.  is in I</a:t>
            </a:r>
            <a:r>
              <a:rPr lang="en-US" sz="2000" b="0" i="0" u="none" baseline="-25000">
                <a:solidFill>
                  <a:schemeClr val="dk1"/>
                </a:solidFill>
                <a:latin typeface="Times New Roman"/>
                <a:ea typeface="Times New Roman"/>
                <a:cs typeface="Times New Roman"/>
                <a:sym typeface="Times New Roman"/>
              </a:rPr>
              <a:t>i </a:t>
            </a:r>
            <a:r>
              <a:rPr lang="en-US" sz="2000" b="0" i="0" u="none">
                <a:solidFill>
                  <a:schemeClr val="dk1"/>
                </a:solidFill>
                <a:latin typeface="Times New Roman"/>
                <a:ea typeface="Times New Roman"/>
                <a:cs typeface="Times New Roman"/>
                <a:sym typeface="Times New Roman"/>
              </a:rPr>
              <a:t>, then action[i,$] is  </a:t>
            </a:r>
            <a:r>
              <a:rPr lang="en-US" sz="2000" b="1" i="1" u="none">
                <a:solidFill>
                  <a:schemeClr val="dk1"/>
                </a:solidFill>
                <a:latin typeface="Times New Roman"/>
                <a:ea typeface="Times New Roman"/>
                <a:cs typeface="Times New Roman"/>
                <a:sym typeface="Times New Roman"/>
              </a:rPr>
              <a:t>accept</a:t>
            </a:r>
            <a:r>
              <a:rPr lang="en-US" sz="2000" b="0" i="0" u="none">
                <a:solidFill>
                  <a:schemeClr val="dk1"/>
                </a:solidFill>
                <a:latin typeface="Times New Roman"/>
                <a:ea typeface="Times New Roman"/>
                <a:cs typeface="Times New Roman"/>
                <a:sym typeface="Times New Roman"/>
              </a:rPr>
              <a:t>.</a:t>
            </a:r>
            <a:endParaRPr/>
          </a:p>
          <a:p>
            <a:pPr marL="800100" lvl="1" indent="-342900" algn="l" rtl="0">
              <a:lnSpc>
                <a:spcPct val="9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any conflicting actions generated by these rules, the grammar is not SLR(1).</a:t>
            </a:r>
            <a:endParaRPr/>
          </a:p>
          <a:p>
            <a:pPr marL="457200" lvl="0" indent="-393700" algn="l" rtl="0">
              <a:lnSpc>
                <a:spcPct val="9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457200" lvl="0" indent="-457200" algn="l" rtl="0">
              <a:lnSpc>
                <a:spcPct val="9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Create the parsing goto table</a:t>
            </a:r>
            <a:endParaRPr/>
          </a:p>
          <a:p>
            <a:pPr marL="800100" lvl="1" indent="-342900" algn="l" rtl="0">
              <a:lnSpc>
                <a:spcPct val="9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for all non-terminals A,  if goto(I</a:t>
            </a:r>
            <a:r>
              <a:rPr lang="en-US" sz="2000" b="0" i="0" u="none" baseline="-25000">
                <a:solidFill>
                  <a:schemeClr val="dk1"/>
                </a:solidFill>
                <a:latin typeface="Times New Roman"/>
                <a:ea typeface="Times New Roman"/>
                <a:cs typeface="Times New Roman"/>
                <a:sym typeface="Times New Roman"/>
              </a:rPr>
              <a:t>i</a:t>
            </a:r>
            <a:r>
              <a:rPr lang="en-US" sz="2000" b="0" i="0" u="none">
                <a:solidFill>
                  <a:schemeClr val="dk1"/>
                </a:solidFill>
                <a:latin typeface="Times New Roman"/>
                <a:ea typeface="Times New Roman"/>
                <a:cs typeface="Times New Roman"/>
                <a:sym typeface="Times New Roman"/>
              </a:rPr>
              <a:t>,A)=I</a:t>
            </a:r>
            <a:r>
              <a:rPr lang="en-US" sz="2000" b="0" i="0" u="none" baseline="-25000">
                <a:solidFill>
                  <a:schemeClr val="dk1"/>
                </a:solidFill>
                <a:latin typeface="Times New Roman"/>
                <a:ea typeface="Times New Roman"/>
                <a:cs typeface="Times New Roman"/>
                <a:sym typeface="Times New Roman"/>
              </a:rPr>
              <a:t>j</a:t>
            </a:r>
            <a:r>
              <a:rPr lang="en-US" sz="2000" b="0" i="0" u="none">
                <a:solidFill>
                  <a:schemeClr val="dk1"/>
                </a:solidFill>
                <a:latin typeface="Times New Roman"/>
                <a:ea typeface="Times New Roman"/>
                <a:cs typeface="Times New Roman"/>
                <a:sym typeface="Times New Roman"/>
              </a:rPr>
              <a:t>  then goto[i,A]=j</a:t>
            </a:r>
            <a:endParaRPr/>
          </a:p>
          <a:p>
            <a:pPr marL="457200" lvl="0" indent="-393700" algn="l" rtl="0">
              <a:lnSpc>
                <a:spcPct val="9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457200" lvl="0" indent="-457200" algn="l" rtl="0">
              <a:lnSpc>
                <a:spcPct val="9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All entries not defined by (2) and (3) are errors.</a:t>
            </a:r>
            <a:endParaRPr/>
          </a:p>
          <a:p>
            <a:pPr marL="457200" lvl="0" indent="-393700" algn="l" rtl="0">
              <a:lnSpc>
                <a:spcPct val="9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457200" lvl="0" indent="-457200" algn="l" rtl="0">
              <a:lnSpc>
                <a:spcPct val="9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Initial state of the parser contains  S’→.S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SLR Parsing</a:t>
            </a:r>
            <a:endParaRPr/>
          </a:p>
        </p:txBody>
      </p:sp>
      <p:sp>
        <p:nvSpPr>
          <p:cNvPr id="716" name="Google Shape;716;p48"/>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600"/>
              <a:buFont typeface="Times New Roman"/>
              <a:buChar char="•"/>
            </a:pPr>
            <a:r>
              <a:rPr lang="en-US" sz="2600" b="0" i="0" u="none">
                <a:solidFill>
                  <a:schemeClr val="dk1"/>
                </a:solidFill>
                <a:latin typeface="Times New Roman"/>
                <a:ea typeface="Times New Roman"/>
                <a:cs typeface="Times New Roman"/>
                <a:sym typeface="Times New Roman"/>
              </a:rPr>
              <a:t>SLR Parsing = Easy extension of LR(0)</a:t>
            </a:r>
            <a:endParaRPr/>
          </a:p>
          <a:p>
            <a:pPr marL="742950" lvl="1" indent="-285750" algn="l" rtl="0">
              <a:lnSpc>
                <a:spcPct val="100000"/>
              </a:lnSpc>
              <a:spcBef>
                <a:spcPts val="460"/>
              </a:spcBef>
              <a:spcAft>
                <a:spcPts val="0"/>
              </a:spcAft>
              <a:buClr>
                <a:schemeClr val="dk1"/>
              </a:buClr>
              <a:buSzPts val="2300"/>
              <a:buFont typeface="Times New Roman"/>
              <a:buChar char="–"/>
            </a:pPr>
            <a:r>
              <a:rPr lang="en-US" sz="2300" b="0" i="0" u="none">
                <a:solidFill>
                  <a:schemeClr val="dk1"/>
                </a:solidFill>
                <a:latin typeface="Times New Roman"/>
                <a:ea typeface="Times New Roman"/>
                <a:cs typeface="Times New Roman"/>
                <a:sym typeface="Times New Roman"/>
              </a:rPr>
              <a:t>For each reduction X 🡪 β, look at next symbol C</a:t>
            </a:r>
            <a:endParaRPr/>
          </a:p>
          <a:p>
            <a:pPr marL="742950" lvl="1" indent="-285750" algn="l" rtl="0">
              <a:lnSpc>
                <a:spcPct val="100000"/>
              </a:lnSpc>
              <a:spcBef>
                <a:spcPts val="460"/>
              </a:spcBef>
              <a:spcAft>
                <a:spcPts val="0"/>
              </a:spcAft>
              <a:buClr>
                <a:schemeClr val="dk1"/>
              </a:buClr>
              <a:buSzPts val="2300"/>
              <a:buFont typeface="Times New Roman"/>
              <a:buChar char="–"/>
            </a:pPr>
            <a:r>
              <a:rPr lang="en-US" sz="2300" b="0" i="0" u="none">
                <a:solidFill>
                  <a:schemeClr val="dk1"/>
                </a:solidFill>
                <a:latin typeface="Times New Roman"/>
                <a:ea typeface="Times New Roman"/>
                <a:cs typeface="Times New Roman"/>
                <a:sym typeface="Times New Roman"/>
              </a:rPr>
              <a:t>Apply reduction only if </a:t>
            </a:r>
            <a:r>
              <a:rPr lang="en-US" sz="2300" b="0" i="0" u="sng">
                <a:solidFill>
                  <a:schemeClr val="dk1"/>
                </a:solidFill>
                <a:latin typeface="Times New Roman"/>
                <a:ea typeface="Times New Roman"/>
                <a:cs typeface="Times New Roman"/>
                <a:sym typeface="Times New Roman"/>
              </a:rPr>
              <a:t>C is in FOLLOW(X)</a:t>
            </a:r>
            <a:endParaRPr/>
          </a:p>
          <a:p>
            <a:pPr marL="342900" lvl="0" indent="-342900" algn="l" rtl="0">
              <a:lnSpc>
                <a:spcPct val="100000"/>
              </a:lnSpc>
              <a:spcBef>
                <a:spcPts val="520"/>
              </a:spcBef>
              <a:spcAft>
                <a:spcPts val="0"/>
              </a:spcAft>
              <a:buClr>
                <a:schemeClr val="dk1"/>
              </a:buClr>
              <a:buSzPts val="2600"/>
              <a:buFont typeface="Times New Roman"/>
              <a:buChar char="•"/>
            </a:pPr>
            <a:r>
              <a:rPr lang="en-US" sz="2600" b="0" i="0" u="none">
                <a:solidFill>
                  <a:schemeClr val="dk1"/>
                </a:solidFill>
                <a:latin typeface="Times New Roman"/>
                <a:ea typeface="Times New Roman"/>
                <a:cs typeface="Times New Roman"/>
                <a:sym typeface="Times New Roman"/>
              </a:rPr>
              <a:t>SLR parsing table eliminates some conflicts</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Same as LR(0) table except reduction rows</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Adds reductions X 🡪 </a:t>
            </a:r>
            <a:r>
              <a:rPr lang="en-US" sz="2300" b="0" i="0" u="none">
                <a:solidFill>
                  <a:schemeClr val="dk1"/>
                </a:solidFill>
                <a:latin typeface="Times New Roman"/>
                <a:ea typeface="Times New Roman"/>
                <a:cs typeface="Times New Roman"/>
                <a:sym typeface="Times New Roman"/>
              </a:rPr>
              <a:t>β only in the columns of symbols in FOLLOW(X)</a:t>
            </a:r>
            <a:endParaRPr/>
          </a:p>
        </p:txBody>
      </p:sp>
      <p:sp>
        <p:nvSpPr>
          <p:cNvPr id="717" name="Google Shape;717;p48"/>
          <p:cNvSpPr txBox="1"/>
          <p:nvPr/>
        </p:nvSpPr>
        <p:spPr>
          <a:xfrm>
            <a:off x="2492375" y="5543550"/>
            <a:ext cx="4502150" cy="403225"/>
          </a:xfrm>
          <a:prstGeom prst="rect">
            <a:avLst/>
          </a:prstGeom>
          <a:solidFill>
            <a:srgbClr val="CCECFF"/>
          </a:solidFill>
          <a:ln>
            <a:noFill/>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18" name="Google Shape;718;p48"/>
          <p:cNvSpPr txBox="1"/>
          <p:nvPr/>
        </p:nvSpPr>
        <p:spPr>
          <a:xfrm>
            <a:off x="2551112" y="4840287"/>
            <a:ext cx="6021387" cy="1195387"/>
          </a:xfrm>
          <a:prstGeom prst="rect">
            <a:avLst/>
          </a:prstGeom>
          <a:noFill/>
          <a:ln>
            <a:noFill/>
          </a:ln>
        </p:spPr>
        <p:txBody>
          <a:bodyPr spcFirstLastPara="1" wrap="square" lIns="85950" tIns="42975" rIns="85950" bIns="42975" anchor="t" anchorCtr="0">
            <a:spAutoFit/>
          </a:bodyPr>
          <a:lstStyle/>
          <a:p>
            <a:pPr marL="428625" marR="0" lvl="0" indent="-428625"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num	+		$	E	S</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s4					g2	g6</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		s3		S🡪E	</a:t>
            </a:r>
            <a:endParaRPr/>
          </a:p>
        </p:txBody>
      </p:sp>
      <p:sp>
        <p:nvSpPr>
          <p:cNvPr id="719" name="Google Shape;719;p48"/>
          <p:cNvSpPr txBox="1"/>
          <p:nvPr/>
        </p:nvSpPr>
        <p:spPr>
          <a:xfrm>
            <a:off x="2492375" y="4803775"/>
            <a:ext cx="5988050" cy="1143000"/>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720" name="Google Shape;720;p48"/>
          <p:cNvCxnSpPr/>
          <p:nvPr/>
        </p:nvCxnSpPr>
        <p:spPr>
          <a:xfrm>
            <a:off x="6994525" y="4803775"/>
            <a:ext cx="0" cy="1143000"/>
          </a:xfrm>
          <a:prstGeom prst="straightConnector1">
            <a:avLst/>
          </a:prstGeom>
          <a:noFill/>
          <a:ln w="12700" cap="flat" cmpd="sng">
            <a:solidFill>
              <a:schemeClr val="dk1"/>
            </a:solidFill>
            <a:prstDash val="solid"/>
            <a:miter lim="800000"/>
            <a:headEnd type="none" w="med" len="med"/>
            <a:tailEnd type="none" w="med" len="med"/>
          </a:ln>
        </p:spPr>
      </p:cxnSp>
      <p:cxnSp>
        <p:nvCxnSpPr>
          <p:cNvPr id="721" name="Google Shape;721;p48"/>
          <p:cNvCxnSpPr/>
          <p:nvPr/>
        </p:nvCxnSpPr>
        <p:spPr>
          <a:xfrm>
            <a:off x="2941637" y="4803775"/>
            <a:ext cx="0" cy="1143000"/>
          </a:xfrm>
          <a:prstGeom prst="straightConnector1">
            <a:avLst/>
          </a:prstGeom>
          <a:noFill/>
          <a:ln w="12700" cap="flat" cmpd="sng">
            <a:solidFill>
              <a:schemeClr val="dk1"/>
            </a:solidFill>
            <a:prstDash val="solid"/>
            <a:miter lim="800000"/>
            <a:headEnd type="none" w="med" len="med"/>
            <a:tailEnd type="none" w="med" len="med"/>
          </a:ln>
        </p:spPr>
      </p:cxnSp>
      <p:cxnSp>
        <p:nvCxnSpPr>
          <p:cNvPr id="722" name="Google Shape;722;p48"/>
          <p:cNvCxnSpPr/>
          <p:nvPr/>
        </p:nvCxnSpPr>
        <p:spPr>
          <a:xfrm rot="10800000" flipH="1">
            <a:off x="2492375" y="5176837"/>
            <a:ext cx="5988050" cy="31750"/>
          </a:xfrm>
          <a:prstGeom prst="straightConnector1">
            <a:avLst/>
          </a:prstGeom>
          <a:noFill/>
          <a:ln w="12700" cap="flat" cmpd="sng">
            <a:solidFill>
              <a:schemeClr val="dk1"/>
            </a:solidFill>
            <a:prstDash val="solid"/>
            <a:miter lim="800000"/>
            <a:headEnd type="none" w="med" len="med"/>
            <a:tailEnd type="none" w="med" len="med"/>
          </a:ln>
        </p:spPr>
      </p:cxnSp>
      <p:sp>
        <p:nvSpPr>
          <p:cNvPr id="723" name="Google Shape;723;p48"/>
          <p:cNvSpPr txBox="1"/>
          <p:nvPr/>
        </p:nvSpPr>
        <p:spPr>
          <a:xfrm>
            <a:off x="1276350" y="4370387"/>
            <a:ext cx="3157537" cy="3794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rgbClr val="FF0000"/>
              </a:buClr>
              <a:buSzPts val="1900"/>
              <a:buFont typeface="Times New Roman"/>
              <a:buNone/>
            </a:pPr>
            <a:r>
              <a:rPr lang="en-US" sz="1900" b="0" i="0" u="none">
                <a:solidFill>
                  <a:srgbClr val="FF0000"/>
                </a:solidFill>
                <a:latin typeface="Times New Roman"/>
                <a:ea typeface="Times New Roman"/>
                <a:cs typeface="Times New Roman"/>
                <a:sym typeface="Times New Roman"/>
              </a:rPr>
              <a:t>Example:  FOLLOW(S) = {$}</a:t>
            </a:r>
            <a:endParaRPr/>
          </a:p>
        </p:txBody>
      </p:sp>
      <p:sp>
        <p:nvSpPr>
          <p:cNvPr id="724" name="Google Shape;724;p48"/>
          <p:cNvSpPr txBox="1"/>
          <p:nvPr/>
        </p:nvSpPr>
        <p:spPr>
          <a:xfrm>
            <a:off x="600075" y="4908550"/>
            <a:ext cx="1376362" cy="862012"/>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1700"/>
              <a:buFont typeface="Times New Roman"/>
              <a:buNone/>
            </a:pPr>
            <a:r>
              <a:rPr lang="en-US" sz="1700" b="0" i="0" u="sng">
                <a:solidFill>
                  <a:schemeClr val="accent2"/>
                </a:solidFill>
                <a:latin typeface="Times New Roman"/>
                <a:ea typeface="Times New Roman"/>
                <a:cs typeface="Times New Roman"/>
                <a:sym typeface="Times New Roman"/>
              </a:rPr>
              <a:t>Grammar</a:t>
            </a:r>
            <a:endParaRPr/>
          </a:p>
          <a:p>
            <a:pPr marL="0" marR="0" lvl="0" indent="0" algn="l" rtl="0">
              <a:lnSpc>
                <a:spcPct val="100000"/>
              </a:lnSpc>
              <a:spcBef>
                <a:spcPts val="0"/>
              </a:spcBef>
              <a:spcAft>
                <a:spcPts val="0"/>
              </a:spcAft>
              <a:buClr>
                <a:schemeClr val="accent2"/>
              </a:buClr>
              <a:buSzPts val="1700"/>
              <a:buFont typeface="Times New Roman"/>
              <a:buNone/>
            </a:pPr>
            <a:r>
              <a:rPr lang="en-US" sz="1700" b="0" i="0" u="none">
                <a:solidFill>
                  <a:schemeClr val="accent2"/>
                </a:solidFill>
                <a:latin typeface="Times New Roman"/>
                <a:ea typeface="Times New Roman"/>
                <a:cs typeface="Times New Roman"/>
                <a:sym typeface="Times New Roman"/>
              </a:rPr>
              <a:t>S 🡪 E + S | E</a:t>
            </a:r>
            <a:endParaRPr/>
          </a:p>
          <a:p>
            <a:pPr marL="0" marR="0" lvl="0" indent="0" algn="l" rtl="0">
              <a:lnSpc>
                <a:spcPct val="100000"/>
              </a:lnSpc>
              <a:spcBef>
                <a:spcPts val="0"/>
              </a:spcBef>
              <a:spcAft>
                <a:spcPts val="0"/>
              </a:spcAft>
              <a:buClr>
                <a:schemeClr val="accent2"/>
              </a:buClr>
              <a:buSzPts val="1700"/>
              <a:buFont typeface="Times New Roman"/>
              <a:buNone/>
            </a:pPr>
            <a:r>
              <a:rPr lang="en-US" sz="1700" b="0" i="0" u="none">
                <a:solidFill>
                  <a:schemeClr val="accent2"/>
                </a:solidFill>
                <a:latin typeface="Times New Roman"/>
                <a:ea typeface="Times New Roman"/>
                <a:cs typeface="Times New Roman"/>
                <a:sym typeface="Times New Roman"/>
              </a:rPr>
              <a:t>E 🡪 num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SLR Parsing Table</a:t>
            </a:r>
            <a:endParaRPr/>
          </a:p>
        </p:txBody>
      </p:sp>
      <p:sp>
        <p:nvSpPr>
          <p:cNvPr id="730" name="Google Shape;730;p49"/>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Reductions do not fill entire rows as before</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Otherwise, same as LR(0)</a:t>
            </a:r>
            <a:endParaRPr/>
          </a:p>
        </p:txBody>
      </p:sp>
      <p:sp>
        <p:nvSpPr>
          <p:cNvPr id="731" name="Google Shape;731;p49"/>
          <p:cNvSpPr txBox="1"/>
          <p:nvPr/>
        </p:nvSpPr>
        <p:spPr>
          <a:xfrm>
            <a:off x="476250" y="2457450"/>
            <a:ext cx="6877050" cy="3006725"/>
          </a:xfrm>
          <a:prstGeom prst="rect">
            <a:avLst/>
          </a:prstGeom>
          <a:noFill/>
          <a:ln>
            <a:noFill/>
          </a:ln>
        </p:spPr>
        <p:txBody>
          <a:bodyPr spcFirstLastPara="1" wrap="square" lIns="85950" tIns="42975" rIns="85950" bIns="42975" anchor="t" anchorCtr="0">
            <a:spAutoFit/>
          </a:bodyPr>
          <a:lstStyle/>
          <a:p>
            <a:pPr marL="428625" marR="0" lvl="0" indent="-428625"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num	+		$		E	S</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s4						g2	g6</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		s3		S🡪E</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s4						g2	g5</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		E🡪num	E🡪num</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              			S🡪E+S</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  				s7</a:t>
            </a:r>
            <a:endParaRPr/>
          </a:p>
          <a:p>
            <a:pPr marL="428625" marR="0" lvl="0" indent="-428625" algn="l" rtl="0">
              <a:lnSpc>
                <a:spcPct val="100000"/>
              </a:lnSpc>
              <a:spcBef>
                <a:spcPts val="0"/>
              </a:spcBef>
              <a:spcAft>
                <a:spcPts val="0"/>
              </a:spcAft>
              <a:buClr>
                <a:schemeClr val="dk1"/>
              </a:buClr>
              <a:buSzPts val="2400"/>
              <a:buFont typeface="Times New Roman"/>
              <a:buAutoNum type="arabicPlain"/>
            </a:pPr>
            <a:r>
              <a:rPr lang="en-US" sz="2400" b="0" i="0" u="none">
                <a:solidFill>
                  <a:schemeClr val="dk1"/>
                </a:solidFill>
                <a:latin typeface="Times New Roman"/>
                <a:ea typeface="Times New Roman"/>
                <a:cs typeface="Times New Roman"/>
                <a:sym typeface="Times New Roman"/>
              </a:rPr>
              <a:t>  				accept		</a:t>
            </a:r>
            <a:endParaRPr/>
          </a:p>
        </p:txBody>
      </p:sp>
      <p:sp>
        <p:nvSpPr>
          <p:cNvPr id="732" name="Google Shape;732;p49"/>
          <p:cNvSpPr txBox="1"/>
          <p:nvPr/>
        </p:nvSpPr>
        <p:spPr>
          <a:xfrm>
            <a:off x="415925" y="2420937"/>
            <a:ext cx="7110412" cy="3063875"/>
          </a:xfrm>
          <a:prstGeom prst="rect">
            <a:avLst/>
          </a:prstGeom>
          <a:noFill/>
          <a:ln w="12700" cap="flat" cmpd="sng">
            <a:solidFill>
              <a:schemeClr val="dk1"/>
            </a:solidFill>
            <a:prstDash val="solid"/>
            <a:miter lim="800000"/>
            <a:headEnd type="none" w="sm" len="sm"/>
            <a:tailEnd type="none" w="sm" len="sm"/>
          </a:ln>
        </p:spPr>
        <p:txBody>
          <a:bodyPr spcFirstLastPara="1" wrap="square" lIns="85950" tIns="42975" rIns="85950" bIns="4297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733" name="Google Shape;733;p49"/>
          <p:cNvCxnSpPr/>
          <p:nvPr/>
        </p:nvCxnSpPr>
        <p:spPr>
          <a:xfrm rot="10800000" flipH="1">
            <a:off x="415925" y="2852737"/>
            <a:ext cx="7058025" cy="30162"/>
          </a:xfrm>
          <a:prstGeom prst="straightConnector1">
            <a:avLst/>
          </a:prstGeom>
          <a:noFill/>
          <a:ln w="12700" cap="flat" cmpd="sng">
            <a:solidFill>
              <a:schemeClr val="dk1"/>
            </a:solidFill>
            <a:prstDash val="solid"/>
            <a:miter lim="800000"/>
            <a:headEnd type="none" w="med" len="med"/>
            <a:tailEnd type="none" w="med" len="med"/>
          </a:ln>
        </p:spPr>
      </p:cxnSp>
      <p:sp>
        <p:nvSpPr>
          <p:cNvPr id="734" name="Google Shape;734;p49"/>
          <p:cNvSpPr txBox="1"/>
          <p:nvPr/>
        </p:nvSpPr>
        <p:spPr>
          <a:xfrm>
            <a:off x="6824662" y="1052512"/>
            <a:ext cx="1870075" cy="11811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sng">
                <a:solidFill>
                  <a:schemeClr val="accent2"/>
                </a:solidFill>
                <a:latin typeface="Times New Roman"/>
                <a:ea typeface="Times New Roman"/>
                <a:cs typeface="Times New Roman"/>
                <a:sym typeface="Times New Roman"/>
              </a:rPr>
              <a:t>Grammar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 🡪 E + S | E</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E 🡪 num</a:t>
            </a:r>
            <a:endParaRPr/>
          </a:p>
        </p:txBody>
      </p:sp>
      <p:cxnSp>
        <p:nvCxnSpPr>
          <p:cNvPr id="735" name="Google Shape;735;p49"/>
          <p:cNvCxnSpPr/>
          <p:nvPr/>
        </p:nvCxnSpPr>
        <p:spPr>
          <a:xfrm>
            <a:off x="855662" y="2411412"/>
            <a:ext cx="0" cy="3097212"/>
          </a:xfrm>
          <a:prstGeom prst="straightConnector1">
            <a:avLst/>
          </a:prstGeom>
          <a:noFill/>
          <a:ln w="9525" cap="flat" cmpd="sng">
            <a:solidFill>
              <a:schemeClr val="dk1"/>
            </a:solidFill>
            <a:prstDash val="solid"/>
            <a:miter lim="800000"/>
            <a:headEnd type="none" w="med" len="med"/>
            <a:tailEnd type="none" w="med" len="med"/>
          </a:ln>
        </p:spPr>
      </p:cxnSp>
      <p:cxnSp>
        <p:nvCxnSpPr>
          <p:cNvPr id="736" name="Google Shape;736;p49"/>
          <p:cNvCxnSpPr/>
          <p:nvPr/>
        </p:nvCxnSpPr>
        <p:spPr>
          <a:xfrm>
            <a:off x="5608637" y="2411412"/>
            <a:ext cx="0" cy="3097212"/>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5</a:t>
            </a:fld>
            <a:endParaRPr/>
          </a:p>
        </p:txBody>
      </p:sp>
      <p:sp>
        <p:nvSpPr>
          <p:cNvPr id="163" name="Google Shape;163;p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Handle</a:t>
            </a:r>
            <a:endParaRPr/>
          </a:p>
        </p:txBody>
      </p:sp>
      <p:sp>
        <p:nvSpPr>
          <p:cNvPr id="164" name="Google Shape;164;p5"/>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Informally, a </a:t>
            </a:r>
            <a:r>
              <a:rPr lang="en-US" sz="2400" b="1" i="0" u="none">
                <a:solidFill>
                  <a:schemeClr val="dk1"/>
                </a:solidFill>
                <a:latin typeface="Times New Roman"/>
                <a:ea typeface="Times New Roman"/>
                <a:cs typeface="Times New Roman"/>
                <a:sym typeface="Times New Roman"/>
              </a:rPr>
              <a:t>handle</a:t>
            </a:r>
            <a:r>
              <a:rPr lang="en-US" sz="2400" b="0" i="0" u="none">
                <a:solidFill>
                  <a:schemeClr val="dk1"/>
                </a:solidFill>
                <a:latin typeface="Times New Roman"/>
                <a:ea typeface="Times New Roman"/>
                <a:cs typeface="Times New Roman"/>
                <a:sym typeface="Times New Roman"/>
              </a:rPr>
              <a:t> of a string is a substring that matches the right side of a production rule.</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But not every substring matches the right side of a production rule is handle</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Every string of symbols in the derivation is a </a:t>
            </a:r>
            <a:r>
              <a:rPr lang="en-US" sz="2400" b="1" i="0" u="none">
                <a:solidFill>
                  <a:schemeClr val="dk1"/>
                </a:solidFill>
                <a:latin typeface="Times New Roman"/>
                <a:ea typeface="Times New Roman"/>
                <a:cs typeface="Times New Roman"/>
                <a:sym typeface="Times New Roman"/>
              </a:rPr>
              <a:t>sentential form </a:t>
            </a:r>
            <a:r>
              <a:rPr lang="en-US" sz="2400" b="0" i="0" u="none">
                <a:solidFill>
                  <a:schemeClr val="dk1"/>
                </a:solidFill>
                <a:latin typeface="Times New Roman"/>
                <a:ea typeface="Times New Roman"/>
                <a:cs typeface="Times New Roman"/>
                <a:sym typeface="Times New Roman"/>
              </a:rPr>
              <a:t> and a</a:t>
            </a:r>
            <a:r>
              <a:rPr lang="en-US" sz="2400" b="1" i="0" u="none">
                <a:solidFill>
                  <a:schemeClr val="dk1"/>
                </a:solidFill>
                <a:latin typeface="Times New Roman"/>
                <a:ea typeface="Times New Roman"/>
                <a:cs typeface="Times New Roman"/>
                <a:sym typeface="Times New Roman"/>
              </a:rPr>
              <a:t> sentence</a:t>
            </a:r>
            <a:r>
              <a:rPr lang="en-US" sz="2400" b="1" i="1" u="none">
                <a:solidFill>
                  <a:schemeClr val="dk1"/>
                </a:solidFill>
                <a:latin typeface="Times New Roman"/>
                <a:ea typeface="Times New Roman"/>
                <a:cs typeface="Times New Roman"/>
                <a:sym typeface="Times New Roman"/>
              </a:rPr>
              <a:t> is a sentential </a:t>
            </a:r>
            <a:r>
              <a:rPr lang="en-US" sz="2400" b="0" i="0" u="none">
                <a:solidFill>
                  <a:schemeClr val="dk1"/>
                </a:solidFill>
                <a:latin typeface="Times New Roman"/>
                <a:ea typeface="Times New Roman"/>
                <a:cs typeface="Times New Roman"/>
                <a:sym typeface="Times New Roman"/>
              </a:rPr>
              <a:t>form that has only terminal symbols</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a:t>
            </a:r>
            <a:r>
              <a:rPr lang="en-US" sz="2400" b="1" i="0" u="none">
                <a:solidFill>
                  <a:schemeClr val="dk1"/>
                </a:solidFill>
                <a:latin typeface="Times New Roman"/>
                <a:ea typeface="Times New Roman"/>
                <a:cs typeface="Times New Roman"/>
                <a:sym typeface="Times New Roman"/>
              </a:rPr>
              <a:t>handle</a:t>
            </a:r>
            <a:r>
              <a:rPr lang="en-US" sz="2400" b="0" i="0" u="none">
                <a:solidFill>
                  <a:schemeClr val="dk1"/>
                </a:solidFill>
                <a:latin typeface="Times New Roman"/>
                <a:ea typeface="Times New Roman"/>
                <a:cs typeface="Times New Roman"/>
                <a:sym typeface="Times New Roman"/>
              </a:rPr>
              <a:t> of a right sentential form  γ (≡ αβω)  is</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 production rule A → β and a position of γ</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where the string β may be found and replaced by A to produce </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the previous right-sentential form in  a rightmost derivation of γ.</a:t>
            </a:r>
            <a:endParaRPr/>
          </a:p>
          <a:p>
            <a:pPr marL="342900" lvl="0" indent="-342900" algn="l" rtl="0">
              <a:lnSpc>
                <a:spcPct val="90000"/>
              </a:lnSpc>
              <a:spcBef>
                <a:spcPts val="180"/>
              </a:spcBef>
              <a:spcAft>
                <a:spcPts val="0"/>
              </a:spcAft>
              <a:buClr>
                <a:schemeClr val="dk1"/>
              </a:buClr>
              <a:buSzPts val="900"/>
              <a:buFont typeface="Times New Roman"/>
              <a:buNone/>
            </a:pPr>
            <a:r>
              <a:rPr lang="en-US" sz="900" b="0" i="0" u="none">
                <a:solidFill>
                  <a:schemeClr val="dk1"/>
                </a:solidFill>
                <a:latin typeface="Times New Roman"/>
                <a:ea typeface="Times New Roman"/>
                <a:cs typeface="Times New Roman"/>
                <a:sym typeface="Times New Roman"/>
              </a:rPr>
              <a:t>	  </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 ⇒ αAω ⇒ αβω</a:t>
            </a:r>
            <a:endParaRPr/>
          </a:p>
          <a:p>
            <a:pPr marL="342900" lvl="0" indent="-342900" algn="l" rtl="0">
              <a:lnSpc>
                <a:spcPct val="9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If the grammar is unambiguous, then every right-sentential form of the grammar has exactly one handle.</a:t>
            </a:r>
            <a:endParaRPr/>
          </a:p>
        </p:txBody>
      </p:sp>
      <p:sp>
        <p:nvSpPr>
          <p:cNvPr id="165" name="Google Shape;165;p5"/>
          <p:cNvSpPr txBox="1"/>
          <p:nvPr/>
        </p:nvSpPr>
        <p:spPr>
          <a:xfrm>
            <a:off x="2438400" y="44196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66" name="Google Shape;166;p5"/>
          <p:cNvSpPr txBox="1"/>
          <p:nvPr/>
        </p:nvSpPr>
        <p:spPr>
          <a:xfrm>
            <a:off x="3581400" y="44196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67" name="Google Shape;167;p5"/>
          <p:cNvSpPr txBox="1"/>
          <p:nvPr/>
        </p:nvSpPr>
        <p:spPr>
          <a:xfrm>
            <a:off x="2514600" y="4191000"/>
            <a:ext cx="2857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Example-1</a:t>
            </a:r>
            <a:endParaRPr/>
          </a:p>
        </p:txBody>
      </p:sp>
      <p:sp>
        <p:nvSpPr>
          <p:cNvPr id="742" name="Google Shape;742;p50"/>
          <p:cNvSpPr txBox="1"/>
          <p:nvPr/>
        </p:nvSpPr>
        <p:spPr>
          <a:xfrm>
            <a:off x="750887" y="1344612"/>
            <a:ext cx="2419350" cy="2276475"/>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Consider: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S 🡪 L = 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S 🡪 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L 🡪 *R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L 🡪 ident</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	R 🡪 L</a:t>
            </a:r>
            <a:endParaRPr/>
          </a:p>
        </p:txBody>
      </p:sp>
      <p:sp>
        <p:nvSpPr>
          <p:cNvPr id="743" name="Google Shape;743;p50"/>
          <p:cNvSpPr txBox="1"/>
          <p:nvPr/>
        </p:nvSpPr>
        <p:spPr>
          <a:xfrm>
            <a:off x="3752850" y="1546225"/>
            <a:ext cx="4987925" cy="825500"/>
          </a:xfrm>
          <a:prstGeom prst="rect">
            <a:avLst/>
          </a:prstGeom>
          <a:noFill/>
          <a:ln>
            <a:noFill/>
          </a:ln>
        </p:spPr>
        <p:txBody>
          <a:bodyPr spcFirstLastPara="1" wrap="square" lIns="85950" tIns="42975" rIns="85950" bIns="4297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Think of L as l-value, R as r-value, and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as a pointer dereference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51"/>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51</a:t>
            </a:fld>
            <a:endParaRPr/>
          </a:p>
        </p:txBody>
      </p:sp>
      <p:sp>
        <p:nvSpPr>
          <p:cNvPr id="749" name="Google Shape;749;p5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Cont.</a:t>
            </a:r>
            <a:endParaRPr/>
          </a:p>
        </p:txBody>
      </p:sp>
      <p:sp>
        <p:nvSpPr>
          <p:cNvPr id="750" name="Google Shape;750;p51"/>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 → L=R	           I</a:t>
            </a:r>
            <a:r>
              <a:rPr lang="en-US" sz="1800" b="0" i="0" u="none" baseline="-25000">
                <a:solidFill>
                  <a:schemeClr val="dk1"/>
                </a:solidFill>
                <a:latin typeface="Times New Roman"/>
                <a:ea typeface="Times New Roman"/>
                <a:cs typeface="Times New Roman"/>
                <a:sym typeface="Times New Roman"/>
              </a:rPr>
              <a:t>0</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S’ → .S</a:t>
            </a:r>
            <a:r>
              <a:rPr lang="en-US" sz="1800" b="0" i="0" u="none">
                <a:solidFill>
                  <a:schemeClr val="dk1"/>
                </a:solidFill>
                <a:latin typeface="Times New Roman"/>
                <a:ea typeface="Times New Roman"/>
                <a:cs typeface="Times New Roman"/>
                <a:sym typeface="Times New Roman"/>
              </a:rPr>
              <a:t>	            I</a:t>
            </a:r>
            <a:r>
              <a:rPr lang="en-US" sz="1800" b="0" i="0" u="none" baseline="-25000">
                <a:solidFill>
                  <a:schemeClr val="dk1"/>
                </a:solidFill>
                <a:latin typeface="Times New Roman"/>
                <a:ea typeface="Times New Roman"/>
                <a:cs typeface="Times New Roman"/>
                <a:sym typeface="Times New Roman"/>
              </a:rPr>
              <a:t>1</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S’ → S.</a:t>
            </a:r>
            <a:r>
              <a:rPr lang="en-US" sz="1800" b="0" i="0" u="none">
                <a:solidFill>
                  <a:schemeClr val="dk1"/>
                </a:solidFill>
                <a:latin typeface="Times New Roman"/>
                <a:ea typeface="Times New Roman"/>
                <a:cs typeface="Times New Roman"/>
                <a:sym typeface="Times New Roman"/>
              </a:rPr>
              <a:t> 	            I</a:t>
            </a:r>
            <a:r>
              <a:rPr lang="en-US" sz="1800" b="0" i="0" u="none" baseline="-25000">
                <a:solidFill>
                  <a:schemeClr val="dk1"/>
                </a:solidFill>
                <a:latin typeface="Times New Roman"/>
                <a:ea typeface="Times New Roman"/>
                <a:cs typeface="Times New Roman"/>
                <a:sym typeface="Times New Roman"/>
              </a:rPr>
              <a:t>6</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S → L=.R</a:t>
            </a:r>
            <a:r>
              <a:rPr lang="en-US" sz="1800" b="0" i="0" u="none">
                <a:solidFill>
                  <a:schemeClr val="dk1"/>
                </a:solidFill>
                <a:latin typeface="Times New Roman"/>
                <a:ea typeface="Times New Roman"/>
                <a:cs typeface="Times New Roman"/>
                <a:sym typeface="Times New Roman"/>
              </a:rPr>
              <a:t>           I</a:t>
            </a:r>
            <a:r>
              <a:rPr lang="en-US" sz="1800" b="0" i="0" u="none" baseline="-25000">
                <a:solidFill>
                  <a:schemeClr val="dk1"/>
                </a:solidFill>
                <a:latin typeface="Times New Roman"/>
                <a:ea typeface="Times New Roman"/>
                <a:cs typeface="Times New Roman"/>
                <a:sym typeface="Times New Roman"/>
              </a:rPr>
              <a:t>9</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S → L=R.</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 → R		 S → .L=R			R → .L</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 *R		 S → .R	            I</a:t>
            </a:r>
            <a:r>
              <a:rPr lang="en-US" sz="1800" b="0" i="0" u="none" baseline="-25000">
                <a:solidFill>
                  <a:schemeClr val="dk1"/>
                </a:solidFill>
                <a:latin typeface="Times New Roman"/>
                <a:ea typeface="Times New Roman"/>
                <a:cs typeface="Times New Roman"/>
                <a:sym typeface="Times New Roman"/>
              </a:rPr>
              <a:t>2</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S → L.=R</a:t>
            </a:r>
            <a:r>
              <a:rPr lang="en-US" sz="1800" b="0" i="0" u="none">
                <a:solidFill>
                  <a:schemeClr val="dk1"/>
                </a:solidFill>
                <a:latin typeface="Times New Roman"/>
                <a:ea typeface="Times New Roman"/>
                <a:cs typeface="Times New Roman"/>
                <a:sym typeface="Times New Roman"/>
              </a:rPr>
              <a:t>	L→ .*R</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 → id		 L → .*R		</a:t>
            </a:r>
            <a:r>
              <a:rPr lang="en-US" sz="1800" b="0" i="0" u="none">
                <a:solidFill>
                  <a:schemeClr val="accent2"/>
                </a:solidFill>
                <a:latin typeface="Times New Roman"/>
                <a:ea typeface="Times New Roman"/>
                <a:cs typeface="Times New Roman"/>
                <a:sym typeface="Times New Roman"/>
              </a:rPr>
              <a:t>R → L.</a:t>
            </a:r>
            <a:r>
              <a:rPr lang="en-US" sz="1800" b="0" i="0" u="none">
                <a:solidFill>
                  <a:schemeClr val="dk1"/>
                </a:solidFill>
                <a:latin typeface="Times New Roman"/>
                <a:ea typeface="Times New Roman"/>
                <a:cs typeface="Times New Roman"/>
                <a:sym typeface="Times New Roman"/>
              </a:rPr>
              <a:t>		L → .id</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 → L		 L → .id</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R → .L	            I</a:t>
            </a:r>
            <a:r>
              <a:rPr lang="en-US" sz="1800" b="0" i="0" u="none" baseline="-25000">
                <a:solidFill>
                  <a:schemeClr val="dk1"/>
                </a:solidFill>
                <a:latin typeface="Times New Roman"/>
                <a:ea typeface="Times New Roman"/>
                <a:cs typeface="Times New Roman"/>
                <a:sym typeface="Times New Roman"/>
              </a:rPr>
              <a:t>3</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S → R.</a:t>
            </a:r>
            <a:endParaRPr/>
          </a:p>
          <a:p>
            <a:pPr marL="342900" lvl="0" indent="-34290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I</a:t>
            </a:r>
            <a:r>
              <a:rPr lang="en-US" sz="1800" b="0" i="0" u="none" baseline="-25000">
                <a:solidFill>
                  <a:schemeClr val="dk1"/>
                </a:solidFill>
                <a:latin typeface="Times New Roman"/>
                <a:ea typeface="Times New Roman"/>
                <a:cs typeface="Times New Roman"/>
                <a:sym typeface="Times New Roman"/>
              </a:rPr>
              <a:t>4</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L → *.R</a:t>
            </a:r>
            <a:r>
              <a:rPr lang="en-US" sz="1800" b="0" i="0" u="none">
                <a:solidFill>
                  <a:schemeClr val="dk1"/>
                </a:solidFill>
                <a:latin typeface="Times New Roman"/>
                <a:ea typeface="Times New Roman"/>
                <a:cs typeface="Times New Roman"/>
                <a:sym typeface="Times New Roman"/>
              </a:rPr>
              <a:t> 	            I</a:t>
            </a:r>
            <a:r>
              <a:rPr lang="en-US" sz="1800" b="0" i="0" u="none" baseline="-25000">
                <a:solidFill>
                  <a:schemeClr val="dk1"/>
                </a:solidFill>
                <a:latin typeface="Times New Roman"/>
                <a:ea typeface="Times New Roman"/>
                <a:cs typeface="Times New Roman"/>
                <a:sym typeface="Times New Roman"/>
              </a:rPr>
              <a:t>7</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	L → *R.</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0" i="0" u="none">
                <a:solidFill>
                  <a:srgbClr val="CC0000"/>
                </a:solidFill>
                <a:latin typeface="Times New Roman"/>
                <a:ea typeface="Times New Roman"/>
                <a:cs typeface="Times New Roman"/>
                <a:sym typeface="Times New Roman"/>
              </a:rPr>
              <a:t>Problem</a:t>
            </a:r>
            <a:r>
              <a:rPr lang="en-US" sz="1800" b="0" i="0" u="none">
                <a:solidFill>
                  <a:schemeClr val="dk1"/>
                </a:solidFill>
                <a:latin typeface="Times New Roman"/>
                <a:ea typeface="Times New Roman"/>
                <a:cs typeface="Times New Roman"/>
                <a:sym typeface="Times New Roman"/>
              </a:rPr>
              <a:t>		R → .L</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FOLLOW(R)={=,$}		L→ .*R	            I</a:t>
            </a:r>
            <a:r>
              <a:rPr lang="en-US" sz="1800" b="0" i="0" u="none" baseline="-25000">
                <a:solidFill>
                  <a:schemeClr val="dk1"/>
                </a:solidFill>
                <a:latin typeface="Times New Roman"/>
                <a:ea typeface="Times New Roman"/>
                <a:cs typeface="Times New Roman"/>
                <a:sym typeface="Times New Roman"/>
              </a:rPr>
              <a:t>8</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R → L.</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  	shift 6			L → .id</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reduce by R → L</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shift/reduce conflict	            I</a:t>
            </a:r>
            <a:r>
              <a:rPr lang="en-US" sz="1800" b="0" i="0" u="none" baseline="-25000">
                <a:solidFill>
                  <a:schemeClr val="dk1"/>
                </a:solidFill>
                <a:latin typeface="Times New Roman"/>
                <a:ea typeface="Times New Roman"/>
                <a:cs typeface="Times New Roman"/>
                <a:sym typeface="Times New Roman"/>
              </a:rPr>
              <a:t>5</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L → id.</a:t>
            </a:r>
            <a:endParaRPr/>
          </a:p>
          <a:p>
            <a:pPr marL="342900" lvl="0" indent="-34290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34290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cxnSp>
        <p:nvCxnSpPr>
          <p:cNvPr id="751" name="Google Shape;751;p51"/>
          <p:cNvCxnSpPr/>
          <p:nvPr/>
        </p:nvCxnSpPr>
        <p:spPr>
          <a:xfrm rot="10800000" flipH="1">
            <a:off x="2286000" y="2590800"/>
            <a:ext cx="1676400" cy="1371600"/>
          </a:xfrm>
          <a:prstGeom prst="straightConnector1">
            <a:avLst/>
          </a:prstGeom>
          <a:noFill/>
          <a:ln w="9525" cap="flat" cmpd="sng">
            <a:solidFill>
              <a:srgbClr val="CC0000"/>
            </a:solidFill>
            <a:prstDash val="solid"/>
            <a:miter lim="800000"/>
            <a:headEnd type="none" w="med" len="med"/>
            <a:tailEnd type="triangle" w="med" len="med"/>
          </a:ln>
        </p:spPr>
      </p:cxnSp>
      <p:sp>
        <p:nvSpPr>
          <p:cNvPr id="752" name="Google Shape;752;p51"/>
          <p:cNvSpPr/>
          <p:nvPr/>
        </p:nvSpPr>
        <p:spPr>
          <a:xfrm>
            <a:off x="3733800" y="1752600"/>
            <a:ext cx="1600200" cy="914400"/>
          </a:xfrm>
          <a:prstGeom prst="ellipse">
            <a:avLst/>
          </a:prstGeom>
          <a:no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753" name="Google Shape;753;p51"/>
          <p:cNvCxnSpPr/>
          <p:nvPr/>
        </p:nvCxnSpPr>
        <p:spPr>
          <a:xfrm>
            <a:off x="1066800" y="4724400"/>
            <a:ext cx="3048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754" name="Google Shape;754;p51"/>
          <p:cNvCxnSpPr/>
          <p:nvPr/>
        </p:nvCxnSpPr>
        <p:spPr>
          <a:xfrm>
            <a:off x="1066800" y="4724400"/>
            <a:ext cx="304800" cy="304800"/>
          </a:xfrm>
          <a:prstGeom prst="straightConnector1">
            <a:avLst/>
          </a:prstGeom>
          <a:noFill/>
          <a:ln w="9525" cap="flat" cmpd="sng">
            <a:solidFill>
              <a:schemeClr val="dk1"/>
            </a:solidFill>
            <a:prstDash val="solid"/>
            <a:miter lim="800000"/>
            <a:headEnd type="none" w="med" len="med"/>
            <a:tailEnd type="triangle" w="med" len="med"/>
          </a:ln>
        </p:spPr>
      </p:cxnSp>
      <p:sp>
        <p:nvSpPr>
          <p:cNvPr id="755" name="Google Shape;755;p51"/>
          <p:cNvSpPr txBox="1"/>
          <p:nvPr/>
        </p:nvSpPr>
        <p:spPr>
          <a:xfrm>
            <a:off x="5810250" y="5500687"/>
            <a:ext cx="22860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Not SLR(1)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5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52</a:t>
            </a:fld>
            <a:endParaRPr/>
          </a:p>
        </p:txBody>
      </p:sp>
      <p:sp>
        <p:nvSpPr>
          <p:cNvPr id="761" name="Google Shape;761;p5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Example-2</a:t>
            </a:r>
            <a:endParaRPr/>
          </a:p>
        </p:txBody>
      </p:sp>
      <p:sp>
        <p:nvSpPr>
          <p:cNvPr id="762" name="Google Shape;762;p52"/>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 → AaAb	           I</a:t>
            </a:r>
            <a:r>
              <a:rPr lang="en-US" sz="1800" b="0" i="0" u="none" baseline="-25000">
                <a:solidFill>
                  <a:schemeClr val="dk1"/>
                </a:solidFill>
                <a:latin typeface="Times New Roman"/>
                <a:ea typeface="Times New Roman"/>
                <a:cs typeface="Times New Roman"/>
                <a:sym typeface="Times New Roman"/>
              </a:rPr>
              <a:t>0</a:t>
            </a:r>
            <a:r>
              <a:rPr lang="en-US" sz="1800" b="0" i="0" u="none">
                <a:solidFill>
                  <a:schemeClr val="dk1"/>
                </a:solidFill>
                <a:latin typeface="Times New Roman"/>
                <a:ea typeface="Times New Roman"/>
                <a:cs typeface="Times New Roman"/>
                <a:sym typeface="Times New Roman"/>
              </a:rPr>
              <a:t>:	S’ → .S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 → BbBa		S → .AaAb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 → ε			S → .BbBa</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 → ε 			A →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 → .</a:t>
            </a:r>
            <a:endParaRPr/>
          </a:p>
          <a:p>
            <a:pPr marL="342900" lvl="0" indent="-34290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0" i="0" u="none">
                <a:solidFill>
                  <a:srgbClr val="CC0000"/>
                </a:solidFill>
                <a:latin typeface="Times New Roman"/>
                <a:ea typeface="Times New Roman"/>
                <a:cs typeface="Times New Roman"/>
                <a:sym typeface="Times New Roman"/>
              </a:rPr>
              <a:t>Problem</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FOLLOW(A)={a,b}</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FOLLOW(B)={a,b}</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	reduce by A → ε		 b	reduce by A → ε</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reduce by B → ε			reduce by B → ε</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reduce/reduce conflict		reduce/reduce conflict</a:t>
            </a:r>
            <a:endParaRPr/>
          </a:p>
        </p:txBody>
      </p:sp>
      <p:cxnSp>
        <p:nvCxnSpPr>
          <p:cNvPr id="763" name="Google Shape;763;p52"/>
          <p:cNvCxnSpPr/>
          <p:nvPr/>
        </p:nvCxnSpPr>
        <p:spPr>
          <a:xfrm rot="10800000" flipH="1">
            <a:off x="1676400" y="2514600"/>
            <a:ext cx="990600" cy="990600"/>
          </a:xfrm>
          <a:prstGeom prst="straightConnector1">
            <a:avLst/>
          </a:prstGeom>
          <a:noFill/>
          <a:ln w="9525" cap="flat" cmpd="sng">
            <a:solidFill>
              <a:srgbClr val="CC0000"/>
            </a:solidFill>
            <a:prstDash val="solid"/>
            <a:miter lim="800000"/>
            <a:headEnd type="none" w="med" len="med"/>
            <a:tailEnd type="triangle" w="med" len="med"/>
          </a:ln>
        </p:spPr>
      </p:cxnSp>
      <p:sp>
        <p:nvSpPr>
          <p:cNvPr id="764" name="Google Shape;764;p52"/>
          <p:cNvSpPr/>
          <p:nvPr/>
        </p:nvSpPr>
        <p:spPr>
          <a:xfrm>
            <a:off x="2590800" y="990600"/>
            <a:ext cx="1905000" cy="2057400"/>
          </a:xfrm>
          <a:prstGeom prst="ellipse">
            <a:avLst/>
          </a:prstGeom>
          <a:no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765" name="Google Shape;765;p52"/>
          <p:cNvCxnSpPr/>
          <p:nvPr/>
        </p:nvCxnSpPr>
        <p:spPr>
          <a:xfrm>
            <a:off x="990600" y="4724400"/>
            <a:ext cx="3810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766" name="Google Shape;766;p52"/>
          <p:cNvCxnSpPr/>
          <p:nvPr/>
        </p:nvCxnSpPr>
        <p:spPr>
          <a:xfrm>
            <a:off x="990600" y="4724400"/>
            <a:ext cx="38100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767" name="Google Shape;767;p52"/>
          <p:cNvCxnSpPr/>
          <p:nvPr/>
        </p:nvCxnSpPr>
        <p:spPr>
          <a:xfrm>
            <a:off x="4419600" y="4724400"/>
            <a:ext cx="6096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768" name="Google Shape;768;p52"/>
          <p:cNvCxnSpPr/>
          <p:nvPr/>
        </p:nvCxnSpPr>
        <p:spPr>
          <a:xfrm>
            <a:off x="4419600" y="4724400"/>
            <a:ext cx="609600" cy="381000"/>
          </a:xfrm>
          <a:prstGeom prst="straightConnector1">
            <a:avLst/>
          </a:prstGeom>
          <a:noFill/>
          <a:ln w="9525" cap="flat" cmpd="sng">
            <a:solidFill>
              <a:schemeClr val="dk1"/>
            </a:solidFill>
            <a:prstDash val="solid"/>
            <a:miter lim="800000"/>
            <a:headEnd type="none" w="med" len="med"/>
            <a:tailEnd type="triangle" w="med" len="med"/>
          </a:ln>
        </p:spPr>
      </p:cxnSp>
      <p:sp>
        <p:nvSpPr>
          <p:cNvPr id="769" name="Google Shape;769;p52"/>
          <p:cNvSpPr txBox="1"/>
          <p:nvPr/>
        </p:nvSpPr>
        <p:spPr>
          <a:xfrm>
            <a:off x="5953125" y="5786437"/>
            <a:ext cx="22860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Not SLR(1)</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53</a:t>
            </a:fld>
            <a:endParaRPr/>
          </a:p>
        </p:txBody>
      </p:sp>
      <p:sp>
        <p:nvSpPr>
          <p:cNvPr id="775" name="Google Shape;775;p5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Example-3</a:t>
            </a:r>
            <a:endParaRPr/>
          </a:p>
        </p:txBody>
      </p:sp>
      <p:sp>
        <p:nvSpPr>
          <p:cNvPr id="776" name="Google Shape;776;p53"/>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CC0000"/>
              </a:buClr>
              <a:buSzPts val="1600"/>
              <a:buFont typeface="Times New Roman"/>
              <a:buNone/>
            </a:pP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0</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E’ → .E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1</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E’ → E.</a:t>
            </a:r>
            <a:r>
              <a:rPr lang="en-US" sz="1600" b="0" i="0" u="none">
                <a:solidFill>
                  <a:schemeClr val="dk1"/>
                </a:solidFill>
                <a:latin typeface="Times New Roman"/>
                <a:ea typeface="Times New Roman"/>
                <a:cs typeface="Times New Roman"/>
                <a:sym typeface="Times New Roman"/>
              </a:rPr>
              <a:t>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6</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E → E+.T</a:t>
            </a:r>
            <a:r>
              <a:rPr lang="en-US" sz="1600" b="0" i="0" u="none">
                <a:solidFill>
                  <a:schemeClr val="dk1"/>
                </a:solidFill>
                <a:latin typeface="Times New Roman"/>
                <a:ea typeface="Times New Roman"/>
                <a:cs typeface="Times New Roman"/>
                <a:sym typeface="Times New Roman"/>
              </a:rPr>
              <a:t>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9</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E → E+T.</a:t>
            </a:r>
            <a:r>
              <a:rPr lang="en-US" sz="16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E → .E+T 	     </a:t>
            </a:r>
            <a:r>
              <a:rPr lang="en-US" sz="1600" b="0" i="0" u="none">
                <a:solidFill>
                  <a:schemeClr val="accent2"/>
                </a:solidFill>
                <a:latin typeface="Times New Roman"/>
                <a:ea typeface="Times New Roman"/>
                <a:cs typeface="Times New Roman"/>
                <a:sym typeface="Times New Roman"/>
              </a:rPr>
              <a:t>E → E.+T</a:t>
            </a:r>
            <a:r>
              <a:rPr lang="en-US" sz="1600" b="0" i="0" u="none">
                <a:solidFill>
                  <a:schemeClr val="dk1"/>
                </a:solidFill>
                <a:latin typeface="Times New Roman"/>
                <a:ea typeface="Times New Roman"/>
                <a:cs typeface="Times New Roman"/>
                <a:sym typeface="Times New Roman"/>
              </a:rPr>
              <a:t> 	     T → .T*F	     </a:t>
            </a:r>
            <a:r>
              <a:rPr lang="en-US" sz="1600" b="0" i="0" u="none">
                <a:solidFill>
                  <a:schemeClr val="accent2"/>
                </a:solidFill>
                <a:latin typeface="Times New Roman"/>
                <a:ea typeface="Times New Roman"/>
                <a:cs typeface="Times New Roman"/>
                <a:sym typeface="Times New Roman"/>
              </a:rPr>
              <a:t>T → T.*F</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E → .T 				     T → .F</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T → .T*F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2</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E → T.</a:t>
            </a:r>
            <a:r>
              <a:rPr lang="en-US" sz="1600" b="0" i="0" u="none">
                <a:solidFill>
                  <a:schemeClr val="dk1"/>
                </a:solidFill>
                <a:latin typeface="Times New Roman"/>
                <a:ea typeface="Times New Roman"/>
                <a:cs typeface="Times New Roman"/>
                <a:sym typeface="Times New Roman"/>
              </a:rPr>
              <a:t> 		     F → .(E)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10</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T → T*F.</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T → .F		     </a:t>
            </a:r>
            <a:r>
              <a:rPr lang="en-US" sz="1600" b="0" i="0" u="none">
                <a:solidFill>
                  <a:schemeClr val="accent2"/>
                </a:solidFill>
                <a:latin typeface="Times New Roman"/>
                <a:ea typeface="Times New Roman"/>
                <a:cs typeface="Times New Roman"/>
                <a:sym typeface="Times New Roman"/>
              </a:rPr>
              <a:t>T → T.*F</a:t>
            </a:r>
            <a:r>
              <a:rPr lang="en-US" sz="1600" b="0" i="0" u="none">
                <a:solidFill>
                  <a:schemeClr val="dk1"/>
                </a:solidFill>
                <a:latin typeface="Times New Roman"/>
                <a:ea typeface="Times New Roman"/>
                <a:cs typeface="Times New Roman"/>
                <a:sym typeface="Times New Roman"/>
              </a:rPr>
              <a:t>	     F → .id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F → .(E)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F → .id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3</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T → F.</a:t>
            </a:r>
            <a:r>
              <a:rPr lang="en-US" sz="1600" b="0" i="0" u="none">
                <a:solidFill>
                  <a:schemeClr val="dk1"/>
                </a:solidFill>
                <a:latin typeface="Times New Roman"/>
                <a:ea typeface="Times New Roman"/>
                <a:cs typeface="Times New Roman"/>
                <a:sym typeface="Times New Roman"/>
              </a:rPr>
              <a:t>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7</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T → T*.F</a:t>
            </a:r>
            <a:r>
              <a:rPr lang="en-US" sz="1600" b="0" i="0" u="none">
                <a:solidFill>
                  <a:schemeClr val="dk1"/>
                </a:solidFill>
                <a:latin typeface="Times New Roman"/>
                <a:ea typeface="Times New Roman"/>
                <a:cs typeface="Times New Roman"/>
                <a:sym typeface="Times New Roman"/>
              </a:rPr>
              <a:t>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11</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F → (E).</a:t>
            </a:r>
            <a:r>
              <a:rPr lang="en-US" sz="16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F → .(E)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4</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F → (.E)</a:t>
            </a:r>
            <a:r>
              <a:rPr lang="en-US" sz="1600" b="0" i="0" u="none">
                <a:solidFill>
                  <a:schemeClr val="dk1"/>
                </a:solidFill>
                <a:latin typeface="Times New Roman"/>
                <a:ea typeface="Times New Roman"/>
                <a:cs typeface="Times New Roman"/>
                <a:sym typeface="Times New Roman"/>
              </a:rPr>
              <a:t> 	     F → .id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E → .E+T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E → .T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8</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F → (E.)</a:t>
            </a:r>
            <a:r>
              <a:rPr lang="en-US" sz="16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T → .T*F	     </a:t>
            </a:r>
            <a:r>
              <a:rPr lang="en-US" sz="1600" b="0" i="0" u="none">
                <a:solidFill>
                  <a:schemeClr val="accent2"/>
                </a:solidFill>
                <a:latin typeface="Times New Roman"/>
                <a:ea typeface="Times New Roman"/>
                <a:cs typeface="Times New Roman"/>
                <a:sym typeface="Times New Roman"/>
              </a:rPr>
              <a:t>E → E.+T</a:t>
            </a:r>
            <a:r>
              <a:rPr lang="en-US" sz="16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T → .F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F → .(E)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F → .id </a:t>
            </a:r>
            <a:endParaRPr/>
          </a:p>
          <a:p>
            <a:pPr marL="342900" lvl="0" indent="-342900" algn="l" rtl="0">
              <a:lnSpc>
                <a:spcPct val="100000"/>
              </a:lnSpc>
              <a:spcBef>
                <a:spcPts val="32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0" i="0" u="none">
                <a:solidFill>
                  <a:srgbClr val="CC0000"/>
                </a:solidFill>
                <a:latin typeface="Times New Roman"/>
                <a:ea typeface="Times New Roman"/>
                <a:cs typeface="Times New Roman"/>
                <a:sym typeface="Times New Roman"/>
              </a:rPr>
              <a:t>I</a:t>
            </a:r>
            <a:r>
              <a:rPr lang="en-US" sz="1600" b="0" i="0" u="none" baseline="-25000">
                <a:solidFill>
                  <a:srgbClr val="CC0000"/>
                </a:solidFill>
                <a:latin typeface="Times New Roman"/>
                <a:ea typeface="Times New Roman"/>
                <a:cs typeface="Times New Roman"/>
                <a:sym typeface="Times New Roman"/>
              </a:rPr>
              <a:t>5</a:t>
            </a:r>
            <a:r>
              <a:rPr lang="en-US" sz="1600" b="0" i="0" u="none">
                <a:solidFill>
                  <a:schemeClr val="dk1"/>
                </a:solidFill>
                <a:latin typeface="Times New Roman"/>
                <a:ea typeface="Times New Roman"/>
                <a:cs typeface="Times New Roman"/>
                <a:sym typeface="Times New Roman"/>
              </a:rPr>
              <a:t>: </a:t>
            </a:r>
            <a:r>
              <a:rPr lang="en-US" sz="1600" b="0" i="0" u="none">
                <a:solidFill>
                  <a:schemeClr val="accent2"/>
                </a:solidFill>
                <a:latin typeface="Times New Roman"/>
                <a:ea typeface="Times New Roman"/>
                <a:cs typeface="Times New Roman"/>
                <a:sym typeface="Times New Roman"/>
              </a:rPr>
              <a:t>F → id.</a:t>
            </a:r>
            <a:r>
              <a:rPr lang="en-US" sz="1600" b="0" i="0" u="none">
                <a:solidFill>
                  <a:schemeClr val="dk1"/>
                </a:solidFill>
                <a:latin typeface="Times New Roman"/>
                <a:ea typeface="Times New Roman"/>
                <a:cs typeface="Times New Roman"/>
                <a:sym typeface="Times New Roman"/>
              </a:rPr>
              <a:t> </a:t>
            </a:r>
            <a:endParaRPr/>
          </a:p>
        </p:txBody>
      </p:sp>
      <p:sp>
        <p:nvSpPr>
          <p:cNvPr id="777" name="Google Shape;777;p53"/>
          <p:cNvSpPr txBox="1"/>
          <p:nvPr/>
        </p:nvSpPr>
        <p:spPr>
          <a:xfrm>
            <a:off x="4810125" y="5572125"/>
            <a:ext cx="39290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Canonical collection of LR(0)</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5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54</a:t>
            </a:fld>
            <a:endParaRPr/>
          </a:p>
        </p:txBody>
      </p:sp>
      <p:sp>
        <p:nvSpPr>
          <p:cNvPr id="783" name="Google Shape;783;p5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Transition Diagram (DFA) of Goto Function</a:t>
            </a:r>
            <a:endParaRPr/>
          </a:p>
        </p:txBody>
      </p:sp>
      <p:sp>
        <p:nvSpPr>
          <p:cNvPr id="784" name="Google Shape;784;p54"/>
          <p:cNvSpPr txBox="1"/>
          <p:nvPr/>
        </p:nvSpPr>
        <p:spPr>
          <a:xfrm>
            <a:off x="593725" y="1489075"/>
            <a:ext cx="3873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0</a:t>
            </a:r>
            <a:endParaRPr/>
          </a:p>
        </p:txBody>
      </p:sp>
      <p:sp>
        <p:nvSpPr>
          <p:cNvPr id="785" name="Google Shape;785;p54"/>
          <p:cNvSpPr txBox="1"/>
          <p:nvPr/>
        </p:nvSpPr>
        <p:spPr>
          <a:xfrm>
            <a:off x="2057400" y="1524000"/>
            <a:ext cx="387350" cy="4108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1</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2</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3</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4</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5</a:t>
            </a:r>
            <a:endParaRPr/>
          </a:p>
        </p:txBody>
      </p:sp>
      <p:sp>
        <p:nvSpPr>
          <p:cNvPr id="786" name="Google Shape;786;p54"/>
          <p:cNvSpPr txBox="1"/>
          <p:nvPr/>
        </p:nvSpPr>
        <p:spPr>
          <a:xfrm>
            <a:off x="3429000" y="1524000"/>
            <a:ext cx="700087" cy="4473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6</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7</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8</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I</a:t>
            </a:r>
            <a:r>
              <a:rPr lang="en-US" sz="2400" b="0" i="0" u="none" baseline="-25000">
                <a:solidFill>
                  <a:schemeClr val="dk1"/>
                </a:solidFill>
                <a:latin typeface="Times New Roman"/>
                <a:ea typeface="Times New Roman"/>
                <a:cs typeface="Times New Roman"/>
                <a:sym typeface="Times New Roman"/>
              </a:rPr>
              <a:t>2</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I</a:t>
            </a:r>
            <a:r>
              <a:rPr lang="en-US" sz="2400" b="0" i="0" u="none" baseline="-25000">
                <a:solidFill>
                  <a:schemeClr val="dk1"/>
                </a:solidFill>
                <a:latin typeface="Times New Roman"/>
                <a:ea typeface="Times New Roman"/>
                <a:cs typeface="Times New Roman"/>
                <a:sym typeface="Times New Roman"/>
              </a:rPr>
              <a:t>3</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I</a:t>
            </a:r>
            <a:r>
              <a:rPr lang="en-US" sz="2400" b="0" i="0" u="none" baseline="-25000">
                <a:solidFill>
                  <a:schemeClr val="dk1"/>
                </a:solidFill>
                <a:latin typeface="Times New Roman"/>
                <a:ea typeface="Times New Roman"/>
                <a:cs typeface="Times New Roman"/>
                <a:sym typeface="Times New Roman"/>
              </a:rPr>
              <a:t>4</a:t>
            </a:r>
            <a:endParaRPr/>
          </a:p>
        </p:txBody>
      </p:sp>
      <p:sp>
        <p:nvSpPr>
          <p:cNvPr id="787" name="Google Shape;787;p54"/>
          <p:cNvSpPr txBox="1"/>
          <p:nvPr/>
        </p:nvSpPr>
        <p:spPr>
          <a:xfrm>
            <a:off x="5105400" y="1524000"/>
            <a:ext cx="700087" cy="4473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9</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I</a:t>
            </a:r>
            <a:r>
              <a:rPr lang="en-US" sz="2400" b="0" i="0" u="none" baseline="-25000">
                <a:solidFill>
                  <a:schemeClr val="dk1"/>
                </a:solidFill>
                <a:latin typeface="Times New Roman"/>
                <a:ea typeface="Times New Roman"/>
                <a:cs typeface="Times New Roman"/>
                <a:sym typeface="Times New Roman"/>
              </a:rPr>
              <a:t>3</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I</a:t>
            </a:r>
            <a:r>
              <a:rPr lang="en-US" sz="2400" b="0" i="0" u="none" baseline="-25000">
                <a:solidFill>
                  <a:schemeClr val="dk1"/>
                </a:solidFill>
                <a:latin typeface="Times New Roman"/>
                <a:ea typeface="Times New Roman"/>
                <a:cs typeface="Times New Roman"/>
                <a:sym typeface="Times New Roman"/>
              </a:rPr>
              <a:t>4</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I</a:t>
            </a:r>
            <a:r>
              <a:rPr lang="en-US" sz="2400" b="0" i="0" u="none" baseline="-25000">
                <a:solidFill>
                  <a:schemeClr val="dk1"/>
                </a:solidFill>
                <a:latin typeface="Times New Roman"/>
                <a:ea typeface="Times New Roman"/>
                <a:cs typeface="Times New Roman"/>
                <a:sym typeface="Times New Roman"/>
              </a:rPr>
              <a:t>5</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10</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I</a:t>
            </a:r>
            <a:r>
              <a:rPr lang="en-US" sz="2400" b="0" i="0" u="none" baseline="-25000">
                <a:solidFill>
                  <a:schemeClr val="dk1"/>
                </a:solidFill>
                <a:latin typeface="Times New Roman"/>
                <a:ea typeface="Times New Roman"/>
                <a:cs typeface="Times New Roman"/>
                <a:sym typeface="Times New Roman"/>
              </a:rPr>
              <a:t>4</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I</a:t>
            </a:r>
            <a:r>
              <a:rPr lang="en-US" sz="2400" b="0" i="0" u="none" baseline="-25000">
                <a:solidFill>
                  <a:schemeClr val="dk1"/>
                </a:solidFill>
                <a:latin typeface="Times New Roman"/>
                <a:ea typeface="Times New Roman"/>
                <a:cs typeface="Times New Roman"/>
                <a:sym typeface="Times New Roman"/>
              </a:rPr>
              <a:t>5</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11</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I</a:t>
            </a:r>
            <a:r>
              <a:rPr lang="en-US" sz="2400" b="0" i="0" u="none" baseline="-25000">
                <a:solidFill>
                  <a:schemeClr val="dk1"/>
                </a:solidFill>
                <a:latin typeface="Times New Roman"/>
                <a:ea typeface="Times New Roman"/>
                <a:cs typeface="Times New Roman"/>
                <a:sym typeface="Times New Roman"/>
              </a:rPr>
              <a:t>6</a:t>
            </a: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788" name="Google Shape;788;p54"/>
          <p:cNvCxnSpPr/>
          <p:nvPr/>
        </p:nvCxnSpPr>
        <p:spPr>
          <a:xfrm>
            <a:off x="914400" y="1752600"/>
            <a:ext cx="12192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789" name="Google Shape;789;p54"/>
          <p:cNvCxnSpPr/>
          <p:nvPr/>
        </p:nvCxnSpPr>
        <p:spPr>
          <a:xfrm>
            <a:off x="914400" y="1752600"/>
            <a:ext cx="1219200" cy="1447800"/>
          </a:xfrm>
          <a:prstGeom prst="straightConnector1">
            <a:avLst/>
          </a:prstGeom>
          <a:noFill/>
          <a:ln w="9525" cap="flat" cmpd="sng">
            <a:solidFill>
              <a:schemeClr val="dk1"/>
            </a:solidFill>
            <a:prstDash val="solid"/>
            <a:miter lim="800000"/>
            <a:headEnd type="none" w="med" len="med"/>
            <a:tailEnd type="triangle" w="med" len="med"/>
          </a:ln>
        </p:spPr>
      </p:cxnSp>
      <p:cxnSp>
        <p:nvCxnSpPr>
          <p:cNvPr id="790" name="Google Shape;790;p54"/>
          <p:cNvCxnSpPr/>
          <p:nvPr/>
        </p:nvCxnSpPr>
        <p:spPr>
          <a:xfrm>
            <a:off x="914400" y="1752600"/>
            <a:ext cx="1219200" cy="2209800"/>
          </a:xfrm>
          <a:prstGeom prst="straightConnector1">
            <a:avLst/>
          </a:prstGeom>
          <a:noFill/>
          <a:ln w="9525" cap="flat" cmpd="sng">
            <a:solidFill>
              <a:schemeClr val="dk1"/>
            </a:solidFill>
            <a:prstDash val="solid"/>
            <a:miter lim="800000"/>
            <a:headEnd type="none" w="med" len="med"/>
            <a:tailEnd type="triangle" w="med" len="med"/>
          </a:ln>
        </p:spPr>
      </p:cxnSp>
      <p:cxnSp>
        <p:nvCxnSpPr>
          <p:cNvPr id="791" name="Google Shape;791;p54"/>
          <p:cNvCxnSpPr/>
          <p:nvPr/>
        </p:nvCxnSpPr>
        <p:spPr>
          <a:xfrm>
            <a:off x="914400" y="1752600"/>
            <a:ext cx="1219200" cy="2971800"/>
          </a:xfrm>
          <a:prstGeom prst="straightConnector1">
            <a:avLst/>
          </a:prstGeom>
          <a:noFill/>
          <a:ln w="9525" cap="flat" cmpd="sng">
            <a:solidFill>
              <a:schemeClr val="dk1"/>
            </a:solidFill>
            <a:prstDash val="solid"/>
            <a:miter lim="800000"/>
            <a:headEnd type="none" w="med" len="med"/>
            <a:tailEnd type="triangle" w="med" len="med"/>
          </a:ln>
        </p:spPr>
      </p:cxnSp>
      <p:cxnSp>
        <p:nvCxnSpPr>
          <p:cNvPr id="792" name="Google Shape;792;p54"/>
          <p:cNvCxnSpPr/>
          <p:nvPr/>
        </p:nvCxnSpPr>
        <p:spPr>
          <a:xfrm>
            <a:off x="914400" y="1752600"/>
            <a:ext cx="1143000" cy="3657600"/>
          </a:xfrm>
          <a:prstGeom prst="straightConnector1">
            <a:avLst/>
          </a:prstGeom>
          <a:noFill/>
          <a:ln w="9525" cap="flat" cmpd="sng">
            <a:solidFill>
              <a:schemeClr val="dk1"/>
            </a:solidFill>
            <a:prstDash val="solid"/>
            <a:miter lim="800000"/>
            <a:headEnd type="none" w="med" len="med"/>
            <a:tailEnd type="triangle" w="med" len="med"/>
          </a:ln>
        </p:spPr>
      </p:cxnSp>
      <p:cxnSp>
        <p:nvCxnSpPr>
          <p:cNvPr id="793" name="Google Shape;793;p54"/>
          <p:cNvCxnSpPr/>
          <p:nvPr/>
        </p:nvCxnSpPr>
        <p:spPr>
          <a:xfrm>
            <a:off x="2362200" y="1752600"/>
            <a:ext cx="11430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794" name="Google Shape;794;p54"/>
          <p:cNvCxnSpPr/>
          <p:nvPr/>
        </p:nvCxnSpPr>
        <p:spPr>
          <a:xfrm>
            <a:off x="2362200" y="3200400"/>
            <a:ext cx="11430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795" name="Google Shape;795;p54"/>
          <p:cNvCxnSpPr/>
          <p:nvPr/>
        </p:nvCxnSpPr>
        <p:spPr>
          <a:xfrm>
            <a:off x="2362200" y="4724400"/>
            <a:ext cx="11430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796" name="Google Shape;796;p54"/>
          <p:cNvCxnSpPr/>
          <p:nvPr/>
        </p:nvCxnSpPr>
        <p:spPr>
          <a:xfrm>
            <a:off x="2362200" y="4724400"/>
            <a:ext cx="114300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797" name="Google Shape;797;p54"/>
          <p:cNvCxnSpPr/>
          <p:nvPr/>
        </p:nvCxnSpPr>
        <p:spPr>
          <a:xfrm>
            <a:off x="2362200" y="4724400"/>
            <a:ext cx="1143000" cy="685800"/>
          </a:xfrm>
          <a:prstGeom prst="straightConnector1">
            <a:avLst/>
          </a:prstGeom>
          <a:noFill/>
          <a:ln w="9525" cap="flat" cmpd="sng">
            <a:solidFill>
              <a:schemeClr val="dk1"/>
            </a:solidFill>
            <a:prstDash val="solid"/>
            <a:miter lim="800000"/>
            <a:headEnd type="none" w="med" len="med"/>
            <a:tailEnd type="triangle" w="med" len="med"/>
          </a:ln>
        </p:spPr>
      </p:cxnSp>
      <p:cxnSp>
        <p:nvCxnSpPr>
          <p:cNvPr id="798" name="Google Shape;798;p54"/>
          <p:cNvCxnSpPr/>
          <p:nvPr/>
        </p:nvCxnSpPr>
        <p:spPr>
          <a:xfrm>
            <a:off x="2362200" y="4724400"/>
            <a:ext cx="1143000" cy="1143000"/>
          </a:xfrm>
          <a:prstGeom prst="straightConnector1">
            <a:avLst/>
          </a:prstGeom>
          <a:noFill/>
          <a:ln w="9525" cap="flat" cmpd="sng">
            <a:solidFill>
              <a:schemeClr val="dk1"/>
            </a:solidFill>
            <a:prstDash val="solid"/>
            <a:miter lim="800000"/>
            <a:headEnd type="none" w="med" len="med"/>
            <a:tailEnd type="triangle" w="med" len="med"/>
          </a:ln>
        </p:spPr>
      </p:cxnSp>
      <p:cxnSp>
        <p:nvCxnSpPr>
          <p:cNvPr id="799" name="Google Shape;799;p54"/>
          <p:cNvCxnSpPr/>
          <p:nvPr/>
        </p:nvCxnSpPr>
        <p:spPr>
          <a:xfrm>
            <a:off x="2209800" y="4876800"/>
            <a:ext cx="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800" name="Google Shape;800;p54"/>
          <p:cNvCxnSpPr/>
          <p:nvPr/>
        </p:nvCxnSpPr>
        <p:spPr>
          <a:xfrm>
            <a:off x="3810000" y="1752600"/>
            <a:ext cx="13716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801" name="Google Shape;801;p54"/>
          <p:cNvCxnSpPr/>
          <p:nvPr/>
        </p:nvCxnSpPr>
        <p:spPr>
          <a:xfrm>
            <a:off x="3810000" y="1752600"/>
            <a:ext cx="129540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802" name="Google Shape;802;p54"/>
          <p:cNvCxnSpPr/>
          <p:nvPr/>
        </p:nvCxnSpPr>
        <p:spPr>
          <a:xfrm>
            <a:off x="3810000" y="1752600"/>
            <a:ext cx="1295400" cy="762000"/>
          </a:xfrm>
          <a:prstGeom prst="straightConnector1">
            <a:avLst/>
          </a:prstGeom>
          <a:noFill/>
          <a:ln w="9525" cap="flat" cmpd="sng">
            <a:solidFill>
              <a:schemeClr val="dk1"/>
            </a:solidFill>
            <a:prstDash val="solid"/>
            <a:miter lim="800000"/>
            <a:headEnd type="none" w="med" len="med"/>
            <a:tailEnd type="triangle" w="med" len="med"/>
          </a:ln>
        </p:spPr>
      </p:cxnSp>
      <p:cxnSp>
        <p:nvCxnSpPr>
          <p:cNvPr id="803" name="Google Shape;803;p54"/>
          <p:cNvCxnSpPr/>
          <p:nvPr/>
        </p:nvCxnSpPr>
        <p:spPr>
          <a:xfrm>
            <a:off x="3810000" y="1752600"/>
            <a:ext cx="1371600" cy="1143000"/>
          </a:xfrm>
          <a:prstGeom prst="straightConnector1">
            <a:avLst/>
          </a:prstGeom>
          <a:noFill/>
          <a:ln w="9525" cap="flat" cmpd="sng">
            <a:solidFill>
              <a:schemeClr val="dk1"/>
            </a:solidFill>
            <a:prstDash val="solid"/>
            <a:miter lim="800000"/>
            <a:headEnd type="none" w="med" len="med"/>
            <a:tailEnd type="triangle" w="med" len="med"/>
          </a:ln>
        </p:spPr>
      </p:cxnSp>
      <p:cxnSp>
        <p:nvCxnSpPr>
          <p:cNvPr id="804" name="Google Shape;804;p54"/>
          <p:cNvCxnSpPr/>
          <p:nvPr/>
        </p:nvCxnSpPr>
        <p:spPr>
          <a:xfrm>
            <a:off x="3733800" y="3276600"/>
            <a:ext cx="1447800" cy="304800"/>
          </a:xfrm>
          <a:prstGeom prst="straightConnector1">
            <a:avLst/>
          </a:prstGeom>
          <a:noFill/>
          <a:ln w="9525" cap="flat" cmpd="sng">
            <a:solidFill>
              <a:schemeClr val="dk1"/>
            </a:solidFill>
            <a:prstDash val="solid"/>
            <a:miter lim="800000"/>
            <a:headEnd type="none" w="med" len="med"/>
            <a:tailEnd type="triangle" w="med" len="med"/>
          </a:ln>
        </p:spPr>
      </p:cxnSp>
      <p:cxnSp>
        <p:nvCxnSpPr>
          <p:cNvPr id="805" name="Google Shape;805;p54"/>
          <p:cNvCxnSpPr/>
          <p:nvPr/>
        </p:nvCxnSpPr>
        <p:spPr>
          <a:xfrm>
            <a:off x="3733800" y="3276600"/>
            <a:ext cx="1371600" cy="685800"/>
          </a:xfrm>
          <a:prstGeom prst="straightConnector1">
            <a:avLst/>
          </a:prstGeom>
          <a:noFill/>
          <a:ln w="9525" cap="flat" cmpd="sng">
            <a:solidFill>
              <a:schemeClr val="dk1"/>
            </a:solidFill>
            <a:prstDash val="solid"/>
            <a:miter lim="800000"/>
            <a:headEnd type="none" w="med" len="med"/>
            <a:tailEnd type="triangle" w="med" len="med"/>
          </a:ln>
        </p:spPr>
      </p:cxnSp>
      <p:cxnSp>
        <p:nvCxnSpPr>
          <p:cNvPr id="806" name="Google Shape;806;p54"/>
          <p:cNvCxnSpPr/>
          <p:nvPr/>
        </p:nvCxnSpPr>
        <p:spPr>
          <a:xfrm>
            <a:off x="3733800" y="3276600"/>
            <a:ext cx="1371600" cy="1066800"/>
          </a:xfrm>
          <a:prstGeom prst="straightConnector1">
            <a:avLst/>
          </a:prstGeom>
          <a:noFill/>
          <a:ln w="9525" cap="flat" cmpd="sng">
            <a:solidFill>
              <a:schemeClr val="dk1"/>
            </a:solidFill>
            <a:prstDash val="solid"/>
            <a:miter lim="800000"/>
            <a:headEnd type="none" w="med" len="med"/>
            <a:tailEnd type="triangle" w="med" len="med"/>
          </a:ln>
        </p:spPr>
      </p:cxnSp>
      <p:cxnSp>
        <p:nvCxnSpPr>
          <p:cNvPr id="807" name="Google Shape;807;p54"/>
          <p:cNvCxnSpPr/>
          <p:nvPr/>
        </p:nvCxnSpPr>
        <p:spPr>
          <a:xfrm>
            <a:off x="3810000" y="4724400"/>
            <a:ext cx="129540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808" name="Google Shape;808;p54"/>
          <p:cNvCxnSpPr/>
          <p:nvPr/>
        </p:nvCxnSpPr>
        <p:spPr>
          <a:xfrm>
            <a:off x="3810000" y="4724400"/>
            <a:ext cx="1295400" cy="762000"/>
          </a:xfrm>
          <a:prstGeom prst="straightConnector1">
            <a:avLst/>
          </a:prstGeom>
          <a:noFill/>
          <a:ln w="9525" cap="flat" cmpd="sng">
            <a:solidFill>
              <a:schemeClr val="dk1"/>
            </a:solidFill>
            <a:prstDash val="solid"/>
            <a:miter lim="800000"/>
            <a:headEnd type="none" w="med" len="med"/>
            <a:tailEnd type="triangle" w="med" len="med"/>
          </a:ln>
        </p:spPr>
      </p:cxnSp>
      <p:sp>
        <p:nvSpPr>
          <p:cNvPr id="809" name="Google Shape;809;p54"/>
          <p:cNvSpPr txBox="1"/>
          <p:nvPr/>
        </p:nvSpPr>
        <p:spPr>
          <a:xfrm>
            <a:off x="6781800" y="1524000"/>
            <a:ext cx="7000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 I</a:t>
            </a:r>
            <a:r>
              <a:rPr lang="en-US" sz="2400" b="0" i="0" u="none" baseline="-25000">
                <a:solidFill>
                  <a:schemeClr val="dk1"/>
                </a:solidFill>
                <a:latin typeface="Times New Roman"/>
                <a:ea typeface="Times New Roman"/>
                <a:cs typeface="Times New Roman"/>
                <a:sym typeface="Times New Roman"/>
              </a:rPr>
              <a:t>7</a:t>
            </a:r>
            <a:endParaRPr/>
          </a:p>
        </p:txBody>
      </p:sp>
      <p:cxnSp>
        <p:nvCxnSpPr>
          <p:cNvPr id="810" name="Google Shape;810;p54"/>
          <p:cNvCxnSpPr/>
          <p:nvPr/>
        </p:nvCxnSpPr>
        <p:spPr>
          <a:xfrm>
            <a:off x="5410200" y="1752600"/>
            <a:ext cx="1371600" cy="0"/>
          </a:xfrm>
          <a:prstGeom prst="straightConnector1">
            <a:avLst/>
          </a:prstGeom>
          <a:noFill/>
          <a:ln w="9525" cap="flat" cmpd="sng">
            <a:solidFill>
              <a:schemeClr val="dk1"/>
            </a:solidFill>
            <a:prstDash val="solid"/>
            <a:miter lim="800000"/>
            <a:headEnd type="none" w="med" len="med"/>
            <a:tailEnd type="triangle" w="med" len="med"/>
          </a:ln>
        </p:spPr>
      </p:cxnSp>
      <p:sp>
        <p:nvSpPr>
          <p:cNvPr id="811" name="Google Shape;811;p54"/>
          <p:cNvSpPr txBox="1"/>
          <p:nvPr/>
        </p:nvSpPr>
        <p:spPr>
          <a:xfrm>
            <a:off x="4800600" y="24384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id</a:t>
            </a:r>
            <a:endParaRPr/>
          </a:p>
        </p:txBody>
      </p:sp>
      <p:sp>
        <p:nvSpPr>
          <p:cNvPr id="812" name="Google Shape;812;p54"/>
          <p:cNvSpPr txBox="1"/>
          <p:nvPr/>
        </p:nvSpPr>
        <p:spPr>
          <a:xfrm>
            <a:off x="4800600" y="2057400"/>
            <a:ext cx="260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a:t>
            </a:r>
            <a:endParaRPr/>
          </a:p>
        </p:txBody>
      </p:sp>
      <p:sp>
        <p:nvSpPr>
          <p:cNvPr id="813" name="Google Shape;813;p54"/>
          <p:cNvSpPr txBox="1"/>
          <p:nvPr/>
        </p:nvSpPr>
        <p:spPr>
          <a:xfrm>
            <a:off x="4724400" y="1752600"/>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F</a:t>
            </a:r>
            <a:endParaRPr/>
          </a:p>
        </p:txBody>
      </p:sp>
      <p:sp>
        <p:nvSpPr>
          <p:cNvPr id="814" name="Google Shape;814;p54"/>
          <p:cNvSpPr txBox="1"/>
          <p:nvPr/>
        </p:nvSpPr>
        <p:spPr>
          <a:xfrm>
            <a:off x="2743200" y="29718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a:t>
            </a:r>
            <a:endParaRPr/>
          </a:p>
        </p:txBody>
      </p:sp>
      <p:sp>
        <p:nvSpPr>
          <p:cNvPr id="815" name="Google Shape;815;p54"/>
          <p:cNvSpPr txBox="1"/>
          <p:nvPr/>
        </p:nvSpPr>
        <p:spPr>
          <a:xfrm>
            <a:off x="2819400" y="44196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E</a:t>
            </a:r>
            <a:endParaRPr/>
          </a:p>
        </p:txBody>
      </p:sp>
      <p:sp>
        <p:nvSpPr>
          <p:cNvPr id="816" name="Google Shape;816;p54"/>
          <p:cNvSpPr txBox="1"/>
          <p:nvPr/>
        </p:nvSpPr>
        <p:spPr>
          <a:xfrm>
            <a:off x="1295400" y="14478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E</a:t>
            </a:r>
            <a:endParaRPr/>
          </a:p>
        </p:txBody>
      </p:sp>
      <p:sp>
        <p:nvSpPr>
          <p:cNvPr id="817" name="Google Shape;817;p54"/>
          <p:cNvSpPr txBox="1"/>
          <p:nvPr/>
        </p:nvSpPr>
        <p:spPr>
          <a:xfrm>
            <a:off x="4495800" y="4953000"/>
            <a:ext cx="31273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a:t>
            </a:r>
            <a:endParaRPr/>
          </a:p>
        </p:txBody>
      </p:sp>
      <p:sp>
        <p:nvSpPr>
          <p:cNvPr id="818" name="Google Shape;818;p54"/>
          <p:cNvSpPr txBox="1"/>
          <p:nvPr/>
        </p:nvSpPr>
        <p:spPr>
          <a:xfrm>
            <a:off x="3048000" y="47244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T</a:t>
            </a:r>
            <a:endParaRPr/>
          </a:p>
        </p:txBody>
      </p:sp>
      <p:sp>
        <p:nvSpPr>
          <p:cNvPr id="819" name="Google Shape;819;p54"/>
          <p:cNvSpPr txBox="1"/>
          <p:nvPr/>
        </p:nvSpPr>
        <p:spPr>
          <a:xfrm>
            <a:off x="4419600" y="14478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T</a:t>
            </a:r>
            <a:endParaRPr/>
          </a:p>
        </p:txBody>
      </p:sp>
      <p:sp>
        <p:nvSpPr>
          <p:cNvPr id="820" name="Google Shape;820;p54"/>
          <p:cNvSpPr txBox="1"/>
          <p:nvPr/>
        </p:nvSpPr>
        <p:spPr>
          <a:xfrm>
            <a:off x="1447800" y="22860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T</a:t>
            </a:r>
            <a:endParaRPr/>
          </a:p>
        </p:txBody>
      </p:sp>
      <p:sp>
        <p:nvSpPr>
          <p:cNvPr id="821" name="Google Shape;821;p54"/>
          <p:cNvSpPr txBox="1"/>
          <p:nvPr/>
        </p:nvSpPr>
        <p:spPr>
          <a:xfrm>
            <a:off x="4495800" y="4572000"/>
            <a:ext cx="260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a:t>
            </a:r>
            <a:endParaRPr/>
          </a:p>
        </p:txBody>
      </p:sp>
      <p:sp>
        <p:nvSpPr>
          <p:cNvPr id="822" name="Google Shape;822;p54"/>
          <p:cNvSpPr txBox="1"/>
          <p:nvPr/>
        </p:nvSpPr>
        <p:spPr>
          <a:xfrm>
            <a:off x="3124200" y="5029200"/>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F</a:t>
            </a:r>
            <a:endParaRPr/>
          </a:p>
        </p:txBody>
      </p:sp>
      <p:sp>
        <p:nvSpPr>
          <p:cNvPr id="823" name="Google Shape;823;p54"/>
          <p:cNvSpPr txBox="1"/>
          <p:nvPr/>
        </p:nvSpPr>
        <p:spPr>
          <a:xfrm>
            <a:off x="4648200" y="3200400"/>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F</a:t>
            </a:r>
            <a:endParaRPr/>
          </a:p>
        </p:txBody>
      </p:sp>
      <p:sp>
        <p:nvSpPr>
          <p:cNvPr id="824" name="Google Shape;824;p54"/>
          <p:cNvSpPr txBox="1"/>
          <p:nvPr/>
        </p:nvSpPr>
        <p:spPr>
          <a:xfrm>
            <a:off x="1676400" y="3048000"/>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F</a:t>
            </a:r>
            <a:endParaRPr/>
          </a:p>
        </p:txBody>
      </p:sp>
      <p:sp>
        <p:nvSpPr>
          <p:cNvPr id="825" name="Google Shape;825;p54"/>
          <p:cNvSpPr txBox="1"/>
          <p:nvPr/>
        </p:nvSpPr>
        <p:spPr>
          <a:xfrm>
            <a:off x="3200400" y="5410200"/>
            <a:ext cx="260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a:t>
            </a:r>
            <a:endParaRPr/>
          </a:p>
        </p:txBody>
      </p:sp>
      <p:sp>
        <p:nvSpPr>
          <p:cNvPr id="826" name="Google Shape;826;p54"/>
          <p:cNvSpPr txBox="1"/>
          <p:nvPr/>
        </p:nvSpPr>
        <p:spPr>
          <a:xfrm>
            <a:off x="2133600" y="48006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id</a:t>
            </a:r>
            <a:endParaRPr/>
          </a:p>
        </p:txBody>
      </p:sp>
      <p:sp>
        <p:nvSpPr>
          <p:cNvPr id="827" name="Google Shape;827;p54"/>
          <p:cNvSpPr txBox="1"/>
          <p:nvPr/>
        </p:nvSpPr>
        <p:spPr>
          <a:xfrm>
            <a:off x="1752600" y="47244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id</a:t>
            </a:r>
            <a:endParaRPr/>
          </a:p>
        </p:txBody>
      </p:sp>
      <p:sp>
        <p:nvSpPr>
          <p:cNvPr id="828" name="Google Shape;828;p54"/>
          <p:cNvSpPr txBox="1"/>
          <p:nvPr/>
        </p:nvSpPr>
        <p:spPr>
          <a:xfrm>
            <a:off x="1905000" y="4038600"/>
            <a:ext cx="260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a:t>
            </a:r>
            <a:endParaRPr/>
          </a:p>
        </p:txBody>
      </p:sp>
      <p:sp>
        <p:nvSpPr>
          <p:cNvPr id="829" name="Google Shape;829;p54"/>
          <p:cNvSpPr txBox="1"/>
          <p:nvPr/>
        </p:nvSpPr>
        <p:spPr>
          <a:xfrm>
            <a:off x="5943600" y="15240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a:t>
            </a:r>
            <a:endParaRPr/>
          </a:p>
        </p:txBody>
      </p:sp>
      <p:sp>
        <p:nvSpPr>
          <p:cNvPr id="830" name="Google Shape;830;p54"/>
          <p:cNvSpPr txBox="1"/>
          <p:nvPr/>
        </p:nvSpPr>
        <p:spPr>
          <a:xfrm>
            <a:off x="4724400" y="3581400"/>
            <a:ext cx="260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a:t>
            </a:r>
            <a:endParaRPr/>
          </a:p>
        </p:txBody>
      </p:sp>
      <p:sp>
        <p:nvSpPr>
          <p:cNvPr id="831" name="Google Shape;831;p54"/>
          <p:cNvSpPr txBox="1"/>
          <p:nvPr/>
        </p:nvSpPr>
        <p:spPr>
          <a:xfrm>
            <a:off x="4724400" y="38862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id</a:t>
            </a:r>
            <a:endParaRPr/>
          </a:p>
        </p:txBody>
      </p:sp>
      <p:sp>
        <p:nvSpPr>
          <p:cNvPr id="832" name="Google Shape;832;p54"/>
          <p:cNvSpPr txBox="1"/>
          <p:nvPr/>
        </p:nvSpPr>
        <p:spPr>
          <a:xfrm>
            <a:off x="2743200" y="1447800"/>
            <a:ext cx="31273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5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55</a:t>
            </a:fld>
            <a:endParaRPr/>
          </a:p>
        </p:txBody>
      </p:sp>
      <p:sp>
        <p:nvSpPr>
          <p:cNvPr id="838" name="Google Shape;838;p5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Parsing Tables of Expression Grammar</a:t>
            </a:r>
            <a:endParaRPr/>
          </a:p>
        </p:txBody>
      </p:sp>
      <p:graphicFrame>
        <p:nvGraphicFramePr>
          <p:cNvPr id="839" name="Google Shape;839;p55"/>
          <p:cNvGraphicFramePr/>
          <p:nvPr/>
        </p:nvGraphicFramePr>
        <p:xfrm>
          <a:off x="2971800" y="1447800"/>
          <a:ext cx="3000000" cy="3000000"/>
        </p:xfrm>
        <a:graphic>
          <a:graphicData uri="http://schemas.openxmlformats.org/drawingml/2006/table">
            <a:tbl>
              <a:tblPr>
                <a:noFill/>
                <a:tableStyleId>{06AC34A5-F145-427F-A125-8F5CA0E42856}</a:tableStyleId>
              </a:tblPr>
              <a:tblGrid>
                <a:gridCol w="685800">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7200">
                  <a:extLst>
                    <a:ext uri="{9D8B030D-6E8A-4147-A177-3AD203B41FA5}">
                      <a16:colId xmlns:a16="http://schemas.microsoft.com/office/drawing/2014/main" val="20003"/>
                    </a:ext>
                  </a:extLst>
                </a:gridCol>
                <a:gridCol w="555625">
                  <a:extLst>
                    <a:ext uri="{9D8B030D-6E8A-4147-A177-3AD203B41FA5}">
                      <a16:colId xmlns:a16="http://schemas.microsoft.com/office/drawing/2014/main" val="20004"/>
                    </a:ext>
                  </a:extLst>
                </a:gridCol>
                <a:gridCol w="557200">
                  <a:extLst>
                    <a:ext uri="{9D8B030D-6E8A-4147-A177-3AD203B41FA5}">
                      <a16:colId xmlns:a16="http://schemas.microsoft.com/office/drawing/2014/main" val="20005"/>
                    </a:ext>
                  </a:extLst>
                </a:gridCol>
                <a:gridCol w="555625">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576250">
                  <a:extLst>
                    <a:ext uri="{9D8B030D-6E8A-4147-A177-3AD203B41FA5}">
                      <a16:colId xmlns:a16="http://schemas.microsoft.com/office/drawing/2014/main" val="20008"/>
                    </a:ext>
                  </a:extLst>
                </a:gridCol>
                <a:gridCol w="539750">
                  <a:extLst>
                    <a:ext uri="{9D8B030D-6E8A-4147-A177-3AD203B41FA5}">
                      <a16:colId xmlns:a16="http://schemas.microsoft.com/office/drawing/2014/main" val="20009"/>
                    </a:ext>
                  </a:extLst>
                </a:gridCol>
                <a:gridCol w="463550">
                  <a:extLst>
                    <a:ext uri="{9D8B030D-6E8A-4147-A177-3AD203B41FA5}">
                      <a16:colId xmlns:a16="http://schemas.microsoft.com/office/drawing/2014/main" val="20010"/>
                    </a:ext>
                  </a:extLst>
                </a:gridCol>
              </a:tblGrid>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state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id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F</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acc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7</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8</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9</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667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65125">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840" name="Google Shape;840;p55"/>
          <p:cNvSpPr txBox="1"/>
          <p:nvPr/>
        </p:nvSpPr>
        <p:spPr>
          <a:xfrm>
            <a:off x="4419600" y="990600"/>
            <a:ext cx="17811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Action Table</a:t>
            </a:r>
            <a:endParaRPr/>
          </a:p>
        </p:txBody>
      </p:sp>
      <p:sp>
        <p:nvSpPr>
          <p:cNvPr id="841" name="Google Shape;841;p55"/>
          <p:cNvSpPr txBox="1"/>
          <p:nvPr/>
        </p:nvSpPr>
        <p:spPr>
          <a:xfrm>
            <a:off x="7162800" y="990600"/>
            <a:ext cx="15621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Goto Table</a:t>
            </a:r>
            <a:endParaRPr/>
          </a:p>
        </p:txBody>
      </p:sp>
      <p:sp>
        <p:nvSpPr>
          <p:cNvPr id="842" name="Google Shape;842;p55"/>
          <p:cNvSpPr txBox="1"/>
          <p:nvPr/>
        </p:nvSpPr>
        <p:spPr>
          <a:xfrm>
            <a:off x="452437" y="6143625"/>
            <a:ext cx="22860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SLR(1)???</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5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56</a:t>
            </a:fld>
            <a:endParaRPr/>
          </a:p>
        </p:txBody>
      </p:sp>
      <p:sp>
        <p:nvSpPr>
          <p:cNvPr id="848" name="Google Shape;848;p5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SLR(1) Grammar</a:t>
            </a:r>
            <a:endParaRPr/>
          </a:p>
        </p:txBody>
      </p:sp>
      <p:sp>
        <p:nvSpPr>
          <p:cNvPr id="849" name="Google Shape;849;p56"/>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An LR parser using SLR(1) parsing tables for a grammar G is called as the SLR(1) parser for G.</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If a grammar G has an SLR(1) parsing table, it is called SLR(1) grammar (or SLR grammar in short).</a:t>
            </a:r>
            <a:endParaRPr/>
          </a:p>
          <a:p>
            <a:pPr marL="342900" lvl="0" indent="-342900" algn="l" rtl="0">
              <a:lnSpc>
                <a:spcPct val="100000"/>
              </a:lnSpc>
              <a:spcBef>
                <a:spcPts val="480"/>
              </a:spcBef>
              <a:spcAft>
                <a:spcPts val="0"/>
              </a:spcAft>
              <a:buClr>
                <a:schemeClr val="accent2"/>
              </a:buClr>
              <a:buSzPts val="2400"/>
              <a:buFont typeface="Times New Roman"/>
              <a:buChar char="•"/>
            </a:pPr>
            <a:r>
              <a:rPr lang="en-US" sz="2400" b="0" i="0" u="none">
                <a:solidFill>
                  <a:schemeClr val="accent2"/>
                </a:solidFill>
                <a:latin typeface="Times New Roman"/>
                <a:ea typeface="Times New Roman"/>
                <a:cs typeface="Times New Roman"/>
                <a:sym typeface="Times New Roman"/>
              </a:rPr>
              <a:t>Every SLR grammar is unambiguous, but every unambiguous grammar is not a SLR grammar.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5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57</a:t>
            </a:fld>
            <a:endParaRPr/>
          </a:p>
        </p:txBody>
      </p:sp>
      <p:sp>
        <p:nvSpPr>
          <p:cNvPr id="855" name="Google Shape;855;p5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shift/reduce and reduce/reduce conflicts</a:t>
            </a:r>
            <a:endParaRPr/>
          </a:p>
        </p:txBody>
      </p:sp>
      <p:sp>
        <p:nvSpPr>
          <p:cNvPr id="856" name="Google Shape;856;p57"/>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If a state does not know whether it will make a shift operation or reduction for a terminal, we say that there is a </a:t>
            </a:r>
            <a:r>
              <a:rPr lang="en-US" sz="2400" b="1" i="0" u="none">
                <a:solidFill>
                  <a:schemeClr val="dk1"/>
                </a:solidFill>
                <a:latin typeface="Times New Roman"/>
                <a:ea typeface="Times New Roman"/>
                <a:cs typeface="Times New Roman"/>
                <a:sym typeface="Times New Roman"/>
              </a:rPr>
              <a:t>shift/reduce conflict</a:t>
            </a:r>
            <a:r>
              <a:rPr lang="en-US" sz="2400" b="0" i="0" u="none">
                <a:solidFill>
                  <a:schemeClr val="dk1"/>
                </a:solidFill>
                <a:latin typeface="Times New Roman"/>
                <a:ea typeface="Times New Roman"/>
                <a:cs typeface="Times New Roman"/>
                <a:sym typeface="Times New Roman"/>
              </a:rPr>
              <a:t>.</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If a state does not know whether it will make a reduction operation using the production rule </a:t>
            </a:r>
            <a:r>
              <a:rPr lang="en-US" sz="2400" b="0" i="0" u="none">
                <a:solidFill>
                  <a:schemeClr val="dk1"/>
                </a:solidFill>
                <a:latin typeface="Courier New"/>
                <a:ea typeface="Courier New"/>
                <a:cs typeface="Courier New"/>
                <a:sym typeface="Courier New"/>
              </a:rPr>
              <a:t>i</a:t>
            </a:r>
            <a:r>
              <a:rPr lang="en-US" sz="2400" b="0" i="0" u="none">
                <a:solidFill>
                  <a:schemeClr val="dk1"/>
                </a:solidFill>
                <a:latin typeface="Times New Roman"/>
                <a:ea typeface="Times New Roman"/>
                <a:cs typeface="Times New Roman"/>
                <a:sym typeface="Times New Roman"/>
              </a:rPr>
              <a:t> or </a:t>
            </a:r>
            <a:r>
              <a:rPr lang="en-US" sz="2400" b="0" i="0" u="none">
                <a:solidFill>
                  <a:schemeClr val="dk1"/>
                </a:solidFill>
                <a:latin typeface="Courier New"/>
                <a:ea typeface="Courier New"/>
                <a:cs typeface="Courier New"/>
                <a:sym typeface="Courier New"/>
              </a:rPr>
              <a:t>j</a:t>
            </a:r>
            <a:r>
              <a:rPr lang="en-US" sz="2400" b="0" i="0" u="none">
                <a:solidFill>
                  <a:schemeClr val="dk1"/>
                </a:solidFill>
                <a:latin typeface="Times New Roman"/>
                <a:ea typeface="Times New Roman"/>
                <a:cs typeface="Times New Roman"/>
                <a:sym typeface="Times New Roman"/>
              </a:rPr>
              <a:t> for a terminal, we say that there is a </a:t>
            </a:r>
            <a:r>
              <a:rPr lang="en-US" sz="2400" b="1" i="0" u="none">
                <a:solidFill>
                  <a:schemeClr val="dk1"/>
                </a:solidFill>
                <a:latin typeface="Times New Roman"/>
                <a:ea typeface="Times New Roman"/>
                <a:cs typeface="Times New Roman"/>
                <a:sym typeface="Times New Roman"/>
              </a:rPr>
              <a:t>reduce/reduce conflict</a:t>
            </a:r>
            <a:r>
              <a:rPr lang="en-US" sz="2400" b="0" i="0" u="none">
                <a:solidFill>
                  <a:schemeClr val="dk1"/>
                </a:solidFill>
                <a:latin typeface="Times New Roman"/>
                <a:ea typeface="Times New Roman"/>
                <a:cs typeface="Times New Roman"/>
                <a:sym typeface="Times New Roman"/>
              </a:rPr>
              <a:t>.</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accent2"/>
              </a:buClr>
              <a:buSzPts val="2400"/>
              <a:buFont typeface="Times New Roman"/>
              <a:buChar char="•"/>
            </a:pPr>
            <a:r>
              <a:rPr lang="en-US" sz="2400" b="0" i="0" u="none">
                <a:solidFill>
                  <a:schemeClr val="accent2"/>
                </a:solidFill>
                <a:latin typeface="Times New Roman"/>
                <a:ea typeface="Times New Roman"/>
                <a:cs typeface="Times New Roman"/>
                <a:sym typeface="Times New Roman"/>
              </a:rPr>
              <a:t>If the SLR parsing table of a grammar G has a conflict, we say that that grammar is not SLR grammar.</a:t>
            </a:r>
            <a:endParaRPr/>
          </a:p>
          <a:p>
            <a:pPr marL="342900" lvl="0" indent="-190500" algn="l" rtl="0">
              <a:spcBef>
                <a:spcPts val="480"/>
              </a:spcBef>
              <a:spcAft>
                <a:spcPts val="0"/>
              </a:spcAft>
              <a:buClr>
                <a:schemeClr val="dk1"/>
              </a:buClr>
              <a:buSzPts val="2400"/>
              <a:buFont typeface="Times New Roman"/>
              <a:buNone/>
            </a:pPr>
            <a:endParaRPr sz="2400" b="0" i="0" u="none">
              <a:solidFill>
                <a:schemeClr val="accent2"/>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5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LR(0) and SLR(1) Parsers</a:t>
            </a:r>
            <a:endParaRPr/>
          </a:p>
        </p:txBody>
      </p:sp>
      <p:sp>
        <p:nvSpPr>
          <p:cNvPr id="862" name="Google Shape;862;p58"/>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SLR(1) Parse table= LR(0) parse table + </a:t>
            </a:r>
            <a:r>
              <a:rPr lang="en-US" sz="2400" b="1" i="0" u="none">
                <a:solidFill>
                  <a:schemeClr val="dk1"/>
                </a:solidFill>
                <a:latin typeface="Times New Roman"/>
                <a:ea typeface="Times New Roman"/>
                <a:cs typeface="Times New Roman"/>
                <a:sym typeface="Times New Roman"/>
              </a:rPr>
              <a:t>Follow </a:t>
            </a:r>
            <a:r>
              <a:rPr lang="en-US" sz="2400" b="0" i="0" u="none">
                <a:solidFill>
                  <a:schemeClr val="dk1"/>
                </a:solidFill>
                <a:latin typeface="Times New Roman"/>
                <a:ea typeface="Times New Roman"/>
                <a:cs typeface="Times New Roman"/>
                <a:sym typeface="Times New Roman"/>
              </a:rPr>
              <a:t>(for ex to find follow of  T in the case of  T-&gt;E. item)</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863" name="Google Shape;863;p58"/>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Weaknesses of SLR(1) </a:t>
            </a:r>
            <a:endParaRPr/>
          </a:p>
        </p:txBody>
      </p:sp>
      <p:sp>
        <p:nvSpPr>
          <p:cNvPr id="869" name="Google Shape;869;p59"/>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Using the only FOLLOW sets to drive reduce decisions throws away useful informations.</a:t>
            </a:r>
            <a:endParaRPr/>
          </a:p>
          <a:p>
            <a:pPr marL="342900" marR="0" lvl="0" indent="-342900" algn="l" rtl="0">
              <a:lnSpc>
                <a:spcPct val="100000"/>
              </a:lnSpc>
              <a:spcBef>
                <a:spcPts val="480"/>
              </a:spcBef>
              <a:spcAft>
                <a:spcPts val="0"/>
              </a:spcAft>
              <a:buClr>
                <a:srgbClr val="CC0000"/>
              </a:buClr>
              <a:buSzPts val="2400"/>
              <a:buFont typeface="Times New Roman"/>
              <a:buChar char="•"/>
            </a:pPr>
            <a:r>
              <a:rPr lang="en-US" sz="2400" b="0" i="0" u="none">
                <a:solidFill>
                  <a:srgbClr val="CC0000"/>
                </a:solidFill>
                <a:latin typeface="Times New Roman"/>
                <a:ea typeface="Times New Roman"/>
                <a:cs typeface="Times New Roman"/>
                <a:sym typeface="Times New Roman"/>
              </a:rPr>
              <a:t>Tokens in a FOLLOW set arise from different productions</a:t>
            </a:r>
            <a:r>
              <a:rPr lang="en-US" sz="2400" b="0" i="0" u="none">
                <a:solidFill>
                  <a:schemeClr val="dk1"/>
                </a:solidFill>
                <a:latin typeface="Times New Roman"/>
                <a:ea typeface="Times New Roman"/>
                <a:cs typeface="Times New Roman"/>
                <a:sym typeface="Times New Roman"/>
              </a:rPr>
              <a:t>, but they get lumped together in the FOLLOW set with tokens arising from other productions.</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When it comes time to decide on a reduce move, we sometimes need to be </a:t>
            </a:r>
            <a:r>
              <a:rPr lang="en-US" sz="2400" b="0" i="0" u="none">
                <a:solidFill>
                  <a:srgbClr val="CC0000"/>
                </a:solidFill>
                <a:latin typeface="Times New Roman"/>
                <a:ea typeface="Times New Roman"/>
                <a:cs typeface="Times New Roman"/>
                <a:sym typeface="Times New Roman"/>
              </a:rPr>
              <a:t>more specific</a:t>
            </a:r>
            <a:r>
              <a:rPr lang="en-US" sz="2400" b="0" i="0" u="none">
                <a:solidFill>
                  <a:schemeClr val="dk1"/>
                </a:solidFill>
                <a:latin typeface="Times New Roman"/>
                <a:ea typeface="Times New Roman"/>
                <a:cs typeface="Times New Roman"/>
                <a:sym typeface="Times New Roman"/>
              </a:rPr>
              <a:t>, and associate the look ahead with the particular production that added that token to the FOLLOW set.</a:t>
            </a:r>
            <a:endParaRPr/>
          </a:p>
        </p:txBody>
      </p:sp>
      <p:sp>
        <p:nvSpPr>
          <p:cNvPr id="870" name="Google Shape;870;p59"/>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6</a:t>
            </a:fld>
            <a:endParaRPr/>
          </a:p>
        </p:txBody>
      </p:sp>
      <p:sp>
        <p:nvSpPr>
          <p:cNvPr id="173" name="Google Shape;173;p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Handle Pruning</a:t>
            </a:r>
            <a:endParaRPr/>
          </a:p>
        </p:txBody>
      </p:sp>
      <p:sp>
        <p:nvSpPr>
          <p:cNvPr id="174" name="Google Shape;174;p6"/>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right-most derivation in reverse can be obtained by </a:t>
            </a:r>
            <a:r>
              <a:rPr lang="en-US" sz="2400" b="1" i="0" u="none">
                <a:solidFill>
                  <a:schemeClr val="dk1"/>
                </a:solidFill>
                <a:latin typeface="Times New Roman"/>
                <a:ea typeface="Times New Roman"/>
                <a:cs typeface="Times New Roman"/>
                <a:sym typeface="Times New Roman"/>
              </a:rPr>
              <a:t>handle-pruning</a:t>
            </a:r>
            <a:r>
              <a:rPr lang="en-US" sz="2400" b="0" i="0" u="none">
                <a:solidFill>
                  <a:schemeClr val="dk1"/>
                </a:solidFill>
                <a:latin typeface="Times New Roman"/>
                <a:ea typeface="Times New Roman"/>
                <a:cs typeface="Times New Roman"/>
                <a:sym typeface="Times New Roman"/>
              </a:rPr>
              <a:t>.</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S=γ</a:t>
            </a:r>
            <a:r>
              <a:rPr lang="en-US" sz="2400" b="0" i="0" u="none" baseline="-25000">
                <a:solidFill>
                  <a:schemeClr val="dk1"/>
                </a:solidFill>
                <a:latin typeface="Times New Roman"/>
                <a:ea typeface="Times New Roman"/>
                <a:cs typeface="Times New Roman"/>
                <a:sym typeface="Times New Roman"/>
              </a:rPr>
              <a:t>0 </a:t>
            </a:r>
            <a:r>
              <a:rPr lang="en-US" sz="2400" b="0" i="0" u="none">
                <a:solidFill>
                  <a:schemeClr val="dk1"/>
                </a:solidFill>
                <a:latin typeface="Times New Roman"/>
                <a:ea typeface="Times New Roman"/>
                <a:cs typeface="Times New Roman"/>
                <a:sym typeface="Times New Roman"/>
              </a:rPr>
              <a:t>⇒ γ</a:t>
            </a:r>
            <a:r>
              <a:rPr lang="en-US" sz="2400" b="0" i="0" u="none" baseline="-25000">
                <a:solidFill>
                  <a:schemeClr val="dk1"/>
                </a:solidFill>
                <a:latin typeface="Times New Roman"/>
                <a:ea typeface="Times New Roman"/>
                <a:cs typeface="Times New Roman"/>
                <a:sym typeface="Times New Roman"/>
              </a:rPr>
              <a:t>1 </a:t>
            </a:r>
            <a:r>
              <a:rPr lang="en-US" sz="2400" b="0" i="0" u="none">
                <a:solidFill>
                  <a:schemeClr val="dk1"/>
                </a:solidFill>
                <a:latin typeface="Times New Roman"/>
                <a:ea typeface="Times New Roman"/>
                <a:cs typeface="Times New Roman"/>
                <a:sym typeface="Times New Roman"/>
              </a:rPr>
              <a:t>⇒ γ</a:t>
            </a:r>
            <a:r>
              <a:rPr lang="en-US" sz="2400" b="0" i="0" u="none" baseline="-25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 ⇒ γ</a:t>
            </a:r>
            <a:r>
              <a:rPr lang="en-US" sz="2400" b="0" i="0" u="none" baseline="-25000">
                <a:solidFill>
                  <a:schemeClr val="dk1"/>
                </a:solidFill>
                <a:latin typeface="Times New Roman"/>
                <a:ea typeface="Times New Roman"/>
                <a:cs typeface="Times New Roman"/>
                <a:sym typeface="Times New Roman"/>
              </a:rPr>
              <a:t>n-1 </a:t>
            </a:r>
            <a:r>
              <a:rPr lang="en-US" sz="2400" b="0" i="0" u="none">
                <a:solidFill>
                  <a:schemeClr val="dk1"/>
                </a:solidFill>
                <a:latin typeface="Times New Roman"/>
                <a:ea typeface="Times New Roman"/>
                <a:cs typeface="Times New Roman"/>
                <a:sym typeface="Times New Roman"/>
              </a:rPr>
              <a:t>⇒ γ</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a:t>
            </a:r>
            <a:r>
              <a:rPr lang="en-US" sz="2400" b="0" i="0" u="none" baseline="-25000">
                <a:solidFill>
                  <a:schemeClr val="dk1"/>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ω</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input string</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Start from γ</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find a handle A</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→β</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in γ</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and replace β</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in by A</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to get γ</a:t>
            </a:r>
            <a:r>
              <a:rPr lang="en-US" sz="2400" b="0" i="0" u="none" baseline="-25000">
                <a:solidFill>
                  <a:schemeClr val="dk1"/>
                </a:solidFill>
                <a:latin typeface="Times New Roman"/>
                <a:ea typeface="Times New Roman"/>
                <a:cs typeface="Times New Roman"/>
                <a:sym typeface="Times New Roman"/>
              </a:rPr>
              <a:t>n-1</a:t>
            </a:r>
            <a:r>
              <a:rPr lang="en-US" sz="24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Then find a handle A</a:t>
            </a:r>
            <a:r>
              <a:rPr lang="en-US" sz="2400" b="0" i="0" u="none" baseline="-25000">
                <a:solidFill>
                  <a:schemeClr val="dk1"/>
                </a:solidFill>
                <a:latin typeface="Times New Roman"/>
                <a:ea typeface="Times New Roman"/>
                <a:cs typeface="Times New Roman"/>
                <a:sym typeface="Times New Roman"/>
              </a:rPr>
              <a:t>n-1</a:t>
            </a:r>
            <a:r>
              <a:rPr lang="en-US" sz="2400" b="0" i="0" u="none">
                <a:solidFill>
                  <a:schemeClr val="dk1"/>
                </a:solidFill>
                <a:latin typeface="Times New Roman"/>
                <a:ea typeface="Times New Roman"/>
                <a:cs typeface="Times New Roman"/>
                <a:sym typeface="Times New Roman"/>
              </a:rPr>
              <a:t>→β</a:t>
            </a:r>
            <a:r>
              <a:rPr lang="en-US" sz="2400" b="0" i="0" u="none" baseline="-25000">
                <a:solidFill>
                  <a:schemeClr val="dk1"/>
                </a:solidFill>
                <a:latin typeface="Times New Roman"/>
                <a:ea typeface="Times New Roman"/>
                <a:cs typeface="Times New Roman"/>
                <a:sym typeface="Times New Roman"/>
              </a:rPr>
              <a:t>n-1</a:t>
            </a:r>
            <a:r>
              <a:rPr lang="en-US" sz="2400" b="0" i="0" u="none">
                <a:solidFill>
                  <a:schemeClr val="dk1"/>
                </a:solidFill>
                <a:latin typeface="Times New Roman"/>
                <a:ea typeface="Times New Roman"/>
                <a:cs typeface="Times New Roman"/>
                <a:sym typeface="Times New Roman"/>
              </a:rPr>
              <a:t> in γ</a:t>
            </a:r>
            <a:r>
              <a:rPr lang="en-US" sz="2400" b="0" i="0" u="none" baseline="-25000">
                <a:solidFill>
                  <a:schemeClr val="dk1"/>
                </a:solidFill>
                <a:latin typeface="Times New Roman"/>
                <a:ea typeface="Times New Roman"/>
                <a:cs typeface="Times New Roman"/>
                <a:sym typeface="Times New Roman"/>
              </a:rPr>
              <a:t>n-1</a:t>
            </a:r>
            <a:r>
              <a:rPr lang="en-US" sz="2400" b="0" i="0" u="none">
                <a:solidFill>
                  <a:schemeClr val="dk1"/>
                </a:solidFill>
                <a:latin typeface="Times New Roman"/>
                <a:ea typeface="Times New Roman"/>
                <a:cs typeface="Times New Roman"/>
                <a:sym typeface="Times New Roman"/>
              </a:rPr>
              <a:t>,                                                    and replace β</a:t>
            </a:r>
            <a:r>
              <a:rPr lang="en-US" sz="2400" b="0" i="0" u="none" baseline="-25000">
                <a:solidFill>
                  <a:schemeClr val="dk1"/>
                </a:solidFill>
                <a:latin typeface="Times New Roman"/>
                <a:ea typeface="Times New Roman"/>
                <a:cs typeface="Times New Roman"/>
                <a:sym typeface="Times New Roman"/>
              </a:rPr>
              <a:t>n-1</a:t>
            </a:r>
            <a:r>
              <a:rPr lang="en-US" sz="2400" b="0" i="0" u="none">
                <a:solidFill>
                  <a:schemeClr val="dk1"/>
                </a:solidFill>
                <a:latin typeface="Times New Roman"/>
                <a:ea typeface="Times New Roman"/>
                <a:cs typeface="Times New Roman"/>
                <a:sym typeface="Times New Roman"/>
              </a:rPr>
              <a:t> in by A</a:t>
            </a:r>
            <a:r>
              <a:rPr lang="en-US" sz="2400" b="0" i="0" u="none" baseline="-25000">
                <a:solidFill>
                  <a:schemeClr val="dk1"/>
                </a:solidFill>
                <a:latin typeface="Times New Roman"/>
                <a:ea typeface="Times New Roman"/>
                <a:cs typeface="Times New Roman"/>
                <a:sym typeface="Times New Roman"/>
              </a:rPr>
              <a:t>n-1</a:t>
            </a:r>
            <a:r>
              <a:rPr lang="en-US" sz="2400" b="0" i="0" u="none">
                <a:solidFill>
                  <a:schemeClr val="dk1"/>
                </a:solidFill>
                <a:latin typeface="Times New Roman"/>
                <a:ea typeface="Times New Roman"/>
                <a:cs typeface="Times New Roman"/>
                <a:sym typeface="Times New Roman"/>
              </a:rPr>
              <a:t> to get γ</a:t>
            </a:r>
            <a:r>
              <a:rPr lang="en-US" sz="2400" b="0" i="0" u="none" baseline="-25000">
                <a:solidFill>
                  <a:schemeClr val="dk1"/>
                </a:solidFill>
                <a:latin typeface="Times New Roman"/>
                <a:ea typeface="Times New Roman"/>
                <a:cs typeface="Times New Roman"/>
                <a:sym typeface="Times New Roman"/>
              </a:rPr>
              <a:t>n-2</a:t>
            </a:r>
            <a:r>
              <a:rPr lang="en-US" sz="24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Repeat this, until we reach S.</a:t>
            </a:r>
            <a:endParaRPr/>
          </a:p>
        </p:txBody>
      </p:sp>
      <p:cxnSp>
        <p:nvCxnSpPr>
          <p:cNvPr id="175" name="Google Shape;175;p6"/>
          <p:cNvCxnSpPr/>
          <p:nvPr/>
        </p:nvCxnSpPr>
        <p:spPr>
          <a:xfrm rot="10800000">
            <a:off x="5334000" y="2514600"/>
            <a:ext cx="533400" cy="228600"/>
          </a:xfrm>
          <a:prstGeom prst="straightConnector1">
            <a:avLst/>
          </a:prstGeom>
          <a:noFill/>
          <a:ln w="9525" cap="flat" cmpd="sng">
            <a:solidFill>
              <a:schemeClr val="dk1"/>
            </a:solidFill>
            <a:prstDash val="solid"/>
            <a:miter lim="800000"/>
            <a:headEnd type="none" w="med" len="med"/>
            <a:tailEnd type="triangle" w="med" len="med"/>
          </a:ln>
        </p:spPr>
      </p:cxnSp>
      <p:sp>
        <p:nvSpPr>
          <p:cNvPr id="176" name="Google Shape;176;p6"/>
          <p:cNvSpPr txBox="1"/>
          <p:nvPr/>
        </p:nvSpPr>
        <p:spPr>
          <a:xfrm>
            <a:off x="3352800" y="22860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77" name="Google Shape;177;p6"/>
          <p:cNvSpPr txBox="1"/>
          <p:nvPr/>
        </p:nvSpPr>
        <p:spPr>
          <a:xfrm>
            <a:off x="2667000" y="22860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78" name="Google Shape;178;p6"/>
          <p:cNvSpPr txBox="1"/>
          <p:nvPr/>
        </p:nvSpPr>
        <p:spPr>
          <a:xfrm>
            <a:off x="1981200" y="22860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79" name="Google Shape;179;p6"/>
          <p:cNvSpPr txBox="1"/>
          <p:nvPr/>
        </p:nvSpPr>
        <p:spPr>
          <a:xfrm>
            <a:off x="4191000" y="22860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
        <p:nvSpPr>
          <p:cNvPr id="180" name="Google Shape;180;p6"/>
          <p:cNvSpPr txBox="1"/>
          <p:nvPr/>
        </p:nvSpPr>
        <p:spPr>
          <a:xfrm>
            <a:off x="1371600" y="2286000"/>
            <a:ext cx="4111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rm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6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 new way to build the parsing DFA</a:t>
            </a:r>
            <a:endParaRPr/>
          </a:p>
        </p:txBody>
      </p:sp>
      <p:sp>
        <p:nvSpPr>
          <p:cNvPr id="876" name="Google Shape;876;p60"/>
          <p:cNvSpPr txBox="1">
            <a:spLocks noGrp="1"/>
          </p:cNvSpPr>
          <p:nvPr>
            <p:ph type="body" idx="1"/>
          </p:nvPr>
        </p:nvSpPr>
        <p:spPr>
          <a:xfrm>
            <a:off x="381000" y="981075"/>
            <a:ext cx="9372600" cy="53435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To remember some of the context of new items added during the Closure operations</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For example in grammar below:</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-&gt; E+(E)</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-&gt; int</a:t>
            </a:r>
            <a:endParaRPr/>
          </a:p>
          <a:p>
            <a:pPr marL="342900" marR="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With the item E -&gt; E+(.E)</a:t>
            </a:r>
            <a:endParaRPr/>
          </a:p>
          <a:p>
            <a:pPr marL="342900" marR="0" lvl="0" indent="-342900" algn="l" rtl="0">
              <a:lnSpc>
                <a:spcPct val="100000"/>
              </a:lnSpc>
              <a:spcBef>
                <a:spcPts val="480"/>
              </a:spcBef>
              <a:spcAft>
                <a:spcPts val="0"/>
              </a:spcAft>
              <a:buClr>
                <a:srgbClr val="CC0000"/>
              </a:buClr>
              <a:buSzPts val="2400"/>
              <a:buFont typeface="Times New Roman"/>
              <a:buChar char="•"/>
            </a:pPr>
            <a:r>
              <a:rPr lang="en-US" sz="2400" b="0" i="0" u="none">
                <a:solidFill>
                  <a:srgbClr val="CC0000"/>
                </a:solidFill>
                <a:latin typeface="Times New Roman"/>
                <a:ea typeface="Times New Roman"/>
                <a:cs typeface="Times New Roman"/>
                <a:sym typeface="Times New Roman"/>
              </a:rPr>
              <a:t>When we add the items E -&gt; .E+(E) and E -&gt;.int to the closure, we record the fact that the original E is followed by ‘)’, which creates the LR(1) items</a:t>
            </a:r>
            <a:r>
              <a:rPr lang="en-US" sz="2400" b="0" i="0" u="none">
                <a:solidFill>
                  <a:schemeClr val="dk1"/>
                </a:solidFill>
                <a:latin typeface="Times New Roman"/>
                <a:ea typeface="Times New Roman"/>
                <a:cs typeface="Times New Roman"/>
                <a:sym typeface="Times New Roman"/>
              </a:rPr>
              <a:t>:</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-&gt; .E+(E) , )</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-&gt;.int , )</a:t>
            </a:r>
            <a:endParaRPr/>
          </a:p>
          <a:p>
            <a:pPr marL="342900" marR="0" lvl="0" indent="-342900" algn="l" rtl="0">
              <a:lnSpc>
                <a:spcPct val="100000"/>
              </a:lnSpc>
              <a:spcBef>
                <a:spcPts val="480"/>
              </a:spcBef>
              <a:spcAft>
                <a:spcPts val="0"/>
              </a:spcAft>
              <a:buClr>
                <a:schemeClr val="accent2"/>
              </a:buClr>
              <a:buSzPts val="2400"/>
              <a:buFont typeface="Times New Roman"/>
              <a:buChar char="•"/>
            </a:pPr>
            <a:r>
              <a:rPr lang="en-US" sz="2400" b="0" i="0" u="none">
                <a:solidFill>
                  <a:schemeClr val="accent2"/>
                </a:solidFill>
                <a:latin typeface="Times New Roman"/>
                <a:ea typeface="Times New Roman"/>
                <a:cs typeface="Times New Roman"/>
                <a:sym typeface="Times New Roman"/>
              </a:rPr>
              <a:t>The comma is just notation to separate the core of the item from lookahead</a:t>
            </a:r>
            <a:endParaRPr/>
          </a:p>
        </p:txBody>
      </p:sp>
      <p:sp>
        <p:nvSpPr>
          <p:cNvPr id="877" name="Google Shape;877;p60"/>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6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LR(1) Item</a:t>
            </a:r>
            <a:endParaRPr/>
          </a:p>
        </p:txBody>
      </p:sp>
      <p:sp>
        <p:nvSpPr>
          <p:cNvPr id="883" name="Google Shape;883;p61"/>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An LR(1) item is a pair:</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X -&gt; α.β , a</a:t>
            </a:r>
            <a:endParaRPr/>
          </a:p>
          <a:p>
            <a:pPr marL="342900" marR="0" lvl="0" indent="-342900" algn="l" rtl="0">
              <a:lnSpc>
                <a:spcPct val="100000"/>
              </a:lnSpc>
              <a:spcBef>
                <a:spcPts val="48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Where X -&gt; αβ is a production, </a:t>
            </a:r>
            <a:r>
              <a:rPr lang="en-US" sz="2400" b="1" i="0" u="none">
                <a:solidFill>
                  <a:schemeClr val="accent2"/>
                </a:solidFill>
                <a:latin typeface="Times New Roman"/>
                <a:ea typeface="Times New Roman"/>
                <a:cs typeface="Times New Roman"/>
                <a:sym typeface="Times New Roman"/>
              </a:rPr>
              <a:t>a </a:t>
            </a:r>
            <a:r>
              <a:rPr lang="en-US" sz="2400" b="0" i="0" u="none">
                <a:solidFill>
                  <a:schemeClr val="accent2"/>
                </a:solidFill>
                <a:latin typeface="Times New Roman"/>
                <a:ea typeface="Times New Roman"/>
                <a:cs typeface="Times New Roman"/>
                <a:sym typeface="Times New Roman"/>
              </a:rPr>
              <a:t>is a look ahead terminal and LR(1) means a look ahead of 1 terminal</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It also describes a context of the parser</a:t>
            </a:r>
            <a:endParaRPr/>
          </a:p>
          <a:p>
            <a:pPr marL="342900" marR="0" lvl="0" indent="-342900" algn="l" rtl="0">
              <a:lnSpc>
                <a:spcPct val="100000"/>
              </a:lnSpc>
              <a:spcBef>
                <a:spcPts val="480"/>
              </a:spcBef>
              <a:spcAft>
                <a:spcPts val="0"/>
              </a:spcAft>
              <a:buClr>
                <a:srgbClr val="CC0000"/>
              </a:buClr>
              <a:buSzPts val="2400"/>
              <a:buFont typeface="Noto Sans Symbols"/>
              <a:buChar char="⮚"/>
            </a:pPr>
            <a:r>
              <a:rPr lang="en-US" sz="2400" b="0" i="0" u="none">
                <a:solidFill>
                  <a:srgbClr val="CC0000"/>
                </a:solidFill>
                <a:latin typeface="Times New Roman"/>
                <a:ea typeface="Times New Roman"/>
                <a:cs typeface="Times New Roman"/>
                <a:sym typeface="Times New Roman"/>
              </a:rPr>
              <a:t>We are trying to find an X followed by an </a:t>
            </a:r>
            <a:r>
              <a:rPr lang="en-US" sz="2400" b="1" i="0" u="none">
                <a:solidFill>
                  <a:srgbClr val="CC0000"/>
                </a:solidFill>
                <a:latin typeface="Times New Roman"/>
                <a:ea typeface="Times New Roman"/>
                <a:cs typeface="Times New Roman"/>
                <a:sym typeface="Times New Roman"/>
              </a:rPr>
              <a:t>a</a:t>
            </a:r>
            <a:endParaRPr/>
          </a:p>
          <a:p>
            <a:pPr marL="342900" marR="0" lvl="0" indent="-342900" algn="l" rtl="0">
              <a:lnSpc>
                <a:spcPct val="100000"/>
              </a:lnSpc>
              <a:spcBef>
                <a:spcPts val="480"/>
              </a:spcBef>
              <a:spcAft>
                <a:spcPts val="0"/>
              </a:spcAft>
              <a:buClr>
                <a:srgbClr val="CC0000"/>
              </a:buClr>
              <a:buSzPts val="2400"/>
              <a:buFont typeface="Noto Sans Symbols"/>
              <a:buChar char="⮚"/>
            </a:pPr>
            <a:r>
              <a:rPr lang="en-US" sz="2400" b="0" i="0" u="none">
                <a:solidFill>
                  <a:srgbClr val="CC0000"/>
                </a:solidFill>
                <a:latin typeface="Times New Roman"/>
                <a:ea typeface="Times New Roman"/>
                <a:cs typeface="Times New Roman"/>
                <a:sym typeface="Times New Roman"/>
              </a:rPr>
              <a:t>We have (at least) α already at top of stack</a:t>
            </a:r>
            <a:endParaRPr/>
          </a:p>
          <a:p>
            <a:pPr marL="342900" marR="0" lvl="0" indent="-342900" algn="l" rtl="0">
              <a:lnSpc>
                <a:spcPct val="100000"/>
              </a:lnSpc>
              <a:spcBef>
                <a:spcPts val="480"/>
              </a:spcBef>
              <a:spcAft>
                <a:spcPts val="0"/>
              </a:spcAft>
              <a:buClr>
                <a:srgbClr val="CC0000"/>
              </a:buClr>
              <a:buSzPts val="2400"/>
              <a:buFont typeface="Noto Sans Symbols"/>
              <a:buChar char="⮚"/>
            </a:pPr>
            <a:r>
              <a:rPr lang="en-US" sz="2400" b="0" i="0" u="none">
                <a:solidFill>
                  <a:srgbClr val="CC0000"/>
                </a:solidFill>
                <a:latin typeface="Times New Roman"/>
                <a:ea typeface="Times New Roman"/>
                <a:cs typeface="Times New Roman"/>
                <a:sym typeface="Times New Roman"/>
              </a:rPr>
              <a:t>Thus we need to see next a prefix derivable from </a:t>
            </a:r>
            <a:r>
              <a:rPr lang="en-US" sz="2400" b="1" i="0" u="none">
                <a:solidFill>
                  <a:srgbClr val="CC0000"/>
                </a:solidFill>
                <a:latin typeface="Times New Roman"/>
                <a:ea typeface="Times New Roman"/>
                <a:cs typeface="Times New Roman"/>
                <a:sym typeface="Times New Roman"/>
              </a:rPr>
              <a:t>βa</a:t>
            </a:r>
            <a:endParaRPr/>
          </a:p>
        </p:txBody>
      </p:sp>
      <p:sp>
        <p:nvSpPr>
          <p:cNvPr id="884" name="Google Shape;884;p61"/>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6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62</a:t>
            </a:fld>
            <a:endParaRPr/>
          </a:p>
        </p:txBody>
      </p:sp>
      <p:sp>
        <p:nvSpPr>
          <p:cNvPr id="890" name="Google Shape;890;p6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LR(1) Item  (cont.)</a:t>
            </a:r>
            <a:endParaRPr/>
          </a:p>
        </p:txBody>
      </p:sp>
      <p:sp>
        <p:nvSpPr>
          <p:cNvPr id="891" name="Google Shape;891;p62"/>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58333"/>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When β  ( in the LR(1) item A → α</a:t>
            </a:r>
            <a:r>
              <a:rPr lang="en-US" sz="48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β,a ) is not empty, the  look-head does not have any affect.</a:t>
            </a:r>
            <a:endParaRPr/>
          </a:p>
          <a:p>
            <a:pPr marL="342900" lvl="0" indent="-342900" algn="l" rtl="0">
              <a:lnSpc>
                <a:spcPct val="58333"/>
              </a:lnSpc>
              <a:spcBef>
                <a:spcPts val="960"/>
              </a:spcBef>
              <a:spcAft>
                <a:spcPts val="0"/>
              </a:spcAft>
              <a:buClr>
                <a:srgbClr val="CC0000"/>
              </a:buClr>
              <a:buSzPts val="2400"/>
              <a:buFont typeface="Times New Roman"/>
              <a:buChar char="•"/>
            </a:pPr>
            <a:r>
              <a:rPr lang="en-US" sz="2400" b="0" i="0" u="none">
                <a:solidFill>
                  <a:srgbClr val="CC0000"/>
                </a:solidFill>
                <a:latin typeface="Times New Roman"/>
                <a:ea typeface="Times New Roman"/>
                <a:cs typeface="Times New Roman"/>
                <a:sym typeface="Times New Roman"/>
              </a:rPr>
              <a:t>When β  is empty  (A → α</a:t>
            </a:r>
            <a:r>
              <a:rPr lang="en-US" sz="4800" b="0" i="0" u="none">
                <a:solidFill>
                  <a:srgbClr val="CC0000"/>
                </a:solidFill>
                <a:latin typeface="Times New Roman"/>
                <a:ea typeface="Times New Roman"/>
                <a:cs typeface="Times New Roman"/>
                <a:sym typeface="Times New Roman"/>
              </a:rPr>
              <a:t>.</a:t>
            </a:r>
            <a:r>
              <a:rPr lang="en-US" sz="2400" b="0" i="0" u="none">
                <a:solidFill>
                  <a:srgbClr val="CC0000"/>
                </a:solidFill>
                <a:latin typeface="Times New Roman"/>
                <a:ea typeface="Times New Roman"/>
                <a:cs typeface="Times New Roman"/>
                <a:sym typeface="Times New Roman"/>
              </a:rPr>
              <a:t>,a ), we do the reduction by A→α only if the next input symbol is </a:t>
            </a:r>
            <a:r>
              <a:rPr lang="en-US" sz="2400" b="1" i="0" u="none">
                <a:solidFill>
                  <a:srgbClr val="CC0000"/>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 (</a:t>
            </a:r>
            <a:r>
              <a:rPr lang="en-US" sz="2400" b="0" i="0" u="none">
                <a:solidFill>
                  <a:schemeClr val="accent2"/>
                </a:solidFill>
                <a:latin typeface="Times New Roman"/>
                <a:ea typeface="Times New Roman"/>
                <a:cs typeface="Times New Roman"/>
                <a:sym typeface="Times New Roman"/>
              </a:rPr>
              <a:t>not for any terminal in FOLLOW(A)</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16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	</a:t>
            </a:r>
            <a:endParaRPr/>
          </a:p>
          <a:p>
            <a:pPr marL="342900" lvl="0" indent="-342900" algn="l" rtl="0">
              <a:lnSpc>
                <a:spcPct val="58333"/>
              </a:lnSpc>
              <a:spcBef>
                <a:spcPts val="96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state will contain	   A → α</a:t>
            </a:r>
            <a:r>
              <a:rPr lang="en-US" sz="48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,a</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where {a</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,...,a</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 FOLLOW(A)</a:t>
            </a:r>
            <a:endParaRPr/>
          </a:p>
          <a:p>
            <a:pPr marL="342900" lvl="0" indent="-342900" algn="l" rtl="0">
              <a:lnSpc>
                <a:spcPct val="116666"/>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endParaRPr/>
          </a:p>
          <a:p>
            <a:pPr marL="342900" lvl="0" indent="-342900" algn="l" rtl="0">
              <a:lnSpc>
                <a:spcPct val="58333"/>
              </a:lnSpc>
              <a:spcBef>
                <a:spcPts val="96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 → α</a:t>
            </a:r>
            <a:r>
              <a:rPr lang="en-US" sz="48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,a</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6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63</a:t>
            </a:fld>
            <a:endParaRPr/>
          </a:p>
        </p:txBody>
      </p:sp>
      <p:sp>
        <p:nvSpPr>
          <p:cNvPr id="897" name="Google Shape;897;p6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Canonical Collection of Sets of LR(1) Items</a:t>
            </a:r>
            <a:endParaRPr/>
          </a:p>
        </p:txBody>
      </p:sp>
      <p:sp>
        <p:nvSpPr>
          <p:cNvPr id="898" name="Google Shape;898;p63"/>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construction of the canonical collection of the sets of LR(1) items are similar to the construction of the canonical collection of the sets of LR(0) items, except that </a:t>
            </a:r>
            <a:r>
              <a:rPr lang="en-US" sz="2400" b="0" i="1" u="none">
                <a:solidFill>
                  <a:schemeClr val="dk1"/>
                </a:solidFill>
                <a:latin typeface="Times New Roman"/>
                <a:ea typeface="Times New Roman"/>
                <a:cs typeface="Times New Roman"/>
                <a:sym typeface="Times New Roman"/>
              </a:rPr>
              <a:t>closure</a:t>
            </a:r>
            <a:r>
              <a:rPr lang="en-US" sz="2400" b="0" i="0" u="none">
                <a:solidFill>
                  <a:schemeClr val="dk1"/>
                </a:solidFill>
                <a:latin typeface="Times New Roman"/>
                <a:ea typeface="Times New Roman"/>
                <a:cs typeface="Times New Roman"/>
                <a:sym typeface="Times New Roman"/>
              </a:rPr>
              <a:t> and </a:t>
            </a:r>
            <a:r>
              <a:rPr lang="en-US" sz="2400" b="0" i="1" u="none">
                <a:solidFill>
                  <a:schemeClr val="dk1"/>
                </a:solidFill>
                <a:latin typeface="Times New Roman"/>
                <a:ea typeface="Times New Roman"/>
                <a:cs typeface="Times New Roman"/>
                <a:sym typeface="Times New Roman"/>
              </a:rPr>
              <a:t>goto</a:t>
            </a:r>
            <a:r>
              <a:rPr lang="en-US" sz="2400" b="0" i="0" u="none">
                <a:solidFill>
                  <a:schemeClr val="dk1"/>
                </a:solidFill>
                <a:latin typeface="Times New Roman"/>
                <a:ea typeface="Times New Roman"/>
                <a:cs typeface="Times New Roman"/>
                <a:sym typeface="Times New Roman"/>
              </a:rPr>
              <a:t> operations work a little bit different.</a:t>
            </a:r>
            <a:endParaRPr/>
          </a:p>
          <a:p>
            <a:pPr marL="457200" lvl="0" indent="-3048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56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closure(I)</a:t>
            </a:r>
            <a:r>
              <a:rPr lang="en-US" sz="2400" b="0" i="0" u="none">
                <a:solidFill>
                  <a:schemeClr val="dk1"/>
                </a:solidFill>
                <a:latin typeface="Times New Roman"/>
                <a:ea typeface="Times New Roman"/>
                <a:cs typeface="Times New Roman"/>
                <a:sym typeface="Times New Roman"/>
              </a:rPr>
              <a:t>  is:   ( where I is a set of LR(1) items)</a:t>
            </a:r>
            <a:endParaRPr/>
          </a:p>
          <a:p>
            <a:pPr marL="800100" lvl="1" indent="-342900" algn="l" rtl="0">
              <a:lnSpc>
                <a:spcPct val="116666"/>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every LR(1) item in I is in closure(I)</a:t>
            </a:r>
            <a:endParaRPr/>
          </a:p>
          <a:p>
            <a:pPr marL="800100" lvl="1" indent="-342900" algn="l" rtl="0">
              <a:lnSpc>
                <a:spcPct val="63636"/>
              </a:lnSpc>
              <a:spcBef>
                <a:spcPts val="880"/>
              </a:spcBef>
              <a:spcAft>
                <a:spcPts val="0"/>
              </a:spcAft>
              <a:buClr>
                <a:srgbClr val="FF0000"/>
              </a:buClr>
              <a:buSzPts val="2400"/>
              <a:buFont typeface="Times New Roman"/>
              <a:buChar char="–"/>
            </a:pPr>
            <a:r>
              <a:rPr lang="en-US" sz="2400" b="0" i="0" u="none">
                <a:solidFill>
                  <a:srgbClr val="FF0000"/>
                </a:solidFill>
                <a:latin typeface="Times New Roman"/>
                <a:ea typeface="Times New Roman"/>
                <a:cs typeface="Times New Roman"/>
                <a:sym typeface="Times New Roman"/>
              </a:rPr>
              <a:t>if  A→α</a:t>
            </a:r>
            <a:r>
              <a:rPr lang="en-US" sz="4400" b="0" i="0" u="none">
                <a:solidFill>
                  <a:srgbClr val="FF0000"/>
                </a:solidFill>
                <a:latin typeface="Times New Roman"/>
                <a:ea typeface="Times New Roman"/>
                <a:cs typeface="Times New Roman"/>
                <a:sym typeface="Times New Roman"/>
              </a:rPr>
              <a:t>.</a:t>
            </a:r>
            <a:r>
              <a:rPr lang="en-US" sz="2400" b="0" i="0" u="none">
                <a:solidFill>
                  <a:srgbClr val="FF0000"/>
                </a:solidFill>
                <a:latin typeface="Times New Roman"/>
                <a:ea typeface="Times New Roman"/>
                <a:cs typeface="Times New Roman"/>
                <a:sym typeface="Times New Roman"/>
              </a:rPr>
              <a:t>Bβ,a  in closure(I) and B→γ is a production rule of G;</a:t>
            </a:r>
            <a:r>
              <a:rPr lang="en-US" sz="1800" b="0" i="0" u="none">
                <a:solidFill>
                  <a:srgbClr val="FF0000"/>
                </a:solidFill>
                <a:latin typeface="Times New Roman"/>
                <a:ea typeface="Times New Roman"/>
                <a:cs typeface="Times New Roman"/>
                <a:sym typeface="Times New Roman"/>
              </a:rPr>
              <a:t>       </a:t>
            </a:r>
            <a:r>
              <a:rPr lang="en-US" sz="2400" b="0" i="0" u="none">
                <a:solidFill>
                  <a:srgbClr val="FF0000"/>
                </a:solidFill>
                <a:latin typeface="Times New Roman"/>
                <a:ea typeface="Times New Roman"/>
                <a:cs typeface="Times New Roman"/>
                <a:sym typeface="Times New Roman"/>
              </a:rPr>
              <a:t>then  B→.γ,b  will be in the closure(I) for each terminal b in FIRST(βa) .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6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64</a:t>
            </a:fld>
            <a:endParaRPr/>
          </a:p>
        </p:txBody>
      </p:sp>
      <p:sp>
        <p:nvSpPr>
          <p:cNvPr id="904" name="Google Shape;904;p6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goto operation</a:t>
            </a:r>
            <a:endParaRPr/>
          </a:p>
        </p:txBody>
      </p:sp>
      <p:sp>
        <p:nvSpPr>
          <p:cNvPr id="905" name="Google Shape;905;p64"/>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If I is a set of LR(1) items and X is a grammar symbol (terminal or non-terminal), then goto(I,X) is defined as follows:</a:t>
            </a:r>
            <a:endParaRPr/>
          </a:p>
          <a:p>
            <a:pPr marL="742950" lvl="1" indent="-28575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If  A → α.Xβ,a  in I                                                                           then every item in </a:t>
            </a:r>
            <a:r>
              <a:rPr lang="en-US" sz="2800" b="1" i="0" u="none">
                <a:solidFill>
                  <a:schemeClr val="dk1"/>
                </a:solidFill>
                <a:latin typeface="Times New Roman"/>
                <a:ea typeface="Times New Roman"/>
                <a:cs typeface="Times New Roman"/>
                <a:sym typeface="Times New Roman"/>
              </a:rPr>
              <a:t>closure({A → αX.β,a})</a:t>
            </a:r>
            <a:r>
              <a:rPr lang="en-US" sz="2800" b="0" i="0" u="none">
                <a:solidFill>
                  <a:schemeClr val="dk1"/>
                </a:solidFill>
                <a:latin typeface="Times New Roman"/>
                <a:ea typeface="Times New Roman"/>
                <a:cs typeface="Times New Roman"/>
                <a:sym typeface="Times New Roman"/>
              </a:rPr>
              <a:t> will be in goto(I,X). </a:t>
            </a:r>
            <a:endParaRPr/>
          </a:p>
          <a:p>
            <a:pPr marL="342900" lvl="0" indent="-165100" algn="l" rtl="0">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6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65</a:t>
            </a:fld>
            <a:endParaRPr/>
          </a:p>
        </p:txBody>
      </p:sp>
      <p:sp>
        <p:nvSpPr>
          <p:cNvPr id="911" name="Google Shape;911;p6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Construction of The Canonical LR(1) Collection</a:t>
            </a:r>
            <a:endParaRPr/>
          </a:p>
        </p:txBody>
      </p:sp>
      <p:sp>
        <p:nvSpPr>
          <p:cNvPr id="912" name="Google Shape;912;p65"/>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1" i="1" u="none">
                <a:solidFill>
                  <a:schemeClr val="dk1"/>
                </a:solidFill>
                <a:latin typeface="Times New Roman"/>
                <a:ea typeface="Times New Roman"/>
                <a:cs typeface="Times New Roman"/>
                <a:sym typeface="Times New Roman"/>
              </a:rPr>
              <a:t>Algorithm</a:t>
            </a:r>
            <a:r>
              <a:rPr lang="en-US" sz="2400" b="0" i="0" u="none">
                <a:solidFill>
                  <a:schemeClr val="dk1"/>
                </a:solidFill>
                <a:latin typeface="Times New Roman"/>
                <a:ea typeface="Times New Roman"/>
                <a:cs typeface="Times New Roman"/>
                <a:sym typeface="Times New Roman"/>
              </a:rPr>
              <a:t>:</a:t>
            </a:r>
            <a:endParaRPr/>
          </a:p>
          <a:p>
            <a:pPr marL="742950" lvl="1" indent="-285750" algn="l" rtl="0">
              <a:lnSpc>
                <a:spcPct val="100000"/>
              </a:lnSpc>
              <a:spcBef>
                <a:spcPts val="40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C</a:t>
            </a:r>
            <a:r>
              <a:rPr lang="en-US" sz="2000" b="0" i="0" u="none">
                <a:solidFill>
                  <a:schemeClr val="dk1"/>
                </a:solidFill>
                <a:latin typeface="Times New Roman"/>
                <a:ea typeface="Times New Roman"/>
                <a:cs typeface="Times New Roman"/>
                <a:sym typeface="Times New Roman"/>
              </a:rPr>
              <a:t> is { closure({S’→.S,$}) }</a:t>
            </a:r>
            <a:endParaRPr/>
          </a:p>
          <a:p>
            <a:pPr marL="742950" lvl="1" indent="-285750" algn="l" rtl="0">
              <a:lnSpc>
                <a:spcPct val="100000"/>
              </a:lnSpc>
              <a:spcBef>
                <a:spcPts val="40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repeat</a:t>
            </a:r>
            <a:r>
              <a:rPr lang="en-US" sz="2000" b="0" i="0" u="none">
                <a:solidFill>
                  <a:schemeClr val="dk1"/>
                </a:solidFill>
                <a:latin typeface="Times New Roman"/>
                <a:ea typeface="Times New Roman"/>
                <a:cs typeface="Times New Roman"/>
                <a:sym typeface="Times New Roman"/>
              </a:rPr>
              <a:t> the followings until no more set of LR(1) items can be added to </a:t>
            </a:r>
            <a:r>
              <a:rPr lang="en-US" sz="2000" b="1" i="1" u="none">
                <a:solidFill>
                  <a:schemeClr val="dk1"/>
                </a:solidFill>
                <a:latin typeface="Times New Roman"/>
                <a:ea typeface="Times New Roman"/>
                <a:cs typeface="Times New Roman"/>
                <a:sym typeface="Times New Roman"/>
              </a:rPr>
              <a:t>C</a:t>
            </a:r>
            <a:r>
              <a:rPr lang="en-US" sz="2000" b="0" i="0" u="none">
                <a:solidFill>
                  <a:schemeClr val="dk1"/>
                </a:solidFill>
                <a:latin typeface="Times New Roman"/>
                <a:ea typeface="Times New Roman"/>
                <a:cs typeface="Times New Roman"/>
                <a:sym typeface="Times New Roman"/>
              </a:rPr>
              <a:t>.</a:t>
            </a:r>
            <a:endParaRPr/>
          </a:p>
          <a:p>
            <a:pPr marL="1143000" lvl="2" indent="-228600" algn="l" rtl="0">
              <a:lnSpc>
                <a:spcPct val="100000"/>
              </a:lnSpc>
              <a:spcBef>
                <a:spcPts val="40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for each</a:t>
            </a:r>
            <a:r>
              <a:rPr lang="en-US" sz="2000" b="0" i="0" u="none">
                <a:solidFill>
                  <a:schemeClr val="dk1"/>
                </a:solidFill>
                <a:latin typeface="Times New Roman"/>
                <a:ea typeface="Times New Roman"/>
                <a:cs typeface="Times New Roman"/>
                <a:sym typeface="Times New Roman"/>
              </a:rPr>
              <a:t> I in </a:t>
            </a:r>
            <a:r>
              <a:rPr lang="en-US" sz="2000" b="1" i="1" u="none">
                <a:solidFill>
                  <a:schemeClr val="dk1"/>
                </a:solidFill>
                <a:latin typeface="Times New Roman"/>
                <a:ea typeface="Times New Roman"/>
                <a:cs typeface="Times New Roman"/>
                <a:sym typeface="Times New Roman"/>
              </a:rPr>
              <a:t>C</a:t>
            </a:r>
            <a:r>
              <a:rPr lang="en-US" sz="2000" b="0" i="0" u="none">
                <a:solidFill>
                  <a:schemeClr val="dk1"/>
                </a:solidFill>
                <a:latin typeface="Times New Roman"/>
                <a:ea typeface="Times New Roman"/>
                <a:cs typeface="Times New Roman"/>
                <a:sym typeface="Times New Roman"/>
              </a:rPr>
              <a:t> and each grammar symbol X</a:t>
            </a:r>
            <a:endParaRPr/>
          </a:p>
          <a:p>
            <a:pPr marL="1600200" lvl="3" indent="-228600" algn="l" rtl="0">
              <a:lnSpc>
                <a:spcPct val="100000"/>
              </a:lnSpc>
              <a:spcBef>
                <a:spcPts val="40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if</a:t>
            </a:r>
            <a:r>
              <a:rPr lang="en-US" sz="2000" b="0" i="0" u="none">
                <a:solidFill>
                  <a:schemeClr val="dk1"/>
                </a:solidFill>
                <a:latin typeface="Times New Roman"/>
                <a:ea typeface="Times New Roman"/>
                <a:cs typeface="Times New Roman"/>
                <a:sym typeface="Times New Roman"/>
              </a:rPr>
              <a:t> goto(I,X) is not empty and not in </a:t>
            </a:r>
            <a:r>
              <a:rPr lang="en-US" sz="2000" b="1" i="1" u="none">
                <a:solidFill>
                  <a:schemeClr val="dk1"/>
                </a:solidFill>
                <a:latin typeface="Times New Roman"/>
                <a:ea typeface="Times New Roman"/>
                <a:cs typeface="Times New Roman"/>
                <a:sym typeface="Times New Roman"/>
              </a:rPr>
              <a:t>C</a:t>
            </a:r>
            <a:r>
              <a:rPr lang="en-US" sz="2000" b="0" i="0" u="none">
                <a:solidFill>
                  <a:schemeClr val="dk1"/>
                </a:solidFill>
                <a:latin typeface="Times New Roman"/>
                <a:ea typeface="Times New Roman"/>
                <a:cs typeface="Times New Roman"/>
                <a:sym typeface="Times New Roman"/>
              </a:rPr>
              <a:t> </a:t>
            </a:r>
            <a:endParaRPr/>
          </a:p>
          <a:p>
            <a:pPr marL="2057400" lvl="4" indent="-2286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add goto(I,X) to </a:t>
            </a:r>
            <a:r>
              <a:rPr lang="en-US" sz="2000" b="1" i="1" u="none">
                <a:solidFill>
                  <a:schemeClr val="dk1"/>
                </a:solidFill>
                <a:latin typeface="Times New Roman"/>
                <a:ea typeface="Times New Roman"/>
                <a:cs typeface="Times New Roman"/>
                <a:sym typeface="Times New Roman"/>
              </a:rPr>
              <a:t>C</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goto function is a DFA on the sets in C.</a:t>
            </a:r>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66</a:t>
            </a:fld>
            <a:endParaRPr/>
          </a:p>
        </p:txBody>
      </p:sp>
      <p:sp>
        <p:nvSpPr>
          <p:cNvPr id="918" name="Google Shape;918;p6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 Short Notation for The Sets of LR(1) Items</a:t>
            </a:r>
            <a:endParaRPr/>
          </a:p>
        </p:txBody>
      </p:sp>
      <p:sp>
        <p:nvSpPr>
          <p:cNvPr id="919" name="Google Shape;919;p66"/>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16666"/>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set of LR(1) items containing the following items </a:t>
            </a:r>
            <a:endParaRPr/>
          </a:p>
          <a:p>
            <a:pPr marL="342900" lvl="0" indent="-342900" algn="l" rtl="0">
              <a:lnSpc>
                <a:spcPct val="58333"/>
              </a:lnSpc>
              <a:spcBef>
                <a:spcPts val="96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 → α</a:t>
            </a:r>
            <a:r>
              <a:rPr lang="en-US" sz="48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β,a</a:t>
            </a:r>
            <a:r>
              <a:rPr lang="en-US" sz="2400" b="0" i="0" u="none" baseline="-25000">
                <a:solidFill>
                  <a:schemeClr val="dk1"/>
                </a:solidFill>
                <a:latin typeface="Times New Roman"/>
                <a:ea typeface="Times New Roman"/>
                <a:cs typeface="Times New Roman"/>
                <a:sym typeface="Times New Roman"/>
              </a:rPr>
              <a:t>1</a:t>
            </a:r>
            <a:endParaRPr/>
          </a:p>
          <a:p>
            <a:pPr marL="342900" lvl="0" indent="-342900" algn="l" rtl="0">
              <a:lnSpc>
                <a:spcPct val="116666"/>
              </a:lnSpc>
              <a:spcBef>
                <a:spcPts val="480"/>
              </a:spcBef>
              <a:spcAft>
                <a:spcPts val="0"/>
              </a:spcAft>
              <a:buClr>
                <a:schemeClr val="dk1"/>
              </a:buClr>
              <a:buSzPts val="2400"/>
              <a:buFont typeface="Times New Roman"/>
              <a:buNone/>
            </a:pPr>
            <a:r>
              <a:rPr lang="en-US" sz="2400" b="0" i="0" u="none" baseline="-25000">
                <a:solidFill>
                  <a:schemeClr val="dk1"/>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 					   </a:t>
            </a:r>
            <a:endParaRPr/>
          </a:p>
          <a:p>
            <a:pPr marL="342900" lvl="0" indent="-342900" algn="l" rtl="0">
              <a:lnSpc>
                <a:spcPct val="58333"/>
              </a:lnSpc>
              <a:spcBef>
                <a:spcPts val="96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 → α</a:t>
            </a:r>
            <a:r>
              <a:rPr lang="en-US" sz="48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β,a</a:t>
            </a:r>
            <a:r>
              <a:rPr lang="en-US" sz="2400" b="0" i="0" u="none" baseline="-25000">
                <a:solidFill>
                  <a:schemeClr val="dk1"/>
                </a:solidFill>
                <a:latin typeface="Times New Roman"/>
                <a:ea typeface="Times New Roman"/>
                <a:cs typeface="Times New Roman"/>
                <a:sym typeface="Times New Roman"/>
              </a:rPr>
              <a:t>n</a:t>
            </a:r>
            <a:endParaRPr/>
          </a:p>
          <a:p>
            <a:pPr marL="342900" lvl="0" indent="-342900" algn="l" rtl="0">
              <a:lnSpc>
                <a:spcPct val="116666"/>
              </a:lnSpc>
              <a:spcBef>
                <a:spcPts val="480"/>
              </a:spcBef>
              <a:spcAft>
                <a:spcPts val="0"/>
              </a:spcAft>
              <a:buClr>
                <a:schemeClr val="dk1"/>
              </a:buClr>
              <a:buSzPts val="2400"/>
              <a:buFont typeface="Times New Roman"/>
              <a:buNone/>
            </a:pPr>
            <a:endParaRPr sz="2400" b="0" i="0" u="none" baseline="-25000">
              <a:solidFill>
                <a:schemeClr val="dk1"/>
              </a:solidFill>
              <a:latin typeface="Times New Roman"/>
              <a:ea typeface="Times New Roman"/>
              <a:cs typeface="Times New Roman"/>
              <a:sym typeface="Times New Roman"/>
            </a:endParaRPr>
          </a:p>
          <a:p>
            <a:pPr marL="342900" lvl="0" indent="-342900" algn="l" rtl="0">
              <a:lnSpc>
                <a:spcPct val="116666"/>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can be written as</a:t>
            </a:r>
            <a:endParaRPr/>
          </a:p>
          <a:p>
            <a:pPr marL="342900" lvl="0" indent="-342900" algn="l" rtl="0">
              <a:lnSpc>
                <a:spcPct val="116666"/>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58333"/>
              </a:lnSpc>
              <a:spcBef>
                <a:spcPts val="96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 → α</a:t>
            </a:r>
            <a:r>
              <a:rPr lang="en-US" sz="4800" b="0"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β,a</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/a</a:t>
            </a:r>
            <a:r>
              <a:rPr lang="en-US" sz="2400" b="0" i="0" u="none" baseline="-25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/.../a</a:t>
            </a:r>
            <a:r>
              <a:rPr lang="en-US" sz="2400" b="0" i="0" u="none" baseline="-25000">
                <a:solidFill>
                  <a:schemeClr val="dk1"/>
                </a:solidFill>
                <a:latin typeface="Times New Roman"/>
                <a:ea typeface="Times New Roman"/>
                <a:cs typeface="Times New Roman"/>
                <a:sym typeface="Times New Roman"/>
              </a:rPr>
              <a:t>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6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67</a:t>
            </a:fld>
            <a:endParaRPr/>
          </a:p>
        </p:txBody>
      </p:sp>
      <p:sp>
        <p:nvSpPr>
          <p:cNvPr id="925" name="Google Shape;925;p6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Canonical LR(1) Collection -- Example</a:t>
            </a:r>
            <a:endParaRPr/>
          </a:p>
        </p:txBody>
      </p:sp>
      <p:sp>
        <p:nvSpPr>
          <p:cNvPr id="926" name="Google Shape;926;p67"/>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 → AaAb	           I</a:t>
            </a:r>
            <a:r>
              <a:rPr lang="en-US" sz="1800" b="0" i="0" u="none" baseline="-25000">
                <a:solidFill>
                  <a:schemeClr val="dk1"/>
                </a:solidFill>
                <a:latin typeface="Times New Roman"/>
                <a:ea typeface="Times New Roman"/>
                <a:cs typeface="Times New Roman"/>
                <a:sym typeface="Times New Roman"/>
              </a:rPr>
              <a:t>0</a:t>
            </a:r>
            <a:r>
              <a:rPr lang="en-US" sz="1800" b="0" i="0" u="none">
                <a:solidFill>
                  <a:schemeClr val="dk1"/>
                </a:solidFill>
                <a:latin typeface="Times New Roman"/>
                <a:ea typeface="Times New Roman"/>
                <a:cs typeface="Times New Roman"/>
                <a:sym typeface="Times New Roman"/>
              </a:rPr>
              <a:t>:	S’ → .S ,$	 	I</a:t>
            </a:r>
            <a:r>
              <a:rPr lang="en-US" sz="1800" b="0" i="0" u="none" baseline="-25000">
                <a:solidFill>
                  <a:schemeClr val="dk1"/>
                </a:solidFill>
                <a:latin typeface="Times New Roman"/>
                <a:ea typeface="Times New Roman"/>
                <a:cs typeface="Times New Roman"/>
                <a:sym typeface="Times New Roman"/>
              </a:rPr>
              <a:t>1</a:t>
            </a:r>
            <a:r>
              <a:rPr lang="en-US" sz="1800" b="0" i="0" u="none">
                <a:solidFill>
                  <a:schemeClr val="dk1"/>
                </a:solidFill>
                <a:latin typeface="Times New Roman"/>
                <a:ea typeface="Times New Roman"/>
                <a:cs typeface="Times New Roman"/>
                <a:sym typeface="Times New Roman"/>
              </a:rPr>
              <a:t>: S’ → S. ,$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 → BbBa		S → .AaAb ,$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 → ε			S → .BbBa ,$	 	I</a:t>
            </a:r>
            <a:r>
              <a:rPr lang="en-US" sz="1800" b="0" i="0" u="none" baseline="-25000">
                <a:solidFill>
                  <a:schemeClr val="dk1"/>
                </a:solidFill>
                <a:latin typeface="Times New Roman"/>
                <a:ea typeface="Times New Roman"/>
                <a:cs typeface="Times New Roman"/>
                <a:sym typeface="Times New Roman"/>
              </a:rPr>
              <a:t>2</a:t>
            </a:r>
            <a:r>
              <a:rPr lang="en-US" sz="1800" b="0" i="0" u="none">
                <a:solidFill>
                  <a:schemeClr val="dk1"/>
                </a:solidFill>
                <a:latin typeface="Times New Roman"/>
                <a:ea typeface="Times New Roman"/>
                <a:cs typeface="Times New Roman"/>
                <a:sym typeface="Times New Roman"/>
              </a:rPr>
              <a:t>: S → A.aAb ,$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 → ε			A → . ,a</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 → . ,b		 	I</a:t>
            </a:r>
            <a:r>
              <a:rPr lang="en-US" sz="1800" b="0" i="0" u="none" baseline="-25000">
                <a:solidFill>
                  <a:schemeClr val="dk1"/>
                </a:solidFill>
                <a:latin typeface="Times New Roman"/>
                <a:ea typeface="Times New Roman"/>
                <a:cs typeface="Times New Roman"/>
                <a:sym typeface="Times New Roman"/>
              </a:rPr>
              <a:t>3</a:t>
            </a:r>
            <a:r>
              <a:rPr lang="en-US" sz="1800" b="0" i="0" u="none">
                <a:solidFill>
                  <a:schemeClr val="dk1"/>
                </a:solidFill>
                <a:latin typeface="Times New Roman"/>
                <a:ea typeface="Times New Roman"/>
                <a:cs typeface="Times New Roman"/>
                <a:sym typeface="Times New Roman"/>
              </a:rPr>
              <a:t>: S → B.bBa ,$ </a:t>
            </a:r>
            <a:endParaRPr/>
          </a:p>
          <a:p>
            <a:pPr marL="342900" lvl="0" indent="-34290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4</a:t>
            </a:r>
            <a:r>
              <a:rPr lang="en-US" sz="1800" b="0" i="0" u="none">
                <a:solidFill>
                  <a:schemeClr val="dk1"/>
                </a:solidFill>
                <a:latin typeface="Times New Roman"/>
                <a:ea typeface="Times New Roman"/>
                <a:cs typeface="Times New Roman"/>
                <a:sym typeface="Times New Roman"/>
              </a:rPr>
              <a:t>: S → Aa.Ab ,$		 I</a:t>
            </a:r>
            <a:r>
              <a:rPr lang="en-US" sz="1800" b="0" i="0" u="none" baseline="-25000">
                <a:solidFill>
                  <a:schemeClr val="dk1"/>
                </a:solidFill>
                <a:latin typeface="Times New Roman"/>
                <a:ea typeface="Times New Roman"/>
                <a:cs typeface="Times New Roman"/>
                <a:sym typeface="Times New Roman"/>
              </a:rPr>
              <a:t>6</a:t>
            </a:r>
            <a:r>
              <a:rPr lang="en-US" sz="1800" b="0" i="0" u="none">
                <a:solidFill>
                  <a:schemeClr val="dk1"/>
                </a:solidFill>
                <a:latin typeface="Times New Roman"/>
                <a:ea typeface="Times New Roman"/>
                <a:cs typeface="Times New Roman"/>
                <a:sym typeface="Times New Roman"/>
              </a:rPr>
              <a:t>: S → AaA.b ,$		 I</a:t>
            </a:r>
            <a:r>
              <a:rPr lang="en-US" sz="1800" b="0" i="0" u="none" baseline="-25000">
                <a:solidFill>
                  <a:schemeClr val="dk1"/>
                </a:solidFill>
                <a:latin typeface="Times New Roman"/>
                <a:ea typeface="Times New Roman"/>
                <a:cs typeface="Times New Roman"/>
                <a:sym typeface="Times New Roman"/>
              </a:rPr>
              <a:t>8</a:t>
            </a:r>
            <a:r>
              <a:rPr lang="en-US" sz="1800" b="0" i="0" u="none">
                <a:solidFill>
                  <a:schemeClr val="dk1"/>
                </a:solidFill>
                <a:latin typeface="Times New Roman"/>
                <a:ea typeface="Times New Roman"/>
                <a:cs typeface="Times New Roman"/>
                <a:sym typeface="Times New Roman"/>
              </a:rPr>
              <a:t>: S → AaAb.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 → . ,b</a:t>
            </a:r>
            <a:endParaRPr/>
          </a:p>
          <a:p>
            <a:pPr marL="342900" lvl="0" indent="-34290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5</a:t>
            </a:r>
            <a:r>
              <a:rPr lang="en-US" sz="1800" b="0" i="0" u="none">
                <a:solidFill>
                  <a:schemeClr val="dk1"/>
                </a:solidFill>
                <a:latin typeface="Times New Roman"/>
                <a:ea typeface="Times New Roman"/>
                <a:cs typeface="Times New Roman"/>
                <a:sym typeface="Times New Roman"/>
              </a:rPr>
              <a:t>: S → Bb.Ba ,$		 I</a:t>
            </a:r>
            <a:r>
              <a:rPr lang="en-US" sz="1800" b="0" i="0" u="none" baseline="-25000">
                <a:solidFill>
                  <a:schemeClr val="dk1"/>
                </a:solidFill>
                <a:latin typeface="Times New Roman"/>
                <a:ea typeface="Times New Roman"/>
                <a:cs typeface="Times New Roman"/>
                <a:sym typeface="Times New Roman"/>
              </a:rPr>
              <a:t>7</a:t>
            </a:r>
            <a:r>
              <a:rPr lang="en-US" sz="1800" b="0" i="0" u="none">
                <a:solidFill>
                  <a:schemeClr val="dk1"/>
                </a:solidFill>
                <a:latin typeface="Times New Roman"/>
                <a:ea typeface="Times New Roman"/>
                <a:cs typeface="Times New Roman"/>
                <a:sym typeface="Times New Roman"/>
              </a:rPr>
              <a:t>: S → BbB.a ,$		 I</a:t>
            </a:r>
            <a:r>
              <a:rPr lang="en-US" sz="1800" b="0" i="0" u="none" baseline="-25000">
                <a:solidFill>
                  <a:schemeClr val="dk1"/>
                </a:solidFill>
                <a:latin typeface="Times New Roman"/>
                <a:ea typeface="Times New Roman"/>
                <a:cs typeface="Times New Roman"/>
                <a:sym typeface="Times New Roman"/>
              </a:rPr>
              <a:t>9</a:t>
            </a:r>
            <a:r>
              <a:rPr lang="en-US" sz="1800" b="0" i="0" u="none">
                <a:solidFill>
                  <a:schemeClr val="dk1"/>
                </a:solidFill>
                <a:latin typeface="Times New Roman"/>
                <a:ea typeface="Times New Roman"/>
                <a:cs typeface="Times New Roman"/>
                <a:sym typeface="Times New Roman"/>
              </a:rPr>
              <a:t>: S → BbBa.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 → . ,a		</a:t>
            </a:r>
            <a:endParaRPr/>
          </a:p>
          <a:p>
            <a:pPr marL="342900" lvl="0" indent="-34290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p:txBody>
      </p:sp>
      <p:cxnSp>
        <p:nvCxnSpPr>
          <p:cNvPr id="927" name="Google Shape;927;p67"/>
          <p:cNvCxnSpPr/>
          <p:nvPr/>
        </p:nvCxnSpPr>
        <p:spPr>
          <a:xfrm rot="10800000" flipH="1">
            <a:off x="4876800" y="1524000"/>
            <a:ext cx="990600" cy="76200"/>
          </a:xfrm>
          <a:prstGeom prst="straightConnector1">
            <a:avLst/>
          </a:prstGeom>
          <a:noFill/>
          <a:ln w="9525" cap="flat" cmpd="sng">
            <a:solidFill>
              <a:schemeClr val="dk1"/>
            </a:solidFill>
            <a:prstDash val="solid"/>
            <a:miter lim="800000"/>
            <a:headEnd type="none" w="med" len="med"/>
            <a:tailEnd type="triangle" w="med" len="med"/>
          </a:ln>
        </p:spPr>
      </p:cxnSp>
      <p:cxnSp>
        <p:nvCxnSpPr>
          <p:cNvPr id="928" name="Google Shape;928;p67"/>
          <p:cNvCxnSpPr/>
          <p:nvPr/>
        </p:nvCxnSpPr>
        <p:spPr>
          <a:xfrm>
            <a:off x="4876800" y="1600200"/>
            <a:ext cx="990600" cy="533400"/>
          </a:xfrm>
          <a:prstGeom prst="straightConnector1">
            <a:avLst/>
          </a:prstGeom>
          <a:noFill/>
          <a:ln w="9525" cap="flat" cmpd="sng">
            <a:solidFill>
              <a:schemeClr val="dk1"/>
            </a:solidFill>
            <a:prstDash val="solid"/>
            <a:miter lim="800000"/>
            <a:headEnd type="none" w="med" len="med"/>
            <a:tailEnd type="triangle" w="med" len="med"/>
          </a:ln>
        </p:spPr>
      </p:cxnSp>
      <p:cxnSp>
        <p:nvCxnSpPr>
          <p:cNvPr id="929" name="Google Shape;929;p67"/>
          <p:cNvCxnSpPr/>
          <p:nvPr/>
        </p:nvCxnSpPr>
        <p:spPr>
          <a:xfrm>
            <a:off x="4876800" y="1600200"/>
            <a:ext cx="990600" cy="1143000"/>
          </a:xfrm>
          <a:prstGeom prst="straightConnector1">
            <a:avLst/>
          </a:prstGeom>
          <a:noFill/>
          <a:ln w="9525" cap="flat" cmpd="sng">
            <a:solidFill>
              <a:schemeClr val="dk1"/>
            </a:solidFill>
            <a:prstDash val="solid"/>
            <a:miter lim="800000"/>
            <a:headEnd type="none" w="med" len="med"/>
            <a:tailEnd type="triangle" w="med" len="med"/>
          </a:ln>
        </p:spPr>
      </p:cxnSp>
      <p:cxnSp>
        <p:nvCxnSpPr>
          <p:cNvPr id="930" name="Google Shape;930;p67"/>
          <p:cNvCxnSpPr/>
          <p:nvPr/>
        </p:nvCxnSpPr>
        <p:spPr>
          <a:xfrm>
            <a:off x="2133600" y="3429000"/>
            <a:ext cx="9906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931" name="Google Shape;931;p67"/>
          <p:cNvCxnSpPr/>
          <p:nvPr/>
        </p:nvCxnSpPr>
        <p:spPr>
          <a:xfrm>
            <a:off x="2133600" y="4419600"/>
            <a:ext cx="9906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932" name="Google Shape;932;p67"/>
          <p:cNvCxnSpPr/>
          <p:nvPr/>
        </p:nvCxnSpPr>
        <p:spPr>
          <a:xfrm>
            <a:off x="4953000" y="3429000"/>
            <a:ext cx="9906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933" name="Google Shape;933;p67"/>
          <p:cNvCxnSpPr/>
          <p:nvPr/>
        </p:nvCxnSpPr>
        <p:spPr>
          <a:xfrm>
            <a:off x="4876800" y="4419600"/>
            <a:ext cx="10668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934" name="Google Shape;934;p67"/>
          <p:cNvCxnSpPr/>
          <p:nvPr/>
        </p:nvCxnSpPr>
        <p:spPr>
          <a:xfrm>
            <a:off x="7620000" y="2057400"/>
            <a:ext cx="6858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935" name="Google Shape;935;p67"/>
          <p:cNvCxnSpPr/>
          <p:nvPr/>
        </p:nvCxnSpPr>
        <p:spPr>
          <a:xfrm>
            <a:off x="7620000" y="2743200"/>
            <a:ext cx="685800" cy="0"/>
          </a:xfrm>
          <a:prstGeom prst="straightConnector1">
            <a:avLst/>
          </a:prstGeom>
          <a:noFill/>
          <a:ln w="9525" cap="flat" cmpd="sng">
            <a:solidFill>
              <a:schemeClr val="dk1"/>
            </a:solidFill>
            <a:prstDash val="solid"/>
            <a:miter lim="800000"/>
            <a:headEnd type="none" w="med" len="med"/>
            <a:tailEnd type="triangle" w="med" len="med"/>
          </a:ln>
        </p:spPr>
      </p:cxnSp>
      <p:sp>
        <p:nvSpPr>
          <p:cNvPr id="936" name="Google Shape;936;p67"/>
          <p:cNvSpPr txBox="1"/>
          <p:nvPr/>
        </p:nvSpPr>
        <p:spPr>
          <a:xfrm>
            <a:off x="5089525" y="1257300"/>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S</a:t>
            </a:r>
            <a:endParaRPr/>
          </a:p>
        </p:txBody>
      </p:sp>
      <p:sp>
        <p:nvSpPr>
          <p:cNvPr id="937" name="Google Shape;937;p67"/>
          <p:cNvSpPr txBox="1"/>
          <p:nvPr/>
        </p:nvSpPr>
        <p:spPr>
          <a:xfrm>
            <a:off x="5410200" y="1600200"/>
            <a:ext cx="3492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a:t>
            </a:r>
            <a:endParaRPr/>
          </a:p>
        </p:txBody>
      </p:sp>
      <p:sp>
        <p:nvSpPr>
          <p:cNvPr id="938" name="Google Shape;938;p67"/>
          <p:cNvSpPr txBox="1"/>
          <p:nvPr/>
        </p:nvSpPr>
        <p:spPr>
          <a:xfrm>
            <a:off x="5486400" y="21336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B</a:t>
            </a:r>
            <a:endParaRPr/>
          </a:p>
        </p:txBody>
      </p:sp>
      <p:sp>
        <p:nvSpPr>
          <p:cNvPr id="939" name="Google Shape;939;p67"/>
          <p:cNvSpPr txBox="1"/>
          <p:nvPr/>
        </p:nvSpPr>
        <p:spPr>
          <a:xfrm>
            <a:off x="7696200" y="1752600"/>
            <a:ext cx="2857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a:t>
            </a:r>
            <a:endParaRPr/>
          </a:p>
        </p:txBody>
      </p:sp>
      <p:sp>
        <p:nvSpPr>
          <p:cNvPr id="940" name="Google Shape;940;p67"/>
          <p:cNvSpPr txBox="1"/>
          <p:nvPr/>
        </p:nvSpPr>
        <p:spPr>
          <a:xfrm>
            <a:off x="7696200" y="24384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b</a:t>
            </a:r>
            <a:endParaRPr/>
          </a:p>
        </p:txBody>
      </p:sp>
      <p:sp>
        <p:nvSpPr>
          <p:cNvPr id="941" name="Google Shape;941;p67"/>
          <p:cNvSpPr txBox="1"/>
          <p:nvPr/>
        </p:nvSpPr>
        <p:spPr>
          <a:xfrm>
            <a:off x="2286000" y="3124200"/>
            <a:ext cx="3492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a:t>
            </a:r>
            <a:endParaRPr/>
          </a:p>
        </p:txBody>
      </p:sp>
      <p:sp>
        <p:nvSpPr>
          <p:cNvPr id="942" name="Google Shape;942;p67"/>
          <p:cNvSpPr txBox="1"/>
          <p:nvPr/>
        </p:nvSpPr>
        <p:spPr>
          <a:xfrm>
            <a:off x="2362200" y="41148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B</a:t>
            </a:r>
            <a:endParaRPr/>
          </a:p>
        </p:txBody>
      </p:sp>
      <p:sp>
        <p:nvSpPr>
          <p:cNvPr id="943" name="Google Shape;943;p67"/>
          <p:cNvSpPr txBox="1"/>
          <p:nvPr/>
        </p:nvSpPr>
        <p:spPr>
          <a:xfrm>
            <a:off x="5181600" y="3124200"/>
            <a:ext cx="2857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a:t>
            </a:r>
            <a:endParaRPr/>
          </a:p>
        </p:txBody>
      </p:sp>
      <p:sp>
        <p:nvSpPr>
          <p:cNvPr id="944" name="Google Shape;944;p67"/>
          <p:cNvSpPr txBox="1"/>
          <p:nvPr/>
        </p:nvSpPr>
        <p:spPr>
          <a:xfrm>
            <a:off x="5181600" y="41148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b</a:t>
            </a:r>
            <a:endParaRPr/>
          </a:p>
        </p:txBody>
      </p:sp>
      <p:sp>
        <p:nvSpPr>
          <p:cNvPr id="945" name="Google Shape;945;p67"/>
          <p:cNvSpPr txBox="1"/>
          <p:nvPr/>
        </p:nvSpPr>
        <p:spPr>
          <a:xfrm>
            <a:off x="8382000" y="1828800"/>
            <a:ext cx="5715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4</a:t>
            </a:r>
            <a:endParaRPr/>
          </a:p>
        </p:txBody>
      </p:sp>
      <p:sp>
        <p:nvSpPr>
          <p:cNvPr id="946" name="Google Shape;946;p67"/>
          <p:cNvSpPr txBox="1"/>
          <p:nvPr/>
        </p:nvSpPr>
        <p:spPr>
          <a:xfrm>
            <a:off x="8458200" y="2514600"/>
            <a:ext cx="5715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5</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68"/>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68</a:t>
            </a:fld>
            <a:endParaRPr/>
          </a:p>
        </p:txBody>
      </p:sp>
      <p:sp>
        <p:nvSpPr>
          <p:cNvPr id="952" name="Google Shape;952;p6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Canonical LR(1) Collection – Example2</a:t>
            </a:r>
            <a:endParaRPr/>
          </a:p>
        </p:txBody>
      </p:sp>
      <p:sp>
        <p:nvSpPr>
          <p:cNvPr id="953" name="Google Shape;953;p68"/>
          <p:cNvSpPr txBox="1"/>
          <p:nvPr/>
        </p:nvSpPr>
        <p:spPr>
          <a:xfrm>
            <a:off x="381000" y="1295400"/>
            <a:ext cx="1600200" cy="2017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 → S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 S → L=R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 S → R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 L→ *R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4) L → id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5) R → L </a:t>
            </a:r>
            <a:endParaRPr/>
          </a:p>
        </p:txBody>
      </p:sp>
      <p:sp>
        <p:nvSpPr>
          <p:cNvPr id="954" name="Google Shape;954;p68"/>
          <p:cNvSpPr txBox="1"/>
          <p:nvPr/>
        </p:nvSpPr>
        <p:spPr>
          <a:xfrm>
            <a:off x="1752600" y="1295400"/>
            <a:ext cx="1692275" cy="2017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0</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.S,$</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 → .L=R,$</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 → .R,$</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 .*R,$/=</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 .id,$/=</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R → .L,$</a:t>
            </a:r>
            <a:endParaRPr/>
          </a:p>
        </p:txBody>
      </p:sp>
      <p:sp>
        <p:nvSpPr>
          <p:cNvPr id="955" name="Google Shape;955;p68"/>
          <p:cNvSpPr txBox="1"/>
          <p:nvPr/>
        </p:nvSpPr>
        <p:spPr>
          <a:xfrm>
            <a:off x="3886200" y="1295400"/>
            <a:ext cx="2012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1</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S.,$</a:t>
            </a:r>
            <a:r>
              <a:rPr lang="en-US" sz="1800" b="0" i="0" u="none">
                <a:solidFill>
                  <a:schemeClr val="dk1"/>
                </a:solidFill>
                <a:latin typeface="Times New Roman"/>
                <a:ea typeface="Times New Roman"/>
                <a:cs typeface="Times New Roman"/>
                <a:sym typeface="Times New Roman"/>
              </a:rPr>
              <a:t>	</a:t>
            </a:r>
            <a:endParaRPr/>
          </a:p>
        </p:txBody>
      </p:sp>
      <p:sp>
        <p:nvSpPr>
          <p:cNvPr id="956" name="Google Shape;956;p68"/>
          <p:cNvSpPr txBox="1"/>
          <p:nvPr/>
        </p:nvSpPr>
        <p:spPr>
          <a:xfrm>
            <a:off x="3946525" y="1946275"/>
            <a:ext cx="184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957" name="Google Shape;957;p68"/>
          <p:cNvSpPr txBox="1"/>
          <p:nvPr/>
        </p:nvSpPr>
        <p:spPr>
          <a:xfrm>
            <a:off x="3886200" y="1905000"/>
            <a:ext cx="1516062"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2</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L.=R,$</a:t>
            </a:r>
            <a:endParaRPr/>
          </a:p>
          <a:p>
            <a:pPr marL="0" marR="0" lvl="0" indent="0" algn="l" rtl="0">
              <a:lnSpc>
                <a:spcPct val="10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R → L.,$</a:t>
            </a:r>
            <a:endParaRPr/>
          </a:p>
        </p:txBody>
      </p:sp>
      <p:sp>
        <p:nvSpPr>
          <p:cNvPr id="958" name="Google Shape;958;p68"/>
          <p:cNvSpPr txBox="1"/>
          <p:nvPr/>
        </p:nvSpPr>
        <p:spPr>
          <a:xfrm>
            <a:off x="6308725" y="2327275"/>
            <a:ext cx="184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959" name="Google Shape;959;p68"/>
          <p:cNvSpPr txBox="1"/>
          <p:nvPr/>
        </p:nvSpPr>
        <p:spPr>
          <a:xfrm>
            <a:off x="3886200" y="2743200"/>
            <a:ext cx="1247775"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3</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R.,$</a:t>
            </a:r>
            <a:endParaRPr/>
          </a:p>
        </p:txBody>
      </p:sp>
      <p:sp>
        <p:nvSpPr>
          <p:cNvPr id="960" name="Google Shape;960;p68"/>
          <p:cNvSpPr txBox="1"/>
          <p:nvPr/>
        </p:nvSpPr>
        <p:spPr>
          <a:xfrm>
            <a:off x="6019800" y="1295400"/>
            <a:ext cx="1692275" cy="1357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4</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L → *.R,$/=</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R → .L,$/=</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.*R,$/=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 .id,$/=</a:t>
            </a:r>
            <a:endParaRPr/>
          </a:p>
        </p:txBody>
      </p:sp>
      <p:sp>
        <p:nvSpPr>
          <p:cNvPr id="961" name="Google Shape;961;p68"/>
          <p:cNvSpPr txBox="1"/>
          <p:nvPr/>
        </p:nvSpPr>
        <p:spPr>
          <a:xfrm>
            <a:off x="6096000" y="2819400"/>
            <a:ext cx="1477962"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5</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L → id.,$/=</a:t>
            </a:r>
            <a:endParaRPr/>
          </a:p>
        </p:txBody>
      </p:sp>
      <p:sp>
        <p:nvSpPr>
          <p:cNvPr id="962" name="Google Shape;962;p68"/>
          <p:cNvSpPr txBox="1"/>
          <p:nvPr/>
        </p:nvSpPr>
        <p:spPr>
          <a:xfrm>
            <a:off x="441325" y="3843337"/>
            <a:ext cx="1516062" cy="11906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6</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L=.R,$</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R → .L,$</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 .*R,$</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 .id,$</a:t>
            </a:r>
            <a:endParaRPr/>
          </a:p>
        </p:txBody>
      </p:sp>
      <p:sp>
        <p:nvSpPr>
          <p:cNvPr id="963" name="Google Shape;963;p68"/>
          <p:cNvSpPr txBox="1"/>
          <p:nvPr/>
        </p:nvSpPr>
        <p:spPr>
          <a:xfrm>
            <a:off x="365125" y="5367337"/>
            <a:ext cx="1566862"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7</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L → *R.,$/=</a:t>
            </a:r>
            <a:endParaRPr/>
          </a:p>
        </p:txBody>
      </p:sp>
      <p:sp>
        <p:nvSpPr>
          <p:cNvPr id="964" name="Google Shape;964;p68"/>
          <p:cNvSpPr txBox="1"/>
          <p:nvPr/>
        </p:nvSpPr>
        <p:spPr>
          <a:xfrm>
            <a:off x="381000" y="5867400"/>
            <a:ext cx="1566862"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8</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R → L.,$/=</a:t>
            </a:r>
            <a:endParaRPr/>
          </a:p>
        </p:txBody>
      </p:sp>
      <p:sp>
        <p:nvSpPr>
          <p:cNvPr id="965" name="Google Shape;965;p68"/>
          <p:cNvSpPr txBox="1"/>
          <p:nvPr/>
        </p:nvSpPr>
        <p:spPr>
          <a:xfrm>
            <a:off x="3886200" y="3505200"/>
            <a:ext cx="1516062" cy="3113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9</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L=R.,$</a:t>
            </a:r>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10</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R → L.,$</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11</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L → *.R,$</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R → .L,$</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.*R,$</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 .id,$</a:t>
            </a:r>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12</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L → id.,$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p:txBody>
      </p:sp>
      <p:sp>
        <p:nvSpPr>
          <p:cNvPr id="966" name="Google Shape;966;p68"/>
          <p:cNvSpPr txBox="1"/>
          <p:nvPr/>
        </p:nvSpPr>
        <p:spPr>
          <a:xfrm>
            <a:off x="7162800" y="3733800"/>
            <a:ext cx="1450975"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13</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L → *R.,$</a:t>
            </a:r>
            <a:endParaRPr/>
          </a:p>
        </p:txBody>
      </p:sp>
      <p:cxnSp>
        <p:nvCxnSpPr>
          <p:cNvPr id="967" name="Google Shape;967;p68"/>
          <p:cNvCxnSpPr/>
          <p:nvPr/>
        </p:nvCxnSpPr>
        <p:spPr>
          <a:xfrm rot="10800000" flipH="1">
            <a:off x="3429000" y="1524000"/>
            <a:ext cx="533400" cy="609600"/>
          </a:xfrm>
          <a:prstGeom prst="straightConnector1">
            <a:avLst/>
          </a:prstGeom>
          <a:noFill/>
          <a:ln w="9525" cap="flat" cmpd="sng">
            <a:solidFill>
              <a:srgbClr val="CC0000"/>
            </a:solidFill>
            <a:prstDash val="solid"/>
            <a:miter lim="800000"/>
            <a:headEnd type="none" w="med" len="med"/>
            <a:tailEnd type="triangle" w="med" len="med"/>
          </a:ln>
        </p:spPr>
      </p:cxnSp>
      <p:cxnSp>
        <p:nvCxnSpPr>
          <p:cNvPr id="968" name="Google Shape;968;p68"/>
          <p:cNvCxnSpPr/>
          <p:nvPr/>
        </p:nvCxnSpPr>
        <p:spPr>
          <a:xfrm>
            <a:off x="3429000" y="2133600"/>
            <a:ext cx="457200"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969" name="Google Shape;969;p68"/>
          <p:cNvCxnSpPr/>
          <p:nvPr/>
        </p:nvCxnSpPr>
        <p:spPr>
          <a:xfrm rot="10800000" flipH="1">
            <a:off x="3429000" y="1524000"/>
            <a:ext cx="2590800" cy="609600"/>
          </a:xfrm>
          <a:prstGeom prst="straightConnector1">
            <a:avLst/>
          </a:prstGeom>
          <a:noFill/>
          <a:ln w="9525" cap="flat" cmpd="sng">
            <a:solidFill>
              <a:srgbClr val="CC0000"/>
            </a:solidFill>
            <a:prstDash val="solid"/>
            <a:miter lim="800000"/>
            <a:headEnd type="none" w="med" len="med"/>
            <a:tailEnd type="triangle" w="med" len="med"/>
          </a:ln>
        </p:spPr>
      </p:cxnSp>
      <p:cxnSp>
        <p:nvCxnSpPr>
          <p:cNvPr id="970" name="Google Shape;970;p68"/>
          <p:cNvCxnSpPr/>
          <p:nvPr/>
        </p:nvCxnSpPr>
        <p:spPr>
          <a:xfrm>
            <a:off x="3429000" y="2133600"/>
            <a:ext cx="457200" cy="838200"/>
          </a:xfrm>
          <a:prstGeom prst="straightConnector1">
            <a:avLst/>
          </a:prstGeom>
          <a:noFill/>
          <a:ln w="9525" cap="flat" cmpd="sng">
            <a:solidFill>
              <a:srgbClr val="CC0000"/>
            </a:solidFill>
            <a:prstDash val="solid"/>
            <a:miter lim="800000"/>
            <a:headEnd type="none" w="med" len="med"/>
            <a:tailEnd type="triangle" w="med" len="med"/>
          </a:ln>
        </p:spPr>
      </p:cxnSp>
      <p:cxnSp>
        <p:nvCxnSpPr>
          <p:cNvPr id="971" name="Google Shape;971;p68"/>
          <p:cNvCxnSpPr/>
          <p:nvPr/>
        </p:nvCxnSpPr>
        <p:spPr>
          <a:xfrm>
            <a:off x="3429000" y="2133600"/>
            <a:ext cx="2667000" cy="914400"/>
          </a:xfrm>
          <a:prstGeom prst="straightConnector1">
            <a:avLst/>
          </a:prstGeom>
          <a:noFill/>
          <a:ln w="9525" cap="flat" cmpd="sng">
            <a:solidFill>
              <a:srgbClr val="CC0000"/>
            </a:solidFill>
            <a:prstDash val="solid"/>
            <a:miter lim="800000"/>
            <a:headEnd type="none" w="med" len="med"/>
            <a:tailEnd type="triangle" w="med" len="med"/>
          </a:ln>
        </p:spPr>
      </p:cxnSp>
      <p:cxnSp>
        <p:nvCxnSpPr>
          <p:cNvPr id="972" name="Google Shape;972;p68"/>
          <p:cNvCxnSpPr/>
          <p:nvPr/>
        </p:nvCxnSpPr>
        <p:spPr>
          <a:xfrm>
            <a:off x="5410200" y="2133600"/>
            <a:ext cx="304800" cy="0"/>
          </a:xfrm>
          <a:prstGeom prst="straightConnector1">
            <a:avLst/>
          </a:prstGeom>
          <a:noFill/>
          <a:ln w="9525" cap="flat" cmpd="sng">
            <a:solidFill>
              <a:srgbClr val="CC0000"/>
            </a:solidFill>
            <a:prstDash val="solid"/>
            <a:miter lim="800000"/>
            <a:headEnd type="none" w="med" len="med"/>
            <a:tailEnd type="triangle" w="med" len="med"/>
          </a:ln>
        </p:spPr>
      </p:cxnSp>
      <p:sp>
        <p:nvSpPr>
          <p:cNvPr id="973" name="Google Shape;973;p68"/>
          <p:cNvSpPr txBox="1"/>
          <p:nvPr/>
        </p:nvSpPr>
        <p:spPr>
          <a:xfrm>
            <a:off x="5638800" y="1905000"/>
            <a:ext cx="5715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6</a:t>
            </a:r>
            <a:endParaRPr/>
          </a:p>
        </p:txBody>
      </p:sp>
      <p:sp>
        <p:nvSpPr>
          <p:cNvPr id="974" name="Google Shape;974;p68"/>
          <p:cNvSpPr txBox="1"/>
          <p:nvPr/>
        </p:nvSpPr>
        <p:spPr>
          <a:xfrm>
            <a:off x="8610600" y="1371600"/>
            <a:ext cx="5715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7</a:t>
            </a:r>
            <a:endParaRPr/>
          </a:p>
        </p:txBody>
      </p:sp>
      <p:grpSp>
        <p:nvGrpSpPr>
          <p:cNvPr id="975" name="Google Shape;975;p68"/>
          <p:cNvGrpSpPr/>
          <p:nvPr/>
        </p:nvGrpSpPr>
        <p:grpSpPr>
          <a:xfrm>
            <a:off x="7848600" y="1600200"/>
            <a:ext cx="1333500" cy="1357312"/>
            <a:chOff x="4848" y="912"/>
            <a:chExt cx="840" cy="855"/>
          </a:xfrm>
        </p:grpSpPr>
        <p:cxnSp>
          <p:nvCxnSpPr>
            <p:cNvPr id="976" name="Google Shape;976;p68"/>
            <p:cNvCxnSpPr/>
            <p:nvPr/>
          </p:nvCxnSpPr>
          <p:spPr>
            <a:xfrm>
              <a:off x="4848" y="912"/>
              <a:ext cx="528"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977" name="Google Shape;977;p68"/>
            <p:cNvCxnSpPr/>
            <p:nvPr/>
          </p:nvCxnSpPr>
          <p:spPr>
            <a:xfrm>
              <a:off x="4848" y="912"/>
              <a:ext cx="480" cy="288"/>
            </a:xfrm>
            <a:prstGeom prst="straightConnector1">
              <a:avLst/>
            </a:prstGeom>
            <a:noFill/>
            <a:ln w="9525" cap="flat" cmpd="sng">
              <a:solidFill>
                <a:srgbClr val="CC0000"/>
              </a:solidFill>
              <a:prstDash val="solid"/>
              <a:miter lim="800000"/>
              <a:headEnd type="none" w="med" len="med"/>
              <a:tailEnd type="triangle" w="med" len="med"/>
            </a:ln>
          </p:spPr>
        </p:cxnSp>
        <p:cxnSp>
          <p:nvCxnSpPr>
            <p:cNvPr id="978" name="Google Shape;978;p68"/>
            <p:cNvCxnSpPr/>
            <p:nvPr/>
          </p:nvCxnSpPr>
          <p:spPr>
            <a:xfrm>
              <a:off x="4848" y="912"/>
              <a:ext cx="432" cy="528"/>
            </a:xfrm>
            <a:prstGeom prst="straightConnector1">
              <a:avLst/>
            </a:prstGeom>
            <a:noFill/>
            <a:ln w="9525" cap="flat" cmpd="sng">
              <a:solidFill>
                <a:srgbClr val="CC0000"/>
              </a:solidFill>
              <a:prstDash val="solid"/>
              <a:miter lim="800000"/>
              <a:headEnd type="none" w="med" len="med"/>
              <a:tailEnd type="triangle" w="med" len="med"/>
            </a:ln>
          </p:spPr>
        </p:cxnSp>
        <p:cxnSp>
          <p:nvCxnSpPr>
            <p:cNvPr id="979" name="Google Shape;979;p68"/>
            <p:cNvCxnSpPr/>
            <p:nvPr/>
          </p:nvCxnSpPr>
          <p:spPr>
            <a:xfrm>
              <a:off x="4848" y="912"/>
              <a:ext cx="480" cy="768"/>
            </a:xfrm>
            <a:prstGeom prst="straightConnector1">
              <a:avLst/>
            </a:prstGeom>
            <a:noFill/>
            <a:ln w="9525" cap="flat" cmpd="sng">
              <a:solidFill>
                <a:srgbClr val="CC0000"/>
              </a:solidFill>
              <a:prstDash val="solid"/>
              <a:miter lim="800000"/>
              <a:headEnd type="none" w="med" len="med"/>
              <a:tailEnd type="triangle" w="med" len="med"/>
            </a:ln>
          </p:spPr>
        </p:cxnSp>
        <p:sp>
          <p:nvSpPr>
            <p:cNvPr id="980" name="Google Shape;980;p68"/>
            <p:cNvSpPr txBox="1"/>
            <p:nvPr/>
          </p:nvSpPr>
          <p:spPr>
            <a:xfrm>
              <a:off x="5328" y="1056"/>
              <a:ext cx="36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8</a:t>
              </a:r>
              <a:endParaRPr/>
            </a:p>
          </p:txBody>
        </p:sp>
        <p:sp>
          <p:nvSpPr>
            <p:cNvPr id="981" name="Google Shape;981;p68"/>
            <p:cNvSpPr txBox="1"/>
            <p:nvPr/>
          </p:nvSpPr>
          <p:spPr>
            <a:xfrm>
              <a:off x="5328" y="1296"/>
              <a:ext cx="36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4</a:t>
              </a:r>
              <a:endParaRPr/>
            </a:p>
          </p:txBody>
        </p:sp>
        <p:sp>
          <p:nvSpPr>
            <p:cNvPr id="982" name="Google Shape;982;p68"/>
            <p:cNvSpPr txBox="1"/>
            <p:nvPr/>
          </p:nvSpPr>
          <p:spPr>
            <a:xfrm>
              <a:off x="5328" y="1536"/>
              <a:ext cx="36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5</a:t>
              </a:r>
              <a:endParaRPr/>
            </a:p>
          </p:txBody>
        </p:sp>
      </p:grpSp>
      <p:grpSp>
        <p:nvGrpSpPr>
          <p:cNvPr id="983" name="Google Shape;983;p68"/>
          <p:cNvGrpSpPr/>
          <p:nvPr/>
        </p:nvGrpSpPr>
        <p:grpSpPr>
          <a:xfrm>
            <a:off x="1981200" y="3810000"/>
            <a:ext cx="1409700" cy="1509712"/>
            <a:chOff x="1248" y="2400"/>
            <a:chExt cx="888" cy="951"/>
          </a:xfrm>
        </p:grpSpPr>
        <p:cxnSp>
          <p:nvCxnSpPr>
            <p:cNvPr id="984" name="Google Shape;984;p68"/>
            <p:cNvCxnSpPr/>
            <p:nvPr/>
          </p:nvCxnSpPr>
          <p:spPr>
            <a:xfrm>
              <a:off x="1248" y="2496"/>
              <a:ext cx="528"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985" name="Google Shape;985;p68"/>
            <p:cNvCxnSpPr/>
            <p:nvPr/>
          </p:nvCxnSpPr>
          <p:spPr>
            <a:xfrm>
              <a:off x="1248" y="2496"/>
              <a:ext cx="480" cy="288"/>
            </a:xfrm>
            <a:prstGeom prst="straightConnector1">
              <a:avLst/>
            </a:prstGeom>
            <a:noFill/>
            <a:ln w="9525" cap="flat" cmpd="sng">
              <a:solidFill>
                <a:srgbClr val="CC0000"/>
              </a:solidFill>
              <a:prstDash val="solid"/>
              <a:miter lim="800000"/>
              <a:headEnd type="none" w="med" len="med"/>
              <a:tailEnd type="triangle" w="med" len="med"/>
            </a:ln>
          </p:spPr>
        </p:cxnSp>
        <p:cxnSp>
          <p:nvCxnSpPr>
            <p:cNvPr id="986" name="Google Shape;986;p68"/>
            <p:cNvCxnSpPr/>
            <p:nvPr/>
          </p:nvCxnSpPr>
          <p:spPr>
            <a:xfrm>
              <a:off x="1248" y="2496"/>
              <a:ext cx="432" cy="528"/>
            </a:xfrm>
            <a:prstGeom prst="straightConnector1">
              <a:avLst/>
            </a:prstGeom>
            <a:noFill/>
            <a:ln w="9525" cap="flat" cmpd="sng">
              <a:solidFill>
                <a:srgbClr val="CC0000"/>
              </a:solidFill>
              <a:prstDash val="solid"/>
              <a:miter lim="800000"/>
              <a:headEnd type="none" w="med" len="med"/>
              <a:tailEnd type="triangle" w="med" len="med"/>
            </a:ln>
          </p:spPr>
        </p:cxnSp>
        <p:cxnSp>
          <p:nvCxnSpPr>
            <p:cNvPr id="987" name="Google Shape;987;p68"/>
            <p:cNvCxnSpPr/>
            <p:nvPr/>
          </p:nvCxnSpPr>
          <p:spPr>
            <a:xfrm>
              <a:off x="1248" y="2496"/>
              <a:ext cx="480" cy="768"/>
            </a:xfrm>
            <a:prstGeom prst="straightConnector1">
              <a:avLst/>
            </a:prstGeom>
            <a:noFill/>
            <a:ln w="9525" cap="flat" cmpd="sng">
              <a:solidFill>
                <a:srgbClr val="CC0000"/>
              </a:solidFill>
              <a:prstDash val="solid"/>
              <a:miter lim="800000"/>
              <a:headEnd type="none" w="med" len="med"/>
              <a:tailEnd type="triangle" w="med" len="med"/>
            </a:ln>
          </p:spPr>
        </p:cxnSp>
        <p:sp>
          <p:nvSpPr>
            <p:cNvPr id="988" name="Google Shape;988;p68"/>
            <p:cNvSpPr txBox="1"/>
            <p:nvPr/>
          </p:nvSpPr>
          <p:spPr>
            <a:xfrm>
              <a:off x="1728" y="2640"/>
              <a:ext cx="40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10</a:t>
              </a:r>
              <a:endParaRPr/>
            </a:p>
          </p:txBody>
        </p:sp>
        <p:sp>
          <p:nvSpPr>
            <p:cNvPr id="989" name="Google Shape;989;p68"/>
            <p:cNvSpPr txBox="1"/>
            <p:nvPr/>
          </p:nvSpPr>
          <p:spPr>
            <a:xfrm>
              <a:off x="1728" y="2880"/>
              <a:ext cx="40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11</a:t>
              </a:r>
              <a:endParaRPr/>
            </a:p>
          </p:txBody>
        </p:sp>
        <p:sp>
          <p:nvSpPr>
            <p:cNvPr id="990" name="Google Shape;990;p68"/>
            <p:cNvSpPr txBox="1"/>
            <p:nvPr/>
          </p:nvSpPr>
          <p:spPr>
            <a:xfrm>
              <a:off x="1728" y="3120"/>
              <a:ext cx="40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12</a:t>
              </a:r>
              <a:endParaRPr/>
            </a:p>
          </p:txBody>
        </p:sp>
        <p:sp>
          <p:nvSpPr>
            <p:cNvPr id="991" name="Google Shape;991;p68"/>
            <p:cNvSpPr txBox="1"/>
            <p:nvPr/>
          </p:nvSpPr>
          <p:spPr>
            <a:xfrm>
              <a:off x="1776" y="2400"/>
              <a:ext cx="36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9</a:t>
              </a:r>
              <a:endParaRPr/>
            </a:p>
          </p:txBody>
        </p:sp>
      </p:grpSp>
      <p:cxnSp>
        <p:nvCxnSpPr>
          <p:cNvPr id="992" name="Google Shape;992;p68"/>
          <p:cNvCxnSpPr/>
          <p:nvPr/>
        </p:nvCxnSpPr>
        <p:spPr>
          <a:xfrm>
            <a:off x="5334000" y="4800600"/>
            <a:ext cx="838200"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993" name="Google Shape;993;p68"/>
          <p:cNvCxnSpPr/>
          <p:nvPr/>
        </p:nvCxnSpPr>
        <p:spPr>
          <a:xfrm>
            <a:off x="5334000" y="4800600"/>
            <a:ext cx="762000" cy="457200"/>
          </a:xfrm>
          <a:prstGeom prst="straightConnector1">
            <a:avLst/>
          </a:prstGeom>
          <a:noFill/>
          <a:ln w="9525" cap="flat" cmpd="sng">
            <a:solidFill>
              <a:srgbClr val="CC0000"/>
            </a:solidFill>
            <a:prstDash val="solid"/>
            <a:miter lim="800000"/>
            <a:headEnd type="none" w="med" len="med"/>
            <a:tailEnd type="triangle" w="med" len="med"/>
          </a:ln>
        </p:spPr>
      </p:cxnSp>
      <p:cxnSp>
        <p:nvCxnSpPr>
          <p:cNvPr id="994" name="Google Shape;994;p68"/>
          <p:cNvCxnSpPr/>
          <p:nvPr/>
        </p:nvCxnSpPr>
        <p:spPr>
          <a:xfrm>
            <a:off x="5334000" y="4800600"/>
            <a:ext cx="685800" cy="838200"/>
          </a:xfrm>
          <a:prstGeom prst="straightConnector1">
            <a:avLst/>
          </a:prstGeom>
          <a:noFill/>
          <a:ln w="9525" cap="flat" cmpd="sng">
            <a:solidFill>
              <a:srgbClr val="CC0000"/>
            </a:solidFill>
            <a:prstDash val="solid"/>
            <a:miter lim="800000"/>
            <a:headEnd type="none" w="med" len="med"/>
            <a:tailEnd type="triangle" w="med" len="med"/>
          </a:ln>
        </p:spPr>
      </p:cxnSp>
      <p:cxnSp>
        <p:nvCxnSpPr>
          <p:cNvPr id="995" name="Google Shape;995;p68"/>
          <p:cNvCxnSpPr/>
          <p:nvPr/>
        </p:nvCxnSpPr>
        <p:spPr>
          <a:xfrm>
            <a:off x="5334000" y="4800600"/>
            <a:ext cx="762000" cy="1219200"/>
          </a:xfrm>
          <a:prstGeom prst="straightConnector1">
            <a:avLst/>
          </a:prstGeom>
          <a:noFill/>
          <a:ln w="9525" cap="flat" cmpd="sng">
            <a:solidFill>
              <a:srgbClr val="CC0000"/>
            </a:solidFill>
            <a:prstDash val="solid"/>
            <a:miter lim="800000"/>
            <a:headEnd type="none" w="med" len="med"/>
            <a:tailEnd type="triangle" w="med" len="med"/>
          </a:ln>
        </p:spPr>
      </p:cxnSp>
      <p:sp>
        <p:nvSpPr>
          <p:cNvPr id="996" name="Google Shape;996;p68"/>
          <p:cNvSpPr txBox="1"/>
          <p:nvPr/>
        </p:nvSpPr>
        <p:spPr>
          <a:xfrm>
            <a:off x="6096000" y="5029200"/>
            <a:ext cx="6477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10</a:t>
            </a:r>
            <a:endParaRPr/>
          </a:p>
        </p:txBody>
      </p:sp>
      <p:sp>
        <p:nvSpPr>
          <p:cNvPr id="997" name="Google Shape;997;p68"/>
          <p:cNvSpPr txBox="1"/>
          <p:nvPr/>
        </p:nvSpPr>
        <p:spPr>
          <a:xfrm>
            <a:off x="6096000" y="5410200"/>
            <a:ext cx="6477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11</a:t>
            </a:r>
            <a:endParaRPr/>
          </a:p>
        </p:txBody>
      </p:sp>
      <p:sp>
        <p:nvSpPr>
          <p:cNvPr id="998" name="Google Shape;998;p68"/>
          <p:cNvSpPr txBox="1"/>
          <p:nvPr/>
        </p:nvSpPr>
        <p:spPr>
          <a:xfrm>
            <a:off x="6096000" y="5791200"/>
            <a:ext cx="6477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12</a:t>
            </a:r>
            <a:endParaRPr/>
          </a:p>
        </p:txBody>
      </p:sp>
      <p:sp>
        <p:nvSpPr>
          <p:cNvPr id="999" name="Google Shape;999;p68"/>
          <p:cNvSpPr txBox="1"/>
          <p:nvPr/>
        </p:nvSpPr>
        <p:spPr>
          <a:xfrm>
            <a:off x="6172200" y="4648200"/>
            <a:ext cx="6477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13</a:t>
            </a:r>
            <a:endParaRPr/>
          </a:p>
        </p:txBody>
      </p:sp>
      <p:sp>
        <p:nvSpPr>
          <p:cNvPr id="1000" name="Google Shape;1000;p68"/>
          <p:cNvSpPr txBox="1"/>
          <p:nvPr/>
        </p:nvSpPr>
        <p:spPr>
          <a:xfrm>
            <a:off x="5638800" y="56388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001" name="Google Shape;1001;p68"/>
          <p:cNvSpPr txBox="1"/>
          <p:nvPr/>
        </p:nvSpPr>
        <p:spPr>
          <a:xfrm>
            <a:off x="3505200" y="1600200"/>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S</a:t>
            </a:r>
            <a:endParaRPr/>
          </a:p>
        </p:txBody>
      </p:sp>
      <p:sp>
        <p:nvSpPr>
          <p:cNvPr id="1002" name="Google Shape;1002;p68"/>
          <p:cNvSpPr txBox="1"/>
          <p:nvPr/>
        </p:nvSpPr>
        <p:spPr>
          <a:xfrm>
            <a:off x="2362200" y="40386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L</a:t>
            </a:r>
            <a:endParaRPr/>
          </a:p>
        </p:txBody>
      </p:sp>
      <p:sp>
        <p:nvSpPr>
          <p:cNvPr id="1003" name="Google Shape;1003;p68"/>
          <p:cNvSpPr txBox="1"/>
          <p:nvPr/>
        </p:nvSpPr>
        <p:spPr>
          <a:xfrm>
            <a:off x="8229600" y="16764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L</a:t>
            </a:r>
            <a:endParaRPr/>
          </a:p>
        </p:txBody>
      </p:sp>
      <p:sp>
        <p:nvSpPr>
          <p:cNvPr id="1004" name="Google Shape;1004;p68"/>
          <p:cNvSpPr txBox="1"/>
          <p:nvPr/>
        </p:nvSpPr>
        <p:spPr>
          <a:xfrm>
            <a:off x="3733800" y="19812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L</a:t>
            </a:r>
            <a:endParaRPr/>
          </a:p>
        </p:txBody>
      </p:sp>
      <p:sp>
        <p:nvSpPr>
          <p:cNvPr id="1005" name="Google Shape;1005;p68"/>
          <p:cNvSpPr txBox="1"/>
          <p:nvPr/>
        </p:nvSpPr>
        <p:spPr>
          <a:xfrm>
            <a:off x="5562600" y="44958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R</a:t>
            </a:r>
            <a:endParaRPr/>
          </a:p>
        </p:txBody>
      </p:sp>
      <p:sp>
        <p:nvSpPr>
          <p:cNvPr id="1006" name="Google Shape;1006;p68"/>
          <p:cNvSpPr txBox="1"/>
          <p:nvPr/>
        </p:nvSpPr>
        <p:spPr>
          <a:xfrm>
            <a:off x="2286000" y="36576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R</a:t>
            </a:r>
            <a:endParaRPr/>
          </a:p>
        </p:txBody>
      </p:sp>
      <p:sp>
        <p:nvSpPr>
          <p:cNvPr id="1007" name="Google Shape;1007;p68"/>
          <p:cNvSpPr txBox="1"/>
          <p:nvPr/>
        </p:nvSpPr>
        <p:spPr>
          <a:xfrm>
            <a:off x="3657600" y="25146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R</a:t>
            </a:r>
            <a:endParaRPr/>
          </a:p>
        </p:txBody>
      </p:sp>
      <p:sp>
        <p:nvSpPr>
          <p:cNvPr id="1008" name="Google Shape;1008;p68"/>
          <p:cNvSpPr txBox="1"/>
          <p:nvPr/>
        </p:nvSpPr>
        <p:spPr>
          <a:xfrm>
            <a:off x="2286000" y="48006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009" name="Google Shape;1009;p68"/>
          <p:cNvSpPr txBox="1"/>
          <p:nvPr/>
        </p:nvSpPr>
        <p:spPr>
          <a:xfrm>
            <a:off x="8229600" y="23622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010" name="Google Shape;1010;p68"/>
          <p:cNvSpPr txBox="1"/>
          <p:nvPr/>
        </p:nvSpPr>
        <p:spPr>
          <a:xfrm>
            <a:off x="5486400" y="26670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011" name="Google Shape;1011;p68"/>
          <p:cNvSpPr txBox="1"/>
          <p:nvPr/>
        </p:nvSpPr>
        <p:spPr>
          <a:xfrm>
            <a:off x="8153400" y="12954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R</a:t>
            </a:r>
            <a:endParaRPr/>
          </a:p>
        </p:txBody>
      </p:sp>
      <p:sp>
        <p:nvSpPr>
          <p:cNvPr id="1012" name="Google Shape;1012;p68"/>
          <p:cNvSpPr txBox="1"/>
          <p:nvPr/>
        </p:nvSpPr>
        <p:spPr>
          <a:xfrm>
            <a:off x="5715000" y="48768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L</a:t>
            </a:r>
            <a:endParaRPr/>
          </a:p>
        </p:txBody>
      </p:sp>
      <p:sp>
        <p:nvSpPr>
          <p:cNvPr id="1013" name="Google Shape;1013;p68"/>
          <p:cNvSpPr txBox="1"/>
          <p:nvPr/>
        </p:nvSpPr>
        <p:spPr>
          <a:xfrm>
            <a:off x="2362200" y="43434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014" name="Google Shape;1014;p68"/>
          <p:cNvSpPr txBox="1"/>
          <p:nvPr/>
        </p:nvSpPr>
        <p:spPr>
          <a:xfrm>
            <a:off x="5715000" y="52578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015" name="Google Shape;1015;p68"/>
          <p:cNvSpPr txBox="1"/>
          <p:nvPr/>
        </p:nvSpPr>
        <p:spPr>
          <a:xfrm>
            <a:off x="8229600" y="19812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016" name="Google Shape;1016;p68"/>
          <p:cNvSpPr txBox="1"/>
          <p:nvPr/>
        </p:nvSpPr>
        <p:spPr>
          <a:xfrm>
            <a:off x="4800600" y="16002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017" name="Google Shape;1017;p68"/>
          <p:cNvSpPr txBox="1"/>
          <p:nvPr/>
        </p:nvSpPr>
        <p:spPr>
          <a:xfrm>
            <a:off x="8077200" y="4343400"/>
            <a:ext cx="1295400" cy="19224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I</a:t>
            </a:r>
            <a:r>
              <a:rPr lang="en-US" sz="1800" b="0" i="0" u="none" baseline="-25000">
                <a:solidFill>
                  <a:srgbClr val="9900FF"/>
                </a:solidFill>
                <a:latin typeface="Times New Roman"/>
                <a:ea typeface="Times New Roman"/>
                <a:cs typeface="Times New Roman"/>
                <a:sym typeface="Times New Roman"/>
              </a:rPr>
              <a:t>4</a:t>
            </a:r>
            <a:r>
              <a:rPr lang="en-US" sz="1800" b="0" i="0" u="none">
                <a:solidFill>
                  <a:srgbClr val="9900FF"/>
                </a:solidFill>
                <a:latin typeface="Times New Roman"/>
                <a:ea typeface="Times New Roman"/>
                <a:cs typeface="Times New Roman"/>
                <a:sym typeface="Times New Roman"/>
              </a:rPr>
              <a:t>  and I</a:t>
            </a:r>
            <a:r>
              <a:rPr lang="en-US" sz="1800" b="0" i="0" u="none" baseline="-25000">
                <a:solidFill>
                  <a:srgbClr val="9900FF"/>
                </a:solidFill>
                <a:latin typeface="Times New Roman"/>
                <a:ea typeface="Times New Roman"/>
                <a:cs typeface="Times New Roman"/>
                <a:sym typeface="Times New Roman"/>
              </a:rPr>
              <a:t>11</a:t>
            </a:r>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rgbClr val="9900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I</a:t>
            </a:r>
            <a:r>
              <a:rPr lang="en-US" sz="1800" b="0" i="0" u="none" baseline="-25000">
                <a:solidFill>
                  <a:srgbClr val="9900FF"/>
                </a:solidFill>
                <a:latin typeface="Times New Roman"/>
                <a:ea typeface="Times New Roman"/>
                <a:cs typeface="Times New Roman"/>
                <a:sym typeface="Times New Roman"/>
              </a:rPr>
              <a:t>5</a:t>
            </a:r>
            <a:r>
              <a:rPr lang="en-US" sz="1800" b="0" i="0" u="none">
                <a:solidFill>
                  <a:srgbClr val="9900FF"/>
                </a:solidFill>
                <a:latin typeface="Times New Roman"/>
                <a:ea typeface="Times New Roman"/>
                <a:cs typeface="Times New Roman"/>
                <a:sym typeface="Times New Roman"/>
              </a:rPr>
              <a:t>  and I</a:t>
            </a:r>
            <a:r>
              <a:rPr lang="en-US" sz="1800" b="0" i="0" u="none" baseline="-25000">
                <a:solidFill>
                  <a:srgbClr val="9900FF"/>
                </a:solidFill>
                <a:latin typeface="Times New Roman"/>
                <a:ea typeface="Times New Roman"/>
                <a:cs typeface="Times New Roman"/>
                <a:sym typeface="Times New Roman"/>
              </a:rPr>
              <a:t>12</a:t>
            </a:r>
            <a:endParaRPr/>
          </a:p>
          <a:p>
            <a:pPr marL="0" marR="0" lvl="0" indent="0" algn="l" rtl="0">
              <a:lnSpc>
                <a:spcPct val="100000"/>
              </a:lnSpc>
              <a:spcBef>
                <a:spcPts val="0"/>
              </a:spcBef>
              <a:spcAft>
                <a:spcPts val="0"/>
              </a:spcAft>
              <a:buClr>
                <a:schemeClr val="dk1"/>
              </a:buClr>
              <a:buSzPts val="1800"/>
              <a:buFont typeface="Times New Roman"/>
              <a:buNone/>
            </a:pPr>
            <a:endParaRPr sz="1800" b="0" i="0" u="none" baseline="-25000">
              <a:solidFill>
                <a:srgbClr val="9900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I</a:t>
            </a:r>
            <a:r>
              <a:rPr lang="en-US" sz="1800" b="0" i="0" u="none" baseline="-25000">
                <a:solidFill>
                  <a:srgbClr val="9900FF"/>
                </a:solidFill>
                <a:latin typeface="Times New Roman"/>
                <a:ea typeface="Times New Roman"/>
                <a:cs typeface="Times New Roman"/>
                <a:sym typeface="Times New Roman"/>
              </a:rPr>
              <a:t>7  </a:t>
            </a:r>
            <a:r>
              <a:rPr lang="en-US" sz="1800" b="0" i="0" u="none">
                <a:solidFill>
                  <a:srgbClr val="9900FF"/>
                </a:solidFill>
                <a:latin typeface="Times New Roman"/>
                <a:ea typeface="Times New Roman"/>
                <a:cs typeface="Times New Roman"/>
                <a:sym typeface="Times New Roman"/>
              </a:rPr>
              <a:t>and I</a:t>
            </a:r>
            <a:r>
              <a:rPr lang="en-US" sz="1800" b="0" i="0" u="none" baseline="-25000">
                <a:solidFill>
                  <a:srgbClr val="9900FF"/>
                </a:solidFill>
                <a:latin typeface="Times New Roman"/>
                <a:ea typeface="Times New Roman"/>
                <a:cs typeface="Times New Roman"/>
                <a:sym typeface="Times New Roman"/>
              </a:rPr>
              <a:t>13</a:t>
            </a:r>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rgbClr val="9900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I</a:t>
            </a:r>
            <a:r>
              <a:rPr lang="en-US" sz="1800" b="0" i="0" u="none" baseline="-25000">
                <a:solidFill>
                  <a:srgbClr val="9900FF"/>
                </a:solidFill>
                <a:latin typeface="Times New Roman"/>
                <a:ea typeface="Times New Roman"/>
                <a:cs typeface="Times New Roman"/>
                <a:sym typeface="Times New Roman"/>
              </a:rPr>
              <a:t>8</a:t>
            </a:r>
            <a:r>
              <a:rPr lang="en-US" sz="1800" b="0" i="0" u="none">
                <a:solidFill>
                  <a:srgbClr val="9900FF"/>
                </a:solidFill>
                <a:latin typeface="Times New Roman"/>
                <a:ea typeface="Times New Roman"/>
                <a:cs typeface="Times New Roman"/>
                <a:sym typeface="Times New Roman"/>
              </a:rPr>
              <a:t>  and  I</a:t>
            </a:r>
            <a:r>
              <a:rPr lang="en-US" sz="1800" b="0" i="0" u="none" baseline="-25000">
                <a:solidFill>
                  <a:srgbClr val="9900FF"/>
                </a:solidFill>
                <a:latin typeface="Times New Roman"/>
                <a:ea typeface="Times New Roman"/>
                <a:cs typeface="Times New Roman"/>
                <a:sym typeface="Times New Roman"/>
              </a:rPr>
              <a:t>10</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69"/>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69</a:t>
            </a:fld>
            <a:endParaRPr/>
          </a:p>
        </p:txBody>
      </p:sp>
      <p:sp>
        <p:nvSpPr>
          <p:cNvPr id="1023" name="Google Shape;1023;p6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Construction of LR(1) Parsing Tables(CLR(1))</a:t>
            </a:r>
            <a:endParaRPr/>
          </a:p>
        </p:txBody>
      </p:sp>
      <p:sp>
        <p:nvSpPr>
          <p:cNvPr id="1024" name="Google Shape;1024;p69"/>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Construct the canonical collection of sets of LR(1) items  for G’.    	C←{I</a:t>
            </a:r>
            <a:r>
              <a:rPr lang="en-US" sz="2400" b="0" i="0" u="none" baseline="-25000">
                <a:solidFill>
                  <a:schemeClr val="dk1"/>
                </a:solidFill>
                <a:latin typeface="Times New Roman"/>
                <a:ea typeface="Times New Roman"/>
                <a:cs typeface="Times New Roman"/>
                <a:sym typeface="Times New Roman"/>
              </a:rPr>
              <a:t>0</a:t>
            </a: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a:t>
            </a:r>
            <a:endParaRPr sz="2400" b="0" i="0" u="none">
              <a:solidFill>
                <a:schemeClr val="dk1"/>
              </a:solidFill>
              <a:latin typeface="Times New Roman"/>
              <a:ea typeface="Times New Roman"/>
              <a:cs typeface="Times New Roman"/>
              <a:sym typeface="Times New Roman"/>
            </a:endParaRPr>
          </a:p>
          <a:p>
            <a:pPr marL="457200" lvl="0" indent="-393700" algn="l" rtl="0">
              <a:lnSpc>
                <a:spcPct val="10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Create the parsing action table as follows</a:t>
            </a:r>
            <a:endParaRPr/>
          </a:p>
          <a:p>
            <a:pPr marL="800100" lvl="1" indent="-342900" algn="l" rtl="0">
              <a:lnSpc>
                <a:spcPct val="54166"/>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a is a terminal, A→α</a:t>
            </a:r>
            <a:r>
              <a:rPr lang="en-US" sz="48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aβ,b in I</a:t>
            </a:r>
            <a:r>
              <a:rPr lang="en-US" sz="2000" b="0" i="0" u="none" baseline="-25000">
                <a:solidFill>
                  <a:schemeClr val="dk1"/>
                </a:solidFill>
                <a:latin typeface="Times New Roman"/>
                <a:ea typeface="Times New Roman"/>
                <a:cs typeface="Times New Roman"/>
                <a:sym typeface="Times New Roman"/>
              </a:rPr>
              <a:t>i </a:t>
            </a:r>
            <a:r>
              <a:rPr lang="en-US" sz="2000" b="0" i="0" u="none">
                <a:solidFill>
                  <a:schemeClr val="dk1"/>
                </a:solidFill>
                <a:latin typeface="Times New Roman"/>
                <a:ea typeface="Times New Roman"/>
                <a:cs typeface="Times New Roman"/>
                <a:sym typeface="Times New Roman"/>
              </a:rPr>
              <a:t> and goto(I</a:t>
            </a:r>
            <a:r>
              <a:rPr lang="en-US" sz="2000" b="0" i="0" u="none" baseline="-25000">
                <a:solidFill>
                  <a:schemeClr val="dk1"/>
                </a:solidFill>
                <a:latin typeface="Times New Roman"/>
                <a:ea typeface="Times New Roman"/>
                <a:cs typeface="Times New Roman"/>
                <a:sym typeface="Times New Roman"/>
              </a:rPr>
              <a:t>i</a:t>
            </a:r>
            <a:r>
              <a:rPr lang="en-US" sz="2000" b="0" i="0" u="none">
                <a:solidFill>
                  <a:schemeClr val="dk1"/>
                </a:solidFill>
                <a:latin typeface="Times New Roman"/>
                <a:ea typeface="Times New Roman"/>
                <a:cs typeface="Times New Roman"/>
                <a:sym typeface="Times New Roman"/>
              </a:rPr>
              <a:t>,a)=I</a:t>
            </a:r>
            <a:r>
              <a:rPr lang="en-US" sz="2000" b="0" i="0" u="none" baseline="-25000">
                <a:solidFill>
                  <a:schemeClr val="dk1"/>
                </a:solidFill>
                <a:latin typeface="Times New Roman"/>
                <a:ea typeface="Times New Roman"/>
                <a:cs typeface="Times New Roman"/>
                <a:sym typeface="Times New Roman"/>
              </a:rPr>
              <a:t>j</a:t>
            </a:r>
            <a:r>
              <a:rPr lang="en-US" sz="2000" b="0" i="0" u="none">
                <a:solidFill>
                  <a:schemeClr val="dk1"/>
                </a:solidFill>
                <a:latin typeface="Times New Roman"/>
                <a:ea typeface="Times New Roman"/>
                <a:cs typeface="Times New Roman"/>
                <a:sym typeface="Times New Roman"/>
              </a:rPr>
              <a:t>  then action[i,a] is  </a:t>
            </a:r>
            <a:r>
              <a:rPr lang="en-US" sz="2000" b="1" i="1" u="none">
                <a:solidFill>
                  <a:schemeClr val="dk1"/>
                </a:solidFill>
                <a:latin typeface="Times New Roman"/>
                <a:ea typeface="Times New Roman"/>
                <a:cs typeface="Times New Roman"/>
                <a:sym typeface="Times New Roman"/>
              </a:rPr>
              <a:t>shift j</a:t>
            </a:r>
            <a:r>
              <a:rPr lang="en-US" sz="2000" b="1" i="0" u="none">
                <a:solidFill>
                  <a:schemeClr val="dk1"/>
                </a:solidFill>
                <a:latin typeface="Times New Roman"/>
                <a:ea typeface="Times New Roman"/>
                <a:cs typeface="Times New Roman"/>
                <a:sym typeface="Times New Roman"/>
              </a:rPr>
              <a:t>.</a:t>
            </a:r>
            <a:endParaRPr/>
          </a:p>
          <a:p>
            <a:pPr marL="800100" lvl="1" indent="-342900" algn="l" rtl="0">
              <a:lnSpc>
                <a:spcPct val="54166"/>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A→α</a:t>
            </a:r>
            <a:r>
              <a:rPr lang="en-US" sz="48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,a  is in I</a:t>
            </a:r>
            <a:r>
              <a:rPr lang="en-US" sz="2000" b="0" i="0" u="none" baseline="-25000">
                <a:solidFill>
                  <a:schemeClr val="dk1"/>
                </a:solidFill>
                <a:latin typeface="Times New Roman"/>
                <a:ea typeface="Times New Roman"/>
                <a:cs typeface="Times New Roman"/>
                <a:sym typeface="Times New Roman"/>
              </a:rPr>
              <a:t>i </a:t>
            </a:r>
            <a:r>
              <a:rPr lang="en-US" sz="2000" b="0" i="0" u="none">
                <a:solidFill>
                  <a:schemeClr val="dk1"/>
                </a:solidFill>
                <a:latin typeface="Times New Roman"/>
                <a:ea typeface="Times New Roman"/>
                <a:cs typeface="Times New Roman"/>
                <a:sym typeface="Times New Roman"/>
              </a:rPr>
              <a:t>, then action[i,a] is  </a:t>
            </a:r>
            <a:r>
              <a:rPr lang="en-US" sz="2000" b="1" i="1" u="none">
                <a:solidFill>
                  <a:schemeClr val="dk1"/>
                </a:solidFill>
                <a:latin typeface="Times New Roman"/>
                <a:ea typeface="Times New Roman"/>
                <a:cs typeface="Times New Roman"/>
                <a:sym typeface="Times New Roman"/>
              </a:rPr>
              <a:t>reduce A→α</a:t>
            </a:r>
            <a:r>
              <a:rPr lang="en-US" sz="2000" b="0" i="0" u="none">
                <a:solidFill>
                  <a:schemeClr val="dk1"/>
                </a:solidFill>
                <a:latin typeface="Times New Roman"/>
                <a:ea typeface="Times New Roman"/>
                <a:cs typeface="Times New Roman"/>
                <a:sym typeface="Times New Roman"/>
              </a:rPr>
              <a:t>  where A≠S’.</a:t>
            </a:r>
            <a:endParaRPr/>
          </a:p>
          <a:p>
            <a:pPr marL="800100" lvl="1" indent="-342900" algn="l" rtl="0">
              <a:lnSpc>
                <a:spcPct val="54166"/>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S’→S</a:t>
            </a:r>
            <a:r>
              <a:rPr lang="en-US" sz="48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is in I</a:t>
            </a:r>
            <a:r>
              <a:rPr lang="en-US" sz="2000" b="0" i="0" u="none" baseline="-25000">
                <a:solidFill>
                  <a:schemeClr val="dk1"/>
                </a:solidFill>
                <a:latin typeface="Times New Roman"/>
                <a:ea typeface="Times New Roman"/>
                <a:cs typeface="Times New Roman"/>
                <a:sym typeface="Times New Roman"/>
              </a:rPr>
              <a:t>i </a:t>
            </a:r>
            <a:r>
              <a:rPr lang="en-US" sz="2000" b="0" i="0" u="none">
                <a:solidFill>
                  <a:schemeClr val="dk1"/>
                </a:solidFill>
                <a:latin typeface="Times New Roman"/>
                <a:ea typeface="Times New Roman"/>
                <a:cs typeface="Times New Roman"/>
                <a:sym typeface="Times New Roman"/>
              </a:rPr>
              <a:t>, then action[i,$] is  </a:t>
            </a:r>
            <a:r>
              <a:rPr lang="en-US" sz="2000" b="1" i="1" u="none">
                <a:solidFill>
                  <a:schemeClr val="dk1"/>
                </a:solidFill>
                <a:latin typeface="Times New Roman"/>
                <a:ea typeface="Times New Roman"/>
                <a:cs typeface="Times New Roman"/>
                <a:sym typeface="Times New Roman"/>
              </a:rPr>
              <a:t>accept</a:t>
            </a:r>
            <a:r>
              <a:rPr lang="en-US" sz="2000" b="0" i="0" u="none">
                <a:solidFill>
                  <a:schemeClr val="dk1"/>
                </a:solidFill>
                <a:latin typeface="Times New Roman"/>
                <a:ea typeface="Times New Roman"/>
                <a:cs typeface="Times New Roman"/>
                <a:sym typeface="Times New Roman"/>
              </a:rPr>
              <a:t>.</a:t>
            </a:r>
            <a:endParaRPr/>
          </a:p>
          <a:p>
            <a:pPr marL="800100" lvl="1" indent="-342900" algn="l" rtl="0">
              <a:lnSpc>
                <a:spcPct val="13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any conflicting actions generated by these rules, the grammar is not LR(1).</a:t>
            </a:r>
            <a:endParaRPr/>
          </a:p>
          <a:p>
            <a:pPr marL="457200" lvl="0" indent="-393700" algn="l" rtl="0">
              <a:lnSpc>
                <a:spcPct val="10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Create the parsing goto table</a:t>
            </a:r>
            <a:endParaRPr/>
          </a:p>
          <a:p>
            <a:pPr marL="800100" lvl="1"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for all non-terminals A,  if goto(I</a:t>
            </a:r>
            <a:r>
              <a:rPr lang="en-US" sz="2000" b="0" i="0" u="none" baseline="-25000">
                <a:solidFill>
                  <a:schemeClr val="dk1"/>
                </a:solidFill>
                <a:latin typeface="Times New Roman"/>
                <a:ea typeface="Times New Roman"/>
                <a:cs typeface="Times New Roman"/>
                <a:sym typeface="Times New Roman"/>
              </a:rPr>
              <a:t>i</a:t>
            </a:r>
            <a:r>
              <a:rPr lang="en-US" sz="2000" b="0" i="0" u="none">
                <a:solidFill>
                  <a:schemeClr val="dk1"/>
                </a:solidFill>
                <a:latin typeface="Times New Roman"/>
                <a:ea typeface="Times New Roman"/>
                <a:cs typeface="Times New Roman"/>
                <a:sym typeface="Times New Roman"/>
              </a:rPr>
              <a:t>,A)=I</a:t>
            </a:r>
            <a:r>
              <a:rPr lang="en-US" sz="2000" b="0" i="0" u="none" baseline="-25000">
                <a:solidFill>
                  <a:schemeClr val="dk1"/>
                </a:solidFill>
                <a:latin typeface="Times New Roman"/>
                <a:ea typeface="Times New Roman"/>
                <a:cs typeface="Times New Roman"/>
                <a:sym typeface="Times New Roman"/>
              </a:rPr>
              <a:t>j</a:t>
            </a:r>
            <a:r>
              <a:rPr lang="en-US" sz="2000" b="0" i="0" u="none">
                <a:solidFill>
                  <a:schemeClr val="dk1"/>
                </a:solidFill>
                <a:latin typeface="Times New Roman"/>
                <a:ea typeface="Times New Roman"/>
                <a:cs typeface="Times New Roman"/>
                <a:sym typeface="Times New Roman"/>
              </a:rPr>
              <a:t>  then goto[i,A]=j</a:t>
            </a:r>
            <a:endParaRPr/>
          </a:p>
          <a:p>
            <a:pPr marL="457200" lvl="0" indent="-393700" algn="l" rtl="0">
              <a:lnSpc>
                <a:spcPct val="10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All entries not defined by (2) and (3) are errors.</a:t>
            </a:r>
            <a:endParaRPr/>
          </a:p>
          <a:p>
            <a:pPr marL="457200" lvl="0" indent="-393700" algn="l" rtl="0">
              <a:lnSpc>
                <a:spcPct val="10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8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Initial state of the parser contains  S’→.S,$</a:t>
            </a:r>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7</a:t>
            </a:fld>
            <a:endParaRPr/>
          </a:p>
        </p:txBody>
      </p:sp>
      <p:sp>
        <p:nvSpPr>
          <p:cNvPr id="186" name="Google Shape;186;p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 Shift-Reduce Parser</a:t>
            </a:r>
            <a:endParaRPr/>
          </a:p>
        </p:txBody>
      </p:sp>
      <p:sp>
        <p:nvSpPr>
          <p:cNvPr id="187" name="Google Shape;187;p7"/>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E → E+T  | T	       Right-Most Derivation of   </a:t>
            </a:r>
            <a:r>
              <a:rPr lang="en-US" sz="2000" b="0" i="0" u="none">
                <a:solidFill>
                  <a:schemeClr val="dk1"/>
                </a:solidFill>
                <a:latin typeface="Courier New"/>
                <a:ea typeface="Courier New"/>
                <a:cs typeface="Courier New"/>
                <a:sym typeface="Courier New"/>
              </a:rPr>
              <a:t>id+id*id</a:t>
            </a:r>
            <a:endParaRPr/>
          </a:p>
          <a:p>
            <a:pPr marL="342900" lvl="0" indent="-342900" algn="l" rtl="0">
              <a:lnSpc>
                <a:spcPct val="9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 → T*F  | F		E ⇒ E+T ⇒ E+T*F ⇒ E+T*id ⇒ E+F*id</a:t>
            </a:r>
            <a:endParaRPr/>
          </a:p>
          <a:p>
            <a:pPr marL="342900" lvl="0" indent="-342900" algn="l" rtl="0">
              <a:lnSpc>
                <a:spcPct val="9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F → (E)  |  id		    ⇒ E+id*id ⇒ T+id*id ⇒ F+id*id ⇒ id+id*id</a:t>
            </a:r>
            <a:endParaRPr/>
          </a:p>
          <a:p>
            <a:pPr marL="342900" lvl="0" indent="-342900" algn="l" rtl="0">
              <a:lnSpc>
                <a:spcPct val="9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400"/>
              </a:spcBef>
              <a:spcAft>
                <a:spcPts val="0"/>
              </a:spcAft>
              <a:buClr>
                <a:schemeClr val="dk1"/>
              </a:buClr>
              <a:buSzPts val="2000"/>
              <a:buFont typeface="Times New Roman"/>
              <a:buNone/>
            </a:pPr>
            <a:r>
              <a:rPr lang="en-US" sz="2000" b="0" i="0" u="sng">
                <a:solidFill>
                  <a:schemeClr val="dk1"/>
                </a:solidFill>
                <a:latin typeface="Times New Roman"/>
                <a:ea typeface="Times New Roman"/>
                <a:cs typeface="Times New Roman"/>
                <a:sym typeface="Times New Roman"/>
              </a:rPr>
              <a:t>Right-Most Sentential Form</a:t>
            </a:r>
            <a:r>
              <a:rPr lang="en-US" sz="2000" b="0" i="0" u="none">
                <a:solidFill>
                  <a:schemeClr val="dk1"/>
                </a:solidFill>
                <a:latin typeface="Times New Roman"/>
                <a:ea typeface="Times New Roman"/>
                <a:cs typeface="Times New Roman"/>
                <a:sym typeface="Times New Roman"/>
              </a:rPr>
              <a:t>	</a:t>
            </a:r>
            <a:r>
              <a:rPr lang="en-US" sz="2000" b="0" i="0" u="sng">
                <a:solidFill>
                  <a:schemeClr val="dk1"/>
                </a:solidFill>
                <a:latin typeface="Times New Roman"/>
                <a:ea typeface="Times New Roman"/>
                <a:cs typeface="Times New Roman"/>
                <a:sym typeface="Times New Roman"/>
              </a:rPr>
              <a:t>Reducing Production (RMD in reverse)</a:t>
            </a:r>
            <a:endParaRPr/>
          </a:p>
          <a:p>
            <a:pPr marL="342900" lvl="0" indent="-342900" algn="l" rtl="0">
              <a:lnSpc>
                <a:spcPct val="90000"/>
              </a:lnSpc>
              <a:spcBef>
                <a:spcPts val="400"/>
              </a:spcBef>
              <a:spcAft>
                <a:spcPts val="0"/>
              </a:spcAft>
              <a:buClr>
                <a:srgbClr val="CC0000"/>
              </a:buClr>
              <a:buSzPts val="2000"/>
              <a:buFont typeface="Courier New"/>
              <a:buNone/>
            </a:pPr>
            <a:r>
              <a:rPr lang="en-US" sz="2000" b="0" i="0" u="sng">
                <a:solidFill>
                  <a:srgbClr val="CC0000"/>
                </a:solidFill>
                <a:latin typeface="Courier New"/>
                <a:ea typeface="Courier New"/>
                <a:cs typeface="Courier New"/>
                <a:sym typeface="Courier New"/>
              </a:rPr>
              <a:t>id</a:t>
            </a:r>
            <a:r>
              <a:rPr lang="en-US" sz="2000" b="0" i="0" u="none">
                <a:solidFill>
                  <a:schemeClr val="dk1"/>
                </a:solidFill>
                <a:latin typeface="Courier New"/>
                <a:ea typeface="Courier New"/>
                <a:cs typeface="Courier New"/>
                <a:sym typeface="Courier New"/>
              </a:rPr>
              <a:t>+id*id			</a:t>
            </a:r>
            <a:r>
              <a:rPr lang="en-US" sz="2000" b="0" i="0" u="none">
                <a:solidFill>
                  <a:schemeClr val="dk1"/>
                </a:solidFill>
                <a:latin typeface="Times New Roman"/>
                <a:ea typeface="Times New Roman"/>
                <a:cs typeface="Times New Roman"/>
                <a:sym typeface="Times New Roman"/>
              </a:rPr>
              <a:t>F → id</a:t>
            </a:r>
            <a:endParaRPr/>
          </a:p>
          <a:p>
            <a:pPr marL="342900" lvl="0" indent="-342900" algn="l" rtl="0">
              <a:lnSpc>
                <a:spcPct val="90000"/>
              </a:lnSpc>
              <a:spcBef>
                <a:spcPts val="400"/>
              </a:spcBef>
              <a:spcAft>
                <a:spcPts val="0"/>
              </a:spcAft>
              <a:buClr>
                <a:srgbClr val="CC0000"/>
              </a:buClr>
              <a:buSzPts val="2000"/>
              <a:buFont typeface="Courier New"/>
              <a:buNone/>
            </a:pPr>
            <a:r>
              <a:rPr lang="en-US" sz="2000" b="0" i="0" u="sng">
                <a:solidFill>
                  <a:srgbClr val="CC0000"/>
                </a:solidFill>
                <a:latin typeface="Courier New"/>
                <a:ea typeface="Courier New"/>
                <a:cs typeface="Courier New"/>
                <a:sym typeface="Courier New"/>
              </a:rPr>
              <a:t>F</a:t>
            </a:r>
            <a:r>
              <a:rPr lang="en-US" sz="2000" b="0" i="0" u="none">
                <a:solidFill>
                  <a:schemeClr val="dk1"/>
                </a:solidFill>
                <a:latin typeface="Courier New"/>
                <a:ea typeface="Courier New"/>
                <a:cs typeface="Courier New"/>
                <a:sym typeface="Courier New"/>
              </a:rPr>
              <a:t>+id*id			</a:t>
            </a:r>
            <a:r>
              <a:rPr lang="en-US" sz="2000" b="0" i="0" u="none">
                <a:solidFill>
                  <a:schemeClr val="dk1"/>
                </a:solidFill>
                <a:latin typeface="Times New Roman"/>
                <a:ea typeface="Times New Roman"/>
                <a:cs typeface="Times New Roman"/>
                <a:sym typeface="Times New Roman"/>
              </a:rPr>
              <a:t>T → F</a:t>
            </a:r>
            <a:endParaRPr sz="2000" b="0" i="0" u="none">
              <a:solidFill>
                <a:schemeClr val="dk1"/>
              </a:solidFill>
              <a:latin typeface="Courier New"/>
              <a:ea typeface="Courier New"/>
              <a:cs typeface="Courier New"/>
              <a:sym typeface="Courier New"/>
            </a:endParaRPr>
          </a:p>
          <a:p>
            <a:pPr marL="342900" lvl="0" indent="-342900" algn="l" rtl="0">
              <a:lnSpc>
                <a:spcPct val="90000"/>
              </a:lnSpc>
              <a:spcBef>
                <a:spcPts val="400"/>
              </a:spcBef>
              <a:spcAft>
                <a:spcPts val="0"/>
              </a:spcAft>
              <a:buClr>
                <a:srgbClr val="CC0000"/>
              </a:buClr>
              <a:buSzPts val="2000"/>
              <a:buFont typeface="Courier New"/>
              <a:buNone/>
            </a:pPr>
            <a:r>
              <a:rPr lang="en-US" sz="2000" b="0" i="0" u="sng">
                <a:solidFill>
                  <a:srgbClr val="CC0000"/>
                </a:solidFill>
                <a:latin typeface="Courier New"/>
                <a:ea typeface="Courier New"/>
                <a:cs typeface="Courier New"/>
                <a:sym typeface="Courier New"/>
              </a:rPr>
              <a:t>T</a:t>
            </a:r>
            <a:r>
              <a:rPr lang="en-US" sz="2000" b="0" i="0" u="none">
                <a:solidFill>
                  <a:schemeClr val="dk1"/>
                </a:solidFill>
                <a:latin typeface="Courier New"/>
                <a:ea typeface="Courier New"/>
                <a:cs typeface="Courier New"/>
                <a:sym typeface="Courier New"/>
              </a:rPr>
              <a:t>+id*id			</a:t>
            </a:r>
            <a:r>
              <a:rPr lang="en-US" sz="2000" b="0" i="0" u="none">
                <a:solidFill>
                  <a:schemeClr val="dk1"/>
                </a:solidFill>
                <a:latin typeface="Times New Roman"/>
                <a:ea typeface="Times New Roman"/>
                <a:cs typeface="Times New Roman"/>
                <a:sym typeface="Times New Roman"/>
              </a:rPr>
              <a:t>E → T</a:t>
            </a:r>
            <a:endParaRPr/>
          </a:p>
          <a:p>
            <a:pPr marL="342900" lvl="0" indent="-34290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E+</a:t>
            </a:r>
            <a:r>
              <a:rPr lang="en-US" sz="2000" b="0" i="0" u="sng">
                <a:solidFill>
                  <a:srgbClr val="CC0000"/>
                </a:solidFill>
                <a:latin typeface="Courier New"/>
                <a:ea typeface="Courier New"/>
                <a:cs typeface="Courier New"/>
                <a:sym typeface="Courier New"/>
              </a:rPr>
              <a:t>id</a:t>
            </a:r>
            <a:r>
              <a:rPr lang="en-US" sz="2000" b="0" i="0" u="none">
                <a:solidFill>
                  <a:schemeClr val="dk1"/>
                </a:solidFill>
                <a:latin typeface="Courier New"/>
                <a:ea typeface="Courier New"/>
                <a:cs typeface="Courier New"/>
                <a:sym typeface="Courier New"/>
              </a:rPr>
              <a:t>*id			</a:t>
            </a:r>
            <a:r>
              <a:rPr lang="en-US" sz="2000" b="0" i="0" u="none">
                <a:solidFill>
                  <a:schemeClr val="dk1"/>
                </a:solidFill>
                <a:latin typeface="Times New Roman"/>
                <a:ea typeface="Times New Roman"/>
                <a:cs typeface="Times New Roman"/>
                <a:sym typeface="Times New Roman"/>
              </a:rPr>
              <a:t>F → id</a:t>
            </a:r>
            <a:endParaRPr/>
          </a:p>
          <a:p>
            <a:pPr marL="342900" lvl="0" indent="-34290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E+</a:t>
            </a:r>
            <a:r>
              <a:rPr lang="en-US" sz="2000" b="0" i="0" u="sng">
                <a:solidFill>
                  <a:srgbClr val="CC0000"/>
                </a:solidFill>
                <a:latin typeface="Courier New"/>
                <a:ea typeface="Courier New"/>
                <a:cs typeface="Courier New"/>
                <a:sym typeface="Courier New"/>
              </a:rPr>
              <a:t>F</a:t>
            </a:r>
            <a:r>
              <a:rPr lang="en-US" sz="2000" b="0" i="0" u="none">
                <a:solidFill>
                  <a:schemeClr val="dk1"/>
                </a:solidFill>
                <a:latin typeface="Courier New"/>
                <a:ea typeface="Courier New"/>
                <a:cs typeface="Courier New"/>
                <a:sym typeface="Courier New"/>
              </a:rPr>
              <a:t>*id			</a:t>
            </a:r>
            <a:r>
              <a:rPr lang="en-US" sz="2000" b="0" i="0" u="none">
                <a:solidFill>
                  <a:schemeClr val="dk1"/>
                </a:solidFill>
                <a:latin typeface="Times New Roman"/>
                <a:ea typeface="Times New Roman"/>
                <a:cs typeface="Times New Roman"/>
                <a:sym typeface="Times New Roman"/>
              </a:rPr>
              <a:t>T → F</a:t>
            </a:r>
            <a:endParaRPr/>
          </a:p>
          <a:p>
            <a:pPr marL="342900" lvl="0" indent="-34290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E+T*</a:t>
            </a:r>
            <a:r>
              <a:rPr lang="en-US" sz="2000" b="0" i="0" u="sng">
                <a:solidFill>
                  <a:srgbClr val="CC0000"/>
                </a:solidFill>
                <a:latin typeface="Courier New"/>
                <a:ea typeface="Courier New"/>
                <a:cs typeface="Courier New"/>
                <a:sym typeface="Courier New"/>
              </a:rPr>
              <a:t>id</a:t>
            </a:r>
            <a:r>
              <a:rPr lang="en-US" sz="2000" b="0" i="0" u="none">
                <a:solidFill>
                  <a:schemeClr val="dk1"/>
                </a:solidFill>
                <a:latin typeface="Courier New"/>
                <a:ea typeface="Courier New"/>
                <a:cs typeface="Courier New"/>
                <a:sym typeface="Courier New"/>
              </a:rPr>
              <a:t>			</a:t>
            </a:r>
            <a:r>
              <a:rPr lang="en-US" sz="2000" b="0" i="0" u="none">
                <a:solidFill>
                  <a:schemeClr val="dk1"/>
                </a:solidFill>
                <a:latin typeface="Times New Roman"/>
                <a:ea typeface="Times New Roman"/>
                <a:cs typeface="Times New Roman"/>
                <a:sym typeface="Times New Roman"/>
              </a:rPr>
              <a:t>F → id</a:t>
            </a:r>
            <a:endParaRPr/>
          </a:p>
          <a:p>
            <a:pPr marL="342900" lvl="0" indent="-34290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E+</a:t>
            </a:r>
            <a:r>
              <a:rPr lang="en-US" sz="2000" b="0" i="0" u="sng">
                <a:solidFill>
                  <a:srgbClr val="CC0000"/>
                </a:solidFill>
                <a:latin typeface="Courier New"/>
                <a:ea typeface="Courier New"/>
                <a:cs typeface="Courier New"/>
                <a:sym typeface="Courier New"/>
              </a:rPr>
              <a:t>T*F</a:t>
            </a:r>
            <a:r>
              <a:rPr lang="en-US" sz="2000" b="0" i="0" u="none">
                <a:solidFill>
                  <a:schemeClr val="dk1"/>
                </a:solidFill>
                <a:latin typeface="Courier New"/>
                <a:ea typeface="Courier New"/>
                <a:cs typeface="Courier New"/>
                <a:sym typeface="Courier New"/>
              </a:rPr>
              <a:t>				</a:t>
            </a:r>
            <a:r>
              <a:rPr lang="en-US" sz="2000" b="0" i="0" u="none">
                <a:solidFill>
                  <a:schemeClr val="dk1"/>
                </a:solidFill>
                <a:latin typeface="Times New Roman"/>
                <a:ea typeface="Times New Roman"/>
                <a:cs typeface="Times New Roman"/>
                <a:sym typeface="Times New Roman"/>
              </a:rPr>
              <a:t>T → T*F </a:t>
            </a:r>
            <a:endParaRPr sz="2000" b="0" i="0" u="none">
              <a:solidFill>
                <a:schemeClr val="dk1"/>
              </a:solidFill>
              <a:latin typeface="Courier New"/>
              <a:ea typeface="Courier New"/>
              <a:cs typeface="Courier New"/>
              <a:sym typeface="Courier New"/>
            </a:endParaRPr>
          </a:p>
          <a:p>
            <a:pPr marL="342900" lvl="0" indent="-342900" algn="l" rtl="0">
              <a:lnSpc>
                <a:spcPct val="90000"/>
              </a:lnSpc>
              <a:spcBef>
                <a:spcPts val="400"/>
              </a:spcBef>
              <a:spcAft>
                <a:spcPts val="0"/>
              </a:spcAft>
              <a:buClr>
                <a:srgbClr val="CC0000"/>
              </a:buClr>
              <a:buSzPts val="2000"/>
              <a:buFont typeface="Courier New"/>
              <a:buNone/>
            </a:pPr>
            <a:r>
              <a:rPr lang="en-US" sz="2000" b="0" i="0" u="sng">
                <a:solidFill>
                  <a:srgbClr val="CC0000"/>
                </a:solidFill>
                <a:latin typeface="Courier New"/>
                <a:ea typeface="Courier New"/>
                <a:cs typeface="Courier New"/>
                <a:sym typeface="Courier New"/>
              </a:rPr>
              <a:t>E+T</a:t>
            </a:r>
            <a:r>
              <a:rPr lang="en-US" sz="2000" b="0" i="0" u="none">
                <a:solidFill>
                  <a:schemeClr val="dk1"/>
                </a:solidFill>
                <a:latin typeface="Courier New"/>
                <a:ea typeface="Courier New"/>
                <a:cs typeface="Courier New"/>
                <a:sym typeface="Courier New"/>
              </a:rPr>
              <a:t>				</a:t>
            </a:r>
            <a:r>
              <a:rPr lang="en-US" sz="2000" b="0" i="0" u="none">
                <a:solidFill>
                  <a:schemeClr val="dk1"/>
                </a:solidFill>
                <a:latin typeface="Times New Roman"/>
                <a:ea typeface="Times New Roman"/>
                <a:cs typeface="Times New Roman"/>
                <a:sym typeface="Times New Roman"/>
              </a:rPr>
              <a:t>E → E+T </a:t>
            </a:r>
            <a:endParaRPr/>
          </a:p>
          <a:p>
            <a:pPr marL="342900" lvl="0" indent="-34290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E</a:t>
            </a:r>
            <a:endParaRPr/>
          </a:p>
          <a:p>
            <a:pPr marL="342900" lvl="0" indent="-34290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			</a:t>
            </a:r>
            <a:r>
              <a:rPr lang="en-US" sz="2000" b="0" i="0" u="sng">
                <a:solidFill>
                  <a:srgbClr val="CC0000"/>
                </a:solidFill>
                <a:latin typeface="Courier New"/>
                <a:ea typeface="Courier New"/>
                <a:cs typeface="Courier New"/>
                <a:sym typeface="Courier New"/>
              </a:rPr>
              <a:t>Handles</a:t>
            </a:r>
            <a:r>
              <a:rPr lang="en-US" sz="2000" b="0" i="0" u="none">
                <a:solidFill>
                  <a:srgbClr val="CC0000"/>
                </a:solidFill>
                <a:latin typeface="Courier New"/>
                <a:ea typeface="Courier New"/>
                <a:cs typeface="Courier New"/>
                <a:sym typeface="Courier New"/>
              </a:rPr>
              <a:t> </a:t>
            </a:r>
            <a:r>
              <a:rPr lang="en-US" sz="2000" b="0" i="0" u="none">
                <a:solidFill>
                  <a:schemeClr val="dk1"/>
                </a:solidFill>
                <a:latin typeface="Times New Roman"/>
                <a:ea typeface="Times New Roman"/>
                <a:cs typeface="Times New Roman"/>
                <a:sym typeface="Times New Roman"/>
              </a:rPr>
              <a:t>are red and underlined in the right-sentential forms.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70"/>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70</a:t>
            </a:fld>
            <a:endParaRPr/>
          </a:p>
        </p:txBody>
      </p:sp>
      <p:sp>
        <p:nvSpPr>
          <p:cNvPr id="1030" name="Google Shape;1030;p7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LR(1) Parsing Tables – (for Example2)</a:t>
            </a:r>
            <a:endParaRPr/>
          </a:p>
        </p:txBody>
      </p:sp>
      <p:graphicFrame>
        <p:nvGraphicFramePr>
          <p:cNvPr id="1031" name="Google Shape;1031;p70"/>
          <p:cNvGraphicFramePr/>
          <p:nvPr/>
        </p:nvGraphicFramePr>
        <p:xfrm>
          <a:off x="914400" y="990600"/>
          <a:ext cx="3000000" cy="3000000"/>
        </p:xfrm>
        <a:graphic>
          <a:graphicData uri="http://schemas.openxmlformats.org/drawingml/2006/table">
            <a:tbl>
              <a:tblPr>
                <a:noFill/>
                <a:tableStyleId>{06AC34A5-F145-427F-A125-8F5CA0E42856}</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3812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id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R</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acc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397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7</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s12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9</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7</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8</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9</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10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397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11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s12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12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r h="37147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13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cxnSp>
        <p:nvCxnSpPr>
          <p:cNvPr id="1032" name="Google Shape;1032;p70"/>
          <p:cNvCxnSpPr/>
          <p:nvPr/>
        </p:nvCxnSpPr>
        <p:spPr>
          <a:xfrm>
            <a:off x="4038600" y="990600"/>
            <a:ext cx="0" cy="5105400"/>
          </a:xfrm>
          <a:prstGeom prst="straightConnector1">
            <a:avLst/>
          </a:prstGeom>
          <a:noFill/>
          <a:ln w="9525" cap="flat" cmpd="sng">
            <a:solidFill>
              <a:schemeClr val="dk1"/>
            </a:solidFill>
            <a:prstDash val="solid"/>
            <a:miter lim="800000"/>
            <a:headEnd type="none" w="med" len="med"/>
            <a:tailEnd type="none" w="med" len="med"/>
          </a:ln>
        </p:spPr>
      </p:cxnSp>
      <p:cxnSp>
        <p:nvCxnSpPr>
          <p:cNvPr id="1033" name="Google Shape;1033;p70"/>
          <p:cNvCxnSpPr/>
          <p:nvPr/>
        </p:nvCxnSpPr>
        <p:spPr>
          <a:xfrm>
            <a:off x="3886200" y="990600"/>
            <a:ext cx="0" cy="5105400"/>
          </a:xfrm>
          <a:prstGeom prst="straightConnector1">
            <a:avLst/>
          </a:prstGeom>
          <a:noFill/>
          <a:ln w="9525" cap="flat" cmpd="sng">
            <a:solidFill>
              <a:schemeClr val="dk1"/>
            </a:solidFill>
            <a:prstDash val="solid"/>
            <a:miter lim="800000"/>
            <a:headEnd type="none" w="med" len="med"/>
            <a:tailEnd type="none" w="med" len="med"/>
          </a:ln>
        </p:spPr>
      </p:cxnSp>
      <p:sp>
        <p:nvSpPr>
          <p:cNvPr id="1034" name="Google Shape;1034;p70"/>
          <p:cNvSpPr txBox="1"/>
          <p:nvPr/>
        </p:nvSpPr>
        <p:spPr>
          <a:xfrm>
            <a:off x="6096000" y="2895600"/>
            <a:ext cx="3276600" cy="1857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 shift/reduce or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 reduce/reduce conflict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4400" b="0" i="0" u="none">
                <a:solidFill>
                  <a:schemeClr val="dk1"/>
                </a:solidFill>
                <a:latin typeface="Times New Roman"/>
                <a:ea typeface="Times New Roman"/>
                <a:cs typeface="Times New Roman"/>
                <a:sym typeface="Times New Roman"/>
              </a:rPr>
              <a:t>⇓</a:t>
            </a:r>
            <a:endParaRPr sz="4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so, it is a LR(1) grammar</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71"/>
          <p:cNvSpPr txBox="1">
            <a:spLocks noGrp="1"/>
          </p:cNvSpPr>
          <p:nvPr>
            <p:ph type="title"/>
          </p:nvPr>
        </p:nvSpPr>
        <p:spPr>
          <a:xfrm>
            <a:off x="992187" y="0"/>
            <a:ext cx="7772400" cy="615950"/>
          </a:xfrm>
          <a:prstGeom prst="rect">
            <a:avLst/>
          </a:prstGeom>
          <a:noFill/>
          <a:ln>
            <a:noFill/>
          </a:ln>
        </p:spPr>
        <p:txBody>
          <a:bodyPr spcFirstLastPara="1" wrap="square" lIns="101600" tIns="50800" rIns="101600" bIns="5080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LALR(1) Grammars</a:t>
            </a:r>
            <a:endParaRPr/>
          </a:p>
        </p:txBody>
      </p:sp>
      <p:sp>
        <p:nvSpPr>
          <p:cNvPr id="1040" name="Google Shape;1040;p71"/>
          <p:cNvSpPr txBox="1">
            <a:spLocks noGrp="1"/>
          </p:cNvSpPr>
          <p:nvPr>
            <p:ph type="body" idx="1"/>
          </p:nvPr>
        </p:nvSpPr>
        <p:spPr>
          <a:xfrm>
            <a:off x="776287" y="692150"/>
            <a:ext cx="8497887" cy="5976937"/>
          </a:xfrm>
          <a:prstGeom prst="rect">
            <a:avLst/>
          </a:prstGeom>
          <a:noFill/>
          <a:ln>
            <a:noFill/>
          </a:ln>
        </p:spPr>
        <p:txBody>
          <a:bodyPr spcFirstLastPara="1" wrap="square" lIns="101600" tIns="50800" rIns="101600" bIns="508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Problem with LR(1): too many states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LALR(1) parsing (aka </a:t>
            </a:r>
            <a:r>
              <a:rPr lang="en-US" sz="2400" b="0" i="0" u="none">
                <a:solidFill>
                  <a:schemeClr val="accent2"/>
                </a:solidFill>
                <a:latin typeface="Times New Roman"/>
                <a:ea typeface="Times New Roman"/>
                <a:cs typeface="Times New Roman"/>
                <a:sym typeface="Times New Roman"/>
              </a:rPr>
              <a:t>LookAhead LR</a:t>
            </a:r>
            <a:r>
              <a:rPr lang="en-US" sz="2400" b="0" i="0" u="none">
                <a:solidFill>
                  <a:schemeClr val="dk1"/>
                </a:solidFill>
                <a:latin typeface="Times New Roman"/>
                <a:ea typeface="Times New Roman"/>
                <a:cs typeface="Times New Roman"/>
                <a:sym typeface="Times New Roman"/>
              </a:rPr>
              <a:t>)</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Constructs LR(1) DFA and then </a:t>
            </a:r>
            <a:r>
              <a:rPr lang="en-US" sz="2400" b="0" i="0" u="none">
                <a:solidFill>
                  <a:srgbClr val="FF0000"/>
                </a:solidFill>
                <a:latin typeface="Times New Roman"/>
                <a:ea typeface="Times New Roman"/>
                <a:cs typeface="Times New Roman"/>
                <a:sym typeface="Times New Roman"/>
              </a:rPr>
              <a:t>merge any 2 LR(1) states whose </a:t>
            </a:r>
            <a:r>
              <a:rPr lang="en-US" sz="2400" b="0" i="0" u="none">
                <a:solidFill>
                  <a:schemeClr val="accent2"/>
                </a:solidFill>
                <a:latin typeface="Times New Roman"/>
                <a:ea typeface="Times New Roman"/>
                <a:cs typeface="Times New Roman"/>
                <a:sym typeface="Times New Roman"/>
              </a:rPr>
              <a:t>items are identical except lookahead</a:t>
            </a:r>
            <a:endParaRPr/>
          </a:p>
          <a:p>
            <a:pPr marL="742950" lvl="1" indent="-285750" algn="l" rtl="0">
              <a:lnSpc>
                <a:spcPct val="100000"/>
              </a:lnSpc>
              <a:spcBef>
                <a:spcPts val="480"/>
              </a:spcBef>
              <a:spcAft>
                <a:spcPts val="0"/>
              </a:spcAft>
              <a:buClr>
                <a:schemeClr val="accent2"/>
              </a:buClr>
              <a:buSzPts val="2400"/>
              <a:buFont typeface="Times New Roman"/>
              <a:buChar char="–"/>
            </a:pPr>
            <a:r>
              <a:rPr lang="en-US" sz="2400" b="0" i="0" u="none">
                <a:solidFill>
                  <a:schemeClr val="accent2"/>
                </a:solidFill>
                <a:latin typeface="Times New Roman"/>
                <a:ea typeface="Times New Roman"/>
                <a:cs typeface="Times New Roman"/>
                <a:sym typeface="Times New Roman"/>
              </a:rPr>
              <a:t>Results in smaller parser tables</a:t>
            </a:r>
            <a:r>
              <a:rPr lang="en-US" sz="2400" b="0" i="0" u="none">
                <a:solidFill>
                  <a:srgbClr val="FF0000"/>
                </a:solidFill>
                <a:latin typeface="Times New Roman"/>
                <a:ea typeface="Times New Roman"/>
                <a:cs typeface="Times New Roman"/>
                <a:sym typeface="Times New Roman"/>
              </a:rPr>
              <a:t>, so are often used in practice </a:t>
            </a:r>
            <a:endParaRPr/>
          </a:p>
          <a:p>
            <a:pPr marL="742950" lvl="1" indent="-285750" algn="l" rtl="0">
              <a:lnSpc>
                <a:spcPct val="100000"/>
              </a:lnSpc>
              <a:spcBef>
                <a:spcPts val="480"/>
              </a:spcBef>
              <a:spcAft>
                <a:spcPts val="0"/>
              </a:spcAft>
              <a:buClr>
                <a:srgbClr val="FF0000"/>
              </a:buClr>
              <a:buSzPts val="2400"/>
              <a:buFont typeface="Times New Roman"/>
              <a:buChar char="–"/>
            </a:pPr>
            <a:r>
              <a:rPr lang="en-US" sz="2400" b="0" i="0" u="none">
                <a:solidFill>
                  <a:srgbClr val="FF0000"/>
                </a:solidFill>
                <a:latin typeface="Times New Roman"/>
                <a:ea typeface="Times New Roman"/>
                <a:cs typeface="Times New Roman"/>
                <a:sym typeface="Times New Roman"/>
              </a:rPr>
              <a:t>Theoretically less powerful than LR(1)</a:t>
            </a:r>
            <a:endParaRPr/>
          </a:p>
          <a:p>
            <a:pPr marL="742950" lvl="1" indent="-285750" algn="l" rtl="0">
              <a:lnSpc>
                <a:spcPct val="100000"/>
              </a:lnSpc>
              <a:spcBef>
                <a:spcPts val="560"/>
              </a:spcBef>
              <a:spcAft>
                <a:spcPts val="0"/>
              </a:spcAft>
              <a:buClr>
                <a:srgbClr val="CC0000"/>
              </a:buClr>
              <a:buSzPts val="2800"/>
              <a:buFont typeface="Times New Roman"/>
              <a:buChar char="–"/>
            </a:pPr>
            <a:r>
              <a:rPr lang="en-US" sz="2800" b="0" i="0" u="none">
                <a:solidFill>
                  <a:srgbClr val="CC0000"/>
                </a:solidFill>
                <a:latin typeface="Times New Roman"/>
                <a:ea typeface="Times New Roman"/>
                <a:cs typeface="Times New Roman"/>
                <a:sym typeface="Times New Roman"/>
              </a:rPr>
              <a:t>No of states in SLR = No of states in LALR</a:t>
            </a:r>
            <a:endParaRPr/>
          </a:p>
          <a:p>
            <a:pPr marL="742950" lvl="1" indent="-107950" algn="l" rtl="0">
              <a:lnSpc>
                <a:spcPct val="100000"/>
              </a:lnSpc>
              <a:spcBef>
                <a:spcPts val="560"/>
              </a:spcBef>
              <a:spcAft>
                <a:spcPts val="0"/>
              </a:spcAft>
              <a:buClr>
                <a:schemeClr val="dk1"/>
              </a:buClr>
              <a:buSzPts val="2800"/>
              <a:buFont typeface="Times New Roman"/>
              <a:buNone/>
            </a:pPr>
            <a:endParaRPr sz="2800" b="0" i="0" u="none">
              <a:solidFill>
                <a:srgbClr val="CC0000"/>
              </a:solidFill>
              <a:latin typeface="Times New Roman"/>
              <a:ea typeface="Times New Roman"/>
              <a:cs typeface="Times New Roman"/>
              <a:sym typeface="Times New Roman"/>
            </a:endParaRPr>
          </a:p>
          <a:p>
            <a:pPr marL="742950" lvl="1" indent="-107950" algn="l" rtl="0">
              <a:lnSpc>
                <a:spcPct val="10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742950" lvl="1" indent="-107950" algn="l" rtl="0">
              <a:lnSpc>
                <a:spcPct val="10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LALR(1) grammar = a grammar whose LALR(1) parsing table has no conflicts</a:t>
            </a:r>
            <a:endParaRPr/>
          </a:p>
        </p:txBody>
      </p:sp>
      <p:sp>
        <p:nvSpPr>
          <p:cNvPr id="1041" name="Google Shape;1041;p71"/>
          <p:cNvSpPr txBox="1"/>
          <p:nvPr/>
        </p:nvSpPr>
        <p:spPr>
          <a:xfrm>
            <a:off x="2289175" y="4149725"/>
            <a:ext cx="159385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id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E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 $</a:t>
            </a:r>
            <a:endParaRPr/>
          </a:p>
        </p:txBody>
      </p:sp>
      <p:sp>
        <p:nvSpPr>
          <p:cNvPr id="1042" name="Google Shape;1042;p71"/>
          <p:cNvSpPr txBox="1"/>
          <p:nvPr/>
        </p:nvSpPr>
        <p:spPr>
          <a:xfrm>
            <a:off x="4665662" y="4149725"/>
            <a:ext cx="15748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id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 🡪 E </a:t>
            </a:r>
            <a:r>
              <a:rPr lang="en-US" sz="2400" b="1" i="0"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 +</a:t>
            </a:r>
            <a:endParaRPr/>
          </a:p>
        </p:txBody>
      </p:sp>
      <p:sp>
        <p:nvSpPr>
          <p:cNvPr id="1043" name="Google Shape;1043;p71"/>
          <p:cNvSpPr txBox="1"/>
          <p:nvPr/>
        </p:nvSpPr>
        <p:spPr>
          <a:xfrm>
            <a:off x="2230437" y="4076700"/>
            <a:ext cx="1676400" cy="9144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044" name="Google Shape;1044;p71"/>
          <p:cNvSpPr txBox="1"/>
          <p:nvPr/>
        </p:nvSpPr>
        <p:spPr>
          <a:xfrm>
            <a:off x="4592637" y="4076700"/>
            <a:ext cx="1676400" cy="9144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045" name="Google Shape;1045;p71"/>
          <p:cNvSpPr txBox="1"/>
          <p:nvPr/>
        </p:nvSpPr>
        <p:spPr>
          <a:xfrm>
            <a:off x="4059237" y="4305300"/>
            <a:ext cx="384175" cy="519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a:t>
            </a:r>
            <a:endParaRPr/>
          </a:p>
        </p:txBody>
      </p:sp>
      <p:sp>
        <p:nvSpPr>
          <p:cNvPr id="1046" name="Google Shape;1046;p71"/>
          <p:cNvSpPr txBox="1"/>
          <p:nvPr/>
        </p:nvSpPr>
        <p:spPr>
          <a:xfrm>
            <a:off x="6573837" y="4305300"/>
            <a:ext cx="384175" cy="519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a:t>
            </a:r>
            <a:endParaRPr/>
          </a:p>
        </p:txBody>
      </p:sp>
      <p:sp>
        <p:nvSpPr>
          <p:cNvPr id="1047" name="Google Shape;1047;p71"/>
          <p:cNvSpPr txBox="1"/>
          <p:nvPr/>
        </p:nvSpPr>
        <p:spPr>
          <a:xfrm>
            <a:off x="7243762" y="4295775"/>
            <a:ext cx="498475" cy="519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800"/>
              <a:buFont typeface="Times New Roman"/>
              <a:buNone/>
            </a:pPr>
            <a:r>
              <a:rPr lang="en-US" sz="2800" b="0" i="0" u="none">
                <a:solidFill>
                  <a:srgbClr val="CC0000"/>
                </a:solidFill>
                <a:latin typeface="Times New Roman"/>
                <a:ea typeface="Times New Roman"/>
                <a:cs typeface="Times New Roman"/>
                <a:sym typeface="Times New Roman"/>
              </a:rPr>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7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72</a:t>
            </a:fld>
            <a:endParaRPr/>
          </a:p>
        </p:txBody>
      </p:sp>
      <p:sp>
        <p:nvSpPr>
          <p:cNvPr id="1053" name="Google Shape;1053;p7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Creating LALR Parsing Tables</a:t>
            </a:r>
            <a:endParaRPr/>
          </a:p>
        </p:txBody>
      </p:sp>
      <p:sp>
        <p:nvSpPr>
          <p:cNvPr id="1054" name="Google Shape;1054;p72"/>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Canonical LR(1) Parser      		🡺     		LALR Parser</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rgbClr val="FF0000"/>
                </a:solidFill>
                <a:latin typeface="Times New Roman"/>
                <a:ea typeface="Times New Roman"/>
                <a:cs typeface="Times New Roman"/>
                <a:sym typeface="Times New Roman"/>
              </a:rPr>
              <a:t>shrink # of states</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This shrink process may introduce a </a:t>
            </a:r>
            <a:r>
              <a:rPr lang="en-US" sz="2400" b="1" i="0" u="none">
                <a:solidFill>
                  <a:schemeClr val="dk1"/>
                </a:solidFill>
                <a:latin typeface="Times New Roman"/>
                <a:ea typeface="Times New Roman"/>
                <a:cs typeface="Times New Roman"/>
                <a:sym typeface="Times New Roman"/>
              </a:rPr>
              <a:t>reduce/reduce</a:t>
            </a:r>
            <a:r>
              <a:rPr lang="en-US" sz="2400" b="0" i="0" u="none">
                <a:solidFill>
                  <a:schemeClr val="dk1"/>
                </a:solidFill>
                <a:latin typeface="Times New Roman"/>
                <a:ea typeface="Times New Roman"/>
                <a:cs typeface="Times New Roman"/>
                <a:sym typeface="Times New Roman"/>
              </a:rPr>
              <a:t> conflict in the resulting LALR parser (so the grammar is NOT LALR)</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But, this shrink process </a:t>
            </a:r>
            <a:r>
              <a:rPr lang="en-US" sz="2400" b="0" i="0" u="none">
                <a:solidFill>
                  <a:srgbClr val="CC0000"/>
                </a:solidFill>
                <a:latin typeface="Times New Roman"/>
                <a:ea typeface="Times New Roman"/>
                <a:cs typeface="Times New Roman"/>
                <a:sym typeface="Times New Roman"/>
              </a:rPr>
              <a:t>does not produce a </a:t>
            </a:r>
            <a:r>
              <a:rPr lang="en-US" sz="2400" b="1" i="0" u="none">
                <a:solidFill>
                  <a:srgbClr val="CC0000"/>
                </a:solidFill>
                <a:latin typeface="Times New Roman"/>
                <a:ea typeface="Times New Roman"/>
                <a:cs typeface="Times New Roman"/>
                <a:sym typeface="Times New Roman"/>
              </a:rPr>
              <a:t>shift/reduce</a:t>
            </a:r>
            <a:r>
              <a:rPr lang="en-US" sz="2400" b="0" i="0" u="none">
                <a:solidFill>
                  <a:srgbClr val="CC0000"/>
                </a:solidFill>
                <a:latin typeface="Times New Roman"/>
                <a:ea typeface="Times New Roman"/>
                <a:cs typeface="Times New Roman"/>
                <a:sym typeface="Times New Roman"/>
              </a:rPr>
              <a:t> conflict</a:t>
            </a:r>
            <a:r>
              <a:rPr lang="en-US" sz="2400" b="0" i="0" u="none">
                <a:solidFill>
                  <a:schemeClr val="dk1"/>
                </a:solidFill>
                <a:latin typeface="Times New Roman"/>
                <a:ea typeface="Times New Roman"/>
                <a:cs typeface="Times New Roman"/>
                <a:sym typeface="Times New Roman"/>
              </a:rPr>
              <a:t>.</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7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73</a:t>
            </a:fld>
            <a:endParaRPr/>
          </a:p>
        </p:txBody>
      </p:sp>
      <p:sp>
        <p:nvSpPr>
          <p:cNvPr id="1060" name="Google Shape;1060;p7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The Core of A Set of LR(1) Items</a:t>
            </a:r>
            <a:endParaRPr/>
          </a:p>
        </p:txBody>
      </p:sp>
      <p:sp>
        <p:nvSpPr>
          <p:cNvPr id="1061" name="Google Shape;1061;p73"/>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core of  a set of LR(1) items is the set of its first component.</a:t>
            </a:r>
            <a:endParaRPr/>
          </a:p>
          <a:p>
            <a:pPr marL="342900" lvl="0" indent="-342900" algn="l" rtl="0">
              <a:lnSpc>
                <a:spcPct val="90000"/>
              </a:lnSpc>
              <a:spcBef>
                <a:spcPts val="160"/>
              </a:spcBef>
              <a:spcAft>
                <a:spcPts val="0"/>
              </a:spcAft>
              <a:buClr>
                <a:schemeClr val="dk1"/>
              </a:buClr>
              <a:buSzPts val="800"/>
              <a:buFont typeface="Times New Roman"/>
              <a:buNone/>
            </a:pPr>
            <a:endParaRPr sz="800" b="0" i="0" u="none">
              <a:solidFill>
                <a:schemeClr val="dk1"/>
              </a:solidFill>
              <a:latin typeface="Times New Roman"/>
              <a:ea typeface="Times New Roman"/>
              <a:cs typeface="Times New Roman"/>
              <a:sym typeface="Times New Roman"/>
            </a:endParaRPr>
          </a:p>
          <a:p>
            <a:pPr marL="342900" lvl="0" indent="-342900" algn="l" rtl="0">
              <a:lnSpc>
                <a:spcPct val="36666"/>
              </a:lnSpc>
              <a:spcBef>
                <a:spcPts val="5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Ex:	S → L</a:t>
            </a:r>
            <a:r>
              <a:rPr lang="en-US" sz="60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=R,$	🡺	 S → L</a:t>
            </a:r>
            <a:r>
              <a:rPr lang="en-US" sz="60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=R		</a:t>
            </a:r>
            <a:r>
              <a:rPr lang="en-US" sz="2000" b="0" i="0" u="none">
                <a:solidFill>
                  <a:srgbClr val="CC0000"/>
                </a:solidFill>
                <a:latin typeface="Times New Roman"/>
                <a:ea typeface="Times New Roman"/>
                <a:cs typeface="Times New Roman"/>
                <a:sym typeface="Times New Roman"/>
              </a:rPr>
              <a:t>Core</a:t>
            </a:r>
            <a:endParaRPr/>
          </a:p>
          <a:p>
            <a:pPr marL="342900" lvl="0" indent="-342900" algn="l" rtl="0">
              <a:lnSpc>
                <a:spcPct val="36666"/>
              </a:lnSpc>
              <a:spcBef>
                <a:spcPts val="5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R → L</a:t>
            </a:r>
            <a:r>
              <a:rPr lang="en-US" sz="60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R → L</a:t>
            </a:r>
            <a:r>
              <a:rPr lang="en-US" sz="6000" b="0" i="0" u="none">
                <a:solidFill>
                  <a:schemeClr val="dk1"/>
                </a:solidFill>
                <a:latin typeface="Times New Roman"/>
                <a:ea typeface="Times New Roman"/>
                <a:cs typeface="Times New Roman"/>
                <a:sym typeface="Times New Roman"/>
              </a:rPr>
              <a:t>.</a:t>
            </a:r>
            <a:endParaRPr/>
          </a:p>
          <a:p>
            <a:pPr marL="342900" lvl="0" indent="-342900" algn="l" rtl="0">
              <a:lnSpc>
                <a:spcPct val="9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We will find the states (sets of LR(1) items) in a canonical LR(1) parser with same cores. Then we will merge them as a single state.</a:t>
            </a:r>
            <a:endParaRPr/>
          </a:p>
          <a:p>
            <a:pPr marL="342900" lvl="0" indent="-279400" algn="l" rtl="0">
              <a:lnSpc>
                <a:spcPct val="9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342900" lvl="0" indent="-342900" algn="l" rtl="0">
              <a:lnSpc>
                <a:spcPct val="46666"/>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a:t>
            </a:r>
            <a:r>
              <a:rPr lang="en-US" sz="2000" b="0" i="0" u="none" baseline="-25000">
                <a:solidFill>
                  <a:schemeClr val="dk1"/>
                </a:solidFill>
                <a:latin typeface="Times New Roman"/>
                <a:ea typeface="Times New Roman"/>
                <a:cs typeface="Times New Roman"/>
                <a:sym typeface="Times New Roman"/>
              </a:rPr>
              <a:t>1</a:t>
            </a:r>
            <a:r>
              <a:rPr lang="en-US" sz="2000" b="0" i="0" u="none">
                <a:solidFill>
                  <a:schemeClr val="dk1"/>
                </a:solidFill>
                <a:latin typeface="Times New Roman"/>
                <a:ea typeface="Times New Roman"/>
                <a:cs typeface="Times New Roman"/>
                <a:sym typeface="Times New Roman"/>
              </a:rPr>
              <a:t>:L → id</a:t>
            </a:r>
            <a:r>
              <a:rPr lang="en-US" sz="60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A new state: 	 I</a:t>
            </a:r>
            <a:r>
              <a:rPr lang="en-US" sz="2000" b="0" i="0" u="none" baseline="-25000">
                <a:solidFill>
                  <a:schemeClr val="dk1"/>
                </a:solidFill>
                <a:latin typeface="Times New Roman"/>
                <a:ea typeface="Times New Roman"/>
                <a:cs typeface="Times New Roman"/>
                <a:sym typeface="Times New Roman"/>
              </a:rPr>
              <a:t>12</a:t>
            </a:r>
            <a:r>
              <a:rPr lang="en-US" sz="2000" b="0" i="0" u="none">
                <a:solidFill>
                  <a:schemeClr val="dk1"/>
                </a:solidFill>
                <a:latin typeface="Times New Roman"/>
                <a:ea typeface="Times New Roman"/>
                <a:cs typeface="Times New Roman"/>
                <a:sym typeface="Times New Roman"/>
              </a:rPr>
              <a:t>: L → id</a:t>
            </a:r>
            <a:r>
              <a:rPr lang="en-US" sz="60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a:t>
            </a:r>
            <a:endParaRPr/>
          </a:p>
          <a:p>
            <a:pPr marL="342900" lvl="0" indent="-342900" algn="l" rtl="0">
              <a:lnSpc>
                <a:spcPct val="46666"/>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			      	       L → id</a:t>
            </a:r>
            <a:r>
              <a:rPr lang="en-US" sz="60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a:t>
            </a:r>
            <a:endParaRPr/>
          </a:p>
          <a:p>
            <a:pPr marL="342900" lvl="0" indent="-342900" algn="l" rtl="0">
              <a:lnSpc>
                <a:spcPct val="46666"/>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a:t>
            </a:r>
            <a:r>
              <a:rPr lang="en-US" sz="2000" b="0" i="0" u="none" baseline="-25000">
                <a:solidFill>
                  <a:schemeClr val="dk1"/>
                </a:solidFill>
                <a:latin typeface="Times New Roman"/>
                <a:ea typeface="Times New Roman"/>
                <a:cs typeface="Times New Roman"/>
                <a:sym typeface="Times New Roman"/>
              </a:rPr>
              <a:t>2</a:t>
            </a:r>
            <a:r>
              <a:rPr lang="en-US" sz="2000" b="0" i="0" u="none">
                <a:solidFill>
                  <a:schemeClr val="dk1"/>
                </a:solidFill>
                <a:latin typeface="Times New Roman"/>
                <a:ea typeface="Times New Roman"/>
                <a:cs typeface="Times New Roman"/>
                <a:sym typeface="Times New Roman"/>
              </a:rPr>
              <a:t>:L → id</a:t>
            </a:r>
            <a:r>
              <a:rPr lang="en-US" sz="6000" b="0" i="0"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a:t>
            </a:r>
            <a:r>
              <a:rPr lang="en-US" sz="2400" b="0" i="0" u="none">
                <a:solidFill>
                  <a:srgbClr val="CC0000"/>
                </a:solidFill>
                <a:latin typeface="Times New Roman"/>
                <a:ea typeface="Times New Roman"/>
                <a:cs typeface="Times New Roman"/>
                <a:sym typeface="Times New Roman"/>
              </a:rPr>
              <a:t>have same core, merge them</a:t>
            </a:r>
            <a:endParaRPr/>
          </a:p>
          <a:p>
            <a:pPr marL="342900" lvl="0" indent="-342900" algn="l" rtl="0">
              <a:lnSpc>
                <a:spcPct val="9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We will do this for all states of a canonical LR(1) parser to get the states of the LALR parser.</a:t>
            </a:r>
            <a:endParaRPr/>
          </a:p>
          <a:p>
            <a:pPr marL="342900" lvl="0" indent="-342900" algn="l" rtl="0">
              <a:lnSpc>
                <a:spcPct val="9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In fact, the number of the states of the LALR parser for a grammar will be equal to the number of states of the SLR parser for that grammar.</a:t>
            </a:r>
            <a:endParaRPr/>
          </a:p>
          <a:p>
            <a:pPr marL="342900" lvl="0" indent="-215900" algn="l" rtl="0">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p:txBody>
      </p:sp>
      <p:cxnSp>
        <p:nvCxnSpPr>
          <p:cNvPr id="1062" name="Google Shape;1062;p73"/>
          <p:cNvCxnSpPr/>
          <p:nvPr/>
        </p:nvCxnSpPr>
        <p:spPr>
          <a:xfrm rot="10800000">
            <a:off x="5715000" y="1905000"/>
            <a:ext cx="990600" cy="0"/>
          </a:xfrm>
          <a:prstGeom prst="straightConnector1">
            <a:avLst/>
          </a:prstGeom>
          <a:noFill/>
          <a:ln w="9525" cap="flat" cmpd="sng">
            <a:solidFill>
              <a:srgbClr val="CC0000"/>
            </a:solidFill>
            <a:prstDash val="solid"/>
            <a:miter lim="800000"/>
            <a:headEnd type="none" w="med" len="med"/>
            <a:tailEnd type="triangle" w="med" len="med"/>
          </a:ln>
        </p:spPr>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7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74</a:t>
            </a:fld>
            <a:endParaRPr/>
          </a:p>
        </p:txBody>
      </p:sp>
      <p:sp>
        <p:nvSpPr>
          <p:cNvPr id="1068" name="Google Shape;1068;p7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Creation of LALR Parsing Tables</a:t>
            </a:r>
            <a:endParaRPr/>
          </a:p>
        </p:txBody>
      </p:sp>
      <p:sp>
        <p:nvSpPr>
          <p:cNvPr id="1069" name="Google Shape;1069;p74"/>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Create the canonical LR(1) collection of the sets of LR(1) items for    the given grammar.</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Find each core; find all sets having that same core; replace those sets having same cores with a single set which is their union.</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C={I</a:t>
            </a:r>
            <a:r>
              <a:rPr lang="en-US" sz="2400" b="0" i="0" u="none" baseline="-25000">
                <a:solidFill>
                  <a:schemeClr val="dk1"/>
                </a:solidFill>
                <a:latin typeface="Times New Roman"/>
                <a:ea typeface="Times New Roman"/>
                <a:cs typeface="Times New Roman"/>
                <a:sym typeface="Times New Roman"/>
              </a:rPr>
              <a:t>0</a:t>
            </a: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  C’={J</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,...,J</a:t>
            </a:r>
            <a:r>
              <a:rPr lang="en-US" sz="2400" b="0" i="0" u="none" baseline="-25000">
                <a:solidFill>
                  <a:schemeClr val="dk1"/>
                </a:solidFill>
                <a:latin typeface="Times New Roman"/>
                <a:ea typeface="Times New Roman"/>
                <a:cs typeface="Times New Roman"/>
                <a:sym typeface="Times New Roman"/>
              </a:rPr>
              <a:t>m</a:t>
            </a:r>
            <a:r>
              <a:rPr lang="en-US" sz="2400" b="0" i="0" u="none">
                <a:solidFill>
                  <a:schemeClr val="dk1"/>
                </a:solidFill>
                <a:latin typeface="Times New Roman"/>
                <a:ea typeface="Times New Roman"/>
                <a:cs typeface="Times New Roman"/>
                <a:sym typeface="Times New Roman"/>
              </a:rPr>
              <a:t>}	where m ≤ n</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Create the parsing tables (action and goto tables) same as the construction of the parsing tables of LR(1) parser.</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Note that: 	If  J=I</a:t>
            </a:r>
            <a:r>
              <a:rPr lang="en-US" sz="1800" b="0" i="0" u="none" baseline="-25000">
                <a:solidFill>
                  <a:schemeClr val="dk1"/>
                </a:solidFill>
                <a:latin typeface="Times New Roman"/>
                <a:ea typeface="Times New Roman"/>
                <a:cs typeface="Times New Roman"/>
                <a:sym typeface="Times New Roman"/>
              </a:rPr>
              <a:t>1 </a:t>
            </a:r>
            <a:r>
              <a:rPr lang="en-US" sz="1800" b="0" i="0" u="none">
                <a:solidFill>
                  <a:schemeClr val="dk1"/>
                </a:solidFill>
                <a:latin typeface="Times New Roman"/>
                <a:ea typeface="Times New Roman"/>
                <a:cs typeface="Times New Roman"/>
                <a:sym typeface="Times New Roman"/>
              </a:rPr>
              <a:t>∪ ... ∪ I</a:t>
            </a:r>
            <a:r>
              <a:rPr lang="en-US" sz="1800" b="0" i="0" u="none" baseline="-25000">
                <a:solidFill>
                  <a:schemeClr val="dk1"/>
                </a:solidFill>
                <a:latin typeface="Times New Roman"/>
                <a:ea typeface="Times New Roman"/>
                <a:cs typeface="Times New Roman"/>
                <a:sym typeface="Times New Roman"/>
              </a:rPr>
              <a:t>k</a:t>
            </a:r>
            <a:r>
              <a:rPr lang="en-US" sz="1800" b="0" i="0" u="none">
                <a:solidFill>
                  <a:schemeClr val="dk1"/>
                </a:solidFill>
                <a:latin typeface="Times New Roman"/>
                <a:ea typeface="Times New Roman"/>
                <a:cs typeface="Times New Roman"/>
                <a:sym typeface="Times New Roman"/>
              </a:rPr>
              <a:t>  since I</a:t>
            </a:r>
            <a:r>
              <a:rPr lang="en-US" sz="1800" b="0" i="0" u="none" baseline="-25000">
                <a:solidFill>
                  <a:schemeClr val="dk1"/>
                </a:solidFill>
                <a:latin typeface="Times New Roman"/>
                <a:ea typeface="Times New Roman"/>
                <a:cs typeface="Times New Roman"/>
                <a:sym typeface="Times New Roman"/>
              </a:rPr>
              <a:t>1</a:t>
            </a: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k</a:t>
            </a:r>
            <a:r>
              <a:rPr lang="en-US" sz="1800" b="0" i="0" u="none">
                <a:solidFill>
                  <a:schemeClr val="dk1"/>
                </a:solidFill>
                <a:latin typeface="Times New Roman"/>
                <a:ea typeface="Times New Roman"/>
                <a:cs typeface="Times New Roman"/>
                <a:sym typeface="Times New Roman"/>
              </a:rPr>
              <a:t> have same cores</a:t>
            </a:r>
            <a:endParaRPr/>
          </a:p>
          <a:p>
            <a:pPr marL="742950" lvl="1" indent="-285750" algn="l" rtl="0">
              <a:lnSpc>
                <a:spcPct val="9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 cores of goto(I</a:t>
            </a:r>
            <a:r>
              <a:rPr lang="en-US" sz="1800" b="0" i="0" u="none" baseline="-25000">
                <a:solidFill>
                  <a:schemeClr val="dk1"/>
                </a:solidFill>
                <a:latin typeface="Times New Roman"/>
                <a:ea typeface="Times New Roman"/>
                <a:cs typeface="Times New Roman"/>
                <a:sym typeface="Times New Roman"/>
              </a:rPr>
              <a:t>1</a:t>
            </a:r>
            <a:r>
              <a:rPr lang="en-US" sz="1800" b="0" i="0" u="none">
                <a:solidFill>
                  <a:schemeClr val="dk1"/>
                </a:solidFill>
                <a:latin typeface="Times New Roman"/>
                <a:ea typeface="Times New Roman"/>
                <a:cs typeface="Times New Roman"/>
                <a:sym typeface="Times New Roman"/>
              </a:rPr>
              <a:t>,X),...,goto(I</a:t>
            </a:r>
            <a:r>
              <a:rPr lang="en-US" sz="1800" b="0" i="0" u="none" baseline="-25000">
                <a:solidFill>
                  <a:schemeClr val="dk1"/>
                </a:solidFill>
                <a:latin typeface="Times New Roman"/>
                <a:ea typeface="Times New Roman"/>
                <a:cs typeface="Times New Roman"/>
                <a:sym typeface="Times New Roman"/>
              </a:rPr>
              <a:t>2</a:t>
            </a:r>
            <a:r>
              <a:rPr lang="en-US" sz="1800" b="0" i="0" u="none">
                <a:solidFill>
                  <a:schemeClr val="dk1"/>
                </a:solidFill>
                <a:latin typeface="Times New Roman"/>
                <a:ea typeface="Times New Roman"/>
                <a:cs typeface="Times New Roman"/>
                <a:sym typeface="Times New Roman"/>
              </a:rPr>
              <a:t>,X) must be same. </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So, goto(J,X)=K  where K is the union of all sets of items having same cores as goto(I</a:t>
            </a:r>
            <a:r>
              <a:rPr lang="en-US" sz="1800" b="0" i="0" u="none" baseline="-25000">
                <a:solidFill>
                  <a:schemeClr val="dk1"/>
                </a:solidFill>
                <a:latin typeface="Times New Roman"/>
                <a:ea typeface="Times New Roman"/>
                <a:cs typeface="Times New Roman"/>
                <a:sym typeface="Times New Roman"/>
              </a:rPr>
              <a:t>1</a:t>
            </a:r>
            <a:r>
              <a:rPr lang="en-US" sz="1800" b="0" i="0" u="none">
                <a:solidFill>
                  <a:schemeClr val="dk1"/>
                </a:solidFill>
                <a:latin typeface="Times New Roman"/>
                <a:ea typeface="Times New Roman"/>
                <a:cs typeface="Times New Roman"/>
                <a:sym typeface="Times New Roman"/>
              </a:rPr>
              <a:t>,X).</a:t>
            </a:r>
            <a:endParaRPr/>
          </a:p>
          <a:p>
            <a:pPr marL="342900" lvl="0" indent="-279400" algn="l" rtl="0">
              <a:lnSpc>
                <a:spcPct val="9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If no conflict is introduced, the grammar is LALR(1) grammar.          (We may only introduce reduce/reduce conflicts; we cannot introduce     a shift/reduce conflict)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7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75</a:t>
            </a:fld>
            <a:endParaRPr/>
          </a:p>
        </p:txBody>
      </p:sp>
      <p:sp>
        <p:nvSpPr>
          <p:cNvPr id="1075" name="Google Shape;1075;p7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Canonical LALR(1) Collection – Example2</a:t>
            </a:r>
            <a:endParaRPr/>
          </a:p>
        </p:txBody>
      </p:sp>
      <p:sp>
        <p:nvSpPr>
          <p:cNvPr id="1076" name="Google Shape;1076;p75"/>
          <p:cNvSpPr txBox="1"/>
          <p:nvPr/>
        </p:nvSpPr>
        <p:spPr>
          <a:xfrm>
            <a:off x="381000" y="1295400"/>
            <a:ext cx="1600200" cy="2017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 → S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 S → L=R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 S → R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 L→ *R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4) L → id </a:t>
            </a:r>
            <a:endParaRPr/>
          </a:p>
          <a:p>
            <a:pPr marL="0" marR="0" lvl="0" indent="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5) R → L </a:t>
            </a:r>
            <a:endParaRPr/>
          </a:p>
        </p:txBody>
      </p:sp>
      <p:sp>
        <p:nvSpPr>
          <p:cNvPr id="1077" name="Google Shape;1077;p75"/>
          <p:cNvSpPr txBox="1"/>
          <p:nvPr/>
        </p:nvSpPr>
        <p:spPr>
          <a:xfrm>
            <a:off x="1752600" y="1295400"/>
            <a:ext cx="1692275" cy="2022475"/>
          </a:xfrm>
          <a:prstGeom prst="rect">
            <a:avLst/>
          </a:prstGeom>
          <a:noFill/>
          <a:ln>
            <a:noFill/>
          </a:ln>
        </p:spPr>
        <p:txBody>
          <a:bodyPr spcFirstLastPara="1" wrap="square" lIns="91425" tIns="45700" rIns="91425" bIns="45700" anchor="t" anchorCtr="0">
            <a:spAutoFit/>
          </a:bodyPr>
          <a:lstStyle/>
          <a:p>
            <a:pPr marL="0" marR="0" lvl="0" indent="0" algn="l" rtl="0">
              <a:lnSpc>
                <a:spcPct val="45833"/>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0</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a:t>
            </a:r>
            <a:r>
              <a:rPr lang="en-US" sz="48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a:t>
            </a:r>
            <a:endParaRPr/>
          </a:p>
          <a:p>
            <a:pPr marL="0" marR="0" lvl="0" indent="0" algn="l" rtl="0">
              <a:lnSpc>
                <a:spcPct val="45833"/>
              </a:lnSpc>
              <a:spcBef>
                <a:spcPts val="4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 → </a:t>
            </a:r>
            <a:r>
              <a:rPr lang="en-US" sz="48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L=R,$</a:t>
            </a:r>
            <a:endParaRPr/>
          </a:p>
          <a:p>
            <a:pPr marL="0" marR="0" lvl="0" indent="0" algn="l" rtl="0">
              <a:lnSpc>
                <a:spcPct val="45833"/>
              </a:lnSpc>
              <a:spcBef>
                <a:spcPts val="4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 → </a:t>
            </a:r>
            <a:r>
              <a:rPr lang="en-US" sz="48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R,$</a:t>
            </a:r>
            <a:endParaRPr/>
          </a:p>
          <a:p>
            <a:pPr marL="0" marR="0" lvl="0" indent="0" algn="l" rtl="0">
              <a:lnSpc>
                <a:spcPct val="45833"/>
              </a:lnSpc>
              <a:spcBef>
                <a:spcPts val="4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 </a:t>
            </a:r>
            <a:r>
              <a:rPr lang="en-US" sz="48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*R,$/=</a:t>
            </a:r>
            <a:endParaRPr/>
          </a:p>
          <a:p>
            <a:pPr marL="0" marR="0" lvl="0" indent="0" algn="l" rtl="0">
              <a:lnSpc>
                <a:spcPct val="45833"/>
              </a:lnSpc>
              <a:spcBef>
                <a:spcPts val="4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 </a:t>
            </a:r>
            <a:r>
              <a:rPr lang="en-US" sz="48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id,$/=</a:t>
            </a:r>
            <a:endParaRPr/>
          </a:p>
          <a:p>
            <a:pPr marL="0" marR="0" lvl="0" indent="0" algn="l" rtl="0">
              <a:lnSpc>
                <a:spcPct val="45833"/>
              </a:lnSpc>
              <a:spcBef>
                <a:spcPts val="40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R → </a:t>
            </a:r>
            <a:r>
              <a:rPr lang="en-US" sz="48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L,$</a:t>
            </a:r>
            <a:endParaRPr/>
          </a:p>
        </p:txBody>
      </p:sp>
      <p:sp>
        <p:nvSpPr>
          <p:cNvPr id="1078" name="Google Shape;1078;p75"/>
          <p:cNvSpPr txBox="1"/>
          <p:nvPr/>
        </p:nvSpPr>
        <p:spPr>
          <a:xfrm>
            <a:off x="3886200" y="1295400"/>
            <a:ext cx="2012950" cy="371475"/>
          </a:xfrm>
          <a:prstGeom prst="rect">
            <a:avLst/>
          </a:prstGeom>
          <a:noFill/>
          <a:ln>
            <a:noFill/>
          </a:ln>
        </p:spPr>
        <p:txBody>
          <a:bodyPr spcFirstLastPara="1" wrap="square" lIns="91425" tIns="45700" rIns="91425" bIns="45700" anchor="t" anchorCtr="0">
            <a:spAutoFit/>
          </a:bodyPr>
          <a:lstStyle/>
          <a:p>
            <a:pPr marL="0" marR="0" lvl="0" indent="0" algn="l" rtl="0">
              <a:lnSpc>
                <a:spcPct val="45833"/>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1</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S</a:t>
            </a:r>
            <a:r>
              <a:rPr lang="en-US" sz="48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	</a:t>
            </a:r>
            <a:endParaRPr/>
          </a:p>
        </p:txBody>
      </p:sp>
      <p:sp>
        <p:nvSpPr>
          <p:cNvPr id="1079" name="Google Shape;1079;p75"/>
          <p:cNvSpPr txBox="1"/>
          <p:nvPr/>
        </p:nvSpPr>
        <p:spPr>
          <a:xfrm>
            <a:off x="3946525" y="1946275"/>
            <a:ext cx="184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080" name="Google Shape;1080;p75"/>
          <p:cNvSpPr txBox="1"/>
          <p:nvPr/>
        </p:nvSpPr>
        <p:spPr>
          <a:xfrm>
            <a:off x="3886200" y="1905000"/>
            <a:ext cx="1611312" cy="650875"/>
          </a:xfrm>
          <a:prstGeom prst="rect">
            <a:avLst/>
          </a:prstGeom>
          <a:noFill/>
          <a:ln>
            <a:noFill/>
          </a:ln>
        </p:spPr>
        <p:txBody>
          <a:bodyPr spcFirstLastPara="1" wrap="square" lIns="91425" tIns="45700" rIns="91425" bIns="45700" anchor="t" anchorCtr="0">
            <a:spAutoFit/>
          </a:bodyPr>
          <a:lstStyle/>
          <a:p>
            <a:pPr marL="0" marR="0" lvl="0" indent="0" algn="l" rtl="0">
              <a:lnSpc>
                <a:spcPct val="45833"/>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2</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L</a:t>
            </a:r>
            <a:r>
              <a:rPr lang="en-US" sz="48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=R,$</a:t>
            </a:r>
            <a:endParaRPr/>
          </a:p>
          <a:p>
            <a:pPr marL="0" marR="0" lvl="0" indent="0" algn="l" rtl="0">
              <a:lnSpc>
                <a:spcPct val="45833"/>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R → L</a:t>
            </a:r>
            <a:r>
              <a:rPr lang="en-US" sz="48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a:t>
            </a:r>
            <a:endParaRPr/>
          </a:p>
        </p:txBody>
      </p:sp>
      <p:sp>
        <p:nvSpPr>
          <p:cNvPr id="1081" name="Google Shape;1081;p75"/>
          <p:cNvSpPr txBox="1"/>
          <p:nvPr/>
        </p:nvSpPr>
        <p:spPr>
          <a:xfrm>
            <a:off x="6308725" y="2327275"/>
            <a:ext cx="184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082" name="Google Shape;1082;p75"/>
          <p:cNvSpPr txBox="1"/>
          <p:nvPr/>
        </p:nvSpPr>
        <p:spPr>
          <a:xfrm>
            <a:off x="3886200" y="2743200"/>
            <a:ext cx="1343025" cy="371475"/>
          </a:xfrm>
          <a:prstGeom prst="rect">
            <a:avLst/>
          </a:prstGeom>
          <a:noFill/>
          <a:ln>
            <a:noFill/>
          </a:ln>
        </p:spPr>
        <p:txBody>
          <a:bodyPr spcFirstLastPara="1" wrap="square" lIns="91425" tIns="45700" rIns="91425" bIns="45700" anchor="t" anchorCtr="0">
            <a:spAutoFit/>
          </a:bodyPr>
          <a:lstStyle/>
          <a:p>
            <a:pPr marL="0" marR="0" lvl="0" indent="0" algn="l" rtl="0">
              <a:lnSpc>
                <a:spcPct val="45833"/>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3</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R</a:t>
            </a:r>
            <a:r>
              <a:rPr lang="en-US" sz="48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a:t>
            </a:r>
            <a:endParaRPr/>
          </a:p>
        </p:txBody>
      </p:sp>
      <p:sp>
        <p:nvSpPr>
          <p:cNvPr id="1083" name="Google Shape;1083;p75"/>
          <p:cNvSpPr txBox="1"/>
          <p:nvPr/>
        </p:nvSpPr>
        <p:spPr>
          <a:xfrm>
            <a:off x="6019800" y="1295400"/>
            <a:ext cx="1905000" cy="1362075"/>
          </a:xfrm>
          <a:prstGeom prst="rect">
            <a:avLst/>
          </a:prstGeom>
          <a:noFill/>
          <a:ln>
            <a:noFill/>
          </a:ln>
        </p:spPr>
        <p:txBody>
          <a:bodyPr spcFirstLastPara="1" wrap="square" lIns="91425" tIns="45700" rIns="91425" bIns="45700" anchor="t" anchorCtr="0">
            <a:spAutoFit/>
          </a:bodyPr>
          <a:lstStyle/>
          <a:p>
            <a:pPr marL="0" marR="0" lvl="0" indent="0" algn="l" rtl="0">
              <a:lnSpc>
                <a:spcPct val="45833"/>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I</a:t>
            </a:r>
            <a:r>
              <a:rPr lang="en-US" sz="1800" b="0" i="0" u="none" baseline="-25000">
                <a:solidFill>
                  <a:srgbClr val="9900FF"/>
                </a:solidFill>
                <a:latin typeface="Times New Roman"/>
                <a:ea typeface="Times New Roman"/>
                <a:cs typeface="Times New Roman"/>
                <a:sym typeface="Times New Roman"/>
              </a:rPr>
              <a:t>411</a:t>
            </a:r>
            <a:r>
              <a:rPr lang="en-US" sz="1800" b="0" i="0" u="none">
                <a:solidFill>
                  <a:srgbClr val="9900FF"/>
                </a:solidFill>
                <a:latin typeface="Times New Roman"/>
                <a:ea typeface="Times New Roman"/>
                <a:cs typeface="Times New Roman"/>
                <a:sym typeface="Times New Roman"/>
              </a:rPr>
              <a:t>:L → *</a:t>
            </a:r>
            <a:r>
              <a:rPr lang="en-US" sz="4800" b="0" i="0" u="none">
                <a:solidFill>
                  <a:srgbClr val="9900FF"/>
                </a:solidFill>
                <a:latin typeface="Times New Roman"/>
                <a:ea typeface="Times New Roman"/>
                <a:cs typeface="Times New Roman"/>
                <a:sym typeface="Times New Roman"/>
              </a:rPr>
              <a:t>.</a:t>
            </a:r>
            <a:r>
              <a:rPr lang="en-US" sz="1800" b="0" i="0" u="none">
                <a:solidFill>
                  <a:srgbClr val="9900FF"/>
                </a:solidFill>
                <a:latin typeface="Times New Roman"/>
                <a:ea typeface="Times New Roman"/>
                <a:cs typeface="Times New Roman"/>
                <a:sym typeface="Times New Roman"/>
              </a:rPr>
              <a:t>R,$/=</a:t>
            </a:r>
            <a:endParaRPr/>
          </a:p>
          <a:p>
            <a:pPr marL="0" marR="0" lvl="0" indent="0" algn="l" rtl="0">
              <a:lnSpc>
                <a:spcPct val="45833"/>
              </a:lnSpc>
              <a:spcBef>
                <a:spcPts val="40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      R → </a:t>
            </a:r>
            <a:r>
              <a:rPr lang="en-US" sz="4800" b="0" i="0" u="none">
                <a:solidFill>
                  <a:srgbClr val="9900FF"/>
                </a:solidFill>
                <a:latin typeface="Times New Roman"/>
                <a:ea typeface="Times New Roman"/>
                <a:cs typeface="Times New Roman"/>
                <a:sym typeface="Times New Roman"/>
              </a:rPr>
              <a:t>.</a:t>
            </a:r>
            <a:r>
              <a:rPr lang="en-US" sz="1800" b="0" i="0" u="none">
                <a:solidFill>
                  <a:srgbClr val="9900FF"/>
                </a:solidFill>
                <a:latin typeface="Times New Roman"/>
                <a:ea typeface="Times New Roman"/>
                <a:cs typeface="Times New Roman"/>
                <a:sym typeface="Times New Roman"/>
              </a:rPr>
              <a:t>L,$/=</a:t>
            </a:r>
            <a:endParaRPr/>
          </a:p>
          <a:p>
            <a:pPr marL="0" marR="0" lvl="0" indent="0" algn="l" rtl="0">
              <a:lnSpc>
                <a:spcPct val="45833"/>
              </a:lnSpc>
              <a:spcBef>
                <a:spcPts val="40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      L→ </a:t>
            </a:r>
            <a:r>
              <a:rPr lang="en-US" sz="4800" b="0" i="0" u="none">
                <a:solidFill>
                  <a:srgbClr val="9900FF"/>
                </a:solidFill>
                <a:latin typeface="Times New Roman"/>
                <a:ea typeface="Times New Roman"/>
                <a:cs typeface="Times New Roman"/>
                <a:sym typeface="Times New Roman"/>
              </a:rPr>
              <a:t>.</a:t>
            </a:r>
            <a:r>
              <a:rPr lang="en-US" sz="1800" b="0" i="0" u="none">
                <a:solidFill>
                  <a:srgbClr val="9900FF"/>
                </a:solidFill>
                <a:latin typeface="Times New Roman"/>
                <a:ea typeface="Times New Roman"/>
                <a:cs typeface="Times New Roman"/>
                <a:sym typeface="Times New Roman"/>
              </a:rPr>
              <a:t>*R,$/= </a:t>
            </a:r>
            <a:endParaRPr/>
          </a:p>
          <a:p>
            <a:pPr marL="0" marR="0" lvl="0" indent="0" algn="l" rtl="0">
              <a:lnSpc>
                <a:spcPct val="45833"/>
              </a:lnSpc>
              <a:spcBef>
                <a:spcPts val="40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      L → </a:t>
            </a:r>
            <a:r>
              <a:rPr lang="en-US" sz="4800" b="0" i="0" u="none">
                <a:solidFill>
                  <a:srgbClr val="9900FF"/>
                </a:solidFill>
                <a:latin typeface="Times New Roman"/>
                <a:ea typeface="Times New Roman"/>
                <a:cs typeface="Times New Roman"/>
                <a:sym typeface="Times New Roman"/>
              </a:rPr>
              <a:t>.</a:t>
            </a:r>
            <a:r>
              <a:rPr lang="en-US" sz="1800" b="0" i="0" u="none">
                <a:solidFill>
                  <a:srgbClr val="9900FF"/>
                </a:solidFill>
                <a:latin typeface="Times New Roman"/>
                <a:ea typeface="Times New Roman"/>
                <a:cs typeface="Times New Roman"/>
                <a:sym typeface="Times New Roman"/>
              </a:rPr>
              <a:t>id,$/=</a:t>
            </a:r>
            <a:endParaRPr/>
          </a:p>
        </p:txBody>
      </p:sp>
      <p:sp>
        <p:nvSpPr>
          <p:cNvPr id="1084" name="Google Shape;1084;p75"/>
          <p:cNvSpPr txBox="1"/>
          <p:nvPr/>
        </p:nvSpPr>
        <p:spPr>
          <a:xfrm>
            <a:off x="6096000" y="2819400"/>
            <a:ext cx="1725612" cy="371475"/>
          </a:xfrm>
          <a:prstGeom prst="rect">
            <a:avLst/>
          </a:prstGeom>
          <a:noFill/>
          <a:ln>
            <a:noFill/>
          </a:ln>
        </p:spPr>
        <p:txBody>
          <a:bodyPr spcFirstLastPara="1" wrap="square" lIns="91425" tIns="45700" rIns="91425" bIns="45700" anchor="t" anchorCtr="0">
            <a:spAutoFit/>
          </a:bodyPr>
          <a:lstStyle/>
          <a:p>
            <a:pPr marL="0" marR="0" lvl="0" indent="0" algn="l" rtl="0">
              <a:lnSpc>
                <a:spcPct val="45833"/>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I</a:t>
            </a:r>
            <a:r>
              <a:rPr lang="en-US" sz="1800" b="0" i="0" u="none" baseline="-25000">
                <a:solidFill>
                  <a:srgbClr val="9900FF"/>
                </a:solidFill>
                <a:latin typeface="Times New Roman"/>
                <a:ea typeface="Times New Roman"/>
                <a:cs typeface="Times New Roman"/>
                <a:sym typeface="Times New Roman"/>
              </a:rPr>
              <a:t>512</a:t>
            </a:r>
            <a:r>
              <a:rPr lang="en-US" sz="1800" b="0" i="0" u="none">
                <a:solidFill>
                  <a:srgbClr val="9900FF"/>
                </a:solidFill>
                <a:latin typeface="Times New Roman"/>
                <a:ea typeface="Times New Roman"/>
                <a:cs typeface="Times New Roman"/>
                <a:sym typeface="Times New Roman"/>
              </a:rPr>
              <a:t>:L → id</a:t>
            </a:r>
            <a:r>
              <a:rPr lang="en-US" sz="4800" b="0" i="0" u="none">
                <a:solidFill>
                  <a:srgbClr val="9900FF"/>
                </a:solidFill>
                <a:latin typeface="Times New Roman"/>
                <a:ea typeface="Times New Roman"/>
                <a:cs typeface="Times New Roman"/>
                <a:sym typeface="Times New Roman"/>
              </a:rPr>
              <a:t>.</a:t>
            </a:r>
            <a:r>
              <a:rPr lang="en-US" sz="1800" b="0" i="0" u="none">
                <a:solidFill>
                  <a:srgbClr val="9900FF"/>
                </a:solidFill>
                <a:latin typeface="Times New Roman"/>
                <a:ea typeface="Times New Roman"/>
                <a:cs typeface="Times New Roman"/>
                <a:sym typeface="Times New Roman"/>
              </a:rPr>
              <a:t>,$/=</a:t>
            </a:r>
            <a:endParaRPr/>
          </a:p>
        </p:txBody>
      </p:sp>
      <p:sp>
        <p:nvSpPr>
          <p:cNvPr id="1085" name="Google Shape;1085;p75"/>
          <p:cNvSpPr txBox="1"/>
          <p:nvPr/>
        </p:nvSpPr>
        <p:spPr>
          <a:xfrm>
            <a:off x="441325" y="3843337"/>
            <a:ext cx="1611312" cy="1209675"/>
          </a:xfrm>
          <a:prstGeom prst="rect">
            <a:avLst/>
          </a:prstGeom>
          <a:noFill/>
          <a:ln>
            <a:noFill/>
          </a:ln>
        </p:spPr>
        <p:txBody>
          <a:bodyPr spcFirstLastPara="1" wrap="square" lIns="91425" tIns="45700" rIns="91425" bIns="45700" anchor="t" anchorCtr="0">
            <a:spAutoFit/>
          </a:bodyPr>
          <a:lstStyle/>
          <a:p>
            <a:pPr marL="0" marR="0" lvl="0" indent="0" algn="l" rtl="0">
              <a:lnSpc>
                <a:spcPct val="45833"/>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6</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L=</a:t>
            </a:r>
            <a:r>
              <a:rPr lang="en-US" sz="48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R,$</a:t>
            </a:r>
            <a:endParaRPr/>
          </a:p>
          <a:p>
            <a:pPr marL="0" marR="0" lvl="0" indent="0" algn="l" rtl="0">
              <a:lnSpc>
                <a:spcPct val="45833"/>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R → </a:t>
            </a:r>
            <a:r>
              <a:rPr lang="en-US" sz="48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L,$</a:t>
            </a:r>
            <a:endParaRPr/>
          </a:p>
          <a:p>
            <a:pPr marL="0" marR="0" lvl="0" indent="0" algn="l" rtl="0">
              <a:lnSpc>
                <a:spcPct val="45833"/>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 </a:t>
            </a:r>
            <a:r>
              <a:rPr lang="en-US" sz="48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*R,$</a:t>
            </a:r>
            <a:endParaRPr/>
          </a:p>
          <a:p>
            <a:pPr marL="0" marR="0" lvl="0" indent="0" algn="l" rtl="0">
              <a:lnSpc>
                <a:spcPct val="45833"/>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 → </a:t>
            </a:r>
            <a:r>
              <a:rPr lang="en-US" sz="48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id,$</a:t>
            </a:r>
            <a:endParaRPr/>
          </a:p>
        </p:txBody>
      </p:sp>
      <p:sp>
        <p:nvSpPr>
          <p:cNvPr id="1086" name="Google Shape;1086;p75"/>
          <p:cNvSpPr txBox="1"/>
          <p:nvPr/>
        </p:nvSpPr>
        <p:spPr>
          <a:xfrm>
            <a:off x="365125" y="5367337"/>
            <a:ext cx="1814512" cy="371475"/>
          </a:xfrm>
          <a:prstGeom prst="rect">
            <a:avLst/>
          </a:prstGeom>
          <a:noFill/>
          <a:ln>
            <a:noFill/>
          </a:ln>
        </p:spPr>
        <p:txBody>
          <a:bodyPr spcFirstLastPara="1" wrap="square" lIns="91425" tIns="45700" rIns="91425" bIns="45700" anchor="t" anchorCtr="0">
            <a:spAutoFit/>
          </a:bodyPr>
          <a:lstStyle/>
          <a:p>
            <a:pPr marL="0" marR="0" lvl="0" indent="0" algn="l" rtl="0">
              <a:lnSpc>
                <a:spcPct val="45833"/>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I</a:t>
            </a:r>
            <a:r>
              <a:rPr lang="en-US" sz="1800" b="0" i="0" u="none" baseline="-25000">
                <a:solidFill>
                  <a:srgbClr val="9900FF"/>
                </a:solidFill>
                <a:latin typeface="Times New Roman"/>
                <a:ea typeface="Times New Roman"/>
                <a:cs typeface="Times New Roman"/>
                <a:sym typeface="Times New Roman"/>
              </a:rPr>
              <a:t>713</a:t>
            </a:r>
            <a:r>
              <a:rPr lang="en-US" sz="1800" b="0" i="0" u="none">
                <a:solidFill>
                  <a:srgbClr val="9900FF"/>
                </a:solidFill>
                <a:latin typeface="Times New Roman"/>
                <a:ea typeface="Times New Roman"/>
                <a:cs typeface="Times New Roman"/>
                <a:sym typeface="Times New Roman"/>
              </a:rPr>
              <a:t>:L → *R</a:t>
            </a:r>
            <a:r>
              <a:rPr lang="en-US" sz="4800" b="0" i="0" u="none">
                <a:solidFill>
                  <a:srgbClr val="9900FF"/>
                </a:solidFill>
                <a:latin typeface="Times New Roman"/>
                <a:ea typeface="Times New Roman"/>
                <a:cs typeface="Times New Roman"/>
                <a:sym typeface="Times New Roman"/>
              </a:rPr>
              <a:t>.</a:t>
            </a:r>
            <a:r>
              <a:rPr lang="en-US" sz="1800" b="0" i="0" u="none">
                <a:solidFill>
                  <a:srgbClr val="9900FF"/>
                </a:solidFill>
                <a:latin typeface="Times New Roman"/>
                <a:ea typeface="Times New Roman"/>
                <a:cs typeface="Times New Roman"/>
                <a:sym typeface="Times New Roman"/>
              </a:rPr>
              <a:t>,$/=</a:t>
            </a:r>
            <a:endParaRPr/>
          </a:p>
        </p:txBody>
      </p:sp>
      <p:sp>
        <p:nvSpPr>
          <p:cNvPr id="1087" name="Google Shape;1087;p75"/>
          <p:cNvSpPr txBox="1"/>
          <p:nvPr/>
        </p:nvSpPr>
        <p:spPr>
          <a:xfrm>
            <a:off x="381000" y="5867400"/>
            <a:ext cx="1814512" cy="371475"/>
          </a:xfrm>
          <a:prstGeom prst="rect">
            <a:avLst/>
          </a:prstGeom>
          <a:noFill/>
          <a:ln>
            <a:noFill/>
          </a:ln>
        </p:spPr>
        <p:txBody>
          <a:bodyPr spcFirstLastPara="1" wrap="square" lIns="91425" tIns="45700" rIns="91425" bIns="45700" anchor="t" anchorCtr="0">
            <a:spAutoFit/>
          </a:bodyPr>
          <a:lstStyle/>
          <a:p>
            <a:pPr marL="0" marR="0" lvl="0" indent="0" algn="l" rtl="0">
              <a:lnSpc>
                <a:spcPct val="45833"/>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I</a:t>
            </a:r>
            <a:r>
              <a:rPr lang="en-US" sz="1800" b="0" i="0" u="none" baseline="-25000">
                <a:solidFill>
                  <a:srgbClr val="9900FF"/>
                </a:solidFill>
                <a:latin typeface="Times New Roman"/>
                <a:ea typeface="Times New Roman"/>
                <a:cs typeface="Times New Roman"/>
                <a:sym typeface="Times New Roman"/>
              </a:rPr>
              <a:t>810</a:t>
            </a:r>
            <a:r>
              <a:rPr lang="en-US" sz="1800" b="0" i="0" u="none">
                <a:solidFill>
                  <a:srgbClr val="9900FF"/>
                </a:solidFill>
                <a:latin typeface="Times New Roman"/>
                <a:ea typeface="Times New Roman"/>
                <a:cs typeface="Times New Roman"/>
                <a:sym typeface="Times New Roman"/>
              </a:rPr>
              <a:t>:  R → L</a:t>
            </a:r>
            <a:r>
              <a:rPr lang="en-US" sz="4800" b="0" i="0" u="none">
                <a:solidFill>
                  <a:srgbClr val="9900FF"/>
                </a:solidFill>
                <a:latin typeface="Times New Roman"/>
                <a:ea typeface="Times New Roman"/>
                <a:cs typeface="Times New Roman"/>
                <a:sym typeface="Times New Roman"/>
              </a:rPr>
              <a:t>.</a:t>
            </a:r>
            <a:r>
              <a:rPr lang="en-US" sz="1800" b="0" i="0" u="none">
                <a:solidFill>
                  <a:srgbClr val="9900FF"/>
                </a:solidFill>
                <a:latin typeface="Times New Roman"/>
                <a:ea typeface="Times New Roman"/>
                <a:cs typeface="Times New Roman"/>
                <a:sym typeface="Times New Roman"/>
              </a:rPr>
              <a:t>,$/=</a:t>
            </a:r>
            <a:endParaRPr/>
          </a:p>
        </p:txBody>
      </p:sp>
      <p:sp>
        <p:nvSpPr>
          <p:cNvPr id="1088" name="Google Shape;1088;p75"/>
          <p:cNvSpPr txBox="1"/>
          <p:nvPr/>
        </p:nvSpPr>
        <p:spPr>
          <a:xfrm>
            <a:off x="4114800" y="3733800"/>
            <a:ext cx="1611312" cy="920750"/>
          </a:xfrm>
          <a:prstGeom prst="rect">
            <a:avLst/>
          </a:prstGeom>
          <a:noFill/>
          <a:ln>
            <a:noFill/>
          </a:ln>
        </p:spPr>
        <p:txBody>
          <a:bodyPr spcFirstLastPara="1" wrap="square" lIns="91425" tIns="45700" rIns="91425" bIns="45700" anchor="t" anchorCtr="0">
            <a:spAutoFit/>
          </a:bodyPr>
          <a:lstStyle/>
          <a:p>
            <a:pPr marL="0" marR="0" lvl="0" indent="0" algn="l" rtl="0">
              <a:lnSpc>
                <a:spcPct val="45833"/>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9</a:t>
            </a:r>
            <a:r>
              <a:rPr lang="en-US" sz="1800" b="0" i="0" u="none">
                <a:solidFill>
                  <a:schemeClr val="dk1"/>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S → L=R</a:t>
            </a:r>
            <a:r>
              <a:rPr lang="en-US" sz="48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p:txBody>
      </p:sp>
      <p:cxnSp>
        <p:nvCxnSpPr>
          <p:cNvPr id="1089" name="Google Shape;1089;p75"/>
          <p:cNvCxnSpPr/>
          <p:nvPr/>
        </p:nvCxnSpPr>
        <p:spPr>
          <a:xfrm rot="10800000" flipH="1">
            <a:off x="3429000" y="1524000"/>
            <a:ext cx="533400" cy="609600"/>
          </a:xfrm>
          <a:prstGeom prst="straightConnector1">
            <a:avLst/>
          </a:prstGeom>
          <a:noFill/>
          <a:ln w="9525" cap="flat" cmpd="sng">
            <a:solidFill>
              <a:srgbClr val="CC0000"/>
            </a:solidFill>
            <a:prstDash val="solid"/>
            <a:miter lim="800000"/>
            <a:headEnd type="none" w="med" len="med"/>
            <a:tailEnd type="triangle" w="med" len="med"/>
          </a:ln>
        </p:spPr>
      </p:cxnSp>
      <p:cxnSp>
        <p:nvCxnSpPr>
          <p:cNvPr id="1090" name="Google Shape;1090;p75"/>
          <p:cNvCxnSpPr/>
          <p:nvPr/>
        </p:nvCxnSpPr>
        <p:spPr>
          <a:xfrm>
            <a:off x="3429000" y="2133600"/>
            <a:ext cx="457200"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1091" name="Google Shape;1091;p75"/>
          <p:cNvCxnSpPr/>
          <p:nvPr/>
        </p:nvCxnSpPr>
        <p:spPr>
          <a:xfrm rot="10800000" flipH="1">
            <a:off x="3429000" y="1524000"/>
            <a:ext cx="2590800" cy="609600"/>
          </a:xfrm>
          <a:prstGeom prst="straightConnector1">
            <a:avLst/>
          </a:prstGeom>
          <a:noFill/>
          <a:ln w="9525" cap="flat" cmpd="sng">
            <a:solidFill>
              <a:srgbClr val="CC0000"/>
            </a:solidFill>
            <a:prstDash val="solid"/>
            <a:miter lim="800000"/>
            <a:headEnd type="none" w="med" len="med"/>
            <a:tailEnd type="triangle" w="med" len="med"/>
          </a:ln>
        </p:spPr>
      </p:cxnSp>
      <p:cxnSp>
        <p:nvCxnSpPr>
          <p:cNvPr id="1092" name="Google Shape;1092;p75"/>
          <p:cNvCxnSpPr/>
          <p:nvPr/>
        </p:nvCxnSpPr>
        <p:spPr>
          <a:xfrm>
            <a:off x="3429000" y="2133600"/>
            <a:ext cx="457200" cy="838200"/>
          </a:xfrm>
          <a:prstGeom prst="straightConnector1">
            <a:avLst/>
          </a:prstGeom>
          <a:noFill/>
          <a:ln w="9525" cap="flat" cmpd="sng">
            <a:solidFill>
              <a:srgbClr val="CC0000"/>
            </a:solidFill>
            <a:prstDash val="solid"/>
            <a:miter lim="800000"/>
            <a:headEnd type="none" w="med" len="med"/>
            <a:tailEnd type="triangle" w="med" len="med"/>
          </a:ln>
        </p:spPr>
      </p:cxnSp>
      <p:cxnSp>
        <p:nvCxnSpPr>
          <p:cNvPr id="1093" name="Google Shape;1093;p75"/>
          <p:cNvCxnSpPr/>
          <p:nvPr/>
        </p:nvCxnSpPr>
        <p:spPr>
          <a:xfrm>
            <a:off x="3429000" y="2133600"/>
            <a:ext cx="2667000" cy="914400"/>
          </a:xfrm>
          <a:prstGeom prst="straightConnector1">
            <a:avLst/>
          </a:prstGeom>
          <a:noFill/>
          <a:ln w="9525" cap="flat" cmpd="sng">
            <a:solidFill>
              <a:srgbClr val="CC0000"/>
            </a:solidFill>
            <a:prstDash val="solid"/>
            <a:miter lim="800000"/>
            <a:headEnd type="none" w="med" len="med"/>
            <a:tailEnd type="triangle" w="med" len="med"/>
          </a:ln>
        </p:spPr>
      </p:cxnSp>
      <p:cxnSp>
        <p:nvCxnSpPr>
          <p:cNvPr id="1094" name="Google Shape;1094;p75"/>
          <p:cNvCxnSpPr/>
          <p:nvPr/>
        </p:nvCxnSpPr>
        <p:spPr>
          <a:xfrm>
            <a:off x="5410200" y="2133600"/>
            <a:ext cx="304800" cy="0"/>
          </a:xfrm>
          <a:prstGeom prst="straightConnector1">
            <a:avLst/>
          </a:prstGeom>
          <a:noFill/>
          <a:ln w="9525" cap="flat" cmpd="sng">
            <a:solidFill>
              <a:srgbClr val="CC0000"/>
            </a:solidFill>
            <a:prstDash val="solid"/>
            <a:miter lim="800000"/>
            <a:headEnd type="none" w="med" len="med"/>
            <a:tailEnd type="triangle" w="med" len="med"/>
          </a:ln>
        </p:spPr>
      </p:cxnSp>
      <p:sp>
        <p:nvSpPr>
          <p:cNvPr id="1095" name="Google Shape;1095;p75"/>
          <p:cNvSpPr txBox="1"/>
          <p:nvPr/>
        </p:nvSpPr>
        <p:spPr>
          <a:xfrm>
            <a:off x="5638800" y="1905000"/>
            <a:ext cx="5715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6</a:t>
            </a:r>
            <a:endParaRPr/>
          </a:p>
        </p:txBody>
      </p:sp>
      <p:sp>
        <p:nvSpPr>
          <p:cNvPr id="1096" name="Google Shape;1096;p75"/>
          <p:cNvSpPr txBox="1"/>
          <p:nvPr/>
        </p:nvSpPr>
        <p:spPr>
          <a:xfrm>
            <a:off x="8610600" y="1371600"/>
            <a:ext cx="7239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713</a:t>
            </a:r>
            <a:endParaRPr/>
          </a:p>
        </p:txBody>
      </p:sp>
      <p:grpSp>
        <p:nvGrpSpPr>
          <p:cNvPr id="1097" name="Google Shape;1097;p75"/>
          <p:cNvGrpSpPr/>
          <p:nvPr/>
        </p:nvGrpSpPr>
        <p:grpSpPr>
          <a:xfrm>
            <a:off x="7848600" y="1600200"/>
            <a:ext cx="1485900" cy="1357312"/>
            <a:chOff x="4848" y="912"/>
            <a:chExt cx="936" cy="855"/>
          </a:xfrm>
        </p:grpSpPr>
        <p:cxnSp>
          <p:nvCxnSpPr>
            <p:cNvPr id="1098" name="Google Shape;1098;p75"/>
            <p:cNvCxnSpPr/>
            <p:nvPr/>
          </p:nvCxnSpPr>
          <p:spPr>
            <a:xfrm>
              <a:off x="4848" y="912"/>
              <a:ext cx="528"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1099" name="Google Shape;1099;p75"/>
            <p:cNvCxnSpPr/>
            <p:nvPr/>
          </p:nvCxnSpPr>
          <p:spPr>
            <a:xfrm>
              <a:off x="4848" y="912"/>
              <a:ext cx="480" cy="288"/>
            </a:xfrm>
            <a:prstGeom prst="straightConnector1">
              <a:avLst/>
            </a:prstGeom>
            <a:noFill/>
            <a:ln w="9525" cap="flat" cmpd="sng">
              <a:solidFill>
                <a:srgbClr val="CC0000"/>
              </a:solidFill>
              <a:prstDash val="solid"/>
              <a:miter lim="800000"/>
              <a:headEnd type="none" w="med" len="med"/>
              <a:tailEnd type="triangle" w="med" len="med"/>
            </a:ln>
          </p:spPr>
        </p:cxnSp>
        <p:cxnSp>
          <p:nvCxnSpPr>
            <p:cNvPr id="1100" name="Google Shape;1100;p75"/>
            <p:cNvCxnSpPr/>
            <p:nvPr/>
          </p:nvCxnSpPr>
          <p:spPr>
            <a:xfrm>
              <a:off x="4848" y="912"/>
              <a:ext cx="432" cy="528"/>
            </a:xfrm>
            <a:prstGeom prst="straightConnector1">
              <a:avLst/>
            </a:prstGeom>
            <a:noFill/>
            <a:ln w="9525" cap="flat" cmpd="sng">
              <a:solidFill>
                <a:srgbClr val="CC0000"/>
              </a:solidFill>
              <a:prstDash val="solid"/>
              <a:miter lim="800000"/>
              <a:headEnd type="none" w="med" len="med"/>
              <a:tailEnd type="triangle" w="med" len="med"/>
            </a:ln>
          </p:spPr>
        </p:cxnSp>
        <p:cxnSp>
          <p:nvCxnSpPr>
            <p:cNvPr id="1101" name="Google Shape;1101;p75"/>
            <p:cNvCxnSpPr/>
            <p:nvPr/>
          </p:nvCxnSpPr>
          <p:spPr>
            <a:xfrm>
              <a:off x="4848" y="912"/>
              <a:ext cx="480" cy="768"/>
            </a:xfrm>
            <a:prstGeom prst="straightConnector1">
              <a:avLst/>
            </a:prstGeom>
            <a:noFill/>
            <a:ln w="9525" cap="flat" cmpd="sng">
              <a:solidFill>
                <a:srgbClr val="CC0000"/>
              </a:solidFill>
              <a:prstDash val="solid"/>
              <a:miter lim="800000"/>
              <a:headEnd type="none" w="med" len="med"/>
              <a:tailEnd type="triangle" w="med" len="med"/>
            </a:ln>
          </p:spPr>
        </p:cxnSp>
        <p:sp>
          <p:nvSpPr>
            <p:cNvPr id="1102" name="Google Shape;1102;p75"/>
            <p:cNvSpPr txBox="1"/>
            <p:nvPr/>
          </p:nvSpPr>
          <p:spPr>
            <a:xfrm>
              <a:off x="5328" y="1056"/>
              <a:ext cx="45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810</a:t>
              </a:r>
              <a:endParaRPr/>
            </a:p>
          </p:txBody>
        </p:sp>
        <p:sp>
          <p:nvSpPr>
            <p:cNvPr id="1103" name="Google Shape;1103;p75"/>
            <p:cNvSpPr txBox="1"/>
            <p:nvPr/>
          </p:nvSpPr>
          <p:spPr>
            <a:xfrm>
              <a:off x="5328" y="1296"/>
              <a:ext cx="45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411</a:t>
              </a:r>
              <a:endParaRPr/>
            </a:p>
          </p:txBody>
        </p:sp>
        <p:sp>
          <p:nvSpPr>
            <p:cNvPr id="1104" name="Google Shape;1104;p75"/>
            <p:cNvSpPr txBox="1"/>
            <p:nvPr/>
          </p:nvSpPr>
          <p:spPr>
            <a:xfrm>
              <a:off x="5328" y="1536"/>
              <a:ext cx="45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512</a:t>
              </a:r>
              <a:endParaRPr/>
            </a:p>
          </p:txBody>
        </p:sp>
      </p:grpSp>
      <p:grpSp>
        <p:nvGrpSpPr>
          <p:cNvPr id="1105" name="Google Shape;1105;p75"/>
          <p:cNvGrpSpPr/>
          <p:nvPr/>
        </p:nvGrpSpPr>
        <p:grpSpPr>
          <a:xfrm>
            <a:off x="1981200" y="3810000"/>
            <a:ext cx="1485900" cy="1509712"/>
            <a:chOff x="1248" y="2400"/>
            <a:chExt cx="936" cy="951"/>
          </a:xfrm>
        </p:grpSpPr>
        <p:cxnSp>
          <p:nvCxnSpPr>
            <p:cNvPr id="1106" name="Google Shape;1106;p75"/>
            <p:cNvCxnSpPr/>
            <p:nvPr/>
          </p:nvCxnSpPr>
          <p:spPr>
            <a:xfrm>
              <a:off x="1248" y="2496"/>
              <a:ext cx="528"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1107" name="Google Shape;1107;p75"/>
            <p:cNvCxnSpPr/>
            <p:nvPr/>
          </p:nvCxnSpPr>
          <p:spPr>
            <a:xfrm>
              <a:off x="1248" y="2496"/>
              <a:ext cx="480" cy="288"/>
            </a:xfrm>
            <a:prstGeom prst="straightConnector1">
              <a:avLst/>
            </a:prstGeom>
            <a:noFill/>
            <a:ln w="9525" cap="flat" cmpd="sng">
              <a:solidFill>
                <a:srgbClr val="CC0000"/>
              </a:solidFill>
              <a:prstDash val="solid"/>
              <a:miter lim="800000"/>
              <a:headEnd type="none" w="med" len="med"/>
              <a:tailEnd type="triangle" w="med" len="med"/>
            </a:ln>
          </p:spPr>
        </p:cxnSp>
        <p:cxnSp>
          <p:nvCxnSpPr>
            <p:cNvPr id="1108" name="Google Shape;1108;p75"/>
            <p:cNvCxnSpPr/>
            <p:nvPr/>
          </p:nvCxnSpPr>
          <p:spPr>
            <a:xfrm>
              <a:off x="1248" y="2496"/>
              <a:ext cx="432" cy="528"/>
            </a:xfrm>
            <a:prstGeom prst="straightConnector1">
              <a:avLst/>
            </a:prstGeom>
            <a:noFill/>
            <a:ln w="9525" cap="flat" cmpd="sng">
              <a:solidFill>
                <a:srgbClr val="CC0000"/>
              </a:solidFill>
              <a:prstDash val="solid"/>
              <a:miter lim="800000"/>
              <a:headEnd type="none" w="med" len="med"/>
              <a:tailEnd type="triangle" w="med" len="med"/>
            </a:ln>
          </p:spPr>
        </p:cxnSp>
        <p:cxnSp>
          <p:nvCxnSpPr>
            <p:cNvPr id="1109" name="Google Shape;1109;p75"/>
            <p:cNvCxnSpPr/>
            <p:nvPr/>
          </p:nvCxnSpPr>
          <p:spPr>
            <a:xfrm>
              <a:off x="1248" y="2496"/>
              <a:ext cx="480" cy="768"/>
            </a:xfrm>
            <a:prstGeom prst="straightConnector1">
              <a:avLst/>
            </a:prstGeom>
            <a:noFill/>
            <a:ln w="9525" cap="flat" cmpd="sng">
              <a:solidFill>
                <a:srgbClr val="CC0000"/>
              </a:solidFill>
              <a:prstDash val="solid"/>
              <a:miter lim="800000"/>
              <a:headEnd type="none" w="med" len="med"/>
              <a:tailEnd type="triangle" w="med" len="med"/>
            </a:ln>
          </p:spPr>
        </p:cxnSp>
        <p:sp>
          <p:nvSpPr>
            <p:cNvPr id="1110" name="Google Shape;1110;p75"/>
            <p:cNvSpPr txBox="1"/>
            <p:nvPr/>
          </p:nvSpPr>
          <p:spPr>
            <a:xfrm>
              <a:off x="1728" y="2640"/>
              <a:ext cx="45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810</a:t>
              </a:r>
              <a:endParaRPr/>
            </a:p>
          </p:txBody>
        </p:sp>
        <p:sp>
          <p:nvSpPr>
            <p:cNvPr id="1111" name="Google Shape;1111;p75"/>
            <p:cNvSpPr txBox="1"/>
            <p:nvPr/>
          </p:nvSpPr>
          <p:spPr>
            <a:xfrm>
              <a:off x="1728" y="2880"/>
              <a:ext cx="45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411</a:t>
              </a:r>
              <a:endParaRPr/>
            </a:p>
          </p:txBody>
        </p:sp>
        <p:sp>
          <p:nvSpPr>
            <p:cNvPr id="1112" name="Google Shape;1112;p75"/>
            <p:cNvSpPr txBox="1"/>
            <p:nvPr/>
          </p:nvSpPr>
          <p:spPr>
            <a:xfrm>
              <a:off x="1728" y="3120"/>
              <a:ext cx="45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512</a:t>
              </a:r>
              <a:endParaRPr/>
            </a:p>
          </p:txBody>
        </p:sp>
        <p:sp>
          <p:nvSpPr>
            <p:cNvPr id="1113" name="Google Shape;1113;p75"/>
            <p:cNvSpPr txBox="1"/>
            <p:nvPr/>
          </p:nvSpPr>
          <p:spPr>
            <a:xfrm>
              <a:off x="1776" y="2400"/>
              <a:ext cx="36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to I</a:t>
              </a:r>
              <a:r>
                <a:rPr lang="en-US" sz="1800" b="0" i="0" u="none" baseline="-25000">
                  <a:solidFill>
                    <a:srgbClr val="CC0000"/>
                  </a:solidFill>
                  <a:latin typeface="Times New Roman"/>
                  <a:ea typeface="Times New Roman"/>
                  <a:cs typeface="Times New Roman"/>
                  <a:sym typeface="Times New Roman"/>
                </a:rPr>
                <a:t>9</a:t>
              </a:r>
              <a:endParaRPr/>
            </a:p>
          </p:txBody>
        </p:sp>
      </p:grpSp>
      <p:sp>
        <p:nvSpPr>
          <p:cNvPr id="1114" name="Google Shape;1114;p75"/>
          <p:cNvSpPr txBox="1"/>
          <p:nvPr/>
        </p:nvSpPr>
        <p:spPr>
          <a:xfrm>
            <a:off x="3505200" y="1600200"/>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S</a:t>
            </a:r>
            <a:endParaRPr/>
          </a:p>
        </p:txBody>
      </p:sp>
      <p:sp>
        <p:nvSpPr>
          <p:cNvPr id="1115" name="Google Shape;1115;p75"/>
          <p:cNvSpPr txBox="1"/>
          <p:nvPr/>
        </p:nvSpPr>
        <p:spPr>
          <a:xfrm>
            <a:off x="2362200" y="40386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L</a:t>
            </a:r>
            <a:endParaRPr/>
          </a:p>
        </p:txBody>
      </p:sp>
      <p:sp>
        <p:nvSpPr>
          <p:cNvPr id="1116" name="Google Shape;1116;p75"/>
          <p:cNvSpPr txBox="1"/>
          <p:nvPr/>
        </p:nvSpPr>
        <p:spPr>
          <a:xfrm>
            <a:off x="8229600" y="16764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L</a:t>
            </a:r>
            <a:endParaRPr/>
          </a:p>
        </p:txBody>
      </p:sp>
      <p:sp>
        <p:nvSpPr>
          <p:cNvPr id="1117" name="Google Shape;1117;p75"/>
          <p:cNvSpPr txBox="1"/>
          <p:nvPr/>
        </p:nvSpPr>
        <p:spPr>
          <a:xfrm>
            <a:off x="3733800" y="19812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L</a:t>
            </a:r>
            <a:endParaRPr/>
          </a:p>
        </p:txBody>
      </p:sp>
      <p:sp>
        <p:nvSpPr>
          <p:cNvPr id="1118" name="Google Shape;1118;p75"/>
          <p:cNvSpPr txBox="1"/>
          <p:nvPr/>
        </p:nvSpPr>
        <p:spPr>
          <a:xfrm>
            <a:off x="2286000" y="36576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R</a:t>
            </a:r>
            <a:endParaRPr/>
          </a:p>
        </p:txBody>
      </p:sp>
      <p:sp>
        <p:nvSpPr>
          <p:cNvPr id="1119" name="Google Shape;1119;p75"/>
          <p:cNvSpPr txBox="1"/>
          <p:nvPr/>
        </p:nvSpPr>
        <p:spPr>
          <a:xfrm>
            <a:off x="3657600" y="25146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R</a:t>
            </a:r>
            <a:endParaRPr/>
          </a:p>
        </p:txBody>
      </p:sp>
      <p:sp>
        <p:nvSpPr>
          <p:cNvPr id="1120" name="Google Shape;1120;p75"/>
          <p:cNvSpPr txBox="1"/>
          <p:nvPr/>
        </p:nvSpPr>
        <p:spPr>
          <a:xfrm>
            <a:off x="2286000" y="48006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121" name="Google Shape;1121;p75"/>
          <p:cNvSpPr txBox="1"/>
          <p:nvPr/>
        </p:nvSpPr>
        <p:spPr>
          <a:xfrm>
            <a:off x="8229600" y="23622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122" name="Google Shape;1122;p75"/>
          <p:cNvSpPr txBox="1"/>
          <p:nvPr/>
        </p:nvSpPr>
        <p:spPr>
          <a:xfrm>
            <a:off x="5486400" y="26670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123" name="Google Shape;1123;p75"/>
          <p:cNvSpPr txBox="1"/>
          <p:nvPr/>
        </p:nvSpPr>
        <p:spPr>
          <a:xfrm>
            <a:off x="8153400" y="12954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R</a:t>
            </a:r>
            <a:endParaRPr/>
          </a:p>
        </p:txBody>
      </p:sp>
      <p:sp>
        <p:nvSpPr>
          <p:cNvPr id="1124" name="Google Shape;1124;p75"/>
          <p:cNvSpPr txBox="1"/>
          <p:nvPr/>
        </p:nvSpPr>
        <p:spPr>
          <a:xfrm>
            <a:off x="2362200" y="43434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125" name="Google Shape;1125;p75"/>
          <p:cNvSpPr txBox="1"/>
          <p:nvPr/>
        </p:nvSpPr>
        <p:spPr>
          <a:xfrm>
            <a:off x="8229600" y="19812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126" name="Google Shape;1126;p75"/>
          <p:cNvSpPr txBox="1"/>
          <p:nvPr/>
        </p:nvSpPr>
        <p:spPr>
          <a:xfrm>
            <a:off x="4800600" y="16002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127" name="Google Shape;1127;p75"/>
          <p:cNvSpPr txBox="1"/>
          <p:nvPr/>
        </p:nvSpPr>
        <p:spPr>
          <a:xfrm>
            <a:off x="7162800" y="3886200"/>
            <a:ext cx="1524000" cy="219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Same Cores</a:t>
            </a:r>
            <a:endParaRPr/>
          </a:p>
          <a:p>
            <a:pPr marL="0" marR="0" lvl="0" indent="0" algn="l" rtl="0">
              <a:lnSpc>
                <a:spcPct val="100000"/>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   I</a:t>
            </a:r>
            <a:r>
              <a:rPr lang="en-US" sz="1800" b="0" i="0" u="none" baseline="-25000">
                <a:solidFill>
                  <a:srgbClr val="9900FF"/>
                </a:solidFill>
                <a:latin typeface="Times New Roman"/>
                <a:ea typeface="Times New Roman"/>
                <a:cs typeface="Times New Roman"/>
                <a:sym typeface="Times New Roman"/>
              </a:rPr>
              <a:t>4</a:t>
            </a:r>
            <a:r>
              <a:rPr lang="en-US" sz="1800" b="0" i="0" u="none">
                <a:solidFill>
                  <a:srgbClr val="9900FF"/>
                </a:solidFill>
                <a:latin typeface="Times New Roman"/>
                <a:ea typeface="Times New Roman"/>
                <a:cs typeface="Times New Roman"/>
                <a:sym typeface="Times New Roman"/>
              </a:rPr>
              <a:t>  and I</a:t>
            </a:r>
            <a:r>
              <a:rPr lang="en-US" sz="1800" b="0" i="0" u="none" baseline="-25000">
                <a:solidFill>
                  <a:srgbClr val="9900FF"/>
                </a:solidFill>
                <a:latin typeface="Times New Roman"/>
                <a:ea typeface="Times New Roman"/>
                <a:cs typeface="Times New Roman"/>
                <a:sym typeface="Times New Roman"/>
              </a:rPr>
              <a:t>11</a:t>
            </a:r>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rgbClr val="9900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   I</a:t>
            </a:r>
            <a:r>
              <a:rPr lang="en-US" sz="1800" b="0" i="0" u="none" baseline="-25000">
                <a:solidFill>
                  <a:srgbClr val="9900FF"/>
                </a:solidFill>
                <a:latin typeface="Times New Roman"/>
                <a:ea typeface="Times New Roman"/>
                <a:cs typeface="Times New Roman"/>
                <a:sym typeface="Times New Roman"/>
              </a:rPr>
              <a:t>5</a:t>
            </a:r>
            <a:r>
              <a:rPr lang="en-US" sz="1800" b="0" i="0" u="none">
                <a:solidFill>
                  <a:srgbClr val="9900FF"/>
                </a:solidFill>
                <a:latin typeface="Times New Roman"/>
                <a:ea typeface="Times New Roman"/>
                <a:cs typeface="Times New Roman"/>
                <a:sym typeface="Times New Roman"/>
              </a:rPr>
              <a:t>  and I</a:t>
            </a:r>
            <a:r>
              <a:rPr lang="en-US" sz="1800" b="0" i="0" u="none" baseline="-25000">
                <a:solidFill>
                  <a:srgbClr val="9900FF"/>
                </a:solidFill>
                <a:latin typeface="Times New Roman"/>
                <a:ea typeface="Times New Roman"/>
                <a:cs typeface="Times New Roman"/>
                <a:sym typeface="Times New Roman"/>
              </a:rPr>
              <a:t>12</a:t>
            </a:r>
            <a:endParaRPr/>
          </a:p>
          <a:p>
            <a:pPr marL="0" marR="0" lvl="0" indent="0" algn="l" rtl="0">
              <a:lnSpc>
                <a:spcPct val="100000"/>
              </a:lnSpc>
              <a:spcBef>
                <a:spcPts val="0"/>
              </a:spcBef>
              <a:spcAft>
                <a:spcPts val="0"/>
              </a:spcAft>
              <a:buClr>
                <a:schemeClr val="dk1"/>
              </a:buClr>
              <a:buSzPts val="1800"/>
              <a:buFont typeface="Times New Roman"/>
              <a:buNone/>
            </a:pPr>
            <a:endParaRPr sz="1800" b="0" i="0" u="none" baseline="-25000">
              <a:solidFill>
                <a:srgbClr val="9900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   I</a:t>
            </a:r>
            <a:r>
              <a:rPr lang="en-US" sz="1800" b="0" i="0" u="none" baseline="-25000">
                <a:solidFill>
                  <a:srgbClr val="9900FF"/>
                </a:solidFill>
                <a:latin typeface="Times New Roman"/>
                <a:ea typeface="Times New Roman"/>
                <a:cs typeface="Times New Roman"/>
                <a:sym typeface="Times New Roman"/>
              </a:rPr>
              <a:t>7  </a:t>
            </a:r>
            <a:r>
              <a:rPr lang="en-US" sz="1800" b="0" i="0" u="none">
                <a:solidFill>
                  <a:srgbClr val="9900FF"/>
                </a:solidFill>
                <a:latin typeface="Times New Roman"/>
                <a:ea typeface="Times New Roman"/>
                <a:cs typeface="Times New Roman"/>
                <a:sym typeface="Times New Roman"/>
              </a:rPr>
              <a:t>and I</a:t>
            </a:r>
            <a:r>
              <a:rPr lang="en-US" sz="1800" b="0" i="0" u="none" baseline="-25000">
                <a:solidFill>
                  <a:srgbClr val="9900FF"/>
                </a:solidFill>
                <a:latin typeface="Times New Roman"/>
                <a:ea typeface="Times New Roman"/>
                <a:cs typeface="Times New Roman"/>
                <a:sym typeface="Times New Roman"/>
              </a:rPr>
              <a:t>13</a:t>
            </a:r>
            <a:endParaRPr/>
          </a:p>
          <a:p>
            <a:pPr marL="0" marR="0" lvl="0" indent="0" algn="l" rtl="0">
              <a:lnSpc>
                <a:spcPct val="100000"/>
              </a:lnSpc>
              <a:spcBef>
                <a:spcPts val="0"/>
              </a:spcBef>
              <a:spcAft>
                <a:spcPts val="0"/>
              </a:spcAft>
              <a:buClr>
                <a:schemeClr val="dk1"/>
              </a:buClr>
              <a:buSzPts val="1800"/>
              <a:buFont typeface="Times New Roman"/>
              <a:buNone/>
            </a:pPr>
            <a:endParaRPr sz="1800" b="0" i="0" u="none">
              <a:solidFill>
                <a:srgbClr val="9900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9900FF"/>
              </a:buClr>
              <a:buSzPts val="1800"/>
              <a:buFont typeface="Times New Roman"/>
              <a:buNone/>
            </a:pPr>
            <a:r>
              <a:rPr lang="en-US" sz="1800" b="0" i="0" u="none">
                <a:solidFill>
                  <a:srgbClr val="9900FF"/>
                </a:solidFill>
                <a:latin typeface="Times New Roman"/>
                <a:ea typeface="Times New Roman"/>
                <a:cs typeface="Times New Roman"/>
                <a:sym typeface="Times New Roman"/>
              </a:rPr>
              <a:t>   I</a:t>
            </a:r>
            <a:r>
              <a:rPr lang="en-US" sz="1800" b="0" i="0" u="none" baseline="-25000">
                <a:solidFill>
                  <a:srgbClr val="9900FF"/>
                </a:solidFill>
                <a:latin typeface="Times New Roman"/>
                <a:ea typeface="Times New Roman"/>
                <a:cs typeface="Times New Roman"/>
                <a:sym typeface="Times New Roman"/>
              </a:rPr>
              <a:t>8</a:t>
            </a:r>
            <a:r>
              <a:rPr lang="en-US" sz="1800" b="0" i="0" u="none">
                <a:solidFill>
                  <a:srgbClr val="9900FF"/>
                </a:solidFill>
                <a:latin typeface="Times New Roman"/>
                <a:ea typeface="Times New Roman"/>
                <a:cs typeface="Times New Roman"/>
                <a:sym typeface="Times New Roman"/>
              </a:rPr>
              <a:t>  and  I</a:t>
            </a:r>
            <a:r>
              <a:rPr lang="en-US" sz="1800" b="0" i="0" u="none" baseline="-25000">
                <a:solidFill>
                  <a:srgbClr val="9900FF"/>
                </a:solidFill>
                <a:latin typeface="Times New Roman"/>
                <a:ea typeface="Times New Roman"/>
                <a:cs typeface="Times New Roman"/>
                <a:sym typeface="Times New Roman"/>
              </a:rPr>
              <a:t>10</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7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76</a:t>
            </a:fld>
            <a:endParaRPr/>
          </a:p>
        </p:txBody>
      </p:sp>
      <p:sp>
        <p:nvSpPr>
          <p:cNvPr id="1133" name="Google Shape;1133;p7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LALR(1) Parsing Tables – (for Example2)</a:t>
            </a:r>
            <a:endParaRPr/>
          </a:p>
        </p:txBody>
      </p:sp>
      <p:graphicFrame>
        <p:nvGraphicFramePr>
          <p:cNvPr id="1134" name="Google Shape;1134;p76"/>
          <p:cNvGraphicFramePr/>
          <p:nvPr/>
        </p:nvGraphicFramePr>
        <p:xfrm>
          <a:off x="914400" y="990600"/>
          <a:ext cx="3000000" cy="3000000"/>
        </p:xfrm>
        <a:graphic>
          <a:graphicData uri="http://schemas.openxmlformats.org/drawingml/2006/table">
            <a:tbl>
              <a:tblPr>
                <a:noFill/>
                <a:tableStyleId>{06AC34A5-F145-427F-A125-8F5CA0E42856}</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3812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id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R</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acc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397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7</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s12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9</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7</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8</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38125">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9</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cxnSp>
        <p:nvCxnSpPr>
          <p:cNvPr id="1135" name="Google Shape;1135;p76"/>
          <p:cNvCxnSpPr/>
          <p:nvPr/>
        </p:nvCxnSpPr>
        <p:spPr>
          <a:xfrm>
            <a:off x="4038600" y="990600"/>
            <a:ext cx="0" cy="3733800"/>
          </a:xfrm>
          <a:prstGeom prst="straightConnector1">
            <a:avLst/>
          </a:prstGeom>
          <a:noFill/>
          <a:ln w="9525" cap="flat" cmpd="sng">
            <a:solidFill>
              <a:schemeClr val="dk1"/>
            </a:solidFill>
            <a:prstDash val="solid"/>
            <a:miter lim="800000"/>
            <a:headEnd type="none" w="med" len="med"/>
            <a:tailEnd type="none" w="med" len="med"/>
          </a:ln>
        </p:spPr>
      </p:cxnSp>
      <p:cxnSp>
        <p:nvCxnSpPr>
          <p:cNvPr id="1136" name="Google Shape;1136;p76"/>
          <p:cNvCxnSpPr/>
          <p:nvPr/>
        </p:nvCxnSpPr>
        <p:spPr>
          <a:xfrm>
            <a:off x="3886200" y="990600"/>
            <a:ext cx="0" cy="3733800"/>
          </a:xfrm>
          <a:prstGeom prst="straightConnector1">
            <a:avLst/>
          </a:prstGeom>
          <a:noFill/>
          <a:ln w="9525" cap="flat" cmpd="sng">
            <a:solidFill>
              <a:schemeClr val="dk1"/>
            </a:solidFill>
            <a:prstDash val="solid"/>
            <a:miter lim="800000"/>
            <a:headEnd type="none" w="med" len="med"/>
            <a:tailEnd type="none" w="med" len="med"/>
          </a:ln>
        </p:spPr>
      </p:cxnSp>
      <p:sp>
        <p:nvSpPr>
          <p:cNvPr id="1137" name="Google Shape;1137;p76"/>
          <p:cNvSpPr txBox="1"/>
          <p:nvPr/>
        </p:nvSpPr>
        <p:spPr>
          <a:xfrm>
            <a:off x="6096000" y="2895600"/>
            <a:ext cx="3668712" cy="1857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 shift/reduce or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 reduce/reduce conflict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4400" b="0" i="0" u="none">
                <a:solidFill>
                  <a:schemeClr val="dk1"/>
                </a:solidFill>
                <a:latin typeface="Times New Roman"/>
                <a:ea typeface="Times New Roman"/>
                <a:cs typeface="Times New Roman"/>
                <a:sym typeface="Times New Roman"/>
              </a:rPr>
              <a:t>⇓</a:t>
            </a:r>
            <a:endParaRPr sz="4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so, it is a LALR(1) grammar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77"/>
          <p:cNvSpPr txBox="1">
            <a:spLocks noGrp="1"/>
          </p:cNvSpPr>
          <p:nvPr>
            <p:ph type="title"/>
          </p:nvPr>
        </p:nvSpPr>
        <p:spPr>
          <a:xfrm>
            <a:off x="382587" y="152400"/>
            <a:ext cx="9371012" cy="7556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Conflicts in LALR(1) parsing</a:t>
            </a:r>
            <a:endParaRPr/>
          </a:p>
        </p:txBody>
      </p:sp>
      <p:sp>
        <p:nvSpPr>
          <p:cNvPr id="1143" name="Google Shape;1143;p77"/>
          <p:cNvSpPr txBox="1">
            <a:spLocks noGrp="1"/>
          </p:cNvSpPr>
          <p:nvPr>
            <p:ph type="body" idx="1"/>
          </p:nvPr>
        </p:nvSpPr>
        <p:spPr>
          <a:xfrm>
            <a:off x="0" y="1052512"/>
            <a:ext cx="9705975" cy="43211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33CC"/>
              </a:buClr>
              <a:buSzPts val="2400"/>
              <a:buFont typeface="Times New Roman"/>
              <a:buChar char="•"/>
            </a:pPr>
            <a:r>
              <a:rPr lang="en-US" sz="2400" b="0" i="0" u="none">
                <a:solidFill>
                  <a:srgbClr val="0033CC"/>
                </a:solidFill>
                <a:latin typeface="Times New Roman"/>
                <a:ea typeface="Times New Roman"/>
                <a:cs typeface="Times New Roman"/>
                <a:sym typeface="Times New Roman"/>
              </a:rPr>
              <a:t>LALR(1) parsers cannot introduce shift/reduce conflicts</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Such conflicts are caused when a lookahead is the same as a token on which we can shift. They depend on the core of the item. But we only merge states that had the same core to begin with. The only way for an LALR(1) parser to have a shift/reduce conflict is if one existed already in the LR(1) parser. </a:t>
            </a:r>
            <a:endParaRPr/>
          </a:p>
          <a:p>
            <a:pPr marL="342900" lvl="0" indent="-342900" algn="l" rtl="0">
              <a:lnSpc>
                <a:spcPct val="100000"/>
              </a:lnSpc>
              <a:spcBef>
                <a:spcPts val="480"/>
              </a:spcBef>
              <a:spcAft>
                <a:spcPts val="0"/>
              </a:spcAft>
              <a:buClr>
                <a:srgbClr val="0033CC"/>
              </a:buClr>
              <a:buSzPts val="2400"/>
              <a:buFont typeface="Times New Roman"/>
              <a:buChar char="•"/>
            </a:pPr>
            <a:r>
              <a:rPr lang="en-US" sz="2400" b="0" i="0" u="none">
                <a:solidFill>
                  <a:srgbClr val="0033CC"/>
                </a:solidFill>
                <a:latin typeface="Times New Roman"/>
                <a:ea typeface="Times New Roman"/>
                <a:cs typeface="Times New Roman"/>
                <a:sym typeface="Times New Roman"/>
              </a:rPr>
              <a:t>LALR(1) parsers can introduce reduce/reduce conflicts</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Here's a situation when this might happen:</a:t>
            </a:r>
            <a:endParaRPr/>
          </a:p>
        </p:txBody>
      </p:sp>
      <p:sp>
        <p:nvSpPr>
          <p:cNvPr id="1144" name="Google Shape;1144;p77"/>
          <p:cNvSpPr txBox="1"/>
          <p:nvPr/>
        </p:nvSpPr>
        <p:spPr>
          <a:xfrm>
            <a:off x="849312" y="4724400"/>
            <a:ext cx="1508125" cy="711200"/>
          </a:xfrm>
          <a:prstGeom prst="rect">
            <a:avLst/>
          </a:prstGeom>
          <a:noFill/>
          <a:ln w="9525" cap="flat" cmpd="sng">
            <a:solidFill>
              <a:srgbClr val="0033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A →  B ∙, </a:t>
            </a:r>
            <a:r>
              <a:rPr lang="en-US" sz="2000" b="0" i="0" u="none">
                <a:solidFill>
                  <a:srgbClr val="006600"/>
                </a:solidFill>
                <a:latin typeface="Comic Sans MS"/>
                <a:ea typeface="Comic Sans MS"/>
                <a:cs typeface="Comic Sans MS"/>
                <a:sym typeface="Comic Sans MS"/>
              </a:rPr>
              <a:t>x</a:t>
            </a:r>
            <a:endParaRPr/>
          </a:p>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A →  C ∙, </a:t>
            </a:r>
            <a:r>
              <a:rPr lang="en-US" sz="2000" b="0" i="0" u="none">
                <a:solidFill>
                  <a:srgbClr val="006600"/>
                </a:solidFill>
                <a:latin typeface="Comic Sans MS"/>
                <a:ea typeface="Comic Sans MS"/>
                <a:cs typeface="Comic Sans MS"/>
                <a:sym typeface="Comic Sans MS"/>
              </a:rPr>
              <a:t>y</a:t>
            </a:r>
            <a:endParaRPr/>
          </a:p>
        </p:txBody>
      </p:sp>
      <p:sp>
        <p:nvSpPr>
          <p:cNvPr id="1145" name="Google Shape;1145;p77"/>
          <p:cNvSpPr txBox="1"/>
          <p:nvPr/>
        </p:nvSpPr>
        <p:spPr>
          <a:xfrm>
            <a:off x="3944937" y="4724400"/>
            <a:ext cx="1566862" cy="711200"/>
          </a:xfrm>
          <a:prstGeom prst="rect">
            <a:avLst/>
          </a:prstGeom>
          <a:noFill/>
          <a:ln w="9525" cap="flat" cmpd="sng">
            <a:solidFill>
              <a:srgbClr val="0033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A →  B ∙ , </a:t>
            </a:r>
            <a:r>
              <a:rPr lang="en-US" sz="2000" b="0" i="0" u="none">
                <a:solidFill>
                  <a:srgbClr val="006600"/>
                </a:solidFill>
                <a:latin typeface="Comic Sans MS"/>
                <a:ea typeface="Comic Sans MS"/>
                <a:cs typeface="Comic Sans MS"/>
                <a:sym typeface="Comic Sans MS"/>
              </a:rPr>
              <a:t>y</a:t>
            </a:r>
            <a:endParaRPr/>
          </a:p>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A →  C ∙, </a:t>
            </a:r>
            <a:r>
              <a:rPr lang="en-US" sz="2000" b="0" i="0" u="none">
                <a:solidFill>
                  <a:srgbClr val="006600"/>
                </a:solidFill>
                <a:latin typeface="Comic Sans MS"/>
                <a:ea typeface="Comic Sans MS"/>
                <a:cs typeface="Comic Sans MS"/>
                <a:sym typeface="Comic Sans MS"/>
              </a:rPr>
              <a:t>x</a:t>
            </a:r>
            <a:endParaRPr/>
          </a:p>
        </p:txBody>
      </p:sp>
      <p:sp>
        <p:nvSpPr>
          <p:cNvPr id="1146" name="Google Shape;1146;p77"/>
          <p:cNvSpPr txBox="1"/>
          <p:nvPr/>
        </p:nvSpPr>
        <p:spPr>
          <a:xfrm>
            <a:off x="2289175" y="4797425"/>
            <a:ext cx="1627187"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merges with</a:t>
            </a:r>
            <a:endParaRPr/>
          </a:p>
        </p:txBody>
      </p:sp>
      <p:sp>
        <p:nvSpPr>
          <p:cNvPr id="1147" name="Google Shape;1147;p77"/>
          <p:cNvSpPr txBox="1"/>
          <p:nvPr/>
        </p:nvSpPr>
        <p:spPr>
          <a:xfrm>
            <a:off x="5600700" y="4797425"/>
            <a:ext cx="113506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to give: </a:t>
            </a:r>
            <a:endParaRPr/>
          </a:p>
        </p:txBody>
      </p:sp>
      <p:sp>
        <p:nvSpPr>
          <p:cNvPr id="1148" name="Google Shape;1148;p77"/>
          <p:cNvSpPr txBox="1"/>
          <p:nvPr/>
        </p:nvSpPr>
        <p:spPr>
          <a:xfrm>
            <a:off x="6753225" y="4724400"/>
            <a:ext cx="1846262" cy="711200"/>
          </a:xfrm>
          <a:prstGeom prst="rect">
            <a:avLst/>
          </a:prstGeom>
          <a:noFill/>
          <a:ln w="9525" cap="flat" cmpd="sng">
            <a:solidFill>
              <a:srgbClr val="0033CC"/>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A →  B ∙ , </a:t>
            </a:r>
            <a:r>
              <a:rPr lang="en-US" sz="2000" b="0" i="0" u="none">
                <a:solidFill>
                  <a:srgbClr val="006600"/>
                </a:solidFill>
                <a:latin typeface="Comic Sans MS"/>
                <a:ea typeface="Comic Sans MS"/>
                <a:cs typeface="Comic Sans MS"/>
                <a:sym typeface="Comic Sans MS"/>
              </a:rPr>
              <a:t>x/y</a:t>
            </a:r>
            <a:endParaRPr/>
          </a:p>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A →  C ∙, </a:t>
            </a:r>
            <a:r>
              <a:rPr lang="en-US" sz="2000" b="0" i="0" u="none">
                <a:solidFill>
                  <a:srgbClr val="006600"/>
                </a:solidFill>
                <a:latin typeface="Comic Sans MS"/>
                <a:ea typeface="Comic Sans MS"/>
                <a:cs typeface="Comic Sans MS"/>
                <a:sym typeface="Comic Sans MS"/>
              </a:rPr>
              <a:t>x/y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78"/>
          <p:cNvSpPr txBox="1">
            <a:spLocks noGrp="1"/>
          </p:cNvSpPr>
          <p:nvPr>
            <p:ph type="title"/>
          </p:nvPr>
        </p:nvSpPr>
        <p:spPr>
          <a:xfrm>
            <a:off x="838200" y="835025"/>
            <a:ext cx="7772400" cy="615950"/>
          </a:xfrm>
          <a:prstGeom prst="rect">
            <a:avLst/>
          </a:prstGeom>
          <a:noFill/>
          <a:ln>
            <a:noFill/>
          </a:ln>
        </p:spPr>
        <p:txBody>
          <a:bodyPr spcFirstLastPara="1" wrap="square" lIns="101600" tIns="50800" rIns="101600" bIns="5080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Classification of Grammars</a:t>
            </a:r>
            <a:endParaRPr/>
          </a:p>
        </p:txBody>
      </p:sp>
      <p:sp>
        <p:nvSpPr>
          <p:cNvPr id="1154" name="Google Shape;1154;p78"/>
          <p:cNvSpPr/>
          <p:nvPr/>
        </p:nvSpPr>
        <p:spPr>
          <a:xfrm>
            <a:off x="2438400" y="3962400"/>
            <a:ext cx="1676400" cy="762000"/>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55" name="Google Shape;1155;p78"/>
          <p:cNvSpPr/>
          <p:nvPr/>
        </p:nvSpPr>
        <p:spPr>
          <a:xfrm>
            <a:off x="2057400" y="3657600"/>
            <a:ext cx="2514600" cy="1371600"/>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56" name="Google Shape;1156;p78"/>
          <p:cNvSpPr/>
          <p:nvPr/>
        </p:nvSpPr>
        <p:spPr>
          <a:xfrm>
            <a:off x="1447800" y="3276600"/>
            <a:ext cx="3581400" cy="2133600"/>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57" name="Google Shape;1157;p78"/>
          <p:cNvSpPr/>
          <p:nvPr/>
        </p:nvSpPr>
        <p:spPr>
          <a:xfrm>
            <a:off x="1066800" y="2852737"/>
            <a:ext cx="4343400" cy="2862262"/>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58" name="Google Shape;1158;p78"/>
          <p:cNvSpPr txBox="1"/>
          <p:nvPr/>
        </p:nvSpPr>
        <p:spPr>
          <a:xfrm>
            <a:off x="3276600" y="4114800"/>
            <a:ext cx="80486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LR(0)</a:t>
            </a:r>
            <a:endParaRPr/>
          </a:p>
        </p:txBody>
      </p:sp>
      <p:sp>
        <p:nvSpPr>
          <p:cNvPr id="1159" name="Google Shape;1159;p78"/>
          <p:cNvSpPr txBox="1"/>
          <p:nvPr/>
        </p:nvSpPr>
        <p:spPr>
          <a:xfrm>
            <a:off x="3429000" y="3657600"/>
            <a:ext cx="65087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SLR</a:t>
            </a:r>
            <a:endParaRPr/>
          </a:p>
        </p:txBody>
      </p:sp>
      <p:sp>
        <p:nvSpPr>
          <p:cNvPr id="1160" name="Google Shape;1160;p78"/>
          <p:cNvSpPr txBox="1"/>
          <p:nvPr/>
        </p:nvSpPr>
        <p:spPr>
          <a:xfrm>
            <a:off x="3200400" y="3276600"/>
            <a:ext cx="1144587"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LALR(1)</a:t>
            </a:r>
            <a:endParaRPr/>
          </a:p>
        </p:txBody>
      </p:sp>
      <p:sp>
        <p:nvSpPr>
          <p:cNvPr id="1161" name="Google Shape;1161;p78"/>
          <p:cNvSpPr txBox="1"/>
          <p:nvPr/>
        </p:nvSpPr>
        <p:spPr>
          <a:xfrm>
            <a:off x="3200400" y="2895600"/>
            <a:ext cx="838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LR(1)</a:t>
            </a:r>
            <a:endParaRPr/>
          </a:p>
        </p:txBody>
      </p:sp>
      <p:sp>
        <p:nvSpPr>
          <p:cNvPr id="1162" name="Google Shape;1162;p78"/>
          <p:cNvSpPr/>
          <p:nvPr/>
        </p:nvSpPr>
        <p:spPr>
          <a:xfrm>
            <a:off x="2590800" y="2971800"/>
            <a:ext cx="533400" cy="1676400"/>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63" name="Google Shape;1163;p78"/>
          <p:cNvSpPr txBox="1"/>
          <p:nvPr/>
        </p:nvSpPr>
        <p:spPr>
          <a:xfrm>
            <a:off x="838200" y="2438400"/>
            <a:ext cx="79057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Times New Roman"/>
              <a:buNone/>
            </a:pPr>
            <a:r>
              <a:rPr lang="en-US" sz="2000" b="0" i="0" u="none">
                <a:solidFill>
                  <a:schemeClr val="accent2"/>
                </a:solidFill>
                <a:latin typeface="Times New Roman"/>
                <a:ea typeface="Times New Roman"/>
                <a:cs typeface="Times New Roman"/>
                <a:sym typeface="Times New Roman"/>
              </a:rPr>
              <a:t>LL(1)</a:t>
            </a:r>
            <a:endParaRPr/>
          </a:p>
        </p:txBody>
      </p:sp>
      <p:cxnSp>
        <p:nvCxnSpPr>
          <p:cNvPr id="1164" name="Google Shape;1164;p78"/>
          <p:cNvCxnSpPr/>
          <p:nvPr/>
        </p:nvCxnSpPr>
        <p:spPr>
          <a:xfrm>
            <a:off x="1676400" y="2667000"/>
            <a:ext cx="990600" cy="609600"/>
          </a:xfrm>
          <a:prstGeom prst="straightConnector1">
            <a:avLst/>
          </a:prstGeom>
          <a:noFill/>
          <a:ln w="12700" cap="flat" cmpd="sng">
            <a:solidFill>
              <a:schemeClr val="dk1"/>
            </a:solidFill>
            <a:prstDash val="solid"/>
            <a:miter lim="800000"/>
            <a:headEnd type="none" w="med" len="med"/>
            <a:tailEnd type="triangle" w="sm" len="sm"/>
          </a:ln>
        </p:spPr>
      </p:cxnSp>
      <p:sp>
        <p:nvSpPr>
          <p:cNvPr id="1165" name="Google Shape;1165;p78"/>
          <p:cNvSpPr txBox="1"/>
          <p:nvPr/>
        </p:nvSpPr>
        <p:spPr>
          <a:xfrm>
            <a:off x="6096000" y="3200400"/>
            <a:ext cx="2449512" cy="22828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LR(k) ⊆ LR(k+1)</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LL(k) ⊆ LL(k+0)</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LL(k) ⊆ LR(k)</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LR(0) ⊆ SLR</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LALR(1) ⊆ LR(1)</a:t>
            </a:r>
            <a:endParaRPr/>
          </a:p>
        </p:txBody>
      </p:sp>
      <p:sp>
        <p:nvSpPr>
          <p:cNvPr id="1166" name="Google Shape;1166;p78"/>
          <p:cNvSpPr txBox="1"/>
          <p:nvPr/>
        </p:nvSpPr>
        <p:spPr>
          <a:xfrm>
            <a:off x="200025" y="5805487"/>
            <a:ext cx="9505950" cy="82232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C0000"/>
              </a:buClr>
              <a:buSzPts val="2400"/>
              <a:buFont typeface="Times New Roman"/>
              <a:buNone/>
            </a:pPr>
            <a:r>
              <a:rPr lang="en-US" sz="2400" b="0" i="0" u="none">
                <a:solidFill>
                  <a:srgbClr val="CC0000"/>
                </a:solidFill>
                <a:latin typeface="Times New Roman"/>
                <a:ea typeface="Times New Roman"/>
                <a:cs typeface="Times New Roman"/>
                <a:sym typeface="Times New Roman"/>
              </a:rPr>
              <a:t>Every LL(1) grammar is an LR(1) grammar, although there are LL(1) grammars that are not LALR(1)/SLR/LR(0)</a:t>
            </a:r>
            <a:r>
              <a:rPr lang="en-US" sz="2400" b="0"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Viable Prefixes</a:t>
            </a:r>
            <a:endParaRPr/>
          </a:p>
        </p:txBody>
      </p:sp>
      <p:sp>
        <p:nvSpPr>
          <p:cNvPr id="1172" name="Google Shape;1172;p79"/>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Not all prefixes of right sentential forms can appear on the stack, however, since the parser must not shift past the handle. For example, suppose,</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E=&gt;F*id=&gt;(E)*id</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Then at various times during the parse, the stack will hold (, (E, and (E), but it must not hold (E)*, since (E) is a handle, which the parser must reduce to F before shifting *</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Def: </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1) The prefixes of right sentential forms that can appear on the stack of a shift-reduce parser </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2) The prefixes of rsf that does not continue past the right end of the rightmost handle of  that sentential form</a:t>
            </a:r>
            <a:endParaRPr/>
          </a:p>
        </p:txBody>
      </p:sp>
      <p:sp>
        <p:nvSpPr>
          <p:cNvPr id="1173" name="Google Shape;1173;p79"/>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8</a:t>
            </a:fld>
            <a:endParaRPr/>
          </a:p>
        </p:txBody>
      </p:sp>
      <p:sp>
        <p:nvSpPr>
          <p:cNvPr id="193" name="Google Shape;193;p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 Stack Implementation of A Shift-Reduce Parser</a:t>
            </a:r>
            <a:endParaRPr/>
          </a:p>
        </p:txBody>
      </p:sp>
      <p:sp>
        <p:nvSpPr>
          <p:cNvPr id="194" name="Google Shape;194;p8"/>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There are four possible actions of a shift-reduce parser:</a:t>
            </a:r>
            <a:endParaRPr/>
          </a:p>
          <a:p>
            <a:pPr marL="457200" lvl="0" indent="-3048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800100" lvl="1" indent="-342900" algn="l" rtl="0">
              <a:lnSpc>
                <a:spcPct val="100000"/>
              </a:lnSpc>
              <a:spcBef>
                <a:spcPts val="480"/>
              </a:spcBef>
              <a:spcAft>
                <a:spcPts val="0"/>
              </a:spcAft>
              <a:buClr>
                <a:schemeClr val="dk1"/>
              </a:buClr>
              <a:buSzPts val="2400"/>
              <a:buFont typeface="Times New Roman"/>
              <a:buAutoNum type="arabicPeriod"/>
            </a:pPr>
            <a:r>
              <a:rPr lang="en-US" sz="2400" b="1" i="0" u="none">
                <a:solidFill>
                  <a:schemeClr val="dk1"/>
                </a:solidFill>
                <a:latin typeface="Times New Roman"/>
                <a:ea typeface="Times New Roman"/>
                <a:cs typeface="Times New Roman"/>
                <a:sym typeface="Times New Roman"/>
              </a:rPr>
              <a:t>Shift</a:t>
            </a:r>
            <a:r>
              <a:rPr lang="en-US" sz="2400" b="0" i="0" u="none">
                <a:solidFill>
                  <a:schemeClr val="dk1"/>
                </a:solidFill>
                <a:latin typeface="Times New Roman"/>
                <a:ea typeface="Times New Roman"/>
                <a:cs typeface="Times New Roman"/>
                <a:sym typeface="Times New Roman"/>
              </a:rPr>
              <a:t> :  The next input symbol is shifted onto the top of the stack.</a:t>
            </a:r>
            <a:endParaRPr/>
          </a:p>
          <a:p>
            <a:pPr marL="800100" lvl="1" indent="-342900" algn="l" rtl="0">
              <a:lnSpc>
                <a:spcPct val="100000"/>
              </a:lnSpc>
              <a:spcBef>
                <a:spcPts val="480"/>
              </a:spcBef>
              <a:spcAft>
                <a:spcPts val="0"/>
              </a:spcAft>
              <a:buClr>
                <a:schemeClr val="dk1"/>
              </a:buClr>
              <a:buSzPts val="2400"/>
              <a:buFont typeface="Times New Roman"/>
              <a:buAutoNum type="arabicPeriod"/>
            </a:pPr>
            <a:r>
              <a:rPr lang="en-US" sz="2400" b="1" i="0" u="none">
                <a:solidFill>
                  <a:schemeClr val="dk1"/>
                </a:solidFill>
                <a:latin typeface="Times New Roman"/>
                <a:ea typeface="Times New Roman"/>
                <a:cs typeface="Times New Roman"/>
                <a:sym typeface="Times New Roman"/>
              </a:rPr>
              <a:t>Reduce</a:t>
            </a:r>
            <a:r>
              <a:rPr lang="en-US" sz="2400" b="0" i="0" u="none">
                <a:solidFill>
                  <a:schemeClr val="dk1"/>
                </a:solidFill>
                <a:latin typeface="Times New Roman"/>
                <a:ea typeface="Times New Roman"/>
                <a:cs typeface="Times New Roman"/>
                <a:sym typeface="Times New Roman"/>
              </a:rPr>
              <a:t>: Replace the handle on the top of the stack by the non-terminal.</a:t>
            </a:r>
            <a:endParaRPr/>
          </a:p>
          <a:p>
            <a:pPr marL="800100" lvl="1" indent="-342900" algn="l" rtl="0">
              <a:lnSpc>
                <a:spcPct val="100000"/>
              </a:lnSpc>
              <a:spcBef>
                <a:spcPts val="480"/>
              </a:spcBef>
              <a:spcAft>
                <a:spcPts val="0"/>
              </a:spcAft>
              <a:buClr>
                <a:schemeClr val="dk1"/>
              </a:buClr>
              <a:buSzPts val="2400"/>
              <a:buFont typeface="Times New Roman"/>
              <a:buAutoNum type="arabicPeriod"/>
            </a:pPr>
            <a:r>
              <a:rPr lang="en-US" sz="2400" b="1" i="0" u="none">
                <a:solidFill>
                  <a:schemeClr val="dk1"/>
                </a:solidFill>
                <a:latin typeface="Times New Roman"/>
                <a:ea typeface="Times New Roman"/>
                <a:cs typeface="Times New Roman"/>
                <a:sym typeface="Times New Roman"/>
              </a:rPr>
              <a:t>Accept</a:t>
            </a:r>
            <a:r>
              <a:rPr lang="en-US" sz="2400" b="0" i="0" u="none">
                <a:solidFill>
                  <a:schemeClr val="dk1"/>
                </a:solidFill>
                <a:latin typeface="Times New Roman"/>
                <a:ea typeface="Times New Roman"/>
                <a:cs typeface="Times New Roman"/>
                <a:sym typeface="Times New Roman"/>
              </a:rPr>
              <a:t>: Successful completion of parsing.</a:t>
            </a:r>
            <a:endParaRPr/>
          </a:p>
          <a:p>
            <a:pPr marL="800100" lvl="1" indent="-342900" algn="l" rtl="0">
              <a:lnSpc>
                <a:spcPct val="100000"/>
              </a:lnSpc>
              <a:spcBef>
                <a:spcPts val="480"/>
              </a:spcBef>
              <a:spcAft>
                <a:spcPts val="0"/>
              </a:spcAft>
              <a:buClr>
                <a:schemeClr val="dk1"/>
              </a:buClr>
              <a:buSzPts val="2400"/>
              <a:buFont typeface="Times New Roman"/>
              <a:buAutoNum type="arabicPeriod"/>
            </a:pPr>
            <a:r>
              <a:rPr lang="en-US" sz="2400" b="1" i="0" u="none">
                <a:solidFill>
                  <a:schemeClr val="dk1"/>
                </a:solidFill>
                <a:latin typeface="Times New Roman"/>
                <a:ea typeface="Times New Roman"/>
                <a:cs typeface="Times New Roman"/>
                <a:sym typeface="Times New Roman"/>
              </a:rPr>
              <a:t>Error</a:t>
            </a:r>
            <a:r>
              <a:rPr lang="en-US" sz="2400" b="0" i="0" u="none">
                <a:solidFill>
                  <a:schemeClr val="dk1"/>
                </a:solidFill>
                <a:latin typeface="Times New Roman"/>
                <a:ea typeface="Times New Roman"/>
                <a:cs typeface="Times New Roman"/>
                <a:sym typeface="Times New Roman"/>
              </a:rPr>
              <a:t>: Parser discovers a syntax error, and calls an error recovery routine.</a:t>
            </a:r>
            <a:endParaRPr/>
          </a:p>
          <a:p>
            <a:pPr marL="457200" lvl="0" indent="-4572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Initial stack just contains only the end-marker $ or starting state.</a:t>
            </a:r>
            <a:endParaRPr/>
          </a:p>
          <a:p>
            <a:pPr marL="457200" lvl="0" indent="-4572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end of the input string is marked by the end-marker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80"/>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80</a:t>
            </a:fld>
            <a:endParaRPr/>
          </a:p>
        </p:txBody>
      </p:sp>
      <p:sp>
        <p:nvSpPr>
          <p:cNvPr id="1179" name="Google Shape;1179;p8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Using Ambiguous Grammars</a:t>
            </a:r>
            <a:endParaRPr/>
          </a:p>
        </p:txBody>
      </p:sp>
      <p:sp>
        <p:nvSpPr>
          <p:cNvPr id="1180" name="Google Shape;1180;p80"/>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All grammars used in the construction of LR-parsing tables must be   un-ambiguous.</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Can we create LR-parsing tables for ambiguous grammars ?</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Yes, but they will have conflicts.</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We can resolve these conflicts in favor of one of them to disambiguate the grammar.</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At the end, we will have again an unambiguous grammar.</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Why we want to use an ambiguous grammar?</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Some of the ambiguous grammars are </a:t>
            </a:r>
            <a:r>
              <a:rPr lang="en-US" sz="1800" b="1" i="0" u="none">
                <a:solidFill>
                  <a:schemeClr val="dk1"/>
                </a:solidFill>
                <a:latin typeface="Times New Roman"/>
                <a:ea typeface="Times New Roman"/>
                <a:cs typeface="Times New Roman"/>
                <a:sym typeface="Times New Roman"/>
              </a:rPr>
              <a:t>much natural</a:t>
            </a:r>
            <a:r>
              <a:rPr lang="en-US" sz="1800" b="0" i="0" u="none">
                <a:solidFill>
                  <a:schemeClr val="dk1"/>
                </a:solidFill>
                <a:latin typeface="Times New Roman"/>
                <a:ea typeface="Times New Roman"/>
                <a:cs typeface="Times New Roman"/>
                <a:sym typeface="Times New Roman"/>
              </a:rPr>
              <a:t>, and a corresponding unambiguous grammar can be very complex.</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Usage of an ambiguous grammar may </a:t>
            </a:r>
            <a:r>
              <a:rPr lang="en-US" sz="1800" b="1" i="0" u="none">
                <a:solidFill>
                  <a:schemeClr val="dk1"/>
                </a:solidFill>
                <a:latin typeface="Times New Roman"/>
                <a:ea typeface="Times New Roman"/>
                <a:cs typeface="Times New Roman"/>
                <a:sym typeface="Times New Roman"/>
              </a:rPr>
              <a:t>eliminate unnecessary reductions</a:t>
            </a:r>
            <a:r>
              <a:rPr lang="en-US" sz="1800" b="0" i="0" u="none">
                <a:solidFill>
                  <a:schemeClr val="dk1"/>
                </a:solidFill>
                <a:latin typeface="Times New Roman"/>
                <a:ea typeface="Times New Roman"/>
                <a:cs typeface="Times New Roman"/>
                <a:sym typeface="Times New Roman"/>
              </a:rPr>
              <a:t>.</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Ex.</a:t>
            </a:r>
            <a:endParaRPr/>
          </a:p>
          <a:p>
            <a:pPr marL="742950" lvl="1" indent="-285750" algn="l" rtl="0">
              <a:lnSpc>
                <a:spcPct val="9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E+T  |  T</a:t>
            </a:r>
            <a:endParaRPr/>
          </a:p>
          <a:p>
            <a:pPr marL="742950" lvl="1" indent="-285750" algn="l" rtl="0">
              <a:lnSpc>
                <a:spcPct val="90000"/>
              </a:lnSpc>
              <a:spcBef>
                <a:spcPts val="48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 → E+E  |  E*E  |  (E)  |  id 	     </a:t>
            </a:r>
            <a:r>
              <a:rPr lang="en-US" sz="2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		T → T*F  |  F</a:t>
            </a:r>
            <a:endParaRPr/>
          </a:p>
          <a:p>
            <a:pPr marL="742950" lvl="1" indent="-285750" algn="l" rtl="0">
              <a:lnSpc>
                <a:spcPct val="9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F →  (E)  |  id</a:t>
            </a:r>
            <a:endParaRPr sz="1800" b="0" i="0" u="none">
              <a:solidFill>
                <a:schemeClr val="dk1"/>
              </a:solidFill>
              <a:latin typeface="Times New Roman"/>
              <a:ea typeface="Times New Roman"/>
              <a:cs typeface="Times New Roman"/>
              <a:sym typeface="Times New Roman"/>
            </a:endParaRPr>
          </a:p>
          <a:p>
            <a:pPr marL="34290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81"/>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81</a:t>
            </a:fld>
            <a:endParaRPr/>
          </a:p>
        </p:txBody>
      </p:sp>
      <p:sp>
        <p:nvSpPr>
          <p:cNvPr id="1186" name="Google Shape;1186;p8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Sets of LR(0) Items for Ambiguous Grammar</a:t>
            </a:r>
            <a:endParaRPr/>
          </a:p>
        </p:txBody>
      </p:sp>
      <p:sp>
        <p:nvSpPr>
          <p:cNvPr id="1187" name="Google Shape;1187;p81"/>
          <p:cNvSpPr txBox="1"/>
          <p:nvPr/>
        </p:nvSpPr>
        <p:spPr>
          <a:xfrm>
            <a:off x="533400" y="1219200"/>
            <a:ext cx="1600200" cy="14890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0</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E’ → </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E+E  </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id</a:t>
            </a:r>
            <a:endParaRPr/>
          </a:p>
        </p:txBody>
      </p:sp>
      <p:sp>
        <p:nvSpPr>
          <p:cNvPr id="1188" name="Google Shape;1188;p81"/>
          <p:cNvSpPr txBox="1"/>
          <p:nvPr/>
        </p:nvSpPr>
        <p:spPr>
          <a:xfrm>
            <a:off x="2514600" y="1219200"/>
            <a:ext cx="1752600" cy="9302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1</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E’ → E</a:t>
            </a:r>
            <a:r>
              <a:rPr lang="en-US" sz="4400" b="0" i="0" u="none">
                <a:solidFill>
                  <a:schemeClr val="accent2"/>
                </a:solidFill>
                <a:latin typeface="Times New Roman"/>
                <a:ea typeface="Times New Roman"/>
                <a:cs typeface="Times New Roman"/>
                <a:sym typeface="Times New Roman"/>
              </a:rPr>
              <a:t>.</a:t>
            </a:r>
            <a:endParaRPr sz="1800" b="0" i="0" u="none">
              <a:solidFill>
                <a:schemeClr val="accent2"/>
              </a:solidFill>
              <a:latin typeface="Times New Roman"/>
              <a:ea typeface="Times New Roman"/>
              <a:cs typeface="Times New Roman"/>
              <a:sym typeface="Times New Roman"/>
            </a:endParaRPr>
          </a:p>
          <a:p>
            <a:pPr marL="457200" marR="0" lvl="0" indent="-457200" algn="l" rtl="0">
              <a:lnSpc>
                <a:spcPct val="5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E → E </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  </a:t>
            </a:r>
            <a:endParaRPr/>
          </a:p>
          <a:p>
            <a:pPr marL="457200" marR="0" lvl="0" indent="-457200" algn="l" rtl="0">
              <a:lnSpc>
                <a:spcPct val="5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E → E </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a:t>
            </a:r>
            <a:endParaRPr/>
          </a:p>
        </p:txBody>
      </p:sp>
      <p:sp>
        <p:nvSpPr>
          <p:cNvPr id="1189" name="Google Shape;1189;p81"/>
          <p:cNvSpPr txBox="1"/>
          <p:nvPr/>
        </p:nvSpPr>
        <p:spPr>
          <a:xfrm>
            <a:off x="2514600" y="3276600"/>
            <a:ext cx="1600200" cy="14890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2</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E → (</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id</a:t>
            </a:r>
            <a:endParaRPr/>
          </a:p>
        </p:txBody>
      </p:sp>
      <p:sp>
        <p:nvSpPr>
          <p:cNvPr id="1190" name="Google Shape;1190;p81"/>
          <p:cNvSpPr txBox="1"/>
          <p:nvPr/>
        </p:nvSpPr>
        <p:spPr>
          <a:xfrm>
            <a:off x="2514600" y="5181600"/>
            <a:ext cx="1295400" cy="3714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3</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E → id</a:t>
            </a:r>
            <a:r>
              <a:rPr lang="en-US" sz="4400" b="0" i="0" u="none">
                <a:solidFill>
                  <a:schemeClr val="accent2"/>
                </a:solidFill>
                <a:latin typeface="Times New Roman"/>
                <a:ea typeface="Times New Roman"/>
                <a:cs typeface="Times New Roman"/>
                <a:sym typeface="Times New Roman"/>
              </a:rPr>
              <a:t>.</a:t>
            </a:r>
            <a:endParaRPr/>
          </a:p>
        </p:txBody>
      </p:sp>
      <p:sp>
        <p:nvSpPr>
          <p:cNvPr id="1191" name="Google Shape;1191;p81"/>
          <p:cNvSpPr txBox="1"/>
          <p:nvPr/>
        </p:nvSpPr>
        <p:spPr>
          <a:xfrm>
            <a:off x="4724400" y="1219200"/>
            <a:ext cx="1752600" cy="14890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4</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E → E +</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E+E  </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id  </a:t>
            </a:r>
            <a:endParaRPr/>
          </a:p>
        </p:txBody>
      </p:sp>
      <p:sp>
        <p:nvSpPr>
          <p:cNvPr id="1192" name="Google Shape;1192;p81"/>
          <p:cNvSpPr txBox="1"/>
          <p:nvPr/>
        </p:nvSpPr>
        <p:spPr>
          <a:xfrm>
            <a:off x="4724400" y="2895600"/>
            <a:ext cx="1752600" cy="14890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5</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E → E *</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E+E  </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(E)</a:t>
            </a:r>
            <a:endParaRPr/>
          </a:p>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E → </a:t>
            </a:r>
            <a:r>
              <a:rPr lang="en-US" sz="4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id  </a:t>
            </a:r>
            <a:endParaRPr/>
          </a:p>
        </p:txBody>
      </p:sp>
      <p:sp>
        <p:nvSpPr>
          <p:cNvPr id="1193" name="Google Shape;1193;p81"/>
          <p:cNvSpPr txBox="1"/>
          <p:nvPr/>
        </p:nvSpPr>
        <p:spPr>
          <a:xfrm>
            <a:off x="4724400" y="4648200"/>
            <a:ext cx="1752600" cy="9302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6</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E → (E</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a:t>
            </a:r>
            <a:endParaRPr/>
          </a:p>
          <a:p>
            <a:pPr marL="457200" marR="0" lvl="0" indent="-457200" algn="l" rtl="0">
              <a:lnSpc>
                <a:spcPct val="5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E → E</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a:t>
            </a:r>
            <a:endParaRPr/>
          </a:p>
          <a:p>
            <a:pPr marL="457200" marR="0" lvl="0" indent="-457200" algn="l" rtl="0">
              <a:lnSpc>
                <a:spcPct val="5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E → E</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a:t>
            </a:r>
            <a:endParaRPr/>
          </a:p>
        </p:txBody>
      </p:sp>
      <p:sp>
        <p:nvSpPr>
          <p:cNvPr id="1194" name="Google Shape;1194;p81"/>
          <p:cNvSpPr txBox="1"/>
          <p:nvPr/>
        </p:nvSpPr>
        <p:spPr>
          <a:xfrm>
            <a:off x="7391400" y="1219200"/>
            <a:ext cx="1752600" cy="9302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7</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E → E+E</a:t>
            </a:r>
            <a:r>
              <a:rPr lang="en-US" sz="4400" b="0" i="0" u="none">
                <a:solidFill>
                  <a:schemeClr val="accent2"/>
                </a:solidFill>
                <a:latin typeface="Times New Roman"/>
                <a:ea typeface="Times New Roman"/>
                <a:cs typeface="Times New Roman"/>
                <a:sym typeface="Times New Roman"/>
              </a:rPr>
              <a:t>.</a:t>
            </a:r>
            <a:endParaRPr sz="1800" b="0" i="0" u="none">
              <a:solidFill>
                <a:schemeClr val="accent2"/>
              </a:solidFill>
              <a:latin typeface="Times New Roman"/>
              <a:ea typeface="Times New Roman"/>
              <a:cs typeface="Times New Roman"/>
              <a:sym typeface="Times New Roman"/>
            </a:endParaRPr>
          </a:p>
          <a:p>
            <a:pPr marL="457200" marR="0" lvl="0" indent="-457200" algn="l" rtl="0">
              <a:lnSpc>
                <a:spcPct val="5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E → E</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  </a:t>
            </a:r>
            <a:endParaRPr/>
          </a:p>
          <a:p>
            <a:pPr marL="457200" marR="0" lvl="0" indent="-457200" algn="l" rtl="0">
              <a:lnSpc>
                <a:spcPct val="5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E → E</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a:t>
            </a:r>
            <a:endParaRPr/>
          </a:p>
        </p:txBody>
      </p:sp>
      <p:sp>
        <p:nvSpPr>
          <p:cNvPr id="1195" name="Google Shape;1195;p81"/>
          <p:cNvSpPr txBox="1"/>
          <p:nvPr/>
        </p:nvSpPr>
        <p:spPr>
          <a:xfrm>
            <a:off x="7467600" y="3048000"/>
            <a:ext cx="1752600" cy="9302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8</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E → E*E</a:t>
            </a:r>
            <a:r>
              <a:rPr lang="en-US" sz="4400" b="0" i="0" u="none">
                <a:solidFill>
                  <a:schemeClr val="accent2"/>
                </a:solidFill>
                <a:latin typeface="Times New Roman"/>
                <a:ea typeface="Times New Roman"/>
                <a:cs typeface="Times New Roman"/>
                <a:sym typeface="Times New Roman"/>
              </a:rPr>
              <a:t>.</a:t>
            </a:r>
            <a:endParaRPr sz="1800" b="0" i="0" u="none">
              <a:solidFill>
                <a:schemeClr val="accent2"/>
              </a:solidFill>
              <a:latin typeface="Times New Roman"/>
              <a:ea typeface="Times New Roman"/>
              <a:cs typeface="Times New Roman"/>
              <a:sym typeface="Times New Roman"/>
            </a:endParaRPr>
          </a:p>
          <a:p>
            <a:pPr marL="457200" marR="0" lvl="0" indent="-457200" algn="l" rtl="0">
              <a:lnSpc>
                <a:spcPct val="5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E → E</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  </a:t>
            </a:r>
            <a:endParaRPr/>
          </a:p>
          <a:p>
            <a:pPr marL="457200" marR="0" lvl="0" indent="-457200" algn="l" rtl="0">
              <a:lnSpc>
                <a:spcPct val="50000"/>
              </a:lnSpc>
              <a:spcBef>
                <a:spcPts val="0"/>
              </a:spcBef>
              <a:spcAft>
                <a:spcPts val="0"/>
              </a:spcAft>
              <a:buClr>
                <a:schemeClr val="accent2"/>
              </a:buClr>
              <a:buSzPts val="1800"/>
              <a:buFont typeface="Times New Roman"/>
              <a:buNone/>
            </a:pPr>
            <a:r>
              <a:rPr lang="en-US" sz="1800" b="0" i="0" u="none">
                <a:solidFill>
                  <a:schemeClr val="accent2"/>
                </a:solidFill>
                <a:latin typeface="Times New Roman"/>
                <a:ea typeface="Times New Roman"/>
                <a:cs typeface="Times New Roman"/>
                <a:sym typeface="Times New Roman"/>
              </a:rPr>
              <a:t>     E → E</a:t>
            </a:r>
            <a:r>
              <a:rPr lang="en-US" sz="4400" b="0" i="0" u="none">
                <a:solidFill>
                  <a:schemeClr val="accent2"/>
                </a:solidFill>
                <a:latin typeface="Times New Roman"/>
                <a:ea typeface="Times New Roman"/>
                <a:cs typeface="Times New Roman"/>
                <a:sym typeface="Times New Roman"/>
              </a:rPr>
              <a:t>.</a:t>
            </a:r>
            <a:r>
              <a:rPr lang="en-US" sz="1800" b="0" i="0" u="none">
                <a:solidFill>
                  <a:schemeClr val="accent2"/>
                </a:solidFill>
                <a:latin typeface="Times New Roman"/>
                <a:ea typeface="Times New Roman"/>
                <a:cs typeface="Times New Roman"/>
                <a:sym typeface="Times New Roman"/>
              </a:rPr>
              <a:t>*E</a:t>
            </a:r>
            <a:endParaRPr/>
          </a:p>
        </p:txBody>
      </p:sp>
      <p:sp>
        <p:nvSpPr>
          <p:cNvPr id="1196" name="Google Shape;1196;p81"/>
          <p:cNvSpPr txBox="1"/>
          <p:nvPr/>
        </p:nvSpPr>
        <p:spPr>
          <a:xfrm>
            <a:off x="7543800" y="4648200"/>
            <a:ext cx="1447800" cy="3714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a:t>
            </a:r>
            <a:r>
              <a:rPr lang="en-US" sz="1800" b="0" i="0" u="none" baseline="-25000">
                <a:solidFill>
                  <a:schemeClr val="dk1"/>
                </a:solidFill>
                <a:latin typeface="Times New Roman"/>
                <a:ea typeface="Times New Roman"/>
                <a:cs typeface="Times New Roman"/>
                <a:sym typeface="Times New Roman"/>
              </a:rPr>
              <a:t>9</a:t>
            </a:r>
            <a:r>
              <a:rPr lang="en-US" sz="1800" b="0" i="0" u="none">
                <a:solidFill>
                  <a:schemeClr val="dk1"/>
                </a:solidFill>
                <a:latin typeface="Times New Roman"/>
                <a:ea typeface="Times New Roman"/>
                <a:cs typeface="Times New Roman"/>
                <a:sym typeface="Times New Roman"/>
              </a:rPr>
              <a:t>: </a:t>
            </a:r>
            <a:r>
              <a:rPr lang="en-US" sz="1800" b="0" i="0" u="none">
                <a:solidFill>
                  <a:schemeClr val="accent2"/>
                </a:solidFill>
                <a:latin typeface="Times New Roman"/>
                <a:ea typeface="Times New Roman"/>
                <a:cs typeface="Times New Roman"/>
                <a:sym typeface="Times New Roman"/>
              </a:rPr>
              <a:t>E → (E)</a:t>
            </a:r>
            <a:r>
              <a:rPr lang="en-US" sz="4400" b="0" i="0" u="none">
                <a:solidFill>
                  <a:schemeClr val="accent2"/>
                </a:solidFill>
                <a:latin typeface="Times New Roman"/>
                <a:ea typeface="Times New Roman"/>
                <a:cs typeface="Times New Roman"/>
                <a:sym typeface="Times New Roman"/>
              </a:rPr>
              <a:t>.</a:t>
            </a:r>
            <a:endParaRPr/>
          </a:p>
        </p:txBody>
      </p:sp>
      <p:cxnSp>
        <p:nvCxnSpPr>
          <p:cNvPr id="1197" name="Google Shape;1197;p81"/>
          <p:cNvCxnSpPr/>
          <p:nvPr/>
        </p:nvCxnSpPr>
        <p:spPr>
          <a:xfrm>
            <a:off x="2057400" y="1447800"/>
            <a:ext cx="533400"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1198" name="Google Shape;1198;p81"/>
          <p:cNvCxnSpPr/>
          <p:nvPr/>
        </p:nvCxnSpPr>
        <p:spPr>
          <a:xfrm>
            <a:off x="2057400" y="1447800"/>
            <a:ext cx="533400" cy="1981200"/>
          </a:xfrm>
          <a:prstGeom prst="straightConnector1">
            <a:avLst/>
          </a:prstGeom>
          <a:noFill/>
          <a:ln w="9525" cap="flat" cmpd="sng">
            <a:solidFill>
              <a:srgbClr val="CC0000"/>
            </a:solidFill>
            <a:prstDash val="solid"/>
            <a:miter lim="800000"/>
            <a:headEnd type="none" w="med" len="med"/>
            <a:tailEnd type="triangle" w="med" len="med"/>
          </a:ln>
        </p:spPr>
      </p:cxnSp>
      <p:cxnSp>
        <p:nvCxnSpPr>
          <p:cNvPr id="1199" name="Google Shape;1199;p81"/>
          <p:cNvCxnSpPr/>
          <p:nvPr/>
        </p:nvCxnSpPr>
        <p:spPr>
          <a:xfrm>
            <a:off x="2057400" y="1447800"/>
            <a:ext cx="533400" cy="38862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00" name="Google Shape;1200;p81"/>
          <p:cNvCxnSpPr/>
          <p:nvPr/>
        </p:nvCxnSpPr>
        <p:spPr>
          <a:xfrm>
            <a:off x="4191000" y="1447800"/>
            <a:ext cx="533400"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1201" name="Google Shape;1201;p81"/>
          <p:cNvCxnSpPr/>
          <p:nvPr/>
        </p:nvCxnSpPr>
        <p:spPr>
          <a:xfrm>
            <a:off x="4191000" y="1447800"/>
            <a:ext cx="609600" cy="16002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02" name="Google Shape;1202;p81"/>
          <p:cNvCxnSpPr/>
          <p:nvPr/>
        </p:nvCxnSpPr>
        <p:spPr>
          <a:xfrm>
            <a:off x="4114800" y="3505200"/>
            <a:ext cx="685800" cy="12954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03" name="Google Shape;1203;p81"/>
          <p:cNvCxnSpPr/>
          <p:nvPr/>
        </p:nvCxnSpPr>
        <p:spPr>
          <a:xfrm flipH="1">
            <a:off x="3657600" y="3505200"/>
            <a:ext cx="457200" cy="17526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04" name="Google Shape;1204;p81"/>
          <p:cNvCxnSpPr/>
          <p:nvPr/>
        </p:nvCxnSpPr>
        <p:spPr>
          <a:xfrm rot="10800000">
            <a:off x="3314700" y="3276600"/>
            <a:ext cx="800100" cy="228600"/>
          </a:xfrm>
          <a:prstGeom prst="curvedConnector3">
            <a:avLst>
              <a:gd name="adj1" fmla="val 0"/>
            </a:avLst>
          </a:prstGeom>
          <a:noFill/>
          <a:ln w="9525" cap="flat" cmpd="sng">
            <a:solidFill>
              <a:srgbClr val="CC0000"/>
            </a:solidFill>
            <a:prstDash val="solid"/>
            <a:miter lim="800000"/>
            <a:headEnd type="none" w="med" len="med"/>
            <a:tailEnd type="triangle" w="med" len="med"/>
          </a:ln>
        </p:spPr>
      </p:cxnSp>
      <p:cxnSp>
        <p:nvCxnSpPr>
          <p:cNvPr id="1205" name="Google Shape;1205;p81"/>
          <p:cNvCxnSpPr/>
          <p:nvPr/>
        </p:nvCxnSpPr>
        <p:spPr>
          <a:xfrm>
            <a:off x="6324600" y="1447800"/>
            <a:ext cx="1143000"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1206" name="Google Shape;1206;p81"/>
          <p:cNvCxnSpPr/>
          <p:nvPr/>
        </p:nvCxnSpPr>
        <p:spPr>
          <a:xfrm>
            <a:off x="6324600" y="1447800"/>
            <a:ext cx="609600" cy="5334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07" name="Google Shape;1207;p81"/>
          <p:cNvCxnSpPr/>
          <p:nvPr/>
        </p:nvCxnSpPr>
        <p:spPr>
          <a:xfrm>
            <a:off x="6324600" y="1447800"/>
            <a:ext cx="381000" cy="9144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08" name="Google Shape;1208;p81"/>
          <p:cNvCxnSpPr/>
          <p:nvPr/>
        </p:nvCxnSpPr>
        <p:spPr>
          <a:xfrm>
            <a:off x="6400800" y="3124200"/>
            <a:ext cx="1143000" cy="1524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09" name="Google Shape;1209;p81"/>
          <p:cNvCxnSpPr/>
          <p:nvPr/>
        </p:nvCxnSpPr>
        <p:spPr>
          <a:xfrm>
            <a:off x="6400800" y="3124200"/>
            <a:ext cx="533400" cy="4572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10" name="Google Shape;1210;p81"/>
          <p:cNvCxnSpPr/>
          <p:nvPr/>
        </p:nvCxnSpPr>
        <p:spPr>
          <a:xfrm>
            <a:off x="6400800" y="3124200"/>
            <a:ext cx="304800" cy="7620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11" name="Google Shape;1211;p81"/>
          <p:cNvCxnSpPr/>
          <p:nvPr/>
        </p:nvCxnSpPr>
        <p:spPr>
          <a:xfrm>
            <a:off x="6324600" y="4876800"/>
            <a:ext cx="1219200"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1212" name="Google Shape;1212;p81"/>
          <p:cNvCxnSpPr/>
          <p:nvPr/>
        </p:nvCxnSpPr>
        <p:spPr>
          <a:xfrm>
            <a:off x="6324600" y="4876800"/>
            <a:ext cx="609600" cy="4572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13" name="Google Shape;1213;p81"/>
          <p:cNvCxnSpPr/>
          <p:nvPr/>
        </p:nvCxnSpPr>
        <p:spPr>
          <a:xfrm>
            <a:off x="6324600" y="4876800"/>
            <a:ext cx="533400" cy="8382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14" name="Google Shape;1214;p81"/>
          <p:cNvCxnSpPr/>
          <p:nvPr/>
        </p:nvCxnSpPr>
        <p:spPr>
          <a:xfrm>
            <a:off x="8915400" y="1447800"/>
            <a:ext cx="304800"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1215" name="Google Shape;1215;p81"/>
          <p:cNvCxnSpPr/>
          <p:nvPr/>
        </p:nvCxnSpPr>
        <p:spPr>
          <a:xfrm>
            <a:off x="8915400" y="1447800"/>
            <a:ext cx="228600" cy="381000"/>
          </a:xfrm>
          <a:prstGeom prst="straightConnector1">
            <a:avLst/>
          </a:prstGeom>
          <a:noFill/>
          <a:ln w="9525" cap="flat" cmpd="sng">
            <a:solidFill>
              <a:srgbClr val="CC0000"/>
            </a:solidFill>
            <a:prstDash val="solid"/>
            <a:miter lim="800000"/>
            <a:headEnd type="none" w="med" len="med"/>
            <a:tailEnd type="triangle" w="med" len="med"/>
          </a:ln>
        </p:spPr>
      </p:cxnSp>
      <p:cxnSp>
        <p:nvCxnSpPr>
          <p:cNvPr id="1216" name="Google Shape;1216;p81"/>
          <p:cNvCxnSpPr/>
          <p:nvPr/>
        </p:nvCxnSpPr>
        <p:spPr>
          <a:xfrm>
            <a:off x="8991600" y="3276600"/>
            <a:ext cx="304800" cy="0"/>
          </a:xfrm>
          <a:prstGeom prst="straightConnector1">
            <a:avLst/>
          </a:prstGeom>
          <a:noFill/>
          <a:ln w="9525" cap="flat" cmpd="sng">
            <a:solidFill>
              <a:srgbClr val="CC0000"/>
            </a:solidFill>
            <a:prstDash val="solid"/>
            <a:miter lim="800000"/>
            <a:headEnd type="none" w="med" len="med"/>
            <a:tailEnd type="triangle" w="med" len="med"/>
          </a:ln>
        </p:spPr>
      </p:cxnSp>
      <p:cxnSp>
        <p:nvCxnSpPr>
          <p:cNvPr id="1217" name="Google Shape;1217;p81"/>
          <p:cNvCxnSpPr/>
          <p:nvPr/>
        </p:nvCxnSpPr>
        <p:spPr>
          <a:xfrm>
            <a:off x="8991600" y="3276600"/>
            <a:ext cx="152400" cy="381000"/>
          </a:xfrm>
          <a:prstGeom prst="straightConnector1">
            <a:avLst/>
          </a:prstGeom>
          <a:noFill/>
          <a:ln w="9525" cap="flat" cmpd="sng">
            <a:solidFill>
              <a:srgbClr val="CC0000"/>
            </a:solidFill>
            <a:prstDash val="solid"/>
            <a:miter lim="800000"/>
            <a:headEnd type="none" w="med" len="med"/>
            <a:tailEnd type="triangle" w="med" len="med"/>
          </a:ln>
        </p:spPr>
      </p:cxnSp>
      <p:sp>
        <p:nvSpPr>
          <p:cNvPr id="1218" name="Google Shape;1218;p81"/>
          <p:cNvSpPr txBox="1"/>
          <p:nvPr/>
        </p:nvSpPr>
        <p:spPr>
          <a:xfrm>
            <a:off x="9067800" y="16002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a:t>
            </a:r>
            <a:r>
              <a:rPr lang="en-US" sz="1800" b="0" i="0" u="none" baseline="-25000">
                <a:solidFill>
                  <a:srgbClr val="CC0000"/>
                </a:solidFill>
                <a:latin typeface="Times New Roman"/>
                <a:ea typeface="Times New Roman"/>
                <a:cs typeface="Times New Roman"/>
                <a:sym typeface="Times New Roman"/>
              </a:rPr>
              <a:t>5</a:t>
            </a:r>
            <a:endParaRPr/>
          </a:p>
        </p:txBody>
      </p:sp>
      <p:sp>
        <p:nvSpPr>
          <p:cNvPr id="1219" name="Google Shape;1219;p81"/>
          <p:cNvSpPr txBox="1"/>
          <p:nvPr/>
        </p:nvSpPr>
        <p:spPr>
          <a:xfrm>
            <a:off x="6858000" y="4572000"/>
            <a:ext cx="260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20" name="Google Shape;1220;p81"/>
          <p:cNvSpPr txBox="1"/>
          <p:nvPr/>
        </p:nvSpPr>
        <p:spPr>
          <a:xfrm>
            <a:off x="6781800" y="28956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E</a:t>
            </a:r>
            <a:endParaRPr/>
          </a:p>
        </p:txBody>
      </p:sp>
      <p:sp>
        <p:nvSpPr>
          <p:cNvPr id="1221" name="Google Shape;1221;p81"/>
          <p:cNvSpPr txBox="1"/>
          <p:nvPr/>
        </p:nvSpPr>
        <p:spPr>
          <a:xfrm>
            <a:off x="6705600" y="11430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E</a:t>
            </a:r>
            <a:endParaRPr/>
          </a:p>
        </p:txBody>
      </p:sp>
      <p:sp>
        <p:nvSpPr>
          <p:cNvPr id="1222" name="Google Shape;1222;p81"/>
          <p:cNvSpPr txBox="1"/>
          <p:nvPr/>
        </p:nvSpPr>
        <p:spPr>
          <a:xfrm>
            <a:off x="4343400" y="38862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E</a:t>
            </a:r>
            <a:endParaRPr/>
          </a:p>
        </p:txBody>
      </p:sp>
      <p:sp>
        <p:nvSpPr>
          <p:cNvPr id="1223" name="Google Shape;1223;p81"/>
          <p:cNvSpPr txBox="1"/>
          <p:nvPr/>
        </p:nvSpPr>
        <p:spPr>
          <a:xfrm>
            <a:off x="2133600" y="1143000"/>
            <a:ext cx="3238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E</a:t>
            </a:r>
            <a:endParaRPr/>
          </a:p>
        </p:txBody>
      </p:sp>
      <p:sp>
        <p:nvSpPr>
          <p:cNvPr id="1224" name="Google Shape;1224;p81"/>
          <p:cNvSpPr txBox="1"/>
          <p:nvPr/>
        </p:nvSpPr>
        <p:spPr>
          <a:xfrm>
            <a:off x="4419600" y="19812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25" name="Google Shape;1225;p81"/>
          <p:cNvSpPr txBox="1"/>
          <p:nvPr/>
        </p:nvSpPr>
        <p:spPr>
          <a:xfrm>
            <a:off x="8839200" y="1143000"/>
            <a:ext cx="31273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26" name="Google Shape;1226;p81"/>
          <p:cNvSpPr txBox="1"/>
          <p:nvPr/>
        </p:nvSpPr>
        <p:spPr>
          <a:xfrm>
            <a:off x="8915400" y="2971800"/>
            <a:ext cx="31273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27" name="Google Shape;1227;p81"/>
          <p:cNvSpPr txBox="1"/>
          <p:nvPr/>
        </p:nvSpPr>
        <p:spPr>
          <a:xfrm>
            <a:off x="6477000" y="4876800"/>
            <a:ext cx="31273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28" name="Google Shape;1228;p81"/>
          <p:cNvSpPr txBox="1"/>
          <p:nvPr/>
        </p:nvSpPr>
        <p:spPr>
          <a:xfrm>
            <a:off x="4267200" y="1143000"/>
            <a:ext cx="31273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29" name="Google Shape;1229;p81"/>
          <p:cNvSpPr txBox="1"/>
          <p:nvPr/>
        </p:nvSpPr>
        <p:spPr>
          <a:xfrm>
            <a:off x="8915400" y="32766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30" name="Google Shape;1230;p81"/>
          <p:cNvSpPr txBox="1"/>
          <p:nvPr/>
        </p:nvSpPr>
        <p:spPr>
          <a:xfrm>
            <a:off x="8839200" y="14478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31" name="Google Shape;1231;p81"/>
          <p:cNvSpPr txBox="1"/>
          <p:nvPr/>
        </p:nvSpPr>
        <p:spPr>
          <a:xfrm>
            <a:off x="6553200" y="5181600"/>
            <a:ext cx="2984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32" name="Google Shape;1232;p81"/>
          <p:cNvSpPr txBox="1"/>
          <p:nvPr/>
        </p:nvSpPr>
        <p:spPr>
          <a:xfrm>
            <a:off x="6553200" y="1447800"/>
            <a:ext cx="260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33" name="Google Shape;1233;p81"/>
          <p:cNvSpPr txBox="1"/>
          <p:nvPr/>
        </p:nvSpPr>
        <p:spPr>
          <a:xfrm>
            <a:off x="6629400" y="3124200"/>
            <a:ext cx="260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34" name="Google Shape;1234;p81"/>
          <p:cNvSpPr txBox="1"/>
          <p:nvPr/>
        </p:nvSpPr>
        <p:spPr>
          <a:xfrm>
            <a:off x="3657600" y="2743200"/>
            <a:ext cx="260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35" name="Google Shape;1235;p81"/>
          <p:cNvSpPr txBox="1"/>
          <p:nvPr/>
        </p:nvSpPr>
        <p:spPr>
          <a:xfrm>
            <a:off x="2362200" y="2514600"/>
            <a:ext cx="260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a:t>
            </a:r>
            <a:endParaRPr/>
          </a:p>
        </p:txBody>
      </p:sp>
      <p:sp>
        <p:nvSpPr>
          <p:cNvPr id="1236" name="Google Shape;1236;p81"/>
          <p:cNvSpPr txBox="1"/>
          <p:nvPr/>
        </p:nvSpPr>
        <p:spPr>
          <a:xfrm>
            <a:off x="6324600" y="19050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237" name="Google Shape;1237;p81"/>
          <p:cNvSpPr txBox="1"/>
          <p:nvPr/>
        </p:nvSpPr>
        <p:spPr>
          <a:xfrm>
            <a:off x="6248400" y="34290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238" name="Google Shape;1238;p81"/>
          <p:cNvSpPr txBox="1"/>
          <p:nvPr/>
        </p:nvSpPr>
        <p:spPr>
          <a:xfrm>
            <a:off x="2133600" y="43434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239" name="Google Shape;1239;p81"/>
          <p:cNvSpPr txBox="1"/>
          <p:nvPr/>
        </p:nvSpPr>
        <p:spPr>
          <a:xfrm>
            <a:off x="3733800" y="4495800"/>
            <a:ext cx="361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id</a:t>
            </a:r>
            <a:endParaRPr/>
          </a:p>
        </p:txBody>
      </p:sp>
      <p:sp>
        <p:nvSpPr>
          <p:cNvPr id="1240" name="Google Shape;1240;p81"/>
          <p:cNvSpPr txBox="1"/>
          <p:nvPr/>
        </p:nvSpPr>
        <p:spPr>
          <a:xfrm>
            <a:off x="6858000" y="51054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a:t>
            </a:r>
            <a:r>
              <a:rPr lang="en-US" sz="1800" b="0" i="0" u="none" baseline="-25000">
                <a:solidFill>
                  <a:srgbClr val="CC0000"/>
                </a:solidFill>
                <a:latin typeface="Times New Roman"/>
                <a:ea typeface="Times New Roman"/>
                <a:cs typeface="Times New Roman"/>
                <a:sym typeface="Times New Roman"/>
              </a:rPr>
              <a:t>4</a:t>
            </a:r>
            <a:endParaRPr/>
          </a:p>
        </p:txBody>
      </p:sp>
      <p:sp>
        <p:nvSpPr>
          <p:cNvPr id="1241" name="Google Shape;1241;p81"/>
          <p:cNvSpPr txBox="1"/>
          <p:nvPr/>
        </p:nvSpPr>
        <p:spPr>
          <a:xfrm>
            <a:off x="6858000" y="33528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a:t>
            </a:r>
            <a:r>
              <a:rPr lang="en-US" sz="1800" b="0" i="0" u="none" baseline="-25000">
                <a:solidFill>
                  <a:srgbClr val="CC0000"/>
                </a:solidFill>
                <a:latin typeface="Times New Roman"/>
                <a:ea typeface="Times New Roman"/>
                <a:cs typeface="Times New Roman"/>
                <a:sym typeface="Times New Roman"/>
              </a:rPr>
              <a:t>2</a:t>
            </a:r>
            <a:endParaRPr/>
          </a:p>
        </p:txBody>
      </p:sp>
      <p:sp>
        <p:nvSpPr>
          <p:cNvPr id="1242" name="Google Shape;1242;p81"/>
          <p:cNvSpPr txBox="1"/>
          <p:nvPr/>
        </p:nvSpPr>
        <p:spPr>
          <a:xfrm>
            <a:off x="6858000" y="17526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a:t>
            </a:r>
            <a:r>
              <a:rPr lang="en-US" sz="1800" b="0" i="0" u="none" baseline="-25000">
                <a:solidFill>
                  <a:srgbClr val="CC0000"/>
                </a:solidFill>
                <a:latin typeface="Times New Roman"/>
                <a:ea typeface="Times New Roman"/>
                <a:cs typeface="Times New Roman"/>
                <a:sym typeface="Times New Roman"/>
              </a:rPr>
              <a:t>2</a:t>
            </a:r>
            <a:endParaRPr/>
          </a:p>
        </p:txBody>
      </p:sp>
      <p:sp>
        <p:nvSpPr>
          <p:cNvPr id="1243" name="Google Shape;1243;p81"/>
          <p:cNvSpPr txBox="1"/>
          <p:nvPr/>
        </p:nvSpPr>
        <p:spPr>
          <a:xfrm>
            <a:off x="6629400" y="21336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a:t>
            </a:r>
            <a:r>
              <a:rPr lang="en-US" sz="1800" b="0" i="0" u="none" baseline="-25000">
                <a:solidFill>
                  <a:srgbClr val="CC0000"/>
                </a:solidFill>
                <a:latin typeface="Times New Roman"/>
                <a:ea typeface="Times New Roman"/>
                <a:cs typeface="Times New Roman"/>
                <a:sym typeface="Times New Roman"/>
              </a:rPr>
              <a:t>3</a:t>
            </a:r>
            <a:endParaRPr/>
          </a:p>
        </p:txBody>
      </p:sp>
      <p:sp>
        <p:nvSpPr>
          <p:cNvPr id="1244" name="Google Shape;1244;p81"/>
          <p:cNvSpPr txBox="1"/>
          <p:nvPr/>
        </p:nvSpPr>
        <p:spPr>
          <a:xfrm>
            <a:off x="6629400" y="36576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a:t>
            </a:r>
            <a:r>
              <a:rPr lang="en-US" sz="1800" b="0" i="0" u="none" baseline="-25000">
                <a:solidFill>
                  <a:srgbClr val="CC0000"/>
                </a:solidFill>
                <a:latin typeface="Times New Roman"/>
                <a:ea typeface="Times New Roman"/>
                <a:cs typeface="Times New Roman"/>
                <a:sym typeface="Times New Roman"/>
              </a:rPr>
              <a:t>3</a:t>
            </a:r>
            <a:endParaRPr/>
          </a:p>
        </p:txBody>
      </p:sp>
      <p:sp>
        <p:nvSpPr>
          <p:cNvPr id="1245" name="Google Shape;1245;p81"/>
          <p:cNvSpPr txBox="1"/>
          <p:nvPr/>
        </p:nvSpPr>
        <p:spPr>
          <a:xfrm>
            <a:off x="9220200" y="30480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a:t>
            </a:r>
            <a:r>
              <a:rPr lang="en-US" sz="1800" b="0" i="0" u="none" baseline="-25000">
                <a:solidFill>
                  <a:srgbClr val="CC0000"/>
                </a:solidFill>
                <a:latin typeface="Times New Roman"/>
                <a:ea typeface="Times New Roman"/>
                <a:cs typeface="Times New Roman"/>
                <a:sym typeface="Times New Roman"/>
              </a:rPr>
              <a:t>4</a:t>
            </a:r>
            <a:endParaRPr/>
          </a:p>
        </p:txBody>
      </p:sp>
      <p:sp>
        <p:nvSpPr>
          <p:cNvPr id="1246" name="Google Shape;1246;p81"/>
          <p:cNvSpPr txBox="1"/>
          <p:nvPr/>
        </p:nvSpPr>
        <p:spPr>
          <a:xfrm>
            <a:off x="9144000" y="12192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a:t>
            </a:r>
            <a:r>
              <a:rPr lang="en-US" sz="1800" b="0" i="0" u="none" baseline="-25000">
                <a:solidFill>
                  <a:srgbClr val="CC0000"/>
                </a:solidFill>
                <a:latin typeface="Times New Roman"/>
                <a:ea typeface="Times New Roman"/>
                <a:cs typeface="Times New Roman"/>
                <a:sym typeface="Times New Roman"/>
              </a:rPr>
              <a:t>4</a:t>
            </a:r>
            <a:endParaRPr/>
          </a:p>
        </p:txBody>
      </p:sp>
      <p:sp>
        <p:nvSpPr>
          <p:cNvPr id="1247" name="Google Shape;1247;p81"/>
          <p:cNvSpPr txBox="1"/>
          <p:nvPr/>
        </p:nvSpPr>
        <p:spPr>
          <a:xfrm>
            <a:off x="9067800" y="34290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a:t>
            </a:r>
            <a:r>
              <a:rPr lang="en-US" sz="1800" b="0" i="0" u="none" baseline="-25000">
                <a:solidFill>
                  <a:srgbClr val="CC0000"/>
                </a:solidFill>
                <a:latin typeface="Times New Roman"/>
                <a:ea typeface="Times New Roman"/>
                <a:cs typeface="Times New Roman"/>
                <a:sym typeface="Times New Roman"/>
              </a:rPr>
              <a:t>5</a:t>
            </a:r>
            <a:endParaRPr/>
          </a:p>
        </p:txBody>
      </p:sp>
      <p:sp>
        <p:nvSpPr>
          <p:cNvPr id="1248" name="Google Shape;1248;p81"/>
          <p:cNvSpPr txBox="1"/>
          <p:nvPr/>
        </p:nvSpPr>
        <p:spPr>
          <a:xfrm>
            <a:off x="6781800" y="5486400"/>
            <a:ext cx="3365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Times New Roman"/>
              <a:buNone/>
            </a:pPr>
            <a:r>
              <a:rPr lang="en-US" sz="1800" b="0" i="0" u="none">
                <a:solidFill>
                  <a:srgbClr val="CC0000"/>
                </a:solidFill>
                <a:latin typeface="Times New Roman"/>
                <a:ea typeface="Times New Roman"/>
                <a:cs typeface="Times New Roman"/>
                <a:sym typeface="Times New Roman"/>
              </a:rPr>
              <a:t>I</a:t>
            </a:r>
            <a:r>
              <a:rPr lang="en-US" sz="1800" b="0" i="0" u="none" baseline="-25000">
                <a:solidFill>
                  <a:srgbClr val="CC0000"/>
                </a:solidFill>
                <a:latin typeface="Times New Roman"/>
                <a:ea typeface="Times New Roman"/>
                <a:cs typeface="Times New Roman"/>
                <a:sym typeface="Times New Roman"/>
              </a:rPr>
              <a:t>5</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8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82</a:t>
            </a:fld>
            <a:endParaRPr/>
          </a:p>
        </p:txBody>
      </p:sp>
      <p:sp>
        <p:nvSpPr>
          <p:cNvPr id="1254" name="Google Shape;1254;p8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SLR-Parsing Tables for Ambiguous Grammar</a:t>
            </a:r>
            <a:endParaRPr/>
          </a:p>
        </p:txBody>
      </p:sp>
      <p:sp>
        <p:nvSpPr>
          <p:cNvPr id="1255" name="Google Shape;1255;p82"/>
          <p:cNvSpPr txBox="1"/>
          <p:nvPr/>
        </p:nvSpPr>
        <p:spPr>
          <a:xfrm>
            <a:off x="593725" y="1052512"/>
            <a:ext cx="38893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FOLLOW(E) = { </a:t>
            </a:r>
            <a:r>
              <a:rPr lang="en-US" sz="2400" b="0" i="0" u="none">
                <a:solidFill>
                  <a:schemeClr val="dk1"/>
                </a:solidFill>
                <a:latin typeface="Courier New"/>
                <a:ea typeface="Courier New"/>
                <a:cs typeface="Courier New"/>
                <a:sym typeface="Courier New"/>
              </a:rPr>
              <a:t>$,+,*,)</a:t>
            </a:r>
            <a:r>
              <a:rPr lang="en-US" sz="2400" b="0" i="0" u="none">
                <a:solidFill>
                  <a:schemeClr val="dk1"/>
                </a:solidFill>
                <a:latin typeface="Times New Roman"/>
                <a:ea typeface="Times New Roman"/>
                <a:cs typeface="Times New Roman"/>
                <a:sym typeface="Times New Roman"/>
              </a:rPr>
              <a:t> }</a:t>
            </a:r>
            <a:endParaRPr/>
          </a:p>
        </p:txBody>
      </p:sp>
      <p:sp>
        <p:nvSpPr>
          <p:cNvPr id="1256" name="Google Shape;1256;p82"/>
          <p:cNvSpPr txBox="1"/>
          <p:nvPr/>
        </p:nvSpPr>
        <p:spPr>
          <a:xfrm>
            <a:off x="533400" y="1676400"/>
            <a:ext cx="68246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State I</a:t>
            </a:r>
            <a:r>
              <a:rPr lang="en-US" sz="2400" b="0" i="0" u="none" baseline="-25000">
                <a:solidFill>
                  <a:schemeClr val="dk1"/>
                </a:solidFill>
                <a:latin typeface="Times New Roman"/>
                <a:ea typeface="Times New Roman"/>
                <a:cs typeface="Times New Roman"/>
                <a:sym typeface="Times New Roman"/>
              </a:rPr>
              <a:t>7</a:t>
            </a:r>
            <a:r>
              <a:rPr lang="en-US" sz="2400" b="0" i="0" u="none">
                <a:solidFill>
                  <a:schemeClr val="dk1"/>
                </a:solidFill>
                <a:latin typeface="Times New Roman"/>
                <a:ea typeface="Times New Roman"/>
                <a:cs typeface="Times New Roman"/>
                <a:sym typeface="Times New Roman"/>
              </a:rPr>
              <a:t> has shift/reduce conflicts for symbols </a:t>
            </a:r>
            <a:r>
              <a:rPr lang="en-US" sz="2400" b="0" i="0" u="none">
                <a:solidFill>
                  <a:schemeClr val="dk1"/>
                </a:solidFill>
                <a:latin typeface="Courier New"/>
                <a:ea typeface="Courier New"/>
                <a:cs typeface="Courier New"/>
                <a:sym typeface="Courier New"/>
              </a:rPr>
              <a:t>+</a:t>
            </a:r>
            <a:r>
              <a:rPr lang="en-US" sz="2400" b="0" i="0" u="none">
                <a:solidFill>
                  <a:schemeClr val="dk1"/>
                </a:solidFill>
                <a:latin typeface="Times New Roman"/>
                <a:ea typeface="Times New Roman"/>
                <a:cs typeface="Times New Roman"/>
                <a:sym typeface="Times New Roman"/>
              </a:rPr>
              <a:t> and </a:t>
            </a:r>
            <a:r>
              <a:rPr lang="en-US" sz="2400" b="0" i="0" u="none">
                <a:solidFill>
                  <a:schemeClr val="dk1"/>
                </a:solidFill>
                <a:latin typeface="Courier New"/>
                <a:ea typeface="Courier New"/>
                <a:cs typeface="Courier New"/>
                <a:sym typeface="Courier New"/>
              </a:rPr>
              <a:t>*</a:t>
            </a:r>
            <a:r>
              <a:rPr lang="en-US" sz="2400" b="0" i="0" u="none">
                <a:solidFill>
                  <a:schemeClr val="dk1"/>
                </a:solidFill>
                <a:latin typeface="Times New Roman"/>
                <a:ea typeface="Times New Roman"/>
                <a:cs typeface="Times New Roman"/>
                <a:sym typeface="Times New Roman"/>
              </a:rPr>
              <a:t>.</a:t>
            </a:r>
            <a:endParaRPr/>
          </a:p>
        </p:txBody>
      </p:sp>
      <p:grpSp>
        <p:nvGrpSpPr>
          <p:cNvPr id="1257" name="Google Shape;1257;p82"/>
          <p:cNvGrpSpPr/>
          <p:nvPr/>
        </p:nvGrpSpPr>
        <p:grpSpPr>
          <a:xfrm>
            <a:off x="914400" y="2438400"/>
            <a:ext cx="3435350" cy="533400"/>
            <a:chOff x="864" y="1536"/>
            <a:chExt cx="2164" cy="336"/>
          </a:xfrm>
        </p:grpSpPr>
        <p:sp>
          <p:nvSpPr>
            <p:cNvPr id="1258" name="Google Shape;1258;p82"/>
            <p:cNvSpPr txBox="1"/>
            <p:nvPr/>
          </p:nvSpPr>
          <p:spPr>
            <a:xfrm>
              <a:off x="864" y="1584"/>
              <a:ext cx="24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0</a:t>
              </a:r>
              <a:endParaRPr/>
            </a:p>
          </p:txBody>
        </p:sp>
        <p:sp>
          <p:nvSpPr>
            <p:cNvPr id="1259" name="Google Shape;1259;p82"/>
            <p:cNvSpPr txBox="1"/>
            <p:nvPr/>
          </p:nvSpPr>
          <p:spPr>
            <a:xfrm>
              <a:off x="1536" y="1584"/>
              <a:ext cx="24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1</a:t>
              </a:r>
              <a:endParaRPr/>
            </a:p>
          </p:txBody>
        </p:sp>
        <p:sp>
          <p:nvSpPr>
            <p:cNvPr id="1260" name="Google Shape;1260;p82"/>
            <p:cNvSpPr txBox="1"/>
            <p:nvPr/>
          </p:nvSpPr>
          <p:spPr>
            <a:xfrm>
              <a:off x="2784" y="1584"/>
              <a:ext cx="24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7</a:t>
              </a:r>
              <a:endParaRPr/>
            </a:p>
          </p:txBody>
        </p:sp>
        <p:sp>
          <p:nvSpPr>
            <p:cNvPr id="1261" name="Google Shape;1261;p82"/>
            <p:cNvSpPr txBox="1"/>
            <p:nvPr/>
          </p:nvSpPr>
          <p:spPr>
            <a:xfrm>
              <a:off x="2160" y="1584"/>
              <a:ext cx="24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4</a:t>
              </a:r>
              <a:endParaRPr/>
            </a:p>
          </p:txBody>
        </p:sp>
        <p:cxnSp>
          <p:nvCxnSpPr>
            <p:cNvPr id="1262" name="Google Shape;1262;p82"/>
            <p:cNvCxnSpPr/>
            <p:nvPr/>
          </p:nvCxnSpPr>
          <p:spPr>
            <a:xfrm>
              <a:off x="1104" y="1728"/>
              <a:ext cx="432" cy="0"/>
            </a:xfrm>
            <a:prstGeom prst="straightConnector1">
              <a:avLst/>
            </a:prstGeom>
            <a:noFill/>
            <a:ln w="9525" cap="flat" cmpd="sng">
              <a:solidFill>
                <a:schemeClr val="dk1"/>
              </a:solidFill>
              <a:prstDash val="solid"/>
              <a:miter lim="800000"/>
              <a:headEnd type="none" w="med" len="med"/>
              <a:tailEnd type="triangle" w="med" len="med"/>
            </a:ln>
          </p:spPr>
        </p:cxnSp>
        <p:cxnSp>
          <p:nvCxnSpPr>
            <p:cNvPr id="1263" name="Google Shape;1263;p82"/>
            <p:cNvCxnSpPr/>
            <p:nvPr/>
          </p:nvCxnSpPr>
          <p:spPr>
            <a:xfrm>
              <a:off x="2352" y="1728"/>
              <a:ext cx="432" cy="0"/>
            </a:xfrm>
            <a:prstGeom prst="straightConnector1">
              <a:avLst/>
            </a:prstGeom>
            <a:noFill/>
            <a:ln w="9525" cap="flat" cmpd="sng">
              <a:solidFill>
                <a:schemeClr val="dk1"/>
              </a:solidFill>
              <a:prstDash val="solid"/>
              <a:miter lim="800000"/>
              <a:headEnd type="none" w="med" len="med"/>
              <a:tailEnd type="triangle" w="med" len="med"/>
            </a:ln>
          </p:spPr>
        </p:cxnSp>
        <p:cxnSp>
          <p:nvCxnSpPr>
            <p:cNvPr id="1264" name="Google Shape;1264;p82"/>
            <p:cNvCxnSpPr/>
            <p:nvPr/>
          </p:nvCxnSpPr>
          <p:spPr>
            <a:xfrm>
              <a:off x="1728" y="1728"/>
              <a:ext cx="432" cy="0"/>
            </a:xfrm>
            <a:prstGeom prst="straightConnector1">
              <a:avLst/>
            </a:prstGeom>
            <a:noFill/>
            <a:ln w="9525" cap="flat" cmpd="sng">
              <a:solidFill>
                <a:schemeClr val="dk1"/>
              </a:solidFill>
              <a:prstDash val="solid"/>
              <a:miter lim="800000"/>
              <a:headEnd type="none" w="med" len="med"/>
              <a:tailEnd type="triangle" w="med" len="med"/>
            </a:ln>
          </p:spPr>
        </p:cxnSp>
        <p:sp>
          <p:nvSpPr>
            <p:cNvPr id="1265" name="Google Shape;1265;p82"/>
            <p:cNvSpPr txBox="1"/>
            <p:nvPr/>
          </p:nvSpPr>
          <p:spPr>
            <a:xfrm>
              <a:off x="2448" y="1536"/>
              <a:ext cx="204"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a:t>
              </a:r>
              <a:endParaRPr/>
            </a:p>
          </p:txBody>
        </p:sp>
        <p:sp>
          <p:nvSpPr>
            <p:cNvPr id="1266" name="Google Shape;1266;p82"/>
            <p:cNvSpPr txBox="1"/>
            <p:nvPr/>
          </p:nvSpPr>
          <p:spPr>
            <a:xfrm>
              <a:off x="1776" y="1536"/>
              <a:ext cx="197"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endParaRPr/>
            </a:p>
          </p:txBody>
        </p:sp>
        <p:sp>
          <p:nvSpPr>
            <p:cNvPr id="1267" name="Google Shape;1267;p82"/>
            <p:cNvSpPr txBox="1"/>
            <p:nvPr/>
          </p:nvSpPr>
          <p:spPr>
            <a:xfrm>
              <a:off x="1200" y="1536"/>
              <a:ext cx="204"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a:t>
              </a:r>
              <a:endParaRPr/>
            </a:p>
          </p:txBody>
        </p:sp>
      </p:grpSp>
      <p:sp>
        <p:nvSpPr>
          <p:cNvPr id="1268" name="Google Shape;1268;p82"/>
          <p:cNvSpPr txBox="1"/>
          <p:nvPr/>
        </p:nvSpPr>
        <p:spPr>
          <a:xfrm>
            <a:off x="1447800" y="3124200"/>
            <a:ext cx="4427537"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when current token is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shift     🡺 + is right-associative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rgbClr val="CC0000"/>
                </a:solidFill>
                <a:latin typeface="Times New Roman"/>
                <a:ea typeface="Times New Roman"/>
                <a:cs typeface="Times New Roman"/>
                <a:sym typeface="Times New Roman"/>
              </a:rPr>
              <a:t>reduce  🡺 + is left-associative</a:t>
            </a:r>
            <a:endParaRPr/>
          </a:p>
        </p:txBody>
      </p:sp>
      <p:sp>
        <p:nvSpPr>
          <p:cNvPr id="1269" name="Google Shape;1269;p82"/>
          <p:cNvSpPr txBox="1"/>
          <p:nvPr/>
        </p:nvSpPr>
        <p:spPr>
          <a:xfrm>
            <a:off x="1524000" y="4648200"/>
            <a:ext cx="5635625"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when current token is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rgbClr val="CC0000"/>
                </a:solidFill>
                <a:latin typeface="Times New Roman"/>
                <a:ea typeface="Times New Roman"/>
                <a:cs typeface="Times New Roman"/>
                <a:sym typeface="Times New Roman"/>
              </a:rPr>
              <a:t>shift    🡺 * has higher precedence than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reduce 🡺 + has higher precedence than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8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83</a:t>
            </a:fld>
            <a:endParaRPr/>
          </a:p>
        </p:txBody>
      </p:sp>
      <p:sp>
        <p:nvSpPr>
          <p:cNvPr id="1275" name="Google Shape;1275;p8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SLR-Parsing Tables for Ambiguous Grammar</a:t>
            </a:r>
            <a:endParaRPr/>
          </a:p>
        </p:txBody>
      </p:sp>
      <p:sp>
        <p:nvSpPr>
          <p:cNvPr id="1276" name="Google Shape;1276;p83"/>
          <p:cNvSpPr txBox="1"/>
          <p:nvPr/>
        </p:nvSpPr>
        <p:spPr>
          <a:xfrm>
            <a:off x="593725" y="1052512"/>
            <a:ext cx="38893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FOLLOW(E) = { </a:t>
            </a:r>
            <a:r>
              <a:rPr lang="en-US" sz="2400" b="0" i="0" u="none">
                <a:solidFill>
                  <a:schemeClr val="dk1"/>
                </a:solidFill>
                <a:latin typeface="Courier New"/>
                <a:ea typeface="Courier New"/>
                <a:cs typeface="Courier New"/>
                <a:sym typeface="Courier New"/>
              </a:rPr>
              <a:t>$,+,*,)</a:t>
            </a:r>
            <a:r>
              <a:rPr lang="en-US" sz="2400" b="0" i="0" u="none">
                <a:solidFill>
                  <a:schemeClr val="dk1"/>
                </a:solidFill>
                <a:latin typeface="Times New Roman"/>
                <a:ea typeface="Times New Roman"/>
                <a:cs typeface="Times New Roman"/>
                <a:sym typeface="Times New Roman"/>
              </a:rPr>
              <a:t> }</a:t>
            </a:r>
            <a:endParaRPr/>
          </a:p>
        </p:txBody>
      </p:sp>
      <p:sp>
        <p:nvSpPr>
          <p:cNvPr id="1277" name="Google Shape;1277;p83"/>
          <p:cNvSpPr txBox="1"/>
          <p:nvPr/>
        </p:nvSpPr>
        <p:spPr>
          <a:xfrm>
            <a:off x="533400" y="1676400"/>
            <a:ext cx="68246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State I</a:t>
            </a:r>
            <a:r>
              <a:rPr lang="en-US" sz="2400" b="0" i="0" u="none" baseline="-25000">
                <a:solidFill>
                  <a:schemeClr val="dk1"/>
                </a:solidFill>
                <a:latin typeface="Times New Roman"/>
                <a:ea typeface="Times New Roman"/>
                <a:cs typeface="Times New Roman"/>
                <a:sym typeface="Times New Roman"/>
              </a:rPr>
              <a:t>8</a:t>
            </a:r>
            <a:r>
              <a:rPr lang="en-US" sz="2400" b="0" i="0" u="none">
                <a:solidFill>
                  <a:schemeClr val="dk1"/>
                </a:solidFill>
                <a:latin typeface="Times New Roman"/>
                <a:ea typeface="Times New Roman"/>
                <a:cs typeface="Times New Roman"/>
                <a:sym typeface="Times New Roman"/>
              </a:rPr>
              <a:t> has shift/reduce conflicts for symbols </a:t>
            </a:r>
            <a:r>
              <a:rPr lang="en-US" sz="2400" b="0" i="0" u="none">
                <a:solidFill>
                  <a:schemeClr val="dk1"/>
                </a:solidFill>
                <a:latin typeface="Courier New"/>
                <a:ea typeface="Courier New"/>
                <a:cs typeface="Courier New"/>
                <a:sym typeface="Courier New"/>
              </a:rPr>
              <a:t>+</a:t>
            </a:r>
            <a:r>
              <a:rPr lang="en-US" sz="2400" b="0" i="0" u="none">
                <a:solidFill>
                  <a:schemeClr val="dk1"/>
                </a:solidFill>
                <a:latin typeface="Times New Roman"/>
                <a:ea typeface="Times New Roman"/>
                <a:cs typeface="Times New Roman"/>
                <a:sym typeface="Times New Roman"/>
              </a:rPr>
              <a:t> and </a:t>
            </a:r>
            <a:r>
              <a:rPr lang="en-US" sz="2400" b="0" i="0" u="none">
                <a:solidFill>
                  <a:schemeClr val="dk1"/>
                </a:solidFill>
                <a:latin typeface="Courier New"/>
                <a:ea typeface="Courier New"/>
                <a:cs typeface="Courier New"/>
                <a:sym typeface="Courier New"/>
              </a:rPr>
              <a:t>*</a:t>
            </a:r>
            <a:r>
              <a:rPr lang="en-US" sz="2400" b="0" i="0" u="none">
                <a:solidFill>
                  <a:schemeClr val="dk1"/>
                </a:solidFill>
                <a:latin typeface="Times New Roman"/>
                <a:ea typeface="Times New Roman"/>
                <a:cs typeface="Times New Roman"/>
                <a:sym typeface="Times New Roman"/>
              </a:rPr>
              <a:t>.</a:t>
            </a:r>
            <a:endParaRPr/>
          </a:p>
        </p:txBody>
      </p:sp>
      <p:grpSp>
        <p:nvGrpSpPr>
          <p:cNvPr id="1278" name="Google Shape;1278;p83"/>
          <p:cNvGrpSpPr/>
          <p:nvPr/>
        </p:nvGrpSpPr>
        <p:grpSpPr>
          <a:xfrm>
            <a:off x="914400" y="2438400"/>
            <a:ext cx="3435350" cy="533400"/>
            <a:chOff x="864" y="1536"/>
            <a:chExt cx="2164" cy="336"/>
          </a:xfrm>
        </p:grpSpPr>
        <p:sp>
          <p:nvSpPr>
            <p:cNvPr id="1279" name="Google Shape;1279;p83"/>
            <p:cNvSpPr txBox="1"/>
            <p:nvPr/>
          </p:nvSpPr>
          <p:spPr>
            <a:xfrm>
              <a:off x="864" y="1584"/>
              <a:ext cx="24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0</a:t>
              </a:r>
              <a:endParaRPr/>
            </a:p>
          </p:txBody>
        </p:sp>
        <p:sp>
          <p:nvSpPr>
            <p:cNvPr id="1280" name="Google Shape;1280;p83"/>
            <p:cNvSpPr txBox="1"/>
            <p:nvPr/>
          </p:nvSpPr>
          <p:spPr>
            <a:xfrm>
              <a:off x="1536" y="1584"/>
              <a:ext cx="24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1</a:t>
              </a:r>
              <a:endParaRPr/>
            </a:p>
          </p:txBody>
        </p:sp>
        <p:sp>
          <p:nvSpPr>
            <p:cNvPr id="1281" name="Google Shape;1281;p83"/>
            <p:cNvSpPr txBox="1"/>
            <p:nvPr/>
          </p:nvSpPr>
          <p:spPr>
            <a:xfrm>
              <a:off x="2784" y="1584"/>
              <a:ext cx="24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7</a:t>
              </a:r>
              <a:endParaRPr/>
            </a:p>
          </p:txBody>
        </p:sp>
        <p:sp>
          <p:nvSpPr>
            <p:cNvPr id="1282" name="Google Shape;1282;p83"/>
            <p:cNvSpPr txBox="1"/>
            <p:nvPr/>
          </p:nvSpPr>
          <p:spPr>
            <a:xfrm>
              <a:off x="2160" y="1584"/>
              <a:ext cx="24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a:t>
              </a:r>
              <a:r>
                <a:rPr lang="en-US" sz="2400" b="0" i="0" u="none" baseline="-25000">
                  <a:solidFill>
                    <a:schemeClr val="dk1"/>
                  </a:solidFill>
                  <a:latin typeface="Times New Roman"/>
                  <a:ea typeface="Times New Roman"/>
                  <a:cs typeface="Times New Roman"/>
                  <a:sym typeface="Times New Roman"/>
                </a:rPr>
                <a:t>5</a:t>
              </a:r>
              <a:endParaRPr/>
            </a:p>
          </p:txBody>
        </p:sp>
        <p:cxnSp>
          <p:nvCxnSpPr>
            <p:cNvPr id="1283" name="Google Shape;1283;p83"/>
            <p:cNvCxnSpPr/>
            <p:nvPr/>
          </p:nvCxnSpPr>
          <p:spPr>
            <a:xfrm>
              <a:off x="1104" y="1728"/>
              <a:ext cx="432" cy="0"/>
            </a:xfrm>
            <a:prstGeom prst="straightConnector1">
              <a:avLst/>
            </a:prstGeom>
            <a:noFill/>
            <a:ln w="9525" cap="flat" cmpd="sng">
              <a:solidFill>
                <a:schemeClr val="dk1"/>
              </a:solidFill>
              <a:prstDash val="solid"/>
              <a:miter lim="800000"/>
              <a:headEnd type="none" w="med" len="med"/>
              <a:tailEnd type="triangle" w="med" len="med"/>
            </a:ln>
          </p:spPr>
        </p:cxnSp>
        <p:cxnSp>
          <p:nvCxnSpPr>
            <p:cNvPr id="1284" name="Google Shape;1284;p83"/>
            <p:cNvCxnSpPr/>
            <p:nvPr/>
          </p:nvCxnSpPr>
          <p:spPr>
            <a:xfrm>
              <a:off x="2352" y="1728"/>
              <a:ext cx="432" cy="0"/>
            </a:xfrm>
            <a:prstGeom prst="straightConnector1">
              <a:avLst/>
            </a:prstGeom>
            <a:noFill/>
            <a:ln w="9525" cap="flat" cmpd="sng">
              <a:solidFill>
                <a:schemeClr val="dk1"/>
              </a:solidFill>
              <a:prstDash val="solid"/>
              <a:miter lim="800000"/>
              <a:headEnd type="none" w="med" len="med"/>
              <a:tailEnd type="triangle" w="med" len="med"/>
            </a:ln>
          </p:spPr>
        </p:cxnSp>
        <p:cxnSp>
          <p:nvCxnSpPr>
            <p:cNvPr id="1285" name="Google Shape;1285;p83"/>
            <p:cNvCxnSpPr/>
            <p:nvPr/>
          </p:nvCxnSpPr>
          <p:spPr>
            <a:xfrm>
              <a:off x="1728" y="1728"/>
              <a:ext cx="432" cy="0"/>
            </a:xfrm>
            <a:prstGeom prst="straightConnector1">
              <a:avLst/>
            </a:prstGeom>
            <a:noFill/>
            <a:ln w="9525" cap="flat" cmpd="sng">
              <a:solidFill>
                <a:schemeClr val="dk1"/>
              </a:solidFill>
              <a:prstDash val="solid"/>
              <a:miter lim="800000"/>
              <a:headEnd type="none" w="med" len="med"/>
              <a:tailEnd type="triangle" w="med" len="med"/>
            </a:ln>
          </p:spPr>
        </p:cxnSp>
        <p:sp>
          <p:nvSpPr>
            <p:cNvPr id="1286" name="Google Shape;1286;p83"/>
            <p:cNvSpPr txBox="1"/>
            <p:nvPr/>
          </p:nvSpPr>
          <p:spPr>
            <a:xfrm>
              <a:off x="2448" y="1536"/>
              <a:ext cx="204"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a:t>
              </a:r>
              <a:endParaRPr/>
            </a:p>
          </p:txBody>
        </p:sp>
        <p:sp>
          <p:nvSpPr>
            <p:cNvPr id="1287" name="Google Shape;1287;p83"/>
            <p:cNvSpPr txBox="1"/>
            <p:nvPr/>
          </p:nvSpPr>
          <p:spPr>
            <a:xfrm>
              <a:off x="1776" y="1536"/>
              <a:ext cx="18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endParaRPr/>
            </a:p>
          </p:txBody>
        </p:sp>
        <p:sp>
          <p:nvSpPr>
            <p:cNvPr id="1288" name="Google Shape;1288;p83"/>
            <p:cNvSpPr txBox="1"/>
            <p:nvPr/>
          </p:nvSpPr>
          <p:spPr>
            <a:xfrm>
              <a:off x="1200" y="1536"/>
              <a:ext cx="204"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a:t>
              </a:r>
              <a:endParaRPr/>
            </a:p>
          </p:txBody>
        </p:sp>
      </p:grpSp>
      <p:sp>
        <p:nvSpPr>
          <p:cNvPr id="1289" name="Google Shape;1289;p83"/>
          <p:cNvSpPr txBox="1"/>
          <p:nvPr/>
        </p:nvSpPr>
        <p:spPr>
          <a:xfrm>
            <a:off x="1447800" y="3124200"/>
            <a:ext cx="4408487"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when current token is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shift     🡺 * is right-associative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rgbClr val="CC0000"/>
                </a:solidFill>
                <a:latin typeface="Times New Roman"/>
                <a:ea typeface="Times New Roman"/>
                <a:cs typeface="Times New Roman"/>
                <a:sym typeface="Times New Roman"/>
              </a:rPr>
              <a:t>reduce  🡺 * is left-associative</a:t>
            </a:r>
            <a:endParaRPr/>
          </a:p>
        </p:txBody>
      </p:sp>
      <p:sp>
        <p:nvSpPr>
          <p:cNvPr id="1290" name="Google Shape;1290;p83"/>
          <p:cNvSpPr txBox="1"/>
          <p:nvPr/>
        </p:nvSpPr>
        <p:spPr>
          <a:xfrm>
            <a:off x="1524000" y="4648200"/>
            <a:ext cx="5635625"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when current token is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shift    🡺 + has higher precedence than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a:solidFill>
                  <a:srgbClr val="CC0000"/>
                </a:solidFill>
                <a:latin typeface="Times New Roman"/>
                <a:ea typeface="Times New Roman"/>
                <a:cs typeface="Times New Roman"/>
                <a:sym typeface="Times New Roman"/>
              </a:rPr>
              <a:t>reduce 🡺 * has higher precedence than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8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84</a:t>
            </a:fld>
            <a:endParaRPr/>
          </a:p>
        </p:txBody>
      </p:sp>
      <p:sp>
        <p:nvSpPr>
          <p:cNvPr id="1296" name="Google Shape;1296;p8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SLR-Parsing Tables for Ambiguous Grammar</a:t>
            </a:r>
            <a:endParaRPr/>
          </a:p>
        </p:txBody>
      </p:sp>
      <p:graphicFrame>
        <p:nvGraphicFramePr>
          <p:cNvPr id="1297" name="Google Shape;1297;p84"/>
          <p:cNvGraphicFramePr/>
          <p:nvPr/>
        </p:nvGraphicFramePr>
        <p:xfrm>
          <a:off x="1676400" y="1447800"/>
          <a:ext cx="3000000" cy="3000000"/>
        </p:xfrm>
        <a:graphic>
          <a:graphicData uri="http://schemas.openxmlformats.org/drawingml/2006/table">
            <a:tbl>
              <a:tblPr>
                <a:noFill/>
                <a:tableStyleId>{06AC34A5-F145-427F-A125-8F5CA0E42856}</a:tableStyleId>
              </a:tblPr>
              <a:tblGrid>
                <a:gridCol w="73342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735000">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50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725475">
                  <a:extLst>
                    <a:ext uri="{9D8B030D-6E8A-4147-A177-3AD203B41FA5}">
                      <a16:colId xmlns:a16="http://schemas.microsoft.com/office/drawing/2014/main" val="20008"/>
                    </a:ext>
                  </a:extLst>
                </a:gridCol>
              </a:tblGrid>
              <a:tr h="45720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acc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6</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57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7</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7</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C0000"/>
                        </a:buClr>
                        <a:buSzPts val="2400"/>
                        <a:buFont typeface="Times New Roman"/>
                        <a:buNone/>
                      </a:pPr>
                      <a:r>
                        <a:rPr lang="en-US" sz="2400" b="0" i="0" u="none">
                          <a:solidFill>
                            <a:srgbClr val="CC0000"/>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C0000"/>
                        </a:buClr>
                        <a:buSzPts val="2400"/>
                        <a:buFont typeface="Times New Roman"/>
                        <a:buNone/>
                      </a:pPr>
                      <a:r>
                        <a:rPr lang="en-US" sz="2400" b="0" i="0" u="none">
                          <a:solidFill>
                            <a:srgbClr val="CC0000"/>
                          </a:solidFill>
                          <a:latin typeface="Times New Roman"/>
                          <a:ea typeface="Times New Roman"/>
                          <a:cs typeface="Times New Roman"/>
                          <a:sym typeface="Times New Roman"/>
                        </a:rPr>
                        <a:t>s5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57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8</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C0000"/>
                        </a:buClr>
                        <a:buSzPts val="2400"/>
                        <a:buFont typeface="Times New Roman"/>
                        <a:buNone/>
                      </a:pPr>
                      <a:r>
                        <a:rPr lang="en-US" sz="2400" b="0" i="0" u="none">
                          <a:solidFill>
                            <a:srgbClr val="CC0000"/>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C0000"/>
                        </a:buClr>
                        <a:buSzPts val="2400"/>
                        <a:buFont typeface="Times New Roman"/>
                        <a:buNone/>
                      </a:pPr>
                      <a:r>
                        <a:rPr lang="en-US" sz="2400" b="0" i="0" u="none">
                          <a:solidFill>
                            <a:srgbClr val="CC0000"/>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457200">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9</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1298" name="Google Shape;1298;p84"/>
          <p:cNvSpPr txBox="1"/>
          <p:nvPr/>
        </p:nvSpPr>
        <p:spPr>
          <a:xfrm>
            <a:off x="3352800" y="990600"/>
            <a:ext cx="1047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Action</a:t>
            </a:r>
            <a:endParaRPr/>
          </a:p>
        </p:txBody>
      </p:sp>
      <p:sp>
        <p:nvSpPr>
          <p:cNvPr id="1299" name="Google Shape;1299;p84"/>
          <p:cNvSpPr txBox="1"/>
          <p:nvPr/>
        </p:nvSpPr>
        <p:spPr>
          <a:xfrm>
            <a:off x="6934200" y="990600"/>
            <a:ext cx="8270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Goto</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8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Error detection in LR parsing</a:t>
            </a:r>
            <a:endParaRPr/>
          </a:p>
        </p:txBody>
      </p:sp>
      <p:sp>
        <p:nvSpPr>
          <p:cNvPr id="1305" name="Google Shape;1305;p85"/>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Errors are discovered when a slot in the action table is blank.</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Canonical LR(1) parsers detect and report the error as soon as it is encountered</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LALR(1) parsers may perform a few reductions after the error has been encountered, and then detect it.</a:t>
            </a:r>
            <a:endParaRPr/>
          </a:p>
          <a:p>
            <a:pPr marL="742950" lvl="1" indent="-285750" algn="l" rtl="0">
              <a:lnSpc>
                <a:spcPct val="100000"/>
              </a:lnSpc>
              <a:spcBef>
                <a:spcPts val="56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This is a result to the state merging</a:t>
            </a:r>
            <a:r>
              <a:rPr lang="en-US" sz="28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8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Error recovery in LR parsing</a:t>
            </a:r>
            <a:endParaRPr/>
          </a:p>
        </p:txBody>
      </p:sp>
      <p:sp>
        <p:nvSpPr>
          <p:cNvPr id="1311" name="Google Shape;1311;p86"/>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Phrase-level recovery</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Associate error routines with the empty table slots. Figure out what situation may have cause the error and make an appropriate recovery.</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Panic-mode recovery</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Discard symbols from the stack until a non-terminal is found. Discard input symbols until a possible lookahead for that non-terminal is found. Try to continue parsing.</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Error productions</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Common errors can be added as rules to the grammar.</a:t>
            </a:r>
            <a:endParaRPr/>
          </a:p>
          <a:p>
            <a:pPr marL="742950" lvl="1" indent="-107950" algn="l" rtl="0">
              <a:lnSpc>
                <a:spcPct val="10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8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Error recovery in LR parsing</a:t>
            </a:r>
            <a:endParaRPr/>
          </a:p>
        </p:txBody>
      </p:sp>
      <p:sp>
        <p:nvSpPr>
          <p:cNvPr id="1317" name="Google Shape;1317;p87"/>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Phrase-level recovery</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Consider the table for grammar E→E+E | id</a:t>
            </a:r>
            <a:endParaRPr sz="1800" b="0" i="0" u="none">
              <a:solidFill>
                <a:schemeClr val="dk1"/>
              </a:solidFill>
              <a:latin typeface="Times New Roman"/>
              <a:ea typeface="Times New Roman"/>
              <a:cs typeface="Times New Roman"/>
              <a:sym typeface="Times New Roman"/>
            </a:endParaRPr>
          </a:p>
          <a:p>
            <a:pPr marL="34290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sp>
        <p:nvSpPr>
          <p:cNvPr id="1318" name="Google Shape;1318;p87"/>
          <p:cNvSpPr txBox="1"/>
          <p:nvPr/>
        </p:nvSpPr>
        <p:spPr>
          <a:xfrm>
            <a:off x="2228850" y="2514600"/>
            <a:ext cx="4438650" cy="193833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       +          	id         $              E</a:t>
            </a:r>
            <a:endParaRPr/>
          </a:p>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0    </a:t>
            </a:r>
            <a:r>
              <a:rPr lang="en-US" sz="2000" b="0" i="0" u="none">
                <a:solidFill>
                  <a:srgbClr val="FF0000"/>
                </a:solidFill>
                <a:latin typeface="Comic Sans MS"/>
                <a:ea typeface="Comic Sans MS"/>
                <a:cs typeface="Comic Sans MS"/>
                <a:sym typeface="Comic Sans MS"/>
              </a:rPr>
              <a:t>e1 </a:t>
            </a:r>
            <a:r>
              <a:rPr lang="en-US" sz="2000" b="0" i="0" u="none">
                <a:solidFill>
                  <a:schemeClr val="dk1"/>
                </a:solidFill>
                <a:latin typeface="Comic Sans MS"/>
                <a:ea typeface="Comic Sans MS"/>
                <a:cs typeface="Comic Sans MS"/>
                <a:sym typeface="Comic Sans MS"/>
              </a:rPr>
              <a:t>        	s2        </a:t>
            </a:r>
            <a:r>
              <a:rPr lang="en-US" sz="2000" b="0" i="0" u="none">
                <a:solidFill>
                  <a:srgbClr val="FF0000"/>
                </a:solidFill>
                <a:latin typeface="Comic Sans MS"/>
                <a:ea typeface="Comic Sans MS"/>
                <a:cs typeface="Comic Sans MS"/>
                <a:sym typeface="Comic Sans MS"/>
              </a:rPr>
              <a:t>e1  </a:t>
            </a:r>
            <a:r>
              <a:rPr lang="en-US" sz="2000" b="0" i="0" u="none">
                <a:solidFill>
                  <a:schemeClr val="dk1"/>
                </a:solidFill>
                <a:latin typeface="Comic Sans MS"/>
                <a:ea typeface="Comic Sans MS"/>
                <a:cs typeface="Comic Sans MS"/>
                <a:sym typeface="Comic Sans MS"/>
              </a:rPr>
              <a:t>            1</a:t>
            </a:r>
            <a:endParaRPr/>
          </a:p>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1    s3         	</a:t>
            </a:r>
            <a:r>
              <a:rPr lang="en-US" sz="2000" b="0" i="0" u="none">
                <a:solidFill>
                  <a:srgbClr val="FF33CC"/>
                </a:solidFill>
                <a:latin typeface="Comic Sans MS"/>
                <a:ea typeface="Comic Sans MS"/>
                <a:cs typeface="Comic Sans MS"/>
                <a:sym typeface="Comic Sans MS"/>
              </a:rPr>
              <a:t>e2</a:t>
            </a:r>
            <a:r>
              <a:rPr lang="en-US" sz="2000" b="0" i="0" u="none">
                <a:solidFill>
                  <a:schemeClr val="dk1"/>
                </a:solidFill>
                <a:latin typeface="Comic Sans MS"/>
                <a:ea typeface="Comic Sans MS"/>
                <a:cs typeface="Comic Sans MS"/>
                <a:sym typeface="Comic Sans MS"/>
              </a:rPr>
              <a:t>     accept</a:t>
            </a:r>
            <a:endParaRPr/>
          </a:p>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2    r(E</a:t>
            </a:r>
            <a:r>
              <a:rPr lang="en-US" sz="2000" b="0" i="0" u="none">
                <a:solidFill>
                  <a:schemeClr val="dk1"/>
                </a:solidFill>
                <a:latin typeface="Times New Roman"/>
                <a:ea typeface="Times New Roman"/>
                <a:cs typeface="Times New Roman"/>
                <a:sym typeface="Times New Roman"/>
              </a:rPr>
              <a:t>→id)</a:t>
            </a:r>
            <a:r>
              <a:rPr lang="en-US" sz="2000" b="0" i="0" u="none">
                <a:solidFill>
                  <a:schemeClr val="dk1"/>
                </a:solidFill>
                <a:latin typeface="Comic Sans MS"/>
                <a:ea typeface="Comic Sans MS"/>
                <a:cs typeface="Comic Sans MS"/>
                <a:sym typeface="Comic Sans MS"/>
              </a:rPr>
              <a:t> 	</a:t>
            </a:r>
            <a:r>
              <a:rPr lang="en-US" sz="2000" b="0" i="0" u="none">
                <a:solidFill>
                  <a:srgbClr val="FF9900"/>
                </a:solidFill>
                <a:latin typeface="Comic Sans MS"/>
                <a:ea typeface="Comic Sans MS"/>
                <a:cs typeface="Comic Sans MS"/>
                <a:sym typeface="Comic Sans MS"/>
              </a:rPr>
              <a:t>e3</a:t>
            </a:r>
            <a:r>
              <a:rPr lang="en-US" sz="2000" b="0" i="0" u="none">
                <a:solidFill>
                  <a:schemeClr val="dk1"/>
                </a:solidFill>
                <a:latin typeface="Comic Sans MS"/>
                <a:ea typeface="Comic Sans MS"/>
                <a:cs typeface="Comic Sans MS"/>
                <a:sym typeface="Comic Sans MS"/>
              </a:rPr>
              <a:t>     r(E</a:t>
            </a:r>
            <a:r>
              <a:rPr lang="en-US" sz="2000" b="0" i="0" u="none">
                <a:solidFill>
                  <a:schemeClr val="dk1"/>
                </a:solidFill>
                <a:latin typeface="Times New Roman"/>
                <a:ea typeface="Times New Roman"/>
                <a:cs typeface="Times New Roman"/>
                <a:sym typeface="Times New Roman"/>
              </a:rPr>
              <a:t>→id)</a:t>
            </a:r>
            <a:endParaRPr/>
          </a:p>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3    </a:t>
            </a:r>
            <a:r>
              <a:rPr lang="en-US" sz="2000" b="0" i="0" u="none">
                <a:solidFill>
                  <a:srgbClr val="FF0000"/>
                </a:solidFill>
                <a:latin typeface="Comic Sans MS"/>
                <a:ea typeface="Comic Sans MS"/>
                <a:cs typeface="Comic Sans MS"/>
                <a:sym typeface="Comic Sans MS"/>
              </a:rPr>
              <a:t>e1</a:t>
            </a:r>
            <a:r>
              <a:rPr lang="en-US" sz="2000" b="0" i="0" u="none">
                <a:solidFill>
                  <a:schemeClr val="dk1"/>
                </a:solidFill>
                <a:latin typeface="Comic Sans MS"/>
                <a:ea typeface="Comic Sans MS"/>
                <a:cs typeface="Comic Sans MS"/>
                <a:sym typeface="Comic Sans MS"/>
              </a:rPr>
              <a:t>         	s2        </a:t>
            </a:r>
            <a:r>
              <a:rPr lang="en-US" sz="2000" b="0" i="0" u="none">
                <a:solidFill>
                  <a:srgbClr val="FF0000"/>
                </a:solidFill>
                <a:latin typeface="Comic Sans MS"/>
                <a:ea typeface="Comic Sans MS"/>
                <a:cs typeface="Comic Sans MS"/>
                <a:sym typeface="Comic Sans MS"/>
              </a:rPr>
              <a:t>e1</a:t>
            </a:r>
            <a:r>
              <a:rPr lang="en-US" sz="2000" b="0" i="0" u="none">
                <a:solidFill>
                  <a:schemeClr val="dk1"/>
                </a:solidFill>
                <a:latin typeface="Comic Sans MS"/>
                <a:ea typeface="Comic Sans MS"/>
                <a:cs typeface="Comic Sans MS"/>
                <a:sym typeface="Comic Sans MS"/>
              </a:rPr>
              <a:t>              4</a:t>
            </a:r>
            <a:endParaRPr/>
          </a:p>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4    r(E→E+E</a:t>
            </a:r>
            <a:r>
              <a:rPr lang="en-US" sz="2000" b="0" i="0" u="none">
                <a:solidFill>
                  <a:schemeClr val="dk1"/>
                </a:solidFill>
                <a:latin typeface="Times New Roman"/>
                <a:ea typeface="Times New Roman"/>
                <a:cs typeface="Times New Roman"/>
                <a:sym typeface="Times New Roman"/>
              </a:rPr>
              <a:t>)</a:t>
            </a:r>
            <a:r>
              <a:rPr lang="en-US" sz="2000" b="0" i="0" u="none">
                <a:solidFill>
                  <a:schemeClr val="dk1"/>
                </a:solidFill>
                <a:latin typeface="Comic Sans MS"/>
                <a:ea typeface="Comic Sans MS"/>
                <a:cs typeface="Comic Sans MS"/>
                <a:sym typeface="Comic Sans MS"/>
              </a:rPr>
              <a:t>   </a:t>
            </a:r>
            <a:r>
              <a:rPr lang="en-US" sz="2000" b="0" i="0" u="none">
                <a:solidFill>
                  <a:srgbClr val="FF33CC"/>
                </a:solidFill>
                <a:latin typeface="Comic Sans MS"/>
                <a:ea typeface="Comic Sans MS"/>
                <a:cs typeface="Comic Sans MS"/>
                <a:sym typeface="Comic Sans MS"/>
              </a:rPr>
              <a:t>e2</a:t>
            </a:r>
            <a:r>
              <a:rPr lang="en-US" sz="2000" b="0" i="0" u="none">
                <a:solidFill>
                  <a:schemeClr val="dk1"/>
                </a:solidFill>
                <a:latin typeface="Comic Sans MS"/>
                <a:ea typeface="Comic Sans MS"/>
                <a:cs typeface="Comic Sans MS"/>
                <a:sym typeface="Comic Sans MS"/>
              </a:rPr>
              <a:t>   r(E→E+E</a:t>
            </a:r>
            <a:r>
              <a:rPr lang="en-US" sz="2000" b="0" i="0" u="none">
                <a:solidFill>
                  <a:schemeClr val="dk1"/>
                </a:solidFill>
                <a:latin typeface="Times New Roman"/>
                <a:ea typeface="Times New Roman"/>
                <a:cs typeface="Times New Roman"/>
                <a:sym typeface="Times New Roman"/>
              </a:rPr>
              <a:t>)</a:t>
            </a:r>
            <a:endParaRPr/>
          </a:p>
        </p:txBody>
      </p:sp>
      <p:cxnSp>
        <p:nvCxnSpPr>
          <p:cNvPr id="1319" name="Google Shape;1319;p87"/>
          <p:cNvCxnSpPr/>
          <p:nvPr/>
        </p:nvCxnSpPr>
        <p:spPr>
          <a:xfrm>
            <a:off x="2576512" y="2497137"/>
            <a:ext cx="0" cy="1981200"/>
          </a:xfrm>
          <a:prstGeom prst="straightConnector1">
            <a:avLst/>
          </a:prstGeom>
          <a:noFill/>
          <a:ln w="9525" cap="flat" cmpd="sng">
            <a:solidFill>
              <a:schemeClr val="dk1"/>
            </a:solidFill>
            <a:prstDash val="solid"/>
            <a:miter lim="800000"/>
            <a:headEnd type="none" w="med" len="med"/>
            <a:tailEnd type="none" w="med" len="med"/>
          </a:ln>
        </p:spPr>
      </p:cxnSp>
      <p:cxnSp>
        <p:nvCxnSpPr>
          <p:cNvPr id="1320" name="Google Shape;1320;p87"/>
          <p:cNvCxnSpPr/>
          <p:nvPr/>
        </p:nvCxnSpPr>
        <p:spPr>
          <a:xfrm>
            <a:off x="6273800" y="2497137"/>
            <a:ext cx="0" cy="1981200"/>
          </a:xfrm>
          <a:prstGeom prst="straightConnector1">
            <a:avLst/>
          </a:prstGeom>
          <a:noFill/>
          <a:ln w="9525" cap="flat" cmpd="sng">
            <a:solidFill>
              <a:schemeClr val="dk1"/>
            </a:solidFill>
            <a:prstDash val="solid"/>
            <a:miter lim="800000"/>
            <a:headEnd type="none" w="med" len="med"/>
            <a:tailEnd type="none" w="med" len="med"/>
          </a:ln>
        </p:spPr>
      </p:cxnSp>
      <p:sp>
        <p:nvSpPr>
          <p:cNvPr id="1321" name="Google Shape;1321;p87"/>
          <p:cNvSpPr txBox="1"/>
          <p:nvPr/>
        </p:nvSpPr>
        <p:spPr>
          <a:xfrm>
            <a:off x="247650" y="4572000"/>
            <a:ext cx="86868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000"/>
              <a:buFont typeface="Comic Sans MS"/>
              <a:buNone/>
            </a:pPr>
            <a:r>
              <a:rPr lang="en-US" sz="2000" b="0" i="0" u="none">
                <a:solidFill>
                  <a:srgbClr val="FF0000"/>
                </a:solidFill>
                <a:latin typeface="Comic Sans MS"/>
                <a:ea typeface="Comic Sans MS"/>
                <a:cs typeface="Comic Sans MS"/>
                <a:sym typeface="Comic Sans MS"/>
              </a:rPr>
              <a:t>Error e1</a:t>
            </a:r>
            <a:r>
              <a:rPr lang="en-US" sz="2000" b="0" i="0" u="none">
                <a:solidFill>
                  <a:schemeClr val="dk1"/>
                </a:solidFill>
                <a:latin typeface="Comic Sans MS"/>
                <a:ea typeface="Comic Sans MS"/>
                <a:cs typeface="Comic Sans MS"/>
                <a:sym typeface="Comic Sans MS"/>
              </a:rPr>
              <a:t>: "missing operand inserted". Recover by inserting an imaginary</a:t>
            </a:r>
            <a:endParaRPr/>
          </a:p>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	   identifier in the stack and shifting to state 2. </a:t>
            </a:r>
            <a:endParaRPr/>
          </a:p>
        </p:txBody>
      </p:sp>
      <p:sp>
        <p:nvSpPr>
          <p:cNvPr id="1322" name="Google Shape;1322;p87"/>
          <p:cNvSpPr txBox="1"/>
          <p:nvPr/>
        </p:nvSpPr>
        <p:spPr>
          <a:xfrm>
            <a:off x="247650" y="5334000"/>
            <a:ext cx="8821737"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CC"/>
              </a:buClr>
              <a:buSzPts val="2000"/>
              <a:buFont typeface="Comic Sans MS"/>
              <a:buNone/>
            </a:pPr>
            <a:r>
              <a:rPr lang="en-US" sz="2000" b="0" i="0" u="none">
                <a:solidFill>
                  <a:srgbClr val="FF33CC"/>
                </a:solidFill>
                <a:latin typeface="Comic Sans MS"/>
                <a:ea typeface="Comic Sans MS"/>
                <a:cs typeface="Comic Sans MS"/>
                <a:sym typeface="Comic Sans MS"/>
              </a:rPr>
              <a:t>Error e2</a:t>
            </a:r>
            <a:r>
              <a:rPr lang="en-US" sz="2000" b="0" i="0" u="none">
                <a:solidFill>
                  <a:schemeClr val="dk1"/>
                </a:solidFill>
                <a:latin typeface="Comic Sans MS"/>
                <a:ea typeface="Comic Sans MS"/>
                <a:cs typeface="Comic Sans MS"/>
                <a:sym typeface="Comic Sans MS"/>
              </a:rPr>
              <a:t>: "missing operator inserted". Recover by inserting an imaginary</a:t>
            </a:r>
            <a:endParaRPr/>
          </a:p>
          <a:p>
            <a:pPr marL="0" marR="0" lvl="0" indent="0" algn="l" rtl="0">
              <a:lnSpc>
                <a:spcPct val="100000"/>
              </a:lnSpc>
              <a:spcBef>
                <a:spcPts val="0"/>
              </a:spcBef>
              <a:spcAft>
                <a:spcPts val="0"/>
              </a:spcAft>
              <a:buClr>
                <a:schemeClr val="dk1"/>
              </a:buClr>
              <a:buSzPts val="2000"/>
              <a:buFont typeface="Comic Sans MS"/>
              <a:buNone/>
            </a:pPr>
            <a:r>
              <a:rPr lang="en-US" sz="2000" b="0" i="0" u="none">
                <a:solidFill>
                  <a:schemeClr val="dk1"/>
                </a:solidFill>
                <a:latin typeface="Comic Sans MS"/>
                <a:ea typeface="Comic Sans MS"/>
                <a:cs typeface="Comic Sans MS"/>
                <a:sym typeface="Comic Sans MS"/>
              </a:rPr>
              <a:t>	   operator in the stack and shifting to state 3</a:t>
            </a:r>
            <a:endParaRPr/>
          </a:p>
        </p:txBody>
      </p:sp>
      <p:sp>
        <p:nvSpPr>
          <p:cNvPr id="1323" name="Google Shape;1323;p87"/>
          <p:cNvSpPr txBox="1"/>
          <p:nvPr/>
        </p:nvSpPr>
        <p:spPr>
          <a:xfrm>
            <a:off x="247650" y="6019800"/>
            <a:ext cx="17256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900"/>
              </a:buClr>
              <a:buSzPts val="2000"/>
              <a:buFont typeface="Comic Sans MS"/>
              <a:buNone/>
            </a:pPr>
            <a:r>
              <a:rPr lang="en-US" sz="2000" b="0" i="0" u="none">
                <a:solidFill>
                  <a:srgbClr val="FF9900"/>
                </a:solidFill>
                <a:latin typeface="Comic Sans MS"/>
                <a:ea typeface="Comic Sans MS"/>
                <a:cs typeface="Comic Sans MS"/>
                <a:sym typeface="Comic Sans MS"/>
              </a:rPr>
              <a:t>Error e3</a:t>
            </a:r>
            <a:r>
              <a:rPr lang="en-US" sz="2000" b="0" i="0" u="none">
                <a:solidFill>
                  <a:schemeClr val="dk1"/>
                </a:solidFill>
                <a:latin typeface="Comic Sans MS"/>
                <a:ea typeface="Comic Sans MS"/>
                <a:cs typeface="Comic Sans MS"/>
                <a:sym typeface="Comic Sans MS"/>
              </a:rPr>
              <a:t>: ?? </a:t>
            </a:r>
            <a:endParaRPr/>
          </a:p>
        </p:txBody>
      </p:sp>
      <p:cxnSp>
        <p:nvCxnSpPr>
          <p:cNvPr id="1324" name="Google Shape;1324;p87"/>
          <p:cNvCxnSpPr/>
          <p:nvPr/>
        </p:nvCxnSpPr>
        <p:spPr>
          <a:xfrm>
            <a:off x="2238375" y="2857500"/>
            <a:ext cx="4429125" cy="1587"/>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8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Error recovery in LR parsing</a:t>
            </a:r>
            <a:endParaRPr/>
          </a:p>
        </p:txBody>
      </p:sp>
      <p:sp>
        <p:nvSpPr>
          <p:cNvPr id="1330" name="Google Shape;1330;p88"/>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Error productions</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Allow the parser to "recognize" erroneous input.</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Example:</a:t>
            </a:r>
            <a:endParaRPr/>
          </a:p>
          <a:p>
            <a:pPr marL="1143000" lvl="2" indent="-2286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statement : expression SEMI</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 error SEMI</a:t>
            </a:r>
            <a:br>
              <a:rPr lang="en-US" sz="2000" b="0" i="0"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 error NEWLINE</a:t>
            </a:r>
            <a:endParaRPr/>
          </a:p>
          <a:p>
            <a:pPr marL="1600200" lvl="3" indent="-22860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If the expression cannot be matched, discard everything up to the next semicolon or the next new line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8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Operator-Precedence Parser</a:t>
            </a:r>
            <a:endParaRPr/>
          </a:p>
        </p:txBody>
      </p:sp>
      <p:sp>
        <p:nvSpPr>
          <p:cNvPr id="1336" name="Google Shape;1336;p89"/>
          <p:cNvSpPr txBox="1">
            <a:spLocks noGrp="1"/>
          </p:cNvSpPr>
          <p:nvPr>
            <p:ph type="body" idx="1"/>
          </p:nvPr>
        </p:nvSpPr>
        <p:spPr>
          <a:xfrm>
            <a:off x="247650" y="1143000"/>
            <a:ext cx="9410700" cy="53244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Operator grammar</a:t>
            </a:r>
            <a:r>
              <a:rPr lang="en-US" sz="2400" b="0" i="0" u="none">
                <a:solidFill>
                  <a:schemeClr val="dk1"/>
                </a:solidFill>
                <a:latin typeface="Times New Roman"/>
                <a:ea typeface="Times New Roman"/>
                <a:cs typeface="Times New Roman"/>
                <a:sym typeface="Times New Roman"/>
              </a:rPr>
              <a:t> </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small, but an important class of grammars</a:t>
            </a:r>
            <a:endParaRPr/>
          </a:p>
          <a:p>
            <a:pPr marL="742950" lvl="1" indent="-285750" algn="l" rtl="0">
              <a:lnSpc>
                <a:spcPct val="100000"/>
              </a:lnSpc>
              <a:spcBef>
                <a:spcPts val="62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we may have an efficient operator precedence parser (a shift-reduce parser) for an operator grammar</a:t>
            </a:r>
            <a:r>
              <a:rPr lang="en-US" sz="31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 an </a:t>
            </a:r>
            <a:r>
              <a:rPr lang="en-US" sz="2400" b="0" i="1" u="none">
                <a:solidFill>
                  <a:schemeClr val="dk1"/>
                </a:solidFill>
                <a:latin typeface="Times New Roman"/>
                <a:ea typeface="Times New Roman"/>
                <a:cs typeface="Times New Roman"/>
                <a:sym typeface="Times New Roman"/>
              </a:rPr>
              <a:t>operator grammar</a:t>
            </a:r>
            <a:r>
              <a:rPr lang="en-US" sz="2400" b="0" i="0" u="none">
                <a:solidFill>
                  <a:schemeClr val="dk1"/>
                </a:solidFill>
                <a:latin typeface="Times New Roman"/>
                <a:ea typeface="Times New Roman"/>
                <a:cs typeface="Times New Roman"/>
                <a:sym typeface="Times New Roman"/>
              </a:rPr>
              <a:t>, </a:t>
            </a:r>
            <a:r>
              <a:rPr lang="en-US" sz="2400" b="0" i="0" u="none">
                <a:solidFill>
                  <a:srgbClr val="FF0000"/>
                </a:solidFill>
                <a:latin typeface="Times New Roman"/>
                <a:ea typeface="Times New Roman"/>
                <a:cs typeface="Times New Roman"/>
                <a:sym typeface="Times New Roman"/>
              </a:rPr>
              <a:t>no production rule can have</a:t>
            </a:r>
            <a:r>
              <a:rPr lang="en-US" sz="2400" b="0" i="0" u="none">
                <a:solidFill>
                  <a:schemeClr val="dk1"/>
                </a:solidFill>
                <a:latin typeface="Times New Roman"/>
                <a:ea typeface="Times New Roman"/>
                <a:cs typeface="Times New Roman"/>
                <a:sym typeface="Times New Roman"/>
              </a:rPr>
              <a:t>:</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ε at the right side</a:t>
            </a:r>
            <a:endParaRPr/>
          </a:p>
          <a:p>
            <a:pPr marL="742950" lvl="1" indent="-28575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two adjacent non-terminals at the right side.</a:t>
            </a:r>
            <a:endParaRPr/>
          </a:p>
          <a:p>
            <a:pPr marL="342900" lvl="0" indent="-215900" algn="l" rtl="0">
              <a:lnSpc>
                <a:spcPct val="10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Ex:</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E→AB	 	E→EOE				 E→E+E |</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A→a		 	E→id				        E*E |</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B→b		 	O→+|*|/				        E/E  |  id </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not operator grammar	not operator grammar		operator grammar</a:t>
            </a:r>
            <a:endParaRPr/>
          </a:p>
        </p:txBody>
      </p:sp>
      <p:sp>
        <p:nvSpPr>
          <p:cNvPr id="1337" name="Google Shape;1337;p89"/>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Shift-Reduce Parsing</a:t>
            </a:r>
            <a:endParaRPr/>
          </a:p>
        </p:txBody>
      </p:sp>
      <p:sp>
        <p:nvSpPr>
          <p:cNvPr id="200" name="Google Shape;200;p9"/>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push '$' onto the stack;</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token = nextToken();</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repeat</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if (there is a </a:t>
            </a:r>
            <a:r>
              <a:rPr lang="en-US" sz="2400" b="0" i="0" u="none">
                <a:solidFill>
                  <a:schemeClr val="accent2"/>
                </a:solidFill>
                <a:latin typeface="Times New Roman"/>
                <a:ea typeface="Times New Roman"/>
                <a:cs typeface="Times New Roman"/>
                <a:sym typeface="Times New Roman"/>
              </a:rPr>
              <a:t>handle</a:t>
            </a:r>
            <a:r>
              <a:rPr lang="en-US" sz="2400" b="0" i="0" u="none">
                <a:solidFill>
                  <a:schemeClr val="dk1"/>
                </a:solidFill>
                <a:latin typeface="Times New Roman"/>
                <a:ea typeface="Times New Roman"/>
                <a:cs typeface="Times New Roman"/>
                <a:sym typeface="Times New Roman"/>
              </a:rPr>
              <a:t>  A::=b on top of the stack){</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reduce b  to  A; /* reduce */</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pop b off the stack;</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push A onto the stack;</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 else {/* shift */</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shift token onto the stack;</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token = nextToken();</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until (top of stack is S and token is eof)</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9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Precedence Relations</a:t>
            </a:r>
            <a:endParaRPr/>
          </a:p>
        </p:txBody>
      </p:sp>
      <p:sp>
        <p:nvSpPr>
          <p:cNvPr id="1343" name="Google Shape;1343;p90"/>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 operator-precedence parsing, we define three disjoint precedence relations between certain pairs of terminals.</a:t>
            </a:r>
            <a:endParaRPr/>
          </a:p>
          <a:p>
            <a:pPr marL="342900" lvl="0" indent="-279400" algn="l" rtl="0">
              <a:lnSpc>
                <a:spcPct val="10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 &lt;</a:t>
            </a:r>
            <a:r>
              <a:rPr lang="en-US" sz="2400" b="0" i="0" u="none" baseline="30000">
                <a:solidFill>
                  <a:schemeClr val="dk1"/>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b	b has higher precedence than a</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 =· b	b has same precedence as a</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 </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 b	b has lower precedence than a</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determination of correct precedence relations between terminals  are based on the traditional notions of associativity and precedence of operators. (Unary minus causes a problem).</a:t>
            </a:r>
            <a:endParaRPr/>
          </a:p>
        </p:txBody>
      </p:sp>
      <p:sp>
        <p:nvSpPr>
          <p:cNvPr id="1344" name="Google Shape;1344;p90"/>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9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Using Operator-Precedence Relations</a:t>
            </a:r>
            <a:endParaRPr/>
          </a:p>
        </p:txBody>
      </p:sp>
      <p:sp>
        <p:nvSpPr>
          <p:cNvPr id="1350" name="Google Shape;1350;p91"/>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a:t>
            </a:r>
            <a:r>
              <a:rPr lang="en-US" sz="2400" b="0" i="0" u="none">
                <a:solidFill>
                  <a:srgbClr val="CC0000"/>
                </a:solidFill>
                <a:latin typeface="Times New Roman"/>
                <a:ea typeface="Times New Roman"/>
                <a:cs typeface="Times New Roman"/>
                <a:sym typeface="Times New Roman"/>
              </a:rPr>
              <a:t> intention</a:t>
            </a:r>
            <a:r>
              <a:rPr lang="en-US" sz="2400" b="0" i="0" u="none">
                <a:solidFill>
                  <a:schemeClr val="dk1"/>
                </a:solidFill>
                <a:latin typeface="Times New Roman"/>
                <a:ea typeface="Times New Roman"/>
                <a:cs typeface="Times New Roman"/>
                <a:sym typeface="Times New Roman"/>
              </a:rPr>
              <a:t> of the precedence relations is </a:t>
            </a:r>
            <a:r>
              <a:rPr lang="en-US" sz="2400" b="0" i="0" u="none">
                <a:solidFill>
                  <a:srgbClr val="CC0000"/>
                </a:solidFill>
                <a:latin typeface="Times New Roman"/>
                <a:ea typeface="Times New Roman"/>
                <a:cs typeface="Times New Roman"/>
                <a:sym typeface="Times New Roman"/>
              </a:rPr>
              <a:t>to find the handle of a right-sentential form</a:t>
            </a:r>
            <a:r>
              <a:rPr lang="en-US" sz="24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&lt;</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with marking the left end, </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 appearing in the interior of the handle, and</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 marking the right hand.</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 input string  </a:t>
            </a:r>
            <a:r>
              <a:rPr lang="en-US" sz="2400" b="0" i="0" u="none">
                <a:solidFill>
                  <a:srgbClr val="CC0000"/>
                </a:solidFill>
                <a:latin typeface="Times New Roman"/>
                <a:ea typeface="Times New Roman"/>
                <a:cs typeface="Times New Roman"/>
                <a:sym typeface="Times New Roman"/>
              </a:rPr>
              <a:t>$a</a:t>
            </a:r>
            <a:r>
              <a:rPr lang="en-US" sz="2400" b="0" i="0" u="none" baseline="-25000">
                <a:solidFill>
                  <a:srgbClr val="CC0000"/>
                </a:solidFill>
                <a:latin typeface="Times New Roman"/>
                <a:ea typeface="Times New Roman"/>
                <a:cs typeface="Times New Roman"/>
                <a:sym typeface="Times New Roman"/>
              </a:rPr>
              <a:t>1</a:t>
            </a:r>
            <a:r>
              <a:rPr lang="en-US" sz="2400" b="0" i="0" u="none">
                <a:solidFill>
                  <a:srgbClr val="CC0000"/>
                </a:solidFill>
                <a:latin typeface="Times New Roman"/>
                <a:ea typeface="Times New Roman"/>
                <a:cs typeface="Times New Roman"/>
                <a:sym typeface="Times New Roman"/>
              </a:rPr>
              <a:t>a</a:t>
            </a:r>
            <a:r>
              <a:rPr lang="en-US" sz="2400" b="0" i="0" u="none" baseline="-25000">
                <a:solidFill>
                  <a:srgbClr val="CC0000"/>
                </a:solidFill>
                <a:latin typeface="Times New Roman"/>
                <a:ea typeface="Times New Roman"/>
                <a:cs typeface="Times New Roman"/>
                <a:sym typeface="Times New Roman"/>
              </a:rPr>
              <a:t>2</a:t>
            </a:r>
            <a:r>
              <a:rPr lang="en-US" sz="2400" b="0" i="0" u="none">
                <a:solidFill>
                  <a:srgbClr val="CC0000"/>
                </a:solidFill>
                <a:latin typeface="Times New Roman"/>
                <a:ea typeface="Times New Roman"/>
                <a:cs typeface="Times New Roman"/>
                <a:sym typeface="Times New Roman"/>
              </a:rPr>
              <a:t>...a</a:t>
            </a:r>
            <a:r>
              <a:rPr lang="en-US" sz="2400" b="0" i="0" u="none" baseline="-25000">
                <a:solidFill>
                  <a:srgbClr val="CC0000"/>
                </a:solidFill>
                <a:latin typeface="Times New Roman"/>
                <a:ea typeface="Times New Roman"/>
                <a:cs typeface="Times New Roman"/>
                <a:sym typeface="Times New Roman"/>
              </a:rPr>
              <a:t>n</a:t>
            </a:r>
            <a:r>
              <a:rPr lang="en-US" sz="2400" b="0" i="0" u="none">
                <a:solidFill>
                  <a:srgbClr val="CC0000"/>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we insert the precedence relation between the pairs of terminals (the precedence relation holds between the terminals in that pair).</a:t>
            </a:r>
            <a:endParaRPr/>
          </a:p>
          <a:p>
            <a:pPr marL="34290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1351" name="Google Shape;1351;p91"/>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9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Using Operator -Precedence Relations</a:t>
            </a:r>
            <a:endParaRPr/>
          </a:p>
        </p:txBody>
      </p:sp>
      <p:sp>
        <p:nvSpPr>
          <p:cNvPr id="1357" name="Google Shape;1357;p92"/>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 → E+E  |  E-E  |  E*E  |  E/E  |  E^E  |  (E)  |  -E  |  id </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The partial operator-precedence</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table for this grammar</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Then the input string </a:t>
            </a:r>
            <a:r>
              <a:rPr lang="en-US" sz="2400" b="0" i="0" u="none">
                <a:solidFill>
                  <a:srgbClr val="CC0000"/>
                </a:solidFill>
                <a:latin typeface="Times New Roman"/>
                <a:ea typeface="Times New Roman"/>
                <a:cs typeface="Times New Roman"/>
                <a:sym typeface="Times New Roman"/>
              </a:rPr>
              <a:t>id+id*id</a:t>
            </a:r>
            <a:r>
              <a:rPr lang="en-US" sz="2400" b="0" i="0" u="none">
                <a:solidFill>
                  <a:schemeClr val="dk1"/>
                </a:solidFill>
                <a:latin typeface="Times New Roman"/>
                <a:ea typeface="Times New Roman"/>
                <a:cs typeface="Times New Roman"/>
                <a:sym typeface="Times New Roman"/>
              </a:rPr>
              <a:t> with the precedence relations inserted will be:</a:t>
            </a:r>
            <a:endParaRPr/>
          </a:p>
          <a:p>
            <a:pPr marL="342900" lvl="0" indent="-279400" algn="l" rtl="0">
              <a:lnSpc>
                <a:spcPct val="100000"/>
              </a:lnSpc>
              <a:spcBef>
                <a:spcPts val="20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 &lt;</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 </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 + &lt;</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 </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 * &lt;</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id </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 $</a:t>
            </a:r>
            <a:endParaRPr/>
          </a:p>
        </p:txBody>
      </p:sp>
      <p:graphicFrame>
        <p:nvGraphicFramePr>
          <p:cNvPr id="1358" name="Google Shape;1358;p92"/>
          <p:cNvGraphicFramePr/>
          <p:nvPr/>
        </p:nvGraphicFramePr>
        <p:xfrm>
          <a:off x="6851650" y="1676400"/>
          <a:ext cx="3000000" cy="3000000"/>
        </p:xfrm>
        <a:graphic>
          <a:graphicData uri="http://schemas.openxmlformats.org/drawingml/2006/table">
            <a:tbl>
              <a:tblPr>
                <a:noFill/>
                <a:tableStyleId>{06AC34A5-F145-427F-A125-8F5CA0E42856}</a:tableStyleId>
              </a:tblPr>
              <a:tblGrid>
                <a:gridCol w="473075">
                  <a:extLst>
                    <a:ext uri="{9D8B030D-6E8A-4147-A177-3AD203B41FA5}">
                      <a16:colId xmlns:a16="http://schemas.microsoft.com/office/drawing/2014/main" val="20000"/>
                    </a:ext>
                  </a:extLst>
                </a:gridCol>
                <a:gridCol w="471475">
                  <a:extLst>
                    <a:ext uri="{9D8B030D-6E8A-4147-A177-3AD203B41FA5}">
                      <a16:colId xmlns:a16="http://schemas.microsoft.com/office/drawing/2014/main" val="20001"/>
                    </a:ext>
                  </a:extLst>
                </a:gridCol>
                <a:gridCol w="474650">
                  <a:extLst>
                    <a:ext uri="{9D8B030D-6E8A-4147-A177-3AD203B41FA5}">
                      <a16:colId xmlns:a16="http://schemas.microsoft.com/office/drawing/2014/main" val="20002"/>
                    </a:ext>
                  </a:extLst>
                </a:gridCol>
                <a:gridCol w="471475">
                  <a:extLst>
                    <a:ext uri="{9D8B030D-6E8A-4147-A177-3AD203B41FA5}">
                      <a16:colId xmlns:a16="http://schemas.microsoft.com/office/drawing/2014/main" val="20003"/>
                    </a:ext>
                  </a:extLst>
                </a:gridCol>
                <a:gridCol w="471475">
                  <a:extLst>
                    <a:ext uri="{9D8B030D-6E8A-4147-A177-3AD203B41FA5}">
                      <a16:colId xmlns:a16="http://schemas.microsoft.com/office/drawing/2014/main" val="20004"/>
                    </a:ext>
                  </a:extLst>
                </a:gridCol>
              </a:tblGrid>
              <a:tr h="39527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359" name="Google Shape;1359;p9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9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To Find The Handles</a:t>
            </a:r>
            <a:endParaRPr/>
          </a:p>
        </p:txBody>
      </p:sp>
      <p:sp>
        <p:nvSpPr>
          <p:cNvPr id="1365" name="Google Shape;1365;p93"/>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Scan the string from left end until the first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is encountered. </a:t>
            </a:r>
            <a:endParaRPr/>
          </a:p>
          <a:p>
            <a:pPr marL="457200" lvl="0" indent="-457200" algn="l" rtl="0">
              <a:lnSpc>
                <a:spcPct val="100000"/>
              </a:lnSpc>
              <a:spcBef>
                <a:spcPts val="40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Then scan backwards (to the left) until  &lt;</a:t>
            </a:r>
            <a:r>
              <a:rPr lang="en-US" sz="2000" b="0" i="0" u="none" baseline="30000">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 is encountered. </a:t>
            </a:r>
            <a:endParaRPr/>
          </a:p>
          <a:p>
            <a:pPr marL="457200" lvl="0" indent="-457200" algn="l" rtl="0">
              <a:lnSpc>
                <a:spcPct val="100000"/>
              </a:lnSpc>
              <a:spcBef>
                <a:spcPts val="48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The handle contains everything to left of the first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and to the right of the &lt;</a:t>
            </a:r>
            <a:r>
              <a:rPr lang="en-US" sz="2000" b="0" i="0" u="none" baseline="30000">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 is encountered.</a:t>
            </a:r>
            <a:r>
              <a:rPr lang="en-US" sz="2400" b="0" i="0" u="none">
                <a:solidFill>
                  <a:schemeClr val="dk1"/>
                </a:solidFill>
                <a:latin typeface="Times New Roman"/>
                <a:ea typeface="Times New Roman"/>
                <a:cs typeface="Times New Roman"/>
                <a:sym typeface="Times New Roman"/>
              </a:rPr>
              <a:t> </a:t>
            </a:r>
            <a:endParaRPr/>
          </a:p>
          <a:p>
            <a:pPr marL="457200" lvl="0" indent="-3048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CC0000"/>
                </a:solidFill>
                <a:latin typeface="Times New Roman"/>
                <a:ea typeface="Times New Roman"/>
                <a:cs typeface="Times New Roman"/>
                <a:sym typeface="Times New Roman"/>
              </a:rPr>
              <a:t>&lt;</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 id </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&gt;</a:t>
            </a:r>
            <a:r>
              <a:rPr lang="en-US" sz="2000" b="0" i="0" u="none">
                <a:solidFill>
                  <a:schemeClr val="dk1"/>
                </a:solidFill>
                <a:latin typeface="Times New Roman"/>
                <a:ea typeface="Times New Roman"/>
                <a:cs typeface="Times New Roman"/>
                <a:sym typeface="Times New Roman"/>
              </a:rPr>
              <a:t> +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id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id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	E → id		 $ </a:t>
            </a:r>
            <a:r>
              <a:rPr lang="en-US" sz="2000" b="0" i="0" u="none">
                <a:solidFill>
                  <a:srgbClr val="CC0000"/>
                </a:solidFill>
                <a:latin typeface="Times New Roman"/>
                <a:ea typeface="Times New Roman"/>
                <a:cs typeface="Times New Roman"/>
                <a:sym typeface="Times New Roman"/>
              </a:rPr>
              <a:t>id </a:t>
            </a:r>
            <a:r>
              <a:rPr lang="en-US" sz="2000" b="0" i="0" u="none">
                <a:solidFill>
                  <a:schemeClr val="dk1"/>
                </a:solidFill>
                <a:latin typeface="Times New Roman"/>
                <a:ea typeface="Times New Roman"/>
                <a:cs typeface="Times New Roman"/>
                <a:sym typeface="Times New Roman"/>
              </a:rPr>
              <a:t>+ id  *  id $</a:t>
            </a:r>
            <a:endParaRPr/>
          </a:p>
          <a:p>
            <a:pPr marL="457200" lvl="0" indent="-4572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 </a:t>
            </a:r>
            <a:r>
              <a:rPr lang="en-US" sz="2000" b="0" i="0" u="none">
                <a:solidFill>
                  <a:srgbClr val="CC0000"/>
                </a:solidFill>
                <a:latin typeface="Times New Roman"/>
                <a:ea typeface="Times New Roman"/>
                <a:cs typeface="Times New Roman"/>
                <a:sym typeface="Times New Roman"/>
              </a:rPr>
              <a:t>&lt;</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 id </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&gt;</a:t>
            </a:r>
            <a:r>
              <a:rPr lang="en-US" sz="2000" b="0" i="0" u="none">
                <a:solidFill>
                  <a:schemeClr val="dk1"/>
                </a:solidFill>
                <a:latin typeface="Times New Roman"/>
                <a:ea typeface="Times New Roman"/>
                <a:cs typeface="Times New Roman"/>
                <a:sym typeface="Times New Roman"/>
              </a:rPr>
              <a:t> *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id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 		E → id		 $  E + </a:t>
            </a:r>
            <a:r>
              <a:rPr lang="en-US" sz="2000" b="0" i="0" u="none">
                <a:solidFill>
                  <a:srgbClr val="CC0000"/>
                </a:solidFill>
                <a:latin typeface="Times New Roman"/>
                <a:ea typeface="Times New Roman"/>
                <a:cs typeface="Times New Roman"/>
                <a:sym typeface="Times New Roman"/>
              </a:rPr>
              <a:t>id </a:t>
            </a:r>
            <a:r>
              <a:rPr lang="en-US" sz="2000" b="0" i="0" u="none">
                <a:solidFill>
                  <a:schemeClr val="dk1"/>
                </a:solidFill>
                <a:latin typeface="Times New Roman"/>
                <a:ea typeface="Times New Roman"/>
                <a:cs typeface="Times New Roman"/>
                <a:sym typeface="Times New Roman"/>
              </a:rPr>
              <a:t> *  id  $ </a:t>
            </a:r>
            <a:endParaRPr/>
          </a:p>
          <a:p>
            <a:pPr marL="457200" lvl="0" indent="-4572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 </a:t>
            </a:r>
            <a:r>
              <a:rPr lang="en-US" sz="2000" b="0" i="0" u="none">
                <a:solidFill>
                  <a:srgbClr val="CC0000"/>
                </a:solidFill>
                <a:latin typeface="Times New Roman"/>
                <a:ea typeface="Times New Roman"/>
                <a:cs typeface="Times New Roman"/>
                <a:sym typeface="Times New Roman"/>
              </a:rPr>
              <a:t>&lt;</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 id </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&gt;</a:t>
            </a:r>
            <a:r>
              <a:rPr lang="en-US" sz="2000" b="0" i="0" u="none">
                <a:solidFill>
                  <a:schemeClr val="dk1"/>
                </a:solidFill>
                <a:latin typeface="Times New Roman"/>
                <a:ea typeface="Times New Roman"/>
                <a:cs typeface="Times New Roman"/>
                <a:sym typeface="Times New Roman"/>
              </a:rPr>
              <a:t> $ 		E → id		 $ E + E * </a:t>
            </a:r>
            <a:r>
              <a:rPr lang="en-US" sz="2000" b="0" i="0" u="none">
                <a:solidFill>
                  <a:srgbClr val="CC0000"/>
                </a:solidFill>
                <a:latin typeface="Times New Roman"/>
                <a:ea typeface="Times New Roman"/>
                <a:cs typeface="Times New Roman"/>
                <a:sym typeface="Times New Roman"/>
              </a:rPr>
              <a:t> id </a:t>
            </a:r>
            <a:r>
              <a:rPr lang="en-US" sz="2000" b="0" i="0" u="none">
                <a:solidFill>
                  <a:schemeClr val="dk1"/>
                </a:solidFill>
                <a:latin typeface="Times New Roman"/>
                <a:ea typeface="Times New Roman"/>
                <a:cs typeface="Times New Roman"/>
                <a:sym typeface="Times New Roman"/>
              </a:rPr>
              <a:t> $ </a:t>
            </a:r>
            <a:endParaRPr/>
          </a:p>
          <a:p>
            <a:pPr marL="457200" lvl="0" indent="-4572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 </a:t>
            </a:r>
            <a:r>
              <a:rPr lang="en-US" sz="2000" b="0" i="0" u="none">
                <a:solidFill>
                  <a:srgbClr val="CC0000"/>
                </a:solidFill>
                <a:latin typeface="Times New Roman"/>
                <a:ea typeface="Times New Roman"/>
                <a:cs typeface="Times New Roman"/>
                <a:sym typeface="Times New Roman"/>
              </a:rPr>
              <a:t>&lt;</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 * </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&gt;</a:t>
            </a:r>
            <a:r>
              <a:rPr lang="en-US" sz="2000" b="0" i="0" u="none">
                <a:solidFill>
                  <a:schemeClr val="dk1"/>
                </a:solidFill>
                <a:latin typeface="Times New Roman"/>
                <a:ea typeface="Times New Roman"/>
                <a:cs typeface="Times New Roman"/>
                <a:sym typeface="Times New Roman"/>
              </a:rPr>
              <a:t> $			E → E*E	 $ E +  </a:t>
            </a:r>
            <a:r>
              <a:rPr lang="en-US" sz="2000" b="0" i="0" u="none">
                <a:solidFill>
                  <a:srgbClr val="CC0000"/>
                </a:solidFill>
                <a:latin typeface="Times New Roman"/>
                <a:ea typeface="Times New Roman"/>
                <a:cs typeface="Times New Roman"/>
                <a:sym typeface="Times New Roman"/>
              </a:rPr>
              <a:t>E * </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E</a:t>
            </a:r>
            <a:r>
              <a:rPr lang="en-US" sz="2000" b="0" i="0" u="none">
                <a:solidFill>
                  <a:schemeClr val="dk1"/>
                </a:solidFill>
                <a:latin typeface="Times New Roman"/>
                <a:ea typeface="Times New Roman"/>
                <a:cs typeface="Times New Roman"/>
                <a:sym typeface="Times New Roman"/>
              </a:rPr>
              <a:t> $</a:t>
            </a:r>
            <a:endParaRPr/>
          </a:p>
          <a:p>
            <a:pPr marL="457200" lvl="0" indent="-4572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CC0000"/>
                </a:solidFill>
                <a:latin typeface="Times New Roman"/>
                <a:ea typeface="Times New Roman"/>
                <a:cs typeface="Times New Roman"/>
                <a:sym typeface="Times New Roman"/>
              </a:rPr>
              <a:t>&lt;</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 + </a:t>
            </a:r>
            <a:r>
              <a:rPr lang="en-US" sz="2000" b="0" i="0" u="none" baseline="30000">
                <a:solidFill>
                  <a:srgbClr val="CC0000"/>
                </a:solidFill>
                <a:latin typeface="Times New Roman"/>
                <a:ea typeface="Times New Roman"/>
                <a:cs typeface="Times New Roman"/>
                <a:sym typeface="Times New Roman"/>
              </a:rPr>
              <a:t>.</a:t>
            </a:r>
            <a:r>
              <a:rPr lang="en-US" sz="2000" b="0" i="0" u="none">
                <a:solidFill>
                  <a:srgbClr val="CC0000"/>
                </a:solidFill>
                <a:latin typeface="Times New Roman"/>
                <a:ea typeface="Times New Roman"/>
                <a:cs typeface="Times New Roman"/>
                <a:sym typeface="Times New Roman"/>
              </a:rPr>
              <a:t>&gt;</a:t>
            </a:r>
            <a:r>
              <a:rPr lang="en-US" sz="2000" b="0" i="0" u="none">
                <a:solidFill>
                  <a:schemeClr val="dk1"/>
                </a:solidFill>
                <a:latin typeface="Times New Roman"/>
                <a:ea typeface="Times New Roman"/>
                <a:cs typeface="Times New Roman"/>
                <a:sym typeface="Times New Roman"/>
              </a:rPr>
              <a:t> $			E → E+E	 $ </a:t>
            </a:r>
            <a:r>
              <a:rPr lang="en-US" sz="2000" b="0" i="0" u="none">
                <a:solidFill>
                  <a:srgbClr val="CC0000"/>
                </a:solidFill>
                <a:latin typeface="Times New Roman"/>
                <a:ea typeface="Times New Roman"/>
                <a:cs typeface="Times New Roman"/>
                <a:sym typeface="Times New Roman"/>
              </a:rPr>
              <a:t>E + E</a:t>
            </a:r>
            <a:r>
              <a:rPr lang="en-US" sz="2000" b="0" i="0" u="none">
                <a:solidFill>
                  <a:schemeClr val="dk1"/>
                </a:solidFill>
                <a:latin typeface="Times New Roman"/>
                <a:ea typeface="Times New Roman"/>
                <a:cs typeface="Times New Roman"/>
                <a:sym typeface="Times New Roman"/>
              </a:rPr>
              <a:t> $</a:t>
            </a:r>
            <a:endParaRPr/>
          </a:p>
          <a:p>
            <a:pPr marL="457200" lvl="0" indent="-4572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							 $ E $</a:t>
            </a:r>
            <a:endParaRPr sz="2000" b="0" i="0" u="none">
              <a:solidFill>
                <a:schemeClr val="dk1"/>
              </a:solidFill>
              <a:latin typeface="Times New Roman"/>
              <a:ea typeface="Times New Roman"/>
              <a:cs typeface="Times New Roman"/>
              <a:sym typeface="Times New Roman"/>
            </a:endParaRPr>
          </a:p>
          <a:p>
            <a:pPr marL="457200" lvl="0" indent="-330200" algn="l" rtl="0">
              <a:lnSpc>
                <a:spcPct val="10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342900" lvl="0" indent="-215900" algn="l" rtl="0">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p:txBody>
      </p:sp>
      <p:sp>
        <p:nvSpPr>
          <p:cNvPr id="1366" name="Google Shape;1366;p9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93</a:t>
            </a:fld>
            <a:endParaRPr/>
          </a:p>
        </p:txBody>
      </p:sp>
      <p:graphicFrame>
        <p:nvGraphicFramePr>
          <p:cNvPr id="1367" name="Google Shape;1367;p93"/>
          <p:cNvGraphicFramePr/>
          <p:nvPr/>
        </p:nvGraphicFramePr>
        <p:xfrm>
          <a:off x="7761287" y="4868862"/>
          <a:ext cx="3000000" cy="3000000"/>
        </p:xfrm>
        <a:graphic>
          <a:graphicData uri="http://schemas.openxmlformats.org/drawingml/2006/table">
            <a:tbl>
              <a:tblPr>
                <a:noFill/>
                <a:tableStyleId>{06AC34A5-F145-427F-A125-8F5CA0E42856}</a:tableStyleId>
              </a:tblPr>
              <a:tblGrid>
                <a:gridCol w="401625">
                  <a:extLst>
                    <a:ext uri="{9D8B030D-6E8A-4147-A177-3AD203B41FA5}">
                      <a16:colId xmlns:a16="http://schemas.microsoft.com/office/drawing/2014/main" val="20000"/>
                    </a:ext>
                  </a:extLst>
                </a:gridCol>
                <a:gridCol w="398450">
                  <a:extLst>
                    <a:ext uri="{9D8B030D-6E8A-4147-A177-3AD203B41FA5}">
                      <a16:colId xmlns:a16="http://schemas.microsoft.com/office/drawing/2014/main" val="20001"/>
                    </a:ext>
                  </a:extLst>
                </a:gridCol>
                <a:gridCol w="403225">
                  <a:extLst>
                    <a:ext uri="{9D8B030D-6E8A-4147-A177-3AD203B41FA5}">
                      <a16:colId xmlns:a16="http://schemas.microsoft.com/office/drawing/2014/main" val="20002"/>
                    </a:ext>
                  </a:extLst>
                </a:gridCol>
                <a:gridCol w="398450">
                  <a:extLst>
                    <a:ext uri="{9D8B030D-6E8A-4147-A177-3AD203B41FA5}">
                      <a16:colId xmlns:a16="http://schemas.microsoft.com/office/drawing/2014/main" val="20003"/>
                    </a:ext>
                  </a:extLst>
                </a:gridCol>
                <a:gridCol w="400050">
                  <a:extLst>
                    <a:ext uri="{9D8B030D-6E8A-4147-A177-3AD203B41FA5}">
                      <a16:colId xmlns:a16="http://schemas.microsoft.com/office/drawing/2014/main" val="20004"/>
                    </a:ext>
                  </a:extLst>
                </a:gridCol>
              </a:tblGrid>
              <a:tr h="36195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352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950">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352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950">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9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Operator-Precedence Parsing Algorithm</a:t>
            </a:r>
            <a:endParaRPr/>
          </a:p>
        </p:txBody>
      </p:sp>
      <p:sp>
        <p:nvSpPr>
          <p:cNvPr id="1373" name="Google Shape;1373;p94"/>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7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The input string  is</a:t>
            </a:r>
            <a:r>
              <a:rPr lang="en-US" sz="2000" b="1" i="0" u="none">
                <a:solidFill>
                  <a:srgbClr val="A50021"/>
                </a:solidFill>
                <a:latin typeface="Times New Roman"/>
                <a:ea typeface="Times New Roman"/>
                <a:cs typeface="Times New Roman"/>
                <a:sym typeface="Times New Roman"/>
              </a:rPr>
              <a:t> w$, </a:t>
            </a:r>
            <a:r>
              <a:rPr lang="en-US" sz="2000" b="1" i="0" u="none">
                <a:solidFill>
                  <a:schemeClr val="dk1"/>
                </a:solidFill>
                <a:latin typeface="Times New Roman"/>
                <a:ea typeface="Times New Roman"/>
                <a:cs typeface="Times New Roman"/>
                <a:sym typeface="Times New Roman"/>
              </a:rPr>
              <a:t>the initial stack is</a:t>
            </a:r>
            <a:r>
              <a:rPr lang="en-US" sz="2000" b="1" i="0" u="none">
                <a:solidFill>
                  <a:srgbClr val="A50021"/>
                </a:solidFill>
                <a:latin typeface="Times New Roman"/>
                <a:ea typeface="Times New Roman"/>
                <a:cs typeface="Times New Roman"/>
                <a:sym typeface="Times New Roman"/>
              </a:rPr>
              <a:t> $ </a:t>
            </a:r>
            <a:r>
              <a:rPr lang="en-US" sz="2000" b="1" i="0" u="none">
                <a:solidFill>
                  <a:schemeClr val="dk1"/>
                </a:solidFill>
                <a:latin typeface="Times New Roman"/>
                <a:ea typeface="Times New Roman"/>
                <a:cs typeface="Times New Roman"/>
                <a:sym typeface="Times New Roman"/>
              </a:rPr>
              <a:t>and a</a:t>
            </a:r>
            <a:r>
              <a:rPr lang="en-US" sz="2000" b="1" i="0" u="none">
                <a:solidFill>
                  <a:srgbClr val="A50021"/>
                </a:solidFill>
                <a:latin typeface="Times New Roman"/>
                <a:ea typeface="Times New Roman"/>
                <a:cs typeface="Times New Roman"/>
                <a:sym typeface="Times New Roman"/>
              </a:rPr>
              <a:t> table holds precedence relations  </a:t>
            </a:r>
            <a:r>
              <a:rPr lang="en-US" sz="2000" b="1" i="0" u="none">
                <a:solidFill>
                  <a:schemeClr val="dk1"/>
                </a:solidFill>
                <a:latin typeface="Times New Roman"/>
                <a:ea typeface="Times New Roman"/>
                <a:cs typeface="Times New Roman"/>
                <a:sym typeface="Times New Roman"/>
              </a:rPr>
              <a:t>between certain terminals</a:t>
            </a:r>
            <a:endParaRPr/>
          </a:p>
          <a:p>
            <a:pPr marL="342900" lvl="0" indent="-285750" algn="l" rtl="0">
              <a:lnSpc>
                <a:spcPct val="79000"/>
              </a:lnSpc>
              <a:spcBef>
                <a:spcPts val="180"/>
              </a:spcBef>
              <a:spcAft>
                <a:spcPts val="0"/>
              </a:spcAft>
              <a:buClr>
                <a:schemeClr val="dk1"/>
              </a:buClr>
              <a:buSzPts val="900"/>
              <a:buFont typeface="Times New Roman"/>
              <a:buNone/>
            </a:pPr>
            <a:endParaRPr sz="900" b="1" i="0" u="none">
              <a:solidFill>
                <a:schemeClr val="dk1"/>
              </a:solidFill>
              <a:latin typeface="Times New Roman"/>
              <a:ea typeface="Times New Roman"/>
              <a:cs typeface="Times New Roman"/>
              <a:sym typeface="Times New Roman"/>
            </a:endParaRPr>
          </a:p>
          <a:p>
            <a:pPr marL="342900" lvl="0" indent="-342900" algn="l" rtl="0">
              <a:lnSpc>
                <a:spcPct val="79000"/>
              </a:lnSpc>
              <a:spcBef>
                <a:spcPts val="40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Algorithm:</a:t>
            </a:r>
            <a:endParaRPr/>
          </a:p>
          <a:p>
            <a:pPr marL="342900" lvl="0" indent="-342900" algn="l" rtl="0">
              <a:lnSpc>
                <a:spcPct val="79000"/>
              </a:lnSpc>
              <a:spcBef>
                <a:spcPts val="360"/>
              </a:spcBef>
              <a:spcAft>
                <a:spcPts val="0"/>
              </a:spcAft>
              <a:buClr>
                <a:schemeClr val="dk1"/>
              </a:buClr>
              <a:buSzPts val="1600"/>
              <a:buFont typeface="Times New Roman"/>
              <a:buNone/>
            </a:pPr>
            <a:r>
              <a:rPr lang="en-US" sz="1600" b="1" i="1" u="none">
                <a:solidFill>
                  <a:schemeClr val="dk1"/>
                </a:solidFill>
                <a:latin typeface="Times New Roman"/>
                <a:ea typeface="Times New Roman"/>
                <a:cs typeface="Times New Roman"/>
                <a:sym typeface="Times New Roman"/>
              </a:rPr>
              <a:t>	</a:t>
            </a:r>
            <a:r>
              <a:rPr lang="en-US" sz="1800" b="0" i="0" u="none">
                <a:solidFill>
                  <a:schemeClr val="dk1"/>
                </a:solidFill>
                <a:latin typeface="Times New Roman"/>
                <a:ea typeface="Times New Roman"/>
                <a:cs typeface="Times New Roman"/>
                <a:sym typeface="Times New Roman"/>
              </a:rPr>
              <a:t>set p to point to the first symbol of w$ ;</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1" i="0" u="none">
                <a:solidFill>
                  <a:schemeClr val="dk1"/>
                </a:solidFill>
                <a:latin typeface="Times New Roman"/>
                <a:ea typeface="Times New Roman"/>
                <a:cs typeface="Times New Roman"/>
                <a:sym typeface="Times New Roman"/>
              </a:rPr>
              <a:t>repeat forever</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1" i="0" u="none">
                <a:solidFill>
                  <a:schemeClr val="dk1"/>
                </a:solidFill>
                <a:latin typeface="Times New Roman"/>
                <a:ea typeface="Times New Roman"/>
                <a:cs typeface="Times New Roman"/>
                <a:sym typeface="Times New Roman"/>
              </a:rPr>
              <a:t>if</a:t>
            </a:r>
            <a:r>
              <a:rPr lang="en-US" sz="1800" b="0" i="0" u="none">
                <a:solidFill>
                  <a:schemeClr val="dk1"/>
                </a:solidFill>
                <a:latin typeface="Times New Roman"/>
                <a:ea typeface="Times New Roman"/>
                <a:cs typeface="Times New Roman"/>
                <a:sym typeface="Times New Roman"/>
              </a:rPr>
              <a:t>  ( $ is on top of the stack </a:t>
            </a:r>
            <a:r>
              <a:rPr lang="en-US" sz="1800" b="1" i="0" u="none">
                <a:solidFill>
                  <a:schemeClr val="dk1"/>
                </a:solidFill>
                <a:latin typeface="Times New Roman"/>
                <a:ea typeface="Times New Roman"/>
                <a:cs typeface="Times New Roman"/>
                <a:sym typeface="Times New Roman"/>
              </a:rPr>
              <a:t>and</a:t>
            </a:r>
            <a:r>
              <a:rPr lang="en-US" sz="1800" b="0" i="0" u="none">
                <a:solidFill>
                  <a:schemeClr val="dk1"/>
                </a:solidFill>
                <a:latin typeface="Times New Roman"/>
                <a:ea typeface="Times New Roman"/>
                <a:cs typeface="Times New Roman"/>
                <a:sym typeface="Times New Roman"/>
              </a:rPr>
              <a:t> p points to $ ) </a:t>
            </a:r>
            <a:r>
              <a:rPr lang="en-US" sz="1800" b="1" i="0" u="none">
                <a:solidFill>
                  <a:schemeClr val="dk1"/>
                </a:solidFill>
                <a:latin typeface="Times New Roman"/>
                <a:ea typeface="Times New Roman"/>
                <a:cs typeface="Times New Roman"/>
                <a:sym typeface="Times New Roman"/>
              </a:rPr>
              <a:t>then  return</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1" i="0" u="none">
                <a:solidFill>
                  <a:schemeClr val="dk1"/>
                </a:solidFill>
                <a:latin typeface="Times New Roman"/>
                <a:ea typeface="Times New Roman"/>
                <a:cs typeface="Times New Roman"/>
                <a:sym typeface="Times New Roman"/>
              </a:rPr>
              <a:t>else</a:t>
            </a:r>
            <a:r>
              <a:rPr lang="en-US" sz="1800" b="0" i="0" u="none">
                <a:solidFill>
                  <a:schemeClr val="dk1"/>
                </a:solidFill>
                <a:latin typeface="Times New Roman"/>
                <a:ea typeface="Times New Roman"/>
                <a:cs typeface="Times New Roman"/>
                <a:sym typeface="Times New Roman"/>
              </a:rPr>
              <a:t> { </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let </a:t>
            </a:r>
            <a:r>
              <a:rPr lang="en-US" sz="1800" b="1" i="0" u="none">
                <a:solidFill>
                  <a:schemeClr val="dk1"/>
                </a:solidFill>
                <a:latin typeface="Times New Roman"/>
                <a:ea typeface="Times New Roman"/>
                <a:cs typeface="Times New Roman"/>
                <a:sym typeface="Times New Roman"/>
              </a:rPr>
              <a:t>a</a:t>
            </a:r>
            <a:r>
              <a:rPr lang="en-US" sz="1800" b="0" i="0" u="none">
                <a:solidFill>
                  <a:schemeClr val="dk1"/>
                </a:solidFill>
                <a:latin typeface="Times New Roman"/>
                <a:ea typeface="Times New Roman"/>
                <a:cs typeface="Times New Roman"/>
                <a:sym typeface="Times New Roman"/>
              </a:rPr>
              <a:t> be the topmost terminal symbol on the stack and let </a:t>
            </a:r>
            <a:r>
              <a:rPr lang="en-US" sz="1800" b="1" i="0" u="none">
                <a:solidFill>
                  <a:schemeClr val="dk1"/>
                </a:solidFill>
                <a:latin typeface="Times New Roman"/>
                <a:ea typeface="Times New Roman"/>
                <a:cs typeface="Times New Roman"/>
                <a:sym typeface="Times New Roman"/>
              </a:rPr>
              <a:t>b</a:t>
            </a:r>
            <a:r>
              <a:rPr lang="en-US" sz="1800" b="0" i="0" u="none">
                <a:solidFill>
                  <a:schemeClr val="dk1"/>
                </a:solidFill>
                <a:latin typeface="Times New Roman"/>
                <a:ea typeface="Times New Roman"/>
                <a:cs typeface="Times New Roman"/>
                <a:sym typeface="Times New Roman"/>
              </a:rPr>
              <a:t> be the symbol pointed to by p;</a:t>
            </a:r>
            <a:endParaRPr/>
          </a:p>
          <a:p>
            <a:pPr marL="342900" lvl="0" indent="-342900" algn="l" rtl="0">
              <a:lnSpc>
                <a:spcPct val="79000"/>
              </a:lnSpc>
              <a:spcBef>
                <a:spcPts val="48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1" i="0" u="none">
                <a:solidFill>
                  <a:schemeClr val="dk1"/>
                </a:solidFill>
                <a:latin typeface="Times New Roman"/>
                <a:ea typeface="Times New Roman"/>
                <a:cs typeface="Times New Roman"/>
                <a:sym typeface="Times New Roman"/>
              </a:rPr>
              <a:t>if</a:t>
            </a:r>
            <a:r>
              <a:rPr lang="en-US" sz="1800" b="0" i="0" u="none">
                <a:solidFill>
                  <a:schemeClr val="dk1"/>
                </a:solidFill>
                <a:latin typeface="Times New Roman"/>
                <a:ea typeface="Times New Roman"/>
                <a:cs typeface="Times New Roman"/>
                <a:sym typeface="Times New Roman"/>
              </a:rPr>
              <a:t>  ( a &lt;</a:t>
            </a:r>
            <a:r>
              <a:rPr lang="en-US" sz="1800" b="0" i="0" u="none" baseline="30000">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 b  or  a </a:t>
            </a:r>
            <a:r>
              <a:rPr lang="en-US" sz="2400" b="0" i="0" u="none">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 b  ) </a:t>
            </a:r>
            <a:r>
              <a:rPr lang="en-US" sz="1800" b="1" i="0" u="none">
                <a:solidFill>
                  <a:schemeClr val="dk1"/>
                </a:solidFill>
                <a:latin typeface="Times New Roman"/>
                <a:ea typeface="Times New Roman"/>
                <a:cs typeface="Times New Roman"/>
                <a:sym typeface="Times New Roman"/>
              </a:rPr>
              <a:t>then</a:t>
            </a:r>
            <a:r>
              <a:rPr lang="en-US" sz="1800" b="0" i="0" u="none">
                <a:solidFill>
                  <a:schemeClr val="dk1"/>
                </a:solidFill>
                <a:latin typeface="Times New Roman"/>
                <a:ea typeface="Times New Roman"/>
                <a:cs typeface="Times New Roman"/>
                <a:sym typeface="Times New Roman"/>
              </a:rPr>
              <a:t> {   	/* SHIFT */</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push b onto the stack;</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advance p to the next input symbol;</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1" i="0" u="none">
                <a:solidFill>
                  <a:schemeClr val="dk1"/>
                </a:solidFill>
                <a:latin typeface="Times New Roman"/>
                <a:ea typeface="Times New Roman"/>
                <a:cs typeface="Times New Roman"/>
                <a:sym typeface="Times New Roman"/>
              </a:rPr>
              <a:t>else if</a:t>
            </a:r>
            <a:r>
              <a:rPr lang="en-US" sz="1800" b="0" i="0" u="none">
                <a:solidFill>
                  <a:schemeClr val="dk1"/>
                </a:solidFill>
                <a:latin typeface="Times New Roman"/>
                <a:ea typeface="Times New Roman"/>
                <a:cs typeface="Times New Roman"/>
                <a:sym typeface="Times New Roman"/>
              </a:rPr>
              <a:t>  ( a </a:t>
            </a:r>
            <a:r>
              <a:rPr lang="en-US" sz="1800" b="0" i="0" u="none" baseline="30000">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&gt; b )  </a:t>
            </a:r>
            <a:r>
              <a:rPr lang="en-US" sz="1800" b="1" i="0" u="none">
                <a:solidFill>
                  <a:schemeClr val="dk1"/>
                </a:solidFill>
                <a:latin typeface="Times New Roman"/>
                <a:ea typeface="Times New Roman"/>
                <a:cs typeface="Times New Roman"/>
                <a:sym typeface="Times New Roman"/>
              </a:rPr>
              <a:t>then</a:t>
            </a:r>
            <a:r>
              <a:rPr lang="en-US" sz="1800" b="0" i="0" u="none">
                <a:solidFill>
                  <a:schemeClr val="dk1"/>
                </a:solidFill>
                <a:latin typeface="Times New Roman"/>
                <a:ea typeface="Times New Roman"/>
                <a:cs typeface="Times New Roman"/>
                <a:sym typeface="Times New Roman"/>
              </a:rPr>
              <a:t>		/* REDUCE */</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1" i="0" u="none">
                <a:solidFill>
                  <a:schemeClr val="dk1"/>
                </a:solidFill>
                <a:latin typeface="Times New Roman"/>
                <a:ea typeface="Times New Roman"/>
                <a:cs typeface="Times New Roman"/>
                <a:sym typeface="Times New Roman"/>
              </a:rPr>
              <a:t>repeat</a:t>
            </a:r>
            <a:r>
              <a:rPr lang="en-US" sz="1800" b="0" i="0" u="none">
                <a:solidFill>
                  <a:schemeClr val="dk1"/>
                </a:solidFill>
                <a:latin typeface="Times New Roman"/>
                <a:ea typeface="Times New Roman"/>
                <a:cs typeface="Times New Roman"/>
                <a:sym typeface="Times New Roman"/>
              </a:rPr>
              <a:t>  pop stack</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1" i="0" u="none">
                <a:solidFill>
                  <a:schemeClr val="dk1"/>
                </a:solidFill>
                <a:latin typeface="Times New Roman"/>
                <a:ea typeface="Times New Roman"/>
                <a:cs typeface="Times New Roman"/>
                <a:sym typeface="Times New Roman"/>
              </a:rPr>
              <a:t>until</a:t>
            </a:r>
            <a:r>
              <a:rPr lang="en-US" sz="1800" b="0" i="0" u="none">
                <a:solidFill>
                  <a:schemeClr val="dk1"/>
                </a:solidFill>
                <a:latin typeface="Times New Roman"/>
                <a:ea typeface="Times New Roman"/>
                <a:cs typeface="Times New Roman"/>
                <a:sym typeface="Times New Roman"/>
              </a:rPr>
              <a:t>  ( the top of stack terminal is related by &lt;</a:t>
            </a:r>
            <a:r>
              <a:rPr lang="en-US" sz="1800" b="0" i="0" u="none" baseline="30000">
                <a:solidFill>
                  <a:schemeClr val="dk1"/>
                </a:solidFill>
                <a:latin typeface="Times New Roman"/>
                <a:ea typeface="Times New Roman"/>
                <a:cs typeface="Times New Roman"/>
                <a:sym typeface="Times New Roman"/>
              </a:rPr>
              <a:t>.</a:t>
            </a:r>
            <a:r>
              <a:rPr lang="en-US" sz="1800" b="0" i="0" u="none">
                <a:solidFill>
                  <a:schemeClr val="dk1"/>
                </a:solidFill>
                <a:latin typeface="Times New Roman"/>
                <a:ea typeface="Times New Roman"/>
                <a:cs typeface="Times New Roman"/>
                <a:sym typeface="Times New Roman"/>
              </a:rPr>
              <a:t> to the terminal most 			recently popped );</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1" i="0" u="none">
                <a:solidFill>
                  <a:schemeClr val="dk1"/>
                </a:solidFill>
                <a:latin typeface="Times New Roman"/>
                <a:ea typeface="Times New Roman"/>
                <a:cs typeface="Times New Roman"/>
                <a:sym typeface="Times New Roman"/>
              </a:rPr>
              <a:t>else </a:t>
            </a:r>
            <a:r>
              <a:rPr lang="en-US" sz="1800" b="0" i="0" u="none">
                <a:solidFill>
                  <a:schemeClr val="dk1"/>
                </a:solidFill>
                <a:latin typeface="Times New Roman"/>
                <a:ea typeface="Times New Roman"/>
                <a:cs typeface="Times New Roman"/>
                <a:sym typeface="Times New Roman"/>
              </a:rPr>
              <a:t> error();</a:t>
            </a:r>
            <a:endParaRPr/>
          </a:p>
          <a:p>
            <a:pPr marL="342900" lvl="0" indent="-342900" algn="l" rtl="0">
              <a:lnSpc>
                <a:spcPct val="79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p:txBody>
      </p:sp>
      <p:sp>
        <p:nvSpPr>
          <p:cNvPr id="1374" name="Google Shape;1374;p9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79" name="Google Shape;1379;p9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Operator-Precedence Parsing Algorithm -- Example</a:t>
            </a:r>
            <a:endParaRPr/>
          </a:p>
        </p:txBody>
      </p:sp>
      <p:sp>
        <p:nvSpPr>
          <p:cNvPr id="1380" name="Google Shape;1380;p95"/>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None/>
            </a:pPr>
            <a:r>
              <a:rPr lang="en-US" sz="2400" b="1" i="1" u="sng">
                <a:solidFill>
                  <a:schemeClr val="dk1"/>
                </a:solidFill>
                <a:latin typeface="Times New Roman"/>
                <a:ea typeface="Times New Roman"/>
                <a:cs typeface="Times New Roman"/>
                <a:sym typeface="Times New Roman"/>
              </a:rPr>
              <a:t>stack</a:t>
            </a:r>
            <a:r>
              <a:rPr lang="en-US" sz="2400" b="0" i="0" u="none">
                <a:solidFill>
                  <a:schemeClr val="dk1"/>
                </a:solidFill>
                <a:latin typeface="Times New Roman"/>
                <a:ea typeface="Times New Roman"/>
                <a:cs typeface="Times New Roman"/>
                <a:sym typeface="Times New Roman"/>
              </a:rPr>
              <a:t>		</a:t>
            </a:r>
            <a:r>
              <a:rPr lang="en-US" sz="2400" b="1" i="1" u="sng">
                <a:solidFill>
                  <a:schemeClr val="dk1"/>
                </a:solidFill>
                <a:latin typeface="Times New Roman"/>
                <a:ea typeface="Times New Roman"/>
                <a:cs typeface="Times New Roman"/>
                <a:sym typeface="Times New Roman"/>
              </a:rPr>
              <a:t>input</a:t>
            </a:r>
            <a:r>
              <a:rPr lang="en-US" sz="2400" b="1" i="1" u="none">
                <a:solidFill>
                  <a:schemeClr val="dk1"/>
                </a:solidFill>
                <a:latin typeface="Times New Roman"/>
                <a:ea typeface="Times New Roman"/>
                <a:cs typeface="Times New Roman"/>
                <a:sym typeface="Times New Roman"/>
              </a:rPr>
              <a:t>			</a:t>
            </a:r>
            <a:r>
              <a:rPr lang="en-US" sz="2400" b="1" i="1" u="sng">
                <a:solidFill>
                  <a:schemeClr val="dk1"/>
                </a:solidFill>
                <a:latin typeface="Times New Roman"/>
                <a:ea typeface="Times New Roman"/>
                <a:cs typeface="Times New Roman"/>
                <a:sym typeface="Times New Roman"/>
              </a:rPr>
              <a:t>action</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A50021"/>
                </a:solidFill>
                <a:latin typeface="Times New Roman"/>
                <a:ea typeface="Times New Roman"/>
                <a:cs typeface="Times New Roman"/>
                <a:sym typeface="Times New Roman"/>
              </a:rPr>
              <a:t>id+id*id$</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 &lt;</a:t>
            </a:r>
            <a:r>
              <a:rPr lang="en-US" sz="2000" b="0" i="0" u="none" baseline="30000">
                <a:solidFill>
                  <a:schemeClr val="accent2"/>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id 	shift</a:t>
            </a:r>
            <a:endParaRPr sz="2000" b="0" i="0" u="none">
              <a:solidFill>
                <a:schemeClr val="accent2"/>
              </a:solidFill>
              <a:latin typeface="Times New Roman"/>
              <a:ea typeface="Times New Roman"/>
              <a:cs typeface="Times New Roman"/>
              <a:sym typeface="Times New Roman"/>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			</a:t>
            </a:r>
            <a:r>
              <a:rPr lang="en-US" sz="2000" b="0" i="0" u="none">
                <a:solidFill>
                  <a:srgbClr val="A50021"/>
                </a:solidFill>
                <a:latin typeface="Times New Roman"/>
                <a:ea typeface="Times New Roman"/>
                <a:cs typeface="Times New Roman"/>
                <a:sym typeface="Times New Roman"/>
              </a:rPr>
              <a:t>+id*id$</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id </a:t>
            </a:r>
            <a:r>
              <a:rPr lang="en-US" sz="2000" b="0" i="0" u="none" baseline="30000">
                <a:solidFill>
                  <a:schemeClr val="accent2"/>
                </a:solidFill>
                <a:latin typeface="Times New Roman"/>
                <a:ea typeface="Times New Roman"/>
                <a:cs typeface="Times New Roman"/>
                <a:sym typeface="Times New Roman"/>
              </a:rPr>
              <a:t>.</a:t>
            </a:r>
            <a:r>
              <a:rPr lang="en-US" sz="2000" b="0" i="0" u="none">
                <a:solidFill>
                  <a:schemeClr val="accent2"/>
                </a:solidFill>
                <a:latin typeface="Times New Roman"/>
                <a:ea typeface="Times New Roman"/>
                <a:cs typeface="Times New Roman"/>
                <a:sym typeface="Times New Roman"/>
              </a:rPr>
              <a:t>&gt; +	reduce E → id</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A50021"/>
                </a:solidFill>
                <a:latin typeface="Times New Roman"/>
                <a:ea typeface="Times New Roman"/>
                <a:cs typeface="Times New Roman"/>
                <a:sym typeface="Times New Roman"/>
              </a:rPr>
              <a:t>+id*id$	</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shift</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A50021"/>
                </a:solidFill>
                <a:latin typeface="Times New Roman"/>
                <a:ea typeface="Times New Roman"/>
                <a:cs typeface="Times New Roman"/>
                <a:sym typeface="Times New Roman"/>
              </a:rPr>
              <a:t>id*id$</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shift</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		</a:t>
            </a:r>
            <a:r>
              <a:rPr lang="en-US" sz="2000" b="0" i="0" u="none">
                <a:solidFill>
                  <a:srgbClr val="A50021"/>
                </a:solidFill>
                <a:latin typeface="Times New Roman"/>
                <a:ea typeface="Times New Roman"/>
                <a:cs typeface="Times New Roman"/>
                <a:sym typeface="Times New Roman"/>
              </a:rPr>
              <a:t>*id$</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id </a:t>
            </a:r>
            <a:r>
              <a:rPr lang="en-US" sz="2000" b="0" i="0" u="none" baseline="30000">
                <a:solidFill>
                  <a:schemeClr val="accent2"/>
                </a:solidFill>
                <a:latin typeface="Times New Roman"/>
                <a:ea typeface="Times New Roman"/>
                <a:cs typeface="Times New Roman"/>
                <a:sym typeface="Times New Roman"/>
              </a:rPr>
              <a:t>.</a:t>
            </a:r>
            <a:r>
              <a:rPr lang="en-US" sz="2000" b="0" i="0" u="none">
                <a:solidFill>
                  <a:schemeClr val="accent2"/>
                </a:solidFill>
                <a:latin typeface="Times New Roman"/>
                <a:ea typeface="Times New Roman"/>
                <a:cs typeface="Times New Roman"/>
                <a:sym typeface="Times New Roman"/>
              </a:rPr>
              <a:t>&gt; *	reduce	E → id</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A50021"/>
                </a:solidFill>
                <a:latin typeface="Times New Roman"/>
                <a:ea typeface="Times New Roman"/>
                <a:cs typeface="Times New Roman"/>
                <a:sym typeface="Times New Roman"/>
              </a:rPr>
              <a:t>*id$</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shift</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A50021"/>
                </a:solidFill>
                <a:latin typeface="Times New Roman"/>
                <a:ea typeface="Times New Roman"/>
                <a:cs typeface="Times New Roman"/>
                <a:sym typeface="Times New Roman"/>
              </a:rPr>
              <a:t>id$</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shift</a:t>
            </a:r>
            <a:r>
              <a:rPr lang="en-US" sz="20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		</a:t>
            </a:r>
            <a:r>
              <a:rPr lang="en-US" sz="2000" b="0" i="0" u="none">
                <a:solidFill>
                  <a:srgbClr val="A5002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id </a:t>
            </a:r>
            <a:r>
              <a:rPr lang="en-US" sz="2000" b="0" i="0" u="none" baseline="30000">
                <a:solidFill>
                  <a:schemeClr val="accent2"/>
                </a:solidFill>
                <a:latin typeface="Times New Roman"/>
                <a:ea typeface="Times New Roman"/>
                <a:cs typeface="Times New Roman"/>
                <a:sym typeface="Times New Roman"/>
              </a:rPr>
              <a:t>.</a:t>
            </a:r>
            <a:r>
              <a:rPr lang="en-US" sz="2000" b="0" i="0" u="none">
                <a:solidFill>
                  <a:schemeClr val="accent2"/>
                </a:solidFill>
                <a:latin typeface="Times New Roman"/>
                <a:ea typeface="Times New Roman"/>
                <a:cs typeface="Times New Roman"/>
                <a:sym typeface="Times New Roman"/>
              </a:rPr>
              <a:t>&gt; $	reduce	E → id</a:t>
            </a:r>
            <a:r>
              <a:rPr lang="en-US" sz="20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A5002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 </a:t>
            </a:r>
            <a:r>
              <a:rPr lang="en-US" sz="2000" b="0" i="0" u="none" baseline="30000">
                <a:solidFill>
                  <a:schemeClr val="accent2"/>
                </a:solidFill>
                <a:latin typeface="Times New Roman"/>
                <a:ea typeface="Times New Roman"/>
                <a:cs typeface="Times New Roman"/>
                <a:sym typeface="Times New Roman"/>
              </a:rPr>
              <a:t>.</a:t>
            </a:r>
            <a:r>
              <a:rPr lang="en-US" sz="2000" b="0" i="0" u="none">
                <a:solidFill>
                  <a:schemeClr val="accent2"/>
                </a:solidFill>
                <a:latin typeface="Times New Roman"/>
                <a:ea typeface="Times New Roman"/>
                <a:cs typeface="Times New Roman"/>
                <a:sym typeface="Times New Roman"/>
              </a:rPr>
              <a:t>&gt; $	reduce	E → E*E</a:t>
            </a:r>
            <a:r>
              <a:rPr lang="en-US" sz="20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A5002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 </a:t>
            </a:r>
            <a:r>
              <a:rPr lang="en-US" sz="2000" b="0" i="0" u="none" baseline="30000">
                <a:solidFill>
                  <a:schemeClr val="accent2"/>
                </a:solidFill>
                <a:latin typeface="Times New Roman"/>
                <a:ea typeface="Times New Roman"/>
                <a:cs typeface="Times New Roman"/>
                <a:sym typeface="Times New Roman"/>
              </a:rPr>
              <a:t>.</a:t>
            </a:r>
            <a:r>
              <a:rPr lang="en-US" sz="2000" b="0" i="0" u="none">
                <a:solidFill>
                  <a:schemeClr val="accent2"/>
                </a:solidFill>
                <a:latin typeface="Times New Roman"/>
                <a:ea typeface="Times New Roman"/>
                <a:cs typeface="Times New Roman"/>
                <a:sym typeface="Times New Roman"/>
              </a:rPr>
              <a:t>&gt; $	reduce	E → E+E </a:t>
            </a:r>
            <a:endParaRPr/>
          </a:p>
          <a:p>
            <a:pPr marL="34290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A5002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a:t>
            </a:r>
            <a:r>
              <a:rPr lang="en-US" sz="2000" b="0" i="0" u="none">
                <a:solidFill>
                  <a:schemeClr val="accent2"/>
                </a:solidFill>
                <a:latin typeface="Times New Roman"/>
                <a:ea typeface="Times New Roman"/>
                <a:cs typeface="Times New Roman"/>
                <a:sym typeface="Times New Roman"/>
              </a:rPr>
              <a:t>accept</a:t>
            </a:r>
            <a:endParaRPr/>
          </a:p>
        </p:txBody>
      </p:sp>
      <p:graphicFrame>
        <p:nvGraphicFramePr>
          <p:cNvPr id="1381" name="Google Shape;1381;p95"/>
          <p:cNvGraphicFramePr/>
          <p:nvPr/>
        </p:nvGraphicFramePr>
        <p:xfrm>
          <a:off x="7543800" y="1000125"/>
          <a:ext cx="3000000" cy="3000000"/>
        </p:xfrm>
        <a:graphic>
          <a:graphicData uri="http://schemas.openxmlformats.org/drawingml/2006/table">
            <a:tbl>
              <a:tblPr>
                <a:noFill/>
                <a:tableStyleId>{06AC34A5-F145-427F-A125-8F5CA0E42856}</a:tableStyleId>
              </a:tblPr>
              <a:tblGrid>
                <a:gridCol w="473075">
                  <a:extLst>
                    <a:ext uri="{9D8B030D-6E8A-4147-A177-3AD203B41FA5}">
                      <a16:colId xmlns:a16="http://schemas.microsoft.com/office/drawing/2014/main" val="20000"/>
                    </a:ext>
                  </a:extLst>
                </a:gridCol>
                <a:gridCol w="471475">
                  <a:extLst>
                    <a:ext uri="{9D8B030D-6E8A-4147-A177-3AD203B41FA5}">
                      <a16:colId xmlns:a16="http://schemas.microsoft.com/office/drawing/2014/main" val="20001"/>
                    </a:ext>
                  </a:extLst>
                </a:gridCol>
                <a:gridCol w="474650">
                  <a:extLst>
                    <a:ext uri="{9D8B030D-6E8A-4147-A177-3AD203B41FA5}">
                      <a16:colId xmlns:a16="http://schemas.microsoft.com/office/drawing/2014/main" val="20002"/>
                    </a:ext>
                  </a:extLst>
                </a:gridCol>
                <a:gridCol w="471475">
                  <a:extLst>
                    <a:ext uri="{9D8B030D-6E8A-4147-A177-3AD203B41FA5}">
                      <a16:colId xmlns:a16="http://schemas.microsoft.com/office/drawing/2014/main" val="20003"/>
                    </a:ext>
                  </a:extLst>
                </a:gridCol>
                <a:gridCol w="471475">
                  <a:extLst>
                    <a:ext uri="{9D8B030D-6E8A-4147-A177-3AD203B41FA5}">
                      <a16:colId xmlns:a16="http://schemas.microsoft.com/office/drawing/2014/main" val="20004"/>
                    </a:ext>
                  </a:extLst>
                </a:gridCol>
              </a:tblGrid>
              <a:tr h="38100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id</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5275">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382" name="Google Shape;1382;p9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How to Create Operator-Precedence Relations</a:t>
            </a:r>
            <a:endParaRPr/>
          </a:p>
        </p:txBody>
      </p:sp>
      <p:sp>
        <p:nvSpPr>
          <p:cNvPr id="1388" name="Google Shape;1388;p96"/>
          <p:cNvSpPr txBox="1">
            <a:spLocks noGrp="1"/>
          </p:cNvSpPr>
          <p:nvPr>
            <p:ph type="body" idx="1"/>
          </p:nvPr>
        </p:nvSpPr>
        <p:spPr>
          <a:xfrm>
            <a:off x="577850" y="1143000"/>
            <a:ext cx="8915400" cy="5324475"/>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We use associativity and precedence relations among operators.</a:t>
            </a:r>
            <a:endParaRPr/>
          </a:p>
          <a:p>
            <a:pPr marL="457200" lvl="0" indent="-457200" algn="l" rtl="0">
              <a:lnSpc>
                <a:spcPct val="10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If operator θ</a:t>
            </a:r>
            <a:r>
              <a:rPr lang="en-US" sz="2000" b="0" i="0" u="none" baseline="-25000">
                <a:solidFill>
                  <a:schemeClr val="dk1"/>
                </a:solidFill>
                <a:latin typeface="Times New Roman"/>
                <a:ea typeface="Times New Roman"/>
                <a:cs typeface="Times New Roman"/>
                <a:sym typeface="Times New Roman"/>
              </a:rPr>
              <a:t>1</a:t>
            </a:r>
            <a:r>
              <a:rPr lang="en-US" sz="2000" b="0" i="0" u="none">
                <a:solidFill>
                  <a:schemeClr val="dk1"/>
                </a:solidFill>
                <a:latin typeface="Times New Roman"/>
                <a:ea typeface="Times New Roman"/>
                <a:cs typeface="Times New Roman"/>
                <a:sym typeface="Times New Roman"/>
              </a:rPr>
              <a:t> has higher precedence than operator θ </a:t>
            </a:r>
            <a:r>
              <a:rPr lang="en-US" sz="2000" b="0" i="0" u="none" baseline="-25000">
                <a:solidFill>
                  <a:schemeClr val="dk1"/>
                </a:solidFill>
                <a:latin typeface="Times New Roman"/>
                <a:ea typeface="Times New Roman"/>
                <a:cs typeface="Times New Roman"/>
                <a:sym typeface="Times New Roman"/>
              </a:rPr>
              <a:t>2</a:t>
            </a:r>
            <a:r>
              <a:rPr lang="en-US" sz="2000" b="0" i="0" u="none">
                <a:solidFill>
                  <a:schemeClr val="dk1"/>
                </a:solidFill>
                <a:latin typeface="Times New Roman"/>
                <a:ea typeface="Times New Roman"/>
                <a:cs typeface="Times New Roman"/>
                <a:sym typeface="Times New Roman"/>
              </a:rPr>
              <a:t>,                                               🡺 θ </a:t>
            </a:r>
            <a:r>
              <a:rPr lang="en-US" sz="2000" b="0" i="0" u="none" baseline="-25000">
                <a:solidFill>
                  <a:schemeClr val="dk1"/>
                </a:solidFill>
                <a:latin typeface="Times New Roman"/>
                <a:ea typeface="Times New Roman"/>
                <a:cs typeface="Times New Roman"/>
                <a:sym typeface="Times New Roman"/>
              </a:rPr>
              <a:t>1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θ </a:t>
            </a:r>
            <a:r>
              <a:rPr lang="en-US" sz="2000" b="0" i="0" u="none" baseline="-25000">
                <a:solidFill>
                  <a:schemeClr val="dk1"/>
                </a:solidFill>
                <a:latin typeface="Times New Roman"/>
                <a:ea typeface="Times New Roman"/>
                <a:cs typeface="Times New Roman"/>
                <a:sym typeface="Times New Roman"/>
              </a:rPr>
              <a:t>2</a:t>
            </a:r>
            <a:r>
              <a:rPr lang="en-US" sz="2000" b="0" i="0" u="none">
                <a:solidFill>
                  <a:schemeClr val="dk1"/>
                </a:solidFill>
                <a:latin typeface="Times New Roman"/>
                <a:ea typeface="Times New Roman"/>
                <a:cs typeface="Times New Roman"/>
                <a:sym typeface="Times New Roman"/>
              </a:rPr>
              <a:t>   and θ </a:t>
            </a:r>
            <a:r>
              <a:rPr lang="en-US" sz="2000" b="0" i="0" u="none" baseline="-25000">
                <a:solidFill>
                  <a:schemeClr val="dk1"/>
                </a:solidFill>
                <a:latin typeface="Times New Roman"/>
                <a:ea typeface="Times New Roman"/>
                <a:cs typeface="Times New Roman"/>
                <a:sym typeface="Times New Roman"/>
              </a:rPr>
              <a:t>2</a:t>
            </a:r>
            <a:r>
              <a:rPr lang="en-US" sz="2000" b="0" i="0" u="none">
                <a:solidFill>
                  <a:schemeClr val="dk1"/>
                </a:solidFill>
                <a:latin typeface="Times New Roman"/>
                <a:ea typeface="Times New Roman"/>
                <a:cs typeface="Times New Roman"/>
                <a:sym typeface="Times New Roman"/>
              </a:rPr>
              <a:t>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θ </a:t>
            </a:r>
            <a:r>
              <a:rPr lang="en-US" sz="2000" b="0" i="0" u="none" baseline="-25000">
                <a:solidFill>
                  <a:schemeClr val="dk1"/>
                </a:solidFill>
                <a:latin typeface="Times New Roman"/>
                <a:ea typeface="Times New Roman"/>
                <a:cs typeface="Times New Roman"/>
                <a:sym typeface="Times New Roman"/>
              </a:rPr>
              <a:t>1</a:t>
            </a:r>
            <a:endParaRPr/>
          </a:p>
          <a:p>
            <a:pPr marL="457200" lvl="0" indent="-330200" algn="l" rtl="0">
              <a:lnSpc>
                <a:spcPct val="100000"/>
              </a:lnSpc>
              <a:spcBef>
                <a:spcPts val="400"/>
              </a:spcBef>
              <a:spcAft>
                <a:spcPts val="0"/>
              </a:spcAft>
              <a:buClr>
                <a:schemeClr val="dk1"/>
              </a:buClr>
              <a:buSzPts val="2000"/>
              <a:buFont typeface="Times New Roman"/>
              <a:buNone/>
            </a:pPr>
            <a:endParaRPr sz="2000" b="0" i="0" u="none" baseline="-25000">
              <a:solidFill>
                <a:schemeClr val="dk1"/>
              </a:solidFill>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If operator θ </a:t>
            </a:r>
            <a:r>
              <a:rPr lang="en-US" sz="2000" b="0" i="0" u="none" baseline="-25000">
                <a:solidFill>
                  <a:schemeClr val="dk1"/>
                </a:solidFill>
                <a:latin typeface="Times New Roman"/>
                <a:ea typeface="Times New Roman"/>
                <a:cs typeface="Times New Roman"/>
                <a:sym typeface="Times New Roman"/>
              </a:rPr>
              <a:t>1</a:t>
            </a:r>
            <a:r>
              <a:rPr lang="en-US" sz="2000" b="0" i="0" u="none">
                <a:solidFill>
                  <a:schemeClr val="dk1"/>
                </a:solidFill>
                <a:latin typeface="Times New Roman"/>
                <a:ea typeface="Times New Roman"/>
                <a:cs typeface="Times New Roman"/>
                <a:sym typeface="Times New Roman"/>
              </a:rPr>
              <a:t> and operator θ </a:t>
            </a:r>
            <a:r>
              <a:rPr lang="en-US" sz="2000" b="0" i="0" u="none" baseline="-25000">
                <a:solidFill>
                  <a:schemeClr val="dk1"/>
                </a:solidFill>
                <a:latin typeface="Times New Roman"/>
                <a:ea typeface="Times New Roman"/>
                <a:cs typeface="Times New Roman"/>
                <a:sym typeface="Times New Roman"/>
              </a:rPr>
              <a:t>2</a:t>
            </a:r>
            <a:r>
              <a:rPr lang="en-US" sz="2000" b="0" i="0" u="none">
                <a:solidFill>
                  <a:schemeClr val="dk1"/>
                </a:solidFill>
                <a:latin typeface="Times New Roman"/>
                <a:ea typeface="Times New Roman"/>
                <a:cs typeface="Times New Roman"/>
                <a:sym typeface="Times New Roman"/>
              </a:rPr>
              <a:t> have equal precedence,                                              they are left-associative    🡺 θ </a:t>
            </a:r>
            <a:r>
              <a:rPr lang="en-US" sz="2000" b="0" i="0" u="none" baseline="-25000">
                <a:solidFill>
                  <a:schemeClr val="dk1"/>
                </a:solidFill>
                <a:latin typeface="Times New Roman"/>
                <a:ea typeface="Times New Roman"/>
                <a:cs typeface="Times New Roman"/>
                <a:sym typeface="Times New Roman"/>
              </a:rPr>
              <a:t>1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θ </a:t>
            </a:r>
            <a:r>
              <a:rPr lang="en-US" sz="2000" b="0" i="0" u="none" baseline="-25000">
                <a:solidFill>
                  <a:schemeClr val="dk1"/>
                </a:solidFill>
                <a:latin typeface="Times New Roman"/>
                <a:ea typeface="Times New Roman"/>
                <a:cs typeface="Times New Roman"/>
                <a:sym typeface="Times New Roman"/>
              </a:rPr>
              <a:t>2</a:t>
            </a:r>
            <a:r>
              <a:rPr lang="en-US" sz="2000" b="0" i="0" u="none">
                <a:solidFill>
                  <a:schemeClr val="dk1"/>
                </a:solidFill>
                <a:latin typeface="Times New Roman"/>
                <a:ea typeface="Times New Roman"/>
                <a:cs typeface="Times New Roman"/>
                <a:sym typeface="Times New Roman"/>
              </a:rPr>
              <a:t>   and θ </a:t>
            </a:r>
            <a:r>
              <a:rPr lang="en-US" sz="2000" b="0" i="0" u="none" baseline="-25000">
                <a:solidFill>
                  <a:schemeClr val="dk1"/>
                </a:solidFill>
                <a:latin typeface="Times New Roman"/>
                <a:ea typeface="Times New Roman"/>
                <a:cs typeface="Times New Roman"/>
                <a:sym typeface="Times New Roman"/>
              </a:rPr>
              <a:t>2</a:t>
            </a:r>
            <a:r>
              <a:rPr lang="en-US" sz="2000" b="0" i="0" u="none">
                <a:solidFill>
                  <a:schemeClr val="dk1"/>
                </a:solidFill>
                <a:latin typeface="Times New Roman"/>
                <a:ea typeface="Times New Roman"/>
                <a:cs typeface="Times New Roman"/>
                <a:sym typeface="Times New Roman"/>
              </a:rPr>
              <a:t>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θ </a:t>
            </a:r>
            <a:r>
              <a:rPr lang="en-US" sz="2000" b="0" i="0" u="none" baseline="-25000">
                <a:solidFill>
                  <a:schemeClr val="dk1"/>
                </a:solidFill>
                <a:latin typeface="Times New Roman"/>
                <a:ea typeface="Times New Roman"/>
                <a:cs typeface="Times New Roman"/>
                <a:sym typeface="Times New Roman"/>
              </a:rPr>
              <a:t>1                                                                     </a:t>
            </a:r>
            <a:r>
              <a:rPr lang="en-US" sz="2000" b="0" i="0" u="none">
                <a:solidFill>
                  <a:schemeClr val="dk1"/>
                </a:solidFill>
                <a:latin typeface="Times New Roman"/>
                <a:ea typeface="Times New Roman"/>
                <a:cs typeface="Times New Roman"/>
                <a:sym typeface="Times New Roman"/>
              </a:rPr>
              <a:t>they are right-associative  🡺 θ </a:t>
            </a:r>
            <a:r>
              <a:rPr lang="en-US" sz="2000" b="0" i="0" u="none" baseline="-25000">
                <a:solidFill>
                  <a:schemeClr val="dk1"/>
                </a:solidFill>
                <a:latin typeface="Times New Roman"/>
                <a:ea typeface="Times New Roman"/>
                <a:cs typeface="Times New Roman"/>
                <a:sym typeface="Times New Roman"/>
              </a:rPr>
              <a:t>1 </a:t>
            </a:r>
            <a:r>
              <a:rPr lang="en-US" sz="2000" b="0" i="0" u="none">
                <a:solidFill>
                  <a:schemeClr val="dk1"/>
                </a:solidFill>
                <a:latin typeface="Times New Roman"/>
                <a:ea typeface="Times New Roman"/>
                <a:cs typeface="Times New Roman"/>
                <a:sym typeface="Times New Roman"/>
              </a:rPr>
              <a:t>&lt;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θ </a:t>
            </a:r>
            <a:r>
              <a:rPr lang="en-US" sz="2000" b="0" i="0" u="none" baseline="-25000">
                <a:solidFill>
                  <a:schemeClr val="dk1"/>
                </a:solidFill>
                <a:latin typeface="Times New Roman"/>
                <a:ea typeface="Times New Roman"/>
                <a:cs typeface="Times New Roman"/>
                <a:sym typeface="Times New Roman"/>
              </a:rPr>
              <a:t>2</a:t>
            </a:r>
            <a:r>
              <a:rPr lang="en-US" sz="2000" b="0" i="0" u="none">
                <a:solidFill>
                  <a:schemeClr val="dk1"/>
                </a:solidFill>
                <a:latin typeface="Times New Roman"/>
                <a:ea typeface="Times New Roman"/>
                <a:cs typeface="Times New Roman"/>
                <a:sym typeface="Times New Roman"/>
              </a:rPr>
              <a:t>   and θ </a:t>
            </a:r>
            <a:r>
              <a:rPr lang="en-US" sz="2000" b="0" i="0" u="none" baseline="-25000">
                <a:solidFill>
                  <a:schemeClr val="dk1"/>
                </a:solidFill>
                <a:latin typeface="Times New Roman"/>
                <a:ea typeface="Times New Roman"/>
                <a:cs typeface="Times New Roman"/>
                <a:sym typeface="Times New Roman"/>
              </a:rPr>
              <a:t>2</a:t>
            </a:r>
            <a:r>
              <a:rPr lang="en-US" sz="2000" b="0" i="0" u="none">
                <a:solidFill>
                  <a:schemeClr val="dk1"/>
                </a:solidFill>
                <a:latin typeface="Times New Roman"/>
                <a:ea typeface="Times New Roman"/>
                <a:cs typeface="Times New Roman"/>
                <a:sym typeface="Times New Roman"/>
              </a:rPr>
              <a:t>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θ </a:t>
            </a:r>
            <a:r>
              <a:rPr lang="en-US" sz="2000" b="0" i="0" u="none" baseline="-25000">
                <a:solidFill>
                  <a:schemeClr val="dk1"/>
                </a:solidFill>
                <a:latin typeface="Times New Roman"/>
                <a:ea typeface="Times New Roman"/>
                <a:cs typeface="Times New Roman"/>
                <a:sym typeface="Times New Roman"/>
              </a:rPr>
              <a:t>1</a:t>
            </a:r>
            <a:endParaRPr/>
          </a:p>
          <a:p>
            <a:pPr marL="457200" lvl="0" indent="-330200" algn="l" rtl="0">
              <a:lnSpc>
                <a:spcPct val="100000"/>
              </a:lnSpc>
              <a:spcBef>
                <a:spcPts val="400"/>
              </a:spcBef>
              <a:spcAft>
                <a:spcPts val="0"/>
              </a:spcAft>
              <a:buClr>
                <a:schemeClr val="dk1"/>
              </a:buClr>
              <a:buSzPts val="2000"/>
              <a:buFont typeface="Times New Roman"/>
              <a:buNone/>
            </a:pPr>
            <a:endParaRPr sz="2000" b="0" i="0" u="none" baseline="-25000">
              <a:solidFill>
                <a:schemeClr val="dk1"/>
              </a:solidFill>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For all operators θ, θ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id,    id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θ, θ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θ, θ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 )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θ, θ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  and   $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θ</a:t>
            </a:r>
            <a:endParaRPr/>
          </a:p>
          <a:p>
            <a:pPr marL="457200" lvl="0" indent="-330200" algn="l" rtl="0">
              <a:lnSpc>
                <a:spcPct val="100000"/>
              </a:lnSpc>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40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Also, let</a:t>
            </a:r>
            <a:endParaRPr/>
          </a:p>
          <a:p>
            <a:pPr marL="457200" lvl="0" indent="-4572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		$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		id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		)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a:t>
            </a:r>
            <a:endParaRPr/>
          </a:p>
          <a:p>
            <a:pPr marL="457200" lvl="0" indent="-4572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	$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id		id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		) </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&gt; )</a:t>
            </a:r>
            <a:endParaRPr/>
          </a:p>
          <a:p>
            <a:pPr marL="457200" lvl="0" indent="-4572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 &lt;</a:t>
            </a:r>
            <a:r>
              <a:rPr lang="en-US" sz="20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id</a:t>
            </a:r>
            <a:endParaRPr/>
          </a:p>
          <a:p>
            <a:pPr marL="342900" lvl="0" indent="-215900" algn="l" rtl="0">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p:txBody>
      </p:sp>
      <p:sp>
        <p:nvSpPr>
          <p:cNvPr id="1389" name="Google Shape;1389;p9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9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Operator-Precedence Relations</a:t>
            </a:r>
            <a:endParaRPr/>
          </a:p>
        </p:txBody>
      </p:sp>
      <p:graphicFrame>
        <p:nvGraphicFramePr>
          <p:cNvPr id="1395" name="Google Shape;1395;p97"/>
          <p:cNvGraphicFramePr/>
          <p:nvPr/>
        </p:nvGraphicFramePr>
        <p:xfrm>
          <a:off x="1651000" y="1227137"/>
          <a:ext cx="3000000" cy="3000000"/>
        </p:xfrm>
        <a:graphic>
          <a:graphicData uri="http://schemas.openxmlformats.org/drawingml/2006/table">
            <a:tbl>
              <a:tblPr>
                <a:noFill/>
                <a:tableStyleId>{06AC34A5-F145-427F-A125-8F5CA0E42856}</a:tableStyleId>
              </a:tblPr>
              <a:tblGrid>
                <a:gridCol w="657225">
                  <a:extLst>
                    <a:ext uri="{9D8B030D-6E8A-4147-A177-3AD203B41FA5}">
                      <a16:colId xmlns:a16="http://schemas.microsoft.com/office/drawing/2014/main" val="20000"/>
                    </a:ext>
                  </a:extLst>
                </a:gridCol>
                <a:gridCol w="658800">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gridCol w="658800">
                  <a:extLst>
                    <a:ext uri="{9D8B030D-6E8A-4147-A177-3AD203B41FA5}">
                      <a16:colId xmlns:a16="http://schemas.microsoft.com/office/drawing/2014/main" val="20004"/>
                    </a:ext>
                  </a:extLst>
                </a:gridCol>
                <a:gridCol w="657225">
                  <a:extLst>
                    <a:ext uri="{9D8B030D-6E8A-4147-A177-3AD203B41FA5}">
                      <a16:colId xmlns:a16="http://schemas.microsoft.com/office/drawing/2014/main" val="20005"/>
                    </a:ext>
                  </a:extLst>
                </a:gridCol>
                <a:gridCol w="658800">
                  <a:extLst>
                    <a:ext uri="{9D8B030D-6E8A-4147-A177-3AD203B41FA5}">
                      <a16:colId xmlns:a16="http://schemas.microsoft.com/office/drawing/2014/main" val="20006"/>
                    </a:ext>
                  </a:extLst>
                </a:gridCol>
                <a:gridCol w="657225">
                  <a:extLst>
                    <a:ext uri="{9D8B030D-6E8A-4147-A177-3AD203B41FA5}">
                      <a16:colId xmlns:a16="http://schemas.microsoft.com/office/drawing/2014/main" val="20007"/>
                    </a:ext>
                  </a:extLst>
                </a:gridCol>
                <a:gridCol w="658800">
                  <a:extLst>
                    <a:ext uri="{9D8B030D-6E8A-4147-A177-3AD203B41FA5}">
                      <a16:colId xmlns:a16="http://schemas.microsoft.com/office/drawing/2014/main" val="20008"/>
                    </a:ext>
                  </a:extLst>
                </a:gridCol>
                <a:gridCol w="657225">
                  <a:extLst>
                    <a:ext uri="{9D8B030D-6E8A-4147-A177-3AD203B41FA5}">
                      <a16:colId xmlns:a16="http://schemas.microsoft.com/office/drawing/2014/main" val="20009"/>
                    </a:ext>
                  </a:extLst>
                </a:gridCol>
              </a:tblGrid>
              <a:tr h="441325">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id</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1325">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1325">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39725">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2900">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41325">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39725">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id</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41325">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41325">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41325">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a:txBody>
                  <a:tcPr marL="99050" marR="990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89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9050" marR="990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396" name="Google Shape;1396;p9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9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Handling Unary Minus</a:t>
            </a:r>
            <a:endParaRPr/>
          </a:p>
        </p:txBody>
      </p:sp>
      <p:sp>
        <p:nvSpPr>
          <p:cNvPr id="1402" name="Google Shape;1402;p98"/>
          <p:cNvSpPr txBox="1">
            <a:spLocks noGrp="1"/>
          </p:cNvSpPr>
          <p:nvPr>
            <p:ph type="body" idx="1"/>
          </p:nvPr>
        </p:nvSpPr>
        <p:spPr>
          <a:xfrm>
            <a:off x="577850" y="1143000"/>
            <a:ext cx="9328150" cy="53244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Operator-Precedence parsing cannot handle the unary minus when we also have the binary minus in our grammar.</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best approach to solve this problem, let the lexical analyzer handle this problem.</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lexical analyzer will return two different tokens for the unary minus and the binary minus.</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lexical analyzer will need a lookhead to distinguish the binary minus from the unary minus.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Then, we make</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θ</a:t>
            </a:r>
            <a:r>
              <a:rPr lang="en-US" sz="2000" b="0" i="0" u="none">
                <a:solidFill>
                  <a:schemeClr val="dk1"/>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unary-minus     for any operator</a:t>
            </a:r>
            <a:endParaRPr/>
          </a:p>
          <a:p>
            <a:pPr marL="342900" lvl="0" indent="-342900" algn="l" rtl="0">
              <a:lnSpc>
                <a:spcPct val="100000"/>
              </a:lnSpc>
              <a:spcBef>
                <a:spcPts val="48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unary-minus </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a:t>
            </a:r>
            <a:r>
              <a:rPr lang="en-US" sz="2000" b="0" i="0" u="none">
                <a:solidFill>
                  <a:schemeClr val="dk1"/>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θ</a:t>
            </a:r>
            <a:r>
              <a:rPr lang="en-US" sz="2000" b="0" i="0" u="none">
                <a:solidFill>
                  <a:schemeClr val="dk1"/>
                </a:solidFill>
                <a:latin typeface="Times New Roman"/>
                <a:ea typeface="Times New Roman"/>
                <a:cs typeface="Times New Roman"/>
                <a:sym typeface="Times New Roman"/>
              </a:rPr>
              <a:t>      if unary-minus has higher precedence than </a:t>
            </a:r>
            <a:r>
              <a:rPr lang="en-US" sz="2400" b="0" i="0" u="none">
                <a:solidFill>
                  <a:schemeClr val="dk1"/>
                </a:solidFill>
                <a:latin typeface="Times New Roman"/>
                <a:ea typeface="Times New Roman"/>
                <a:cs typeface="Times New Roman"/>
                <a:sym typeface="Times New Roman"/>
              </a:rPr>
              <a:t>θ</a:t>
            </a:r>
            <a:endParaRPr/>
          </a:p>
          <a:p>
            <a:pPr marL="342900" lvl="0" indent="-342900" algn="l" rtl="0">
              <a:lnSpc>
                <a:spcPct val="100000"/>
              </a:lnSpc>
              <a:spcBef>
                <a:spcPts val="48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unary-minus </a:t>
            </a:r>
            <a:r>
              <a:rPr lang="en-US" sz="2400" b="0" i="0" u="none">
                <a:solidFill>
                  <a:schemeClr val="dk1"/>
                </a:solidFill>
                <a:latin typeface="Times New Roman"/>
                <a:ea typeface="Times New Roman"/>
                <a:cs typeface="Times New Roman"/>
                <a:sym typeface="Times New Roman"/>
              </a:rPr>
              <a:t>&lt;</a:t>
            </a:r>
            <a:r>
              <a:rPr lang="en-US" sz="2400" b="0" i="0" u="none" baseline="30000">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a:t>
            </a:r>
            <a:r>
              <a:rPr lang="en-US" sz="2400" b="0" i="0" u="none">
                <a:solidFill>
                  <a:schemeClr val="dk1"/>
                </a:solidFill>
                <a:latin typeface="Times New Roman"/>
                <a:ea typeface="Times New Roman"/>
                <a:cs typeface="Times New Roman"/>
                <a:sym typeface="Times New Roman"/>
              </a:rPr>
              <a:t>θ	</a:t>
            </a:r>
            <a:r>
              <a:rPr lang="en-US" sz="2000" b="0" i="0" u="none">
                <a:solidFill>
                  <a:schemeClr val="dk1"/>
                </a:solidFill>
                <a:latin typeface="Times New Roman"/>
                <a:ea typeface="Times New Roman"/>
                <a:cs typeface="Times New Roman"/>
                <a:sym typeface="Times New Roman"/>
              </a:rPr>
              <a:t>if unary-minus has lower (or equal) precedence than </a:t>
            </a:r>
            <a:r>
              <a:rPr lang="en-US" sz="2400" b="0" i="0" u="none">
                <a:solidFill>
                  <a:schemeClr val="dk1"/>
                </a:solidFill>
                <a:latin typeface="Times New Roman"/>
                <a:ea typeface="Times New Roman"/>
                <a:cs typeface="Times New Roman"/>
                <a:sym typeface="Times New Roman"/>
              </a:rPr>
              <a:t>θ</a:t>
            </a:r>
            <a:endParaRPr sz="2000" b="0" i="0" u="none">
              <a:solidFill>
                <a:schemeClr val="dk1"/>
              </a:solidFill>
              <a:latin typeface="Times New Roman"/>
              <a:ea typeface="Times New Roman"/>
              <a:cs typeface="Times New Roman"/>
              <a:sym typeface="Times New Roman"/>
            </a:endParaRPr>
          </a:p>
          <a:p>
            <a:pPr marL="342900" lvl="0" indent="-215900" algn="l" rtl="0">
              <a:spcBef>
                <a:spcPts val="40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p:txBody>
      </p:sp>
      <p:sp>
        <p:nvSpPr>
          <p:cNvPr id="1403" name="Google Shape;1403;p98"/>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9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Precedence Functions</a:t>
            </a:r>
            <a:endParaRPr/>
          </a:p>
        </p:txBody>
      </p:sp>
      <p:sp>
        <p:nvSpPr>
          <p:cNvPr id="1409" name="Google Shape;1409;p99"/>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Compilers using operator precedence parsers do not need to store the table of precedence relations.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0" i="0" u="none">
                <a:solidFill>
                  <a:srgbClr val="CC0000"/>
                </a:solidFill>
                <a:latin typeface="Times New Roman"/>
                <a:ea typeface="Times New Roman"/>
                <a:cs typeface="Times New Roman"/>
                <a:sym typeface="Times New Roman"/>
              </a:rPr>
              <a:t>table can be encoded</a:t>
            </a:r>
            <a:r>
              <a:rPr lang="en-US" sz="2400" b="0" i="0" u="none">
                <a:solidFill>
                  <a:schemeClr val="dk1"/>
                </a:solidFill>
                <a:latin typeface="Times New Roman"/>
                <a:ea typeface="Times New Roman"/>
                <a:cs typeface="Times New Roman"/>
                <a:sym typeface="Times New Roman"/>
              </a:rPr>
              <a:t> by two precedence functions f and g that map terminal symbols to integers.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For symbols a and b.</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f(a) &lt; g(b) 	whenever  a &lt;</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 b</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f(a) = g(b) 	whenever  a =· b</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f(a) &gt; g(b)	whenever  a </a:t>
            </a:r>
            <a:r>
              <a:rPr lang="en-US" sz="2000" b="0" i="0" u="none">
                <a:solidFill>
                  <a:schemeClr val="dk1"/>
                </a:solidFill>
                <a:latin typeface="Times New Roman"/>
                <a:ea typeface="Times New Roman"/>
                <a:cs typeface="Times New Roman"/>
                <a:sym typeface="Times New Roman"/>
              </a:rPr>
              <a:t> </a:t>
            </a:r>
            <a:r>
              <a:rPr lang="en-US" sz="2400" b="0" i="0" u="none" baseline="30000">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&gt; b</a:t>
            </a:r>
            <a:endParaRPr/>
          </a:p>
        </p:txBody>
      </p:sp>
      <p:sp>
        <p:nvSpPr>
          <p:cNvPr id="1410" name="Google Shape;1410;p99"/>
          <p:cNvSpPr txBox="1"/>
          <p:nvPr/>
        </p:nvSpPr>
        <p:spPr>
          <a:xfrm>
            <a:off x="1238250" y="5000625"/>
            <a:ext cx="75946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Algorithm </a:t>
            </a:r>
            <a:r>
              <a:rPr lang="en-US" sz="2400" b="1" i="0" u="none">
                <a:solidFill>
                  <a:srgbClr val="A50021"/>
                </a:solidFill>
                <a:latin typeface="Times New Roman"/>
                <a:ea typeface="Times New Roman"/>
                <a:cs typeface="Times New Roman"/>
                <a:sym typeface="Times New Roman"/>
              </a:rPr>
              <a:t>Constructing precedence functions</a:t>
            </a:r>
            <a:endParaRPr/>
          </a:p>
        </p:txBody>
      </p:sp>
      <p:sp>
        <p:nvSpPr>
          <p:cNvPr id="1411" name="Google Shape;1411;p99"/>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99</a:t>
            </a:fld>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A4 Paper (210x297 mm)</PresentationFormat>
  <Slides>106</Slides>
  <Notes>106</Notes>
  <HiddenSlides>0</HiddenSlides>
  <ScaleCrop>false</ScaleCrop>
  <HeadingPairs>
    <vt:vector size="4" baseType="variant">
      <vt:variant>
        <vt:lpstr>Theme</vt:lpstr>
      </vt:variant>
      <vt:variant>
        <vt:i4>1</vt:i4>
      </vt:variant>
      <vt:variant>
        <vt:lpstr>Slide Titles</vt:lpstr>
      </vt:variant>
      <vt:variant>
        <vt:i4>106</vt:i4>
      </vt:variant>
    </vt:vector>
  </HeadingPairs>
  <TitlesOfParts>
    <vt:vector size="107" baseType="lpstr">
      <vt:lpstr>Default Design</vt:lpstr>
      <vt:lpstr>Types of Parsers</vt:lpstr>
      <vt:lpstr>Bottom-Up Parsing</vt:lpstr>
      <vt:lpstr>Shift-Reduce Parsing</vt:lpstr>
      <vt:lpstr>Shift-Reduce Parsing -- Example</vt:lpstr>
      <vt:lpstr>Handle</vt:lpstr>
      <vt:lpstr>Handle Pruning</vt:lpstr>
      <vt:lpstr>A Shift-Reduce Parser</vt:lpstr>
      <vt:lpstr>A Stack Implementation of A Shift-Reduce Parser</vt:lpstr>
      <vt:lpstr>Shift-Reduce Parsing</vt:lpstr>
      <vt:lpstr>A Stack Implementation of A Shift-Reduce Parser </vt:lpstr>
      <vt:lpstr>Shift-Reduce Parsers</vt:lpstr>
      <vt:lpstr>LR Parsers</vt:lpstr>
      <vt:lpstr>LR Parsing Algorithm</vt:lpstr>
      <vt:lpstr>LR Parsing Algorithm</vt:lpstr>
      <vt:lpstr>A Configuration of LR Parsing Algorithm</vt:lpstr>
      <vt:lpstr>Actions of A LR-Parser</vt:lpstr>
      <vt:lpstr>Parsing Table</vt:lpstr>
      <vt:lpstr>(SLR) Parsing Tables for Expression Grammar</vt:lpstr>
      <vt:lpstr>Actions of A (S)LR-Parser -- Example</vt:lpstr>
      <vt:lpstr>LR(0) Parsers</vt:lpstr>
      <vt:lpstr>Example LR(0) State</vt:lpstr>
      <vt:lpstr>LR(0) Items</vt:lpstr>
      <vt:lpstr>Constructing LR(0) Parsing Tables – LR(0) Item</vt:lpstr>
      <vt:lpstr>The Closure Operation</vt:lpstr>
      <vt:lpstr>The Closure Operation  -- Example</vt:lpstr>
      <vt:lpstr>Goto Operation</vt:lpstr>
      <vt:lpstr>Construction of The Canonical LR(0) Collection</vt:lpstr>
      <vt:lpstr>Start State and Closure</vt:lpstr>
      <vt:lpstr>Closure</vt:lpstr>
      <vt:lpstr>The Goto Operation</vt:lpstr>
      <vt:lpstr>Goto: Terminal Symbols</vt:lpstr>
      <vt:lpstr>Goto: Non-terminal Symbols</vt:lpstr>
      <vt:lpstr>Example</vt:lpstr>
      <vt:lpstr>Applying Reduce Actions</vt:lpstr>
      <vt:lpstr>Reductions</vt:lpstr>
      <vt:lpstr>Full DFA</vt:lpstr>
      <vt:lpstr>PowerPoint Presentation</vt:lpstr>
      <vt:lpstr>Building the Parsing Table</vt:lpstr>
      <vt:lpstr>Computed LR(0) Parsing Table</vt:lpstr>
      <vt:lpstr>LR(0) Summary</vt:lpstr>
      <vt:lpstr>Example</vt:lpstr>
      <vt:lpstr>LR(0) Parsing Table</vt:lpstr>
      <vt:lpstr>Conflicts During Shift-Reduce Parsing</vt:lpstr>
      <vt:lpstr>PowerPoint Presentation</vt:lpstr>
      <vt:lpstr>LR(0) Limitations</vt:lpstr>
      <vt:lpstr>Solve Conflict With Lookahead</vt:lpstr>
      <vt:lpstr>Constructing SLR Parsing Table  (of an augumented grammar G’)</vt:lpstr>
      <vt:lpstr>SLR Parsing</vt:lpstr>
      <vt:lpstr>SLR Parsing Table</vt:lpstr>
      <vt:lpstr>Example-1</vt:lpstr>
      <vt:lpstr>Cont.</vt:lpstr>
      <vt:lpstr>Example-2</vt:lpstr>
      <vt:lpstr>Example-3</vt:lpstr>
      <vt:lpstr>Transition Diagram (DFA) of Goto Function</vt:lpstr>
      <vt:lpstr>Parsing Tables of Expression Grammar</vt:lpstr>
      <vt:lpstr>SLR(1) Grammar</vt:lpstr>
      <vt:lpstr>shift/reduce and reduce/reduce conflicts</vt:lpstr>
      <vt:lpstr>LR(0) and SLR(1) Parsers</vt:lpstr>
      <vt:lpstr>Weaknesses of SLR(1) </vt:lpstr>
      <vt:lpstr>A new way to build the parsing DFA</vt:lpstr>
      <vt:lpstr>LR(1) Item</vt:lpstr>
      <vt:lpstr>LR(1) Item  (cont.)</vt:lpstr>
      <vt:lpstr>Canonical Collection of Sets of LR(1) Items</vt:lpstr>
      <vt:lpstr>goto operation</vt:lpstr>
      <vt:lpstr>Construction of The Canonical LR(1) Collection</vt:lpstr>
      <vt:lpstr>A Short Notation for The Sets of LR(1) Items</vt:lpstr>
      <vt:lpstr>Canonical LR(1) Collection -- Example</vt:lpstr>
      <vt:lpstr>Canonical LR(1) Collection – Example2</vt:lpstr>
      <vt:lpstr>Construction of LR(1) Parsing Tables(CLR(1))</vt:lpstr>
      <vt:lpstr>LR(1) Parsing Tables – (for Example2)</vt:lpstr>
      <vt:lpstr>LALR(1) Grammars</vt:lpstr>
      <vt:lpstr>Creating LALR Parsing Tables</vt:lpstr>
      <vt:lpstr>The Core of A Set of LR(1) Items</vt:lpstr>
      <vt:lpstr>Creation of LALR Parsing Tables</vt:lpstr>
      <vt:lpstr>Canonical LALR(1) Collection – Example2</vt:lpstr>
      <vt:lpstr>LALR(1) Parsing Tables – (for Example2)</vt:lpstr>
      <vt:lpstr>Conflicts in LALR(1) parsing</vt:lpstr>
      <vt:lpstr>Classification of Grammars</vt:lpstr>
      <vt:lpstr>Viable Prefixes</vt:lpstr>
      <vt:lpstr>Using Ambiguous Grammars</vt:lpstr>
      <vt:lpstr>Sets of LR(0) Items for Ambiguous Grammar</vt:lpstr>
      <vt:lpstr>SLR-Parsing Tables for Ambiguous Grammar</vt:lpstr>
      <vt:lpstr>SLR-Parsing Tables for Ambiguous Grammar</vt:lpstr>
      <vt:lpstr>SLR-Parsing Tables for Ambiguous Grammar</vt:lpstr>
      <vt:lpstr>Error detection in LR parsing</vt:lpstr>
      <vt:lpstr>Error recovery in LR parsing</vt:lpstr>
      <vt:lpstr>Error recovery in LR parsing</vt:lpstr>
      <vt:lpstr>Error recovery in LR parsing</vt:lpstr>
      <vt:lpstr>Operator-Precedence Parser</vt:lpstr>
      <vt:lpstr>Precedence Relations</vt:lpstr>
      <vt:lpstr>Using Operator-Precedence Relations</vt:lpstr>
      <vt:lpstr>Using Operator -Precedence Relations</vt:lpstr>
      <vt:lpstr>To Find The Handles</vt:lpstr>
      <vt:lpstr>Operator-Precedence Parsing Algorithm</vt:lpstr>
      <vt:lpstr>Operator-Precedence Parsing Algorithm -- Example</vt:lpstr>
      <vt:lpstr>How to Create Operator-Precedence Relations</vt:lpstr>
      <vt:lpstr>Operator-Precedence Relations</vt:lpstr>
      <vt:lpstr>Handling Unary Minus</vt:lpstr>
      <vt:lpstr>Precedence Functions</vt:lpstr>
      <vt:lpstr> Constructing precedence functions </vt:lpstr>
      <vt:lpstr>Example</vt:lpstr>
      <vt:lpstr>Disadvantages of Operator Precedence Parsing</vt:lpstr>
      <vt:lpstr>Error Recovery in Operator-Precedence Parsing</vt:lpstr>
      <vt:lpstr>Handling Shift/Reduce Errors</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Parsers</dc:title>
  <dc:creator>Ilyas Cicekli</dc:creator>
  <cp:lastModifiedBy>Nirdeshi Jotangia</cp:lastModifiedBy>
  <cp:revision>1</cp:revision>
  <dcterms:created xsi:type="dcterms:W3CDTF">1999-01-20T19:57:44Z</dcterms:created>
  <dcterms:modified xsi:type="dcterms:W3CDTF">2023-02-28T09:44:19Z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radev@cs.columbia.edu</vt:lpwstr>
  </property>
  <property fmtid="{D5CDD505-2E9C-101B-9397-08002B2CF9AE}" pid="8" name="HomePage">
    <vt:lpwstr>http://www.cs.columbia.edu/~radev/cs4705/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F:\html\cs4705</vt:lpwstr>
  </property>
</Properties>
</file>