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58" r:id="rId4"/>
    <p:sldId id="259" r:id="rId5"/>
    <p:sldId id="260" r:id="rId6"/>
    <p:sldId id="262" r:id="rId7"/>
    <p:sldId id="263" r:id="rId8"/>
    <p:sldId id="264" r:id="rId9"/>
    <p:sldId id="265" r:id="rId10"/>
    <p:sldId id="266" r:id="rId11"/>
    <p:sldId id="267" r:id="rId12"/>
    <p:sldId id="270" r:id="rId13"/>
    <p:sldId id="271" r:id="rId14"/>
    <p:sldId id="272" r:id="rId15"/>
    <p:sldId id="273" r:id="rId16"/>
    <p:sldId id="275" r:id="rId17"/>
    <p:sldId id="276" r:id="rId18"/>
    <p:sldId id="278" r:id="rId19"/>
    <p:sldId id="279" r:id="rId20"/>
    <p:sldId id="280" r:id="rId21"/>
    <p:sldId id="281" r:id="rId22"/>
    <p:sldId id="282" r:id="rId24"/>
    <p:sldId id="283" r:id="rId25"/>
    <p:sldId id="284" r:id="rId26"/>
    <p:sldId id="285" r:id="rId27"/>
    <p:sldId id="286" r:id="rId28"/>
    <p:sldId id="287" r:id="rId29"/>
    <p:sldId id="288" r:id="rId30"/>
    <p:sldId id="289" r:id="rId31"/>
    <p:sldId id="291" r:id="rId32"/>
    <p:sldId id="292" r:id="rId33"/>
    <p:sldId id="293" r:id="rId34"/>
    <p:sldId id="304" r:id="rId35"/>
    <p:sldId id="305" r:id="rId36"/>
    <p:sldId id="306" r:id="rId37"/>
    <p:sldId id="290" r:id="rId38"/>
    <p:sldId id="297" r:id="rId39"/>
    <p:sldId id="298" r:id="rId40"/>
    <p:sldId id="299" r:id="rId41"/>
    <p:sldId id="300" r:id="rId42"/>
    <p:sldId id="307" r:id="rId43"/>
    <p:sldId id="308" r:id="rId44"/>
    <p:sldId id="309" r:id="rId45"/>
    <p:sldId id="310" r:id="rId46"/>
    <p:sldId id="311" r:id="rId47"/>
    <p:sldId id="312" r:id="rId48"/>
    <p:sldId id="313" r:id="rId49"/>
    <p:sldId id="274" r:id="rId50"/>
    <p:sldId id="314" r:id="rId51"/>
    <p:sldId id="315" r:id="rId52"/>
    <p:sldId id="316" r:id="rId53"/>
    <p:sldId id="317" r:id="rId54"/>
    <p:sldId id="318" r:id="rId55"/>
    <p:sldId id="277" r:id="rId56"/>
    <p:sldId id="319" r:id="rId57"/>
    <p:sldId id="320" r:id="rId58"/>
    <p:sldId id="32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11" autoAdjust="0"/>
  </p:normalViewPr>
  <p:slideViewPr>
    <p:cSldViewPr showGuides="1">
      <p:cViewPr varScale="1">
        <p:scale>
          <a:sx n="49" d="100"/>
          <a:sy n="49" d="100"/>
        </p:scale>
        <p:origin x="1780" y="32"/>
      </p:cViewPr>
      <p:guideLst>
        <p:guide orient="horz" pos="213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548D0-1626-4DAC-A503-72EDB2B10DE6}" type="doc">
      <dgm:prSet loTypeId="urn:microsoft.com/office/officeart/2005/8/layout/default#2" loCatId="list" qsTypeId="urn:microsoft.com/office/officeart/2005/8/quickstyle/3d1" qsCatId="3D" csTypeId="urn:microsoft.com/office/officeart/2005/8/colors/colorful4" csCatId="colorful" phldr="1"/>
      <dgm:spPr/>
      <dgm:t>
        <a:bodyPr/>
        <a:lstStyle/>
        <a:p>
          <a:endParaRPr lang="en-US"/>
        </a:p>
      </dgm:t>
    </dgm:pt>
    <dgm:pt modelId="{E6E503C5-43E5-4A99-AB07-382C7CF916F8}">
      <dgm:prSet phldrT="[Text]"/>
      <dgm:spPr/>
      <dgm:t>
        <a:bodyPr/>
        <a:lstStyle/>
        <a:p>
          <a:r>
            <a:rPr lang="en-US" b="1" i="0" dirty="0">
              <a:solidFill>
                <a:schemeClr val="tx1"/>
              </a:solidFill>
            </a:rPr>
            <a:t>Enterprise</a:t>
          </a:r>
          <a:endParaRPr lang="en-US" dirty="0">
            <a:solidFill>
              <a:schemeClr val="tx1"/>
            </a:solidFill>
          </a:endParaRPr>
        </a:p>
      </dgm:t>
    </dgm:pt>
    <dgm:pt modelId="{ED578B94-CB23-4118-8F5D-AD9F8B233A21}" cxnId="{4E08FEF3-95FE-4A71-AFA4-D1CCD6A9A139}" type="parTrans">
      <dgm:prSet/>
      <dgm:spPr/>
      <dgm:t>
        <a:bodyPr/>
        <a:lstStyle/>
        <a:p>
          <a:endParaRPr lang="en-US"/>
        </a:p>
      </dgm:t>
    </dgm:pt>
    <dgm:pt modelId="{4374B6EA-059D-4DC6-A72C-08B0808F577D}" cxnId="{4E08FEF3-95FE-4A71-AFA4-D1CCD6A9A139}" type="sibTrans">
      <dgm:prSet/>
      <dgm:spPr/>
      <dgm:t>
        <a:bodyPr/>
        <a:lstStyle/>
        <a:p>
          <a:endParaRPr lang="en-US"/>
        </a:p>
      </dgm:t>
    </dgm:pt>
    <dgm:pt modelId="{11F74B1F-C3F5-4C2D-95F9-01AD09390D57}">
      <dgm:prSet phldrT="[Text]"/>
      <dgm:spPr/>
      <dgm:t>
        <a:bodyPr/>
        <a:lstStyle/>
        <a:p>
          <a:r>
            <a:rPr lang="en-US" b="0" i="0" dirty="0">
              <a:solidFill>
                <a:schemeClr val="tx1"/>
              </a:solidFill>
            </a:rPr>
            <a:t>is an already formed business organization that propose some goods or services, etc. </a:t>
          </a:r>
          <a:endParaRPr lang="en-US" dirty="0">
            <a:solidFill>
              <a:schemeClr val="tx1"/>
            </a:solidFill>
          </a:endParaRPr>
        </a:p>
      </dgm:t>
    </dgm:pt>
    <dgm:pt modelId="{7F962E2F-D0FC-4CC1-8E6B-C9320D486B86}" cxnId="{6A934536-081C-415A-A41C-162169FF83B4}" type="parTrans">
      <dgm:prSet/>
      <dgm:spPr/>
      <dgm:t>
        <a:bodyPr/>
        <a:lstStyle/>
        <a:p>
          <a:endParaRPr lang="en-US"/>
        </a:p>
      </dgm:t>
    </dgm:pt>
    <dgm:pt modelId="{4E51946B-1C02-4637-A528-647C9B4276D7}" cxnId="{6A934536-081C-415A-A41C-162169FF83B4}" type="sibTrans">
      <dgm:prSet/>
      <dgm:spPr/>
      <dgm:t>
        <a:bodyPr/>
        <a:lstStyle/>
        <a:p>
          <a:endParaRPr lang="en-US"/>
        </a:p>
      </dgm:t>
    </dgm:pt>
    <dgm:pt modelId="{5E31F485-69B6-4E93-A3A7-ACEB496FE413}">
      <dgm:prSet phldrT="[Text]"/>
      <dgm:spPr/>
      <dgm:t>
        <a:bodyPr/>
        <a:lstStyle/>
        <a:p>
          <a:r>
            <a:rPr lang="en-US" b="1" i="0" dirty="0">
              <a:solidFill>
                <a:schemeClr val="tx1"/>
              </a:solidFill>
            </a:rPr>
            <a:t>Entrepreneur</a:t>
          </a:r>
          <a:endParaRPr lang="en-US" dirty="0">
            <a:solidFill>
              <a:schemeClr val="tx1"/>
            </a:solidFill>
          </a:endParaRPr>
        </a:p>
      </dgm:t>
    </dgm:pt>
    <dgm:pt modelId="{67845D1B-D917-4446-BCF9-C5D9CC0458A2}" cxnId="{3BC17B30-A1A0-436E-B6F2-4AB4FE1946FE}" type="parTrans">
      <dgm:prSet/>
      <dgm:spPr/>
      <dgm:t>
        <a:bodyPr/>
        <a:lstStyle/>
        <a:p>
          <a:endParaRPr lang="en-US"/>
        </a:p>
      </dgm:t>
    </dgm:pt>
    <dgm:pt modelId="{C55FD9A7-365A-448F-927A-E72995CF1814}" cxnId="{3BC17B30-A1A0-436E-B6F2-4AB4FE1946FE}" type="sibTrans">
      <dgm:prSet/>
      <dgm:spPr/>
      <dgm:t>
        <a:bodyPr/>
        <a:lstStyle/>
        <a:p>
          <a:endParaRPr lang="en-US"/>
        </a:p>
      </dgm:t>
    </dgm:pt>
    <dgm:pt modelId="{79FAFB98-6F8D-442F-B003-4272C32F9D9A}">
      <dgm:prSet phldrT="[Text]"/>
      <dgm:spPr/>
      <dgm:t>
        <a:bodyPr/>
        <a:lstStyle/>
        <a:p>
          <a:r>
            <a:rPr lang="en-US" b="0" i="0" dirty="0">
              <a:solidFill>
                <a:schemeClr val="tx1"/>
              </a:solidFill>
            </a:rPr>
            <a:t>is a person who establishes and manages the enterprise. He/she is often the founder and owner of the business.</a:t>
          </a:r>
          <a:endParaRPr lang="en-US" dirty="0">
            <a:solidFill>
              <a:schemeClr val="tx1"/>
            </a:solidFill>
          </a:endParaRPr>
        </a:p>
      </dgm:t>
    </dgm:pt>
    <dgm:pt modelId="{2C5FF691-8108-43F2-BDDC-D00DD4E1B3F0}" cxnId="{F7FFD3E6-DFB5-4926-9366-E1CBB7BC8E39}" type="parTrans">
      <dgm:prSet/>
      <dgm:spPr/>
      <dgm:t>
        <a:bodyPr/>
        <a:lstStyle/>
        <a:p>
          <a:endParaRPr lang="en-US"/>
        </a:p>
      </dgm:t>
    </dgm:pt>
    <dgm:pt modelId="{83F3718A-392F-420A-9039-8FBD7344CA6E}" cxnId="{F7FFD3E6-DFB5-4926-9366-E1CBB7BC8E39}" type="sibTrans">
      <dgm:prSet/>
      <dgm:spPr/>
      <dgm:t>
        <a:bodyPr/>
        <a:lstStyle/>
        <a:p>
          <a:endParaRPr lang="en-US"/>
        </a:p>
      </dgm:t>
    </dgm:pt>
    <dgm:pt modelId="{D3C6D561-D855-471A-805B-0B3476806F61}">
      <dgm:prSet phldrT="[Text]"/>
      <dgm:spPr/>
      <dgm:t>
        <a:bodyPr/>
        <a:lstStyle/>
        <a:p>
          <a:r>
            <a:rPr lang="en-US" b="1" i="0" dirty="0">
              <a:solidFill>
                <a:schemeClr val="tx1"/>
              </a:solidFill>
            </a:rPr>
            <a:t>Entrepreneurship</a:t>
          </a:r>
          <a:endParaRPr lang="en-US" dirty="0">
            <a:solidFill>
              <a:schemeClr val="tx1"/>
            </a:solidFill>
          </a:endParaRPr>
        </a:p>
      </dgm:t>
    </dgm:pt>
    <dgm:pt modelId="{22BFA322-1CC1-40ED-BE94-30403FB243A0}" cxnId="{9ABC02FA-429B-4337-A45D-FB05497B6F0B}" type="parTrans">
      <dgm:prSet/>
      <dgm:spPr/>
      <dgm:t>
        <a:bodyPr/>
        <a:lstStyle/>
        <a:p>
          <a:endParaRPr lang="en-US"/>
        </a:p>
      </dgm:t>
    </dgm:pt>
    <dgm:pt modelId="{C000C969-7960-4E84-98A7-9A1F061FC60C}" cxnId="{9ABC02FA-429B-4337-A45D-FB05497B6F0B}" type="sibTrans">
      <dgm:prSet/>
      <dgm:spPr/>
      <dgm:t>
        <a:bodyPr/>
        <a:lstStyle/>
        <a:p>
          <a:endParaRPr lang="en-US"/>
        </a:p>
      </dgm:t>
    </dgm:pt>
    <dgm:pt modelId="{6C44FDB1-55D3-4BD3-80B0-1A2D2C24F426}">
      <dgm:prSet phldrT="[Text]"/>
      <dgm:spPr/>
      <dgm:t>
        <a:bodyPr/>
        <a:lstStyle/>
        <a:p>
          <a:r>
            <a:rPr lang="en-US" b="0" i="0" dirty="0">
              <a:solidFill>
                <a:schemeClr val="tx1"/>
              </a:solidFill>
            </a:rPr>
            <a:t>is the process of establishing new business enterprise along with the capacity to identify the opportunities and threats and to undertake all the risks to gain profits in results.</a:t>
          </a:r>
          <a:endParaRPr lang="en-US" dirty="0">
            <a:solidFill>
              <a:schemeClr val="tx1"/>
            </a:solidFill>
          </a:endParaRPr>
        </a:p>
      </dgm:t>
    </dgm:pt>
    <dgm:pt modelId="{CED43953-7C04-49D0-B85E-79DACA1A58CA}" cxnId="{40F2A676-F924-4206-AFBF-CB2E5302D50D}" type="parTrans">
      <dgm:prSet/>
      <dgm:spPr/>
      <dgm:t>
        <a:bodyPr/>
        <a:lstStyle/>
        <a:p>
          <a:endParaRPr lang="en-US"/>
        </a:p>
      </dgm:t>
    </dgm:pt>
    <dgm:pt modelId="{906ABAD8-E50C-42B2-A4F6-4B13A238E36D}" cxnId="{40F2A676-F924-4206-AFBF-CB2E5302D50D}" type="sibTrans">
      <dgm:prSet/>
      <dgm:spPr/>
      <dgm:t>
        <a:bodyPr/>
        <a:lstStyle/>
        <a:p>
          <a:endParaRPr lang="en-US"/>
        </a:p>
      </dgm:t>
    </dgm:pt>
    <dgm:pt modelId="{C153771B-96DC-4040-8714-43DC769BF220}" type="pres">
      <dgm:prSet presAssocID="{26C548D0-1626-4DAC-A503-72EDB2B10DE6}" presName="diagram" presStyleCnt="0">
        <dgm:presLayoutVars>
          <dgm:dir/>
          <dgm:resizeHandles val="exact"/>
        </dgm:presLayoutVars>
      </dgm:prSet>
      <dgm:spPr/>
    </dgm:pt>
    <dgm:pt modelId="{550EB052-EC5A-46E0-9693-7B8240486A41}" type="pres">
      <dgm:prSet presAssocID="{E6E503C5-43E5-4A99-AB07-382C7CF916F8}" presName="node" presStyleLbl="node1" presStyleIdx="0" presStyleCnt="3">
        <dgm:presLayoutVars>
          <dgm:bulletEnabled val="1"/>
        </dgm:presLayoutVars>
      </dgm:prSet>
      <dgm:spPr/>
    </dgm:pt>
    <dgm:pt modelId="{DD1B1814-59EE-46BA-A781-DF8A0AA54F0B}" type="pres">
      <dgm:prSet presAssocID="{4374B6EA-059D-4DC6-A72C-08B0808F577D}" presName="sibTrans" presStyleCnt="0"/>
      <dgm:spPr/>
    </dgm:pt>
    <dgm:pt modelId="{3B420A7E-B2F6-485F-86ED-DEA346A37940}" type="pres">
      <dgm:prSet presAssocID="{5E31F485-69B6-4E93-A3A7-ACEB496FE413}" presName="node" presStyleLbl="node1" presStyleIdx="1" presStyleCnt="3">
        <dgm:presLayoutVars>
          <dgm:bulletEnabled val="1"/>
        </dgm:presLayoutVars>
      </dgm:prSet>
      <dgm:spPr/>
    </dgm:pt>
    <dgm:pt modelId="{364BC84C-13C8-4790-8990-DF42C88D1D1F}" type="pres">
      <dgm:prSet presAssocID="{C55FD9A7-365A-448F-927A-E72995CF1814}" presName="sibTrans" presStyleCnt="0"/>
      <dgm:spPr/>
    </dgm:pt>
    <dgm:pt modelId="{7B4DAE8D-E9B7-49BA-A66B-65D12EEFF897}" type="pres">
      <dgm:prSet presAssocID="{D3C6D561-D855-471A-805B-0B3476806F61}" presName="node" presStyleLbl="node1" presStyleIdx="2" presStyleCnt="3">
        <dgm:presLayoutVars>
          <dgm:bulletEnabled val="1"/>
        </dgm:presLayoutVars>
      </dgm:prSet>
      <dgm:spPr/>
    </dgm:pt>
  </dgm:ptLst>
  <dgm:cxnLst>
    <dgm:cxn modelId="{BC477C19-0DD8-4E1C-85C1-1B6FBAF3982D}" type="presOf" srcId="{5E31F485-69B6-4E93-A3A7-ACEB496FE413}" destId="{3B420A7E-B2F6-485F-86ED-DEA346A37940}" srcOrd="0" destOrd="0" presId="urn:microsoft.com/office/officeart/2005/8/layout/default#2"/>
    <dgm:cxn modelId="{811B8A2D-19F1-4E40-99CD-C0585A1E2EF0}" type="presOf" srcId="{11F74B1F-C3F5-4C2D-95F9-01AD09390D57}" destId="{550EB052-EC5A-46E0-9693-7B8240486A41}" srcOrd="0" destOrd="1" presId="urn:microsoft.com/office/officeart/2005/8/layout/default#2"/>
    <dgm:cxn modelId="{3BC17B30-A1A0-436E-B6F2-4AB4FE1946FE}" srcId="{26C548D0-1626-4DAC-A503-72EDB2B10DE6}" destId="{5E31F485-69B6-4E93-A3A7-ACEB496FE413}" srcOrd="1" destOrd="0" parTransId="{67845D1B-D917-4446-BCF9-C5D9CC0458A2}" sibTransId="{C55FD9A7-365A-448F-927A-E72995CF1814}"/>
    <dgm:cxn modelId="{6A934536-081C-415A-A41C-162169FF83B4}" srcId="{E6E503C5-43E5-4A99-AB07-382C7CF916F8}" destId="{11F74B1F-C3F5-4C2D-95F9-01AD09390D57}" srcOrd="0" destOrd="0" parTransId="{7F962E2F-D0FC-4CC1-8E6B-C9320D486B86}" sibTransId="{4E51946B-1C02-4637-A528-647C9B4276D7}"/>
    <dgm:cxn modelId="{D71A3E45-BACF-437D-B01F-76236C2D48C2}" type="presOf" srcId="{D3C6D561-D855-471A-805B-0B3476806F61}" destId="{7B4DAE8D-E9B7-49BA-A66B-65D12EEFF897}" srcOrd="0" destOrd="0" presId="urn:microsoft.com/office/officeart/2005/8/layout/default#2"/>
    <dgm:cxn modelId="{A680C746-D5D6-4276-A7F2-83B0B1432FD0}" type="presOf" srcId="{79FAFB98-6F8D-442F-B003-4272C32F9D9A}" destId="{3B420A7E-B2F6-485F-86ED-DEA346A37940}" srcOrd="0" destOrd="1" presId="urn:microsoft.com/office/officeart/2005/8/layout/default#2"/>
    <dgm:cxn modelId="{5A5A996A-1854-4AD2-B9B9-A80ABA89E7C0}" type="presOf" srcId="{E6E503C5-43E5-4A99-AB07-382C7CF916F8}" destId="{550EB052-EC5A-46E0-9693-7B8240486A41}" srcOrd="0" destOrd="0" presId="urn:microsoft.com/office/officeart/2005/8/layout/default#2"/>
    <dgm:cxn modelId="{40F2A676-F924-4206-AFBF-CB2E5302D50D}" srcId="{D3C6D561-D855-471A-805B-0B3476806F61}" destId="{6C44FDB1-55D3-4BD3-80B0-1A2D2C24F426}" srcOrd="0" destOrd="0" parTransId="{CED43953-7C04-49D0-B85E-79DACA1A58CA}" sibTransId="{906ABAD8-E50C-42B2-A4F6-4B13A238E36D}"/>
    <dgm:cxn modelId="{2CA5B358-DC9C-42FD-B86C-D2C0CD57E3E1}" type="presOf" srcId="{26C548D0-1626-4DAC-A503-72EDB2B10DE6}" destId="{C153771B-96DC-4040-8714-43DC769BF220}" srcOrd="0" destOrd="0" presId="urn:microsoft.com/office/officeart/2005/8/layout/default#2"/>
    <dgm:cxn modelId="{62D1C683-BCEA-4D46-B09E-BFF1C8AEEABD}" type="presOf" srcId="{6C44FDB1-55D3-4BD3-80B0-1A2D2C24F426}" destId="{7B4DAE8D-E9B7-49BA-A66B-65D12EEFF897}" srcOrd="0" destOrd="1" presId="urn:microsoft.com/office/officeart/2005/8/layout/default#2"/>
    <dgm:cxn modelId="{F7FFD3E6-DFB5-4926-9366-E1CBB7BC8E39}" srcId="{5E31F485-69B6-4E93-A3A7-ACEB496FE413}" destId="{79FAFB98-6F8D-442F-B003-4272C32F9D9A}" srcOrd="0" destOrd="0" parTransId="{2C5FF691-8108-43F2-BDDC-D00DD4E1B3F0}" sibTransId="{83F3718A-392F-420A-9039-8FBD7344CA6E}"/>
    <dgm:cxn modelId="{4E08FEF3-95FE-4A71-AFA4-D1CCD6A9A139}" srcId="{26C548D0-1626-4DAC-A503-72EDB2B10DE6}" destId="{E6E503C5-43E5-4A99-AB07-382C7CF916F8}" srcOrd="0" destOrd="0" parTransId="{ED578B94-CB23-4118-8F5D-AD9F8B233A21}" sibTransId="{4374B6EA-059D-4DC6-A72C-08B0808F577D}"/>
    <dgm:cxn modelId="{9ABC02FA-429B-4337-A45D-FB05497B6F0B}" srcId="{26C548D0-1626-4DAC-A503-72EDB2B10DE6}" destId="{D3C6D561-D855-471A-805B-0B3476806F61}" srcOrd="2" destOrd="0" parTransId="{22BFA322-1CC1-40ED-BE94-30403FB243A0}" sibTransId="{C000C969-7960-4E84-98A7-9A1F061FC60C}"/>
    <dgm:cxn modelId="{41D714D7-F345-4E6F-8BDA-94EE1A222DB0}" type="presParOf" srcId="{C153771B-96DC-4040-8714-43DC769BF220}" destId="{550EB052-EC5A-46E0-9693-7B8240486A41}" srcOrd="0" destOrd="0" presId="urn:microsoft.com/office/officeart/2005/8/layout/default#2"/>
    <dgm:cxn modelId="{87B80152-F277-4E92-8357-84CA9953AA27}" type="presParOf" srcId="{C153771B-96DC-4040-8714-43DC769BF220}" destId="{DD1B1814-59EE-46BA-A781-DF8A0AA54F0B}" srcOrd="1" destOrd="0" presId="urn:microsoft.com/office/officeart/2005/8/layout/default#2"/>
    <dgm:cxn modelId="{ABDFF669-844C-43F0-98DB-99FB47AA3F3B}" type="presParOf" srcId="{C153771B-96DC-4040-8714-43DC769BF220}" destId="{3B420A7E-B2F6-485F-86ED-DEA346A37940}" srcOrd="2" destOrd="0" presId="urn:microsoft.com/office/officeart/2005/8/layout/default#2"/>
    <dgm:cxn modelId="{36355CF7-3C07-4299-9EF2-3C8F549FFD91}" type="presParOf" srcId="{C153771B-96DC-4040-8714-43DC769BF220}" destId="{364BC84C-13C8-4790-8990-DF42C88D1D1F}" srcOrd="3" destOrd="0" presId="urn:microsoft.com/office/officeart/2005/8/layout/default#2"/>
    <dgm:cxn modelId="{82ECE638-EB65-4D70-9DF8-1823C6B911E4}" type="presParOf" srcId="{C153771B-96DC-4040-8714-43DC769BF220}" destId="{7B4DAE8D-E9B7-49BA-A66B-65D12EEFF897}" srcOrd="4" destOrd="0" presId="urn:microsoft.com/office/officeart/2005/8/layout/defaul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91550" cy="5461000"/>
        <a:chOff x="0" y="0"/>
        <a:chExt cx="8591550" cy="5461000"/>
      </a:xfrm>
    </dsp:grpSpPr>
    <dsp:sp modelId="{550EB052-EC5A-46E0-9693-7B8240486A41}">
      <dsp:nvSpPr>
        <dsp:cNvPr id="3" name="Rectangles 2"/>
        <dsp:cNvSpPr/>
      </dsp:nvSpPr>
      <dsp:spPr bwMode="white">
        <a:xfrm>
          <a:off x="5454" y="73118"/>
          <a:ext cx="4090215" cy="2454129"/>
        </a:xfrm>
        <a:prstGeom prst="rect">
          <a:avLst/>
        </a:prstGeom>
        <a:sp3d prstMaterial="plastic">
          <a:bevelT w="120900" h="88900"/>
          <a:bevelB w="88900" h="31750" prst="angle"/>
        </a:sp3d>
      </dsp:spPr>
      <dsp:style>
        <a:lnRef idx="0">
          <a:schemeClr val="lt1"/>
        </a:lnRef>
        <a:fillRef idx="3">
          <a:schemeClr val="accent4">
            <a:hueOff val="0"/>
            <a:satOff val="0"/>
            <a:lumOff val="0"/>
            <a:alpha val="100000"/>
          </a:schemeClr>
        </a:fillRef>
        <a:effectRef idx="2">
          <a:scrgbClr r="0" g="0" b="0"/>
        </a:effectRef>
        <a:fontRef idx="minor">
          <a:schemeClr val="lt1"/>
        </a:fontRef>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i="0" dirty="0">
              <a:solidFill>
                <a:schemeClr val="tx1"/>
              </a:solidFill>
            </a:rPr>
            <a:t>Enterprise</a:t>
          </a:r>
          <a:endParaRPr lang="en-US" dirty="0">
            <a:solidFill>
              <a:schemeClr val="tx1"/>
            </a:solidFill>
          </a:endParaRPr>
        </a:p>
        <a:p>
          <a:pPr lvl="1">
            <a:lnSpc>
              <a:spcPct val="100000"/>
            </a:lnSpc>
            <a:spcBef>
              <a:spcPct val="0"/>
            </a:spcBef>
            <a:spcAft>
              <a:spcPct val="15000"/>
            </a:spcAft>
            <a:buChar char="•"/>
          </a:pPr>
          <a:r>
            <a:rPr lang="en-US" b="0" i="0" dirty="0">
              <a:solidFill>
                <a:schemeClr val="tx1"/>
              </a:solidFill>
            </a:rPr>
            <a:t>is an already formed business organization that propose some goods or services, etc. </a:t>
          </a:r>
          <a:endParaRPr lang="en-US" dirty="0">
            <a:solidFill>
              <a:schemeClr val="tx1"/>
            </a:solidFill>
          </a:endParaRPr>
        </a:p>
      </dsp:txBody>
      <dsp:txXfrm>
        <a:off x="5454" y="73118"/>
        <a:ext cx="4090215" cy="2454129"/>
      </dsp:txXfrm>
    </dsp:sp>
    <dsp:sp modelId="{3B420A7E-B2F6-485F-86ED-DEA346A37940}">
      <dsp:nvSpPr>
        <dsp:cNvPr id="4" name="Rectangles 3"/>
        <dsp:cNvSpPr/>
      </dsp:nvSpPr>
      <dsp:spPr bwMode="white">
        <a:xfrm>
          <a:off x="4504691" y="73118"/>
          <a:ext cx="4090215" cy="2454129"/>
        </a:xfrm>
        <a:prstGeom prst="rect">
          <a:avLst/>
        </a:prstGeom>
        <a:sp3d prstMaterial="plastic">
          <a:bevelT w="120900" h="88900"/>
          <a:bevelB w="88900" h="31750" prst="angle"/>
        </a:sp3d>
      </dsp:spPr>
      <dsp:style>
        <a:lnRef idx="0">
          <a:schemeClr val="lt1"/>
        </a:lnRef>
        <a:fillRef idx="3">
          <a:schemeClr val="accent4">
            <a:hueOff val="-2250000"/>
            <a:satOff val="13333"/>
            <a:lumOff val="1176"/>
            <a:alpha val="100000"/>
          </a:schemeClr>
        </a:fillRef>
        <a:effectRef idx="2">
          <a:scrgbClr r="0" g="0" b="0"/>
        </a:effectRef>
        <a:fontRef idx="minor">
          <a:schemeClr val="lt1"/>
        </a:fontRef>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i="0" dirty="0">
              <a:solidFill>
                <a:schemeClr val="tx1"/>
              </a:solidFill>
            </a:rPr>
            <a:t>Entrepreneur</a:t>
          </a:r>
          <a:endParaRPr lang="en-US" dirty="0">
            <a:solidFill>
              <a:schemeClr val="tx1"/>
            </a:solidFill>
          </a:endParaRPr>
        </a:p>
        <a:p>
          <a:pPr lvl="1">
            <a:lnSpc>
              <a:spcPct val="100000"/>
            </a:lnSpc>
            <a:spcBef>
              <a:spcPct val="0"/>
            </a:spcBef>
            <a:spcAft>
              <a:spcPct val="15000"/>
            </a:spcAft>
            <a:buChar char="•"/>
          </a:pPr>
          <a:r>
            <a:rPr lang="en-US" b="0" i="0" dirty="0">
              <a:solidFill>
                <a:schemeClr val="tx1"/>
              </a:solidFill>
            </a:rPr>
            <a:t>is a person who establishes and manages the enterprise. He/she is often the founder and owner of the business.</a:t>
          </a:r>
          <a:endParaRPr lang="en-US" dirty="0">
            <a:solidFill>
              <a:schemeClr val="tx1"/>
            </a:solidFill>
          </a:endParaRPr>
        </a:p>
      </dsp:txBody>
      <dsp:txXfrm>
        <a:off x="4504691" y="73118"/>
        <a:ext cx="4090215" cy="2454129"/>
      </dsp:txXfrm>
    </dsp:sp>
    <dsp:sp modelId="{7B4DAE8D-E9B7-49BA-A66B-65D12EEFF897}">
      <dsp:nvSpPr>
        <dsp:cNvPr id="5" name="Rectangles 4"/>
        <dsp:cNvSpPr/>
      </dsp:nvSpPr>
      <dsp:spPr bwMode="white">
        <a:xfrm>
          <a:off x="2252765" y="2933752"/>
          <a:ext cx="4090215" cy="2454129"/>
        </a:xfrm>
        <a:prstGeom prst="rect">
          <a:avLst/>
        </a:prstGeom>
        <a:sp3d prstMaterial="plastic">
          <a:bevelT w="120900" h="88900"/>
          <a:bevelB w="88900" h="31750" prst="angle"/>
        </a:sp3d>
      </dsp:spPr>
      <dsp:style>
        <a:lnRef idx="0">
          <a:schemeClr val="lt1"/>
        </a:lnRef>
        <a:fillRef idx="3">
          <a:schemeClr val="accent4">
            <a:hueOff val="-4500000"/>
            <a:satOff val="26667"/>
            <a:lumOff val="2353"/>
            <a:alpha val="100000"/>
          </a:schemeClr>
        </a:fillRef>
        <a:effectRef idx="2">
          <a:scrgbClr r="0" g="0" b="0"/>
        </a:effectRef>
        <a:fontRef idx="minor">
          <a:schemeClr val="lt1"/>
        </a:fontRef>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i="0" dirty="0">
              <a:solidFill>
                <a:schemeClr val="tx1"/>
              </a:solidFill>
            </a:rPr>
            <a:t>Entrepreneurship</a:t>
          </a:r>
          <a:endParaRPr lang="en-US" dirty="0">
            <a:solidFill>
              <a:schemeClr val="tx1"/>
            </a:solidFill>
          </a:endParaRPr>
        </a:p>
        <a:p>
          <a:pPr lvl="1">
            <a:lnSpc>
              <a:spcPct val="100000"/>
            </a:lnSpc>
            <a:spcBef>
              <a:spcPct val="0"/>
            </a:spcBef>
            <a:spcAft>
              <a:spcPct val="15000"/>
            </a:spcAft>
            <a:buChar char="•"/>
          </a:pPr>
          <a:r>
            <a:rPr lang="en-US" b="0" i="0" dirty="0">
              <a:solidFill>
                <a:schemeClr val="tx1"/>
              </a:solidFill>
            </a:rPr>
            <a:t>is the process of establishing new business enterprise along with the capacity to identify the opportunities and threats and to undertake all the risks to gain profits in results.</a:t>
          </a:r>
          <a:endParaRPr lang="en-US" dirty="0">
            <a:solidFill>
              <a:schemeClr val="tx1"/>
            </a:solidFill>
          </a:endParaRPr>
        </a:p>
      </dsp:txBody>
      <dsp:txXfrm>
        <a:off x="2252765" y="2933752"/>
        <a:ext cx="4090215" cy="2454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D00EC-2D0B-4545-8B89-8627D1C8FB03}"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5F618-58E9-4373-B7A0-BB07C95025D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4" Type="http://schemas.openxmlformats.org/officeDocument/2006/relationships/hyperlink" Target="http://www.malala.org/" TargetMode="External"/><Relationship Id="rId3" Type="http://schemas.openxmlformats.org/officeDocument/2006/relationships/hyperlink" Target="http://www.barefootcollege.org/"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4" Type="http://schemas.openxmlformats.org/officeDocument/2006/relationships/hyperlink" Target="http://tech2.in.com/news/general/bose-founder-donates-majority-share-to-mit/216012" TargetMode="External"/><Relationship Id="rId3" Type="http://schemas.openxmlformats.org/officeDocument/2006/relationships/hyperlink" Target="http://tech2.in.com/news/general/bose-founder-acoustics-pioneer-amar-bose-passes-away/907760"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73D3F"/>
                </a:solidFill>
                <a:effectLst/>
                <a:latin typeface="Lora" pitchFamily="2" charset="0"/>
              </a:rPr>
              <a:t>According to the McClelland, people who have high need for achievement have tendency to win and excel. People who have high need for achievement personally take the responsibility of solving problems and will always try to be better than others. He further explained that people with high need of achievement are more likely to succeed as entrepreneur because it is the need for achievement that motivates and promotes entrepreneurship.</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The definite characteristics of a high achiever (entrepreneur) can be listed as follows:</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a:t>
            </a:r>
            <a:r>
              <a:rPr lang="en-US" b="0" i="0" dirty="0" err="1">
                <a:solidFill>
                  <a:srgbClr val="373D3F"/>
                </a:solidFill>
                <a:effectLst/>
                <a:latin typeface="Lora" pitchFamily="2" charset="0"/>
              </a:rPr>
              <a:t>i</a:t>
            </a:r>
            <a:r>
              <a:rPr lang="en-US" b="0" i="0" dirty="0">
                <a:solidFill>
                  <a:srgbClr val="373D3F"/>
                </a:solidFill>
                <a:effectLst/>
                <a:latin typeface="Lora" pitchFamily="2" charset="0"/>
              </a:rPr>
              <a:t>)   They lay down moderate realistic and achievable goals for them.</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(ii)  They take planned risks.</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(iii) They favor situations wherein they can get individual responsibility for solving problems.</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(iv) They need actual feedback on how well they are doing.</a:t>
            </a:r>
            <a:endParaRPr lang="en-US" b="0" i="0" dirty="0">
              <a:solidFill>
                <a:srgbClr val="373D3F"/>
              </a:solidFill>
              <a:effectLst/>
              <a:latin typeface="Lora" pitchFamily="2" charset="0"/>
            </a:endParaRPr>
          </a:p>
          <a:p>
            <a:pPr algn="just"/>
            <a:r>
              <a:rPr lang="en-US" b="0" i="0" dirty="0">
                <a:solidFill>
                  <a:srgbClr val="373D3F"/>
                </a:solidFill>
                <a:effectLst/>
                <a:latin typeface="Lora" pitchFamily="2" charset="0"/>
              </a:rPr>
              <a:t>(v)  Their need for achievement live not only for the sake of economic rewards or social recognition rather personal achievement is essentially more satisfying to them.</a:t>
            </a:r>
            <a:endParaRPr lang="en-US" b="0" i="0" dirty="0">
              <a:solidFill>
                <a:srgbClr val="373D3F"/>
              </a:solidFill>
              <a:effectLst/>
              <a:latin typeface="Lora" pitchFamily="2" charset="0"/>
            </a:endParaRPr>
          </a:p>
          <a:p>
            <a:br>
              <a:rPr lang="en-US" dirty="0"/>
            </a:br>
            <a:endParaRPr lang="en-IN" dirty="0"/>
          </a:p>
        </p:txBody>
      </p:sp>
      <p:sp>
        <p:nvSpPr>
          <p:cNvPr id="4" name="Slide Number Placeholder 3"/>
          <p:cNvSpPr>
            <a:spLocks noGrp="1"/>
          </p:cNvSpPr>
          <p:nvPr>
            <p:ph type="sldNum" sz="quarter" idx="5"/>
          </p:nvPr>
        </p:nvSpPr>
        <p:spPr/>
        <p:txBody>
          <a:bodyPr/>
          <a:lstStyle/>
          <a:p>
            <a:fld id="{1815F618-58E9-4373-B7A0-BB07C95025D6}"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of </a:t>
            </a:r>
            <a:r>
              <a:rPr lang="en-US" dirty="0" err="1"/>
              <a:t>sidhdharth</a:t>
            </a:r>
            <a:endParaRPr lang="en-US" dirty="0"/>
          </a:p>
          <a:p>
            <a:endParaRPr lang="en-US" dirty="0"/>
          </a:p>
          <a:p>
            <a:r>
              <a:rPr lang="en-US" dirty="0"/>
              <a:t>Case of bewakoof.com</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It based, healthcare, </a:t>
            </a:r>
            <a:r>
              <a:rPr lang="en-US" dirty="0" err="1"/>
              <a:t>jio</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latin typeface="+mn-lt"/>
                <a:ea typeface="+mn-ea"/>
                <a:cs typeface="+mn-cs"/>
              </a:rPr>
              <a:t>For instance, when </a:t>
            </a:r>
            <a:r>
              <a:rPr lang="en-US" sz="1200" b="1" i="0" kern="1200" dirty="0">
                <a:solidFill>
                  <a:schemeClr val="tx1"/>
                </a:solidFill>
                <a:latin typeface="+mn-lt"/>
                <a:ea typeface="+mn-ea"/>
                <a:cs typeface="+mn-cs"/>
              </a:rPr>
              <a:t>Bill Gates</a:t>
            </a:r>
            <a:r>
              <a:rPr lang="en-US" sz="1200" b="0" i="0" kern="1200" dirty="0">
                <a:solidFill>
                  <a:schemeClr val="tx1"/>
                </a:solidFill>
                <a:latin typeface="+mn-lt"/>
                <a:ea typeface="+mn-ea"/>
                <a:cs typeface="+mn-cs"/>
              </a:rPr>
              <a:t> (who is one of the richest persons in the world) initiates philanthropic activities through his charitable foundation 'The </a:t>
            </a:r>
            <a:r>
              <a:rPr lang="en-US" sz="1200" b="1" i="0" kern="1200" dirty="0">
                <a:solidFill>
                  <a:schemeClr val="tx1"/>
                </a:solidFill>
                <a:latin typeface="+mn-lt"/>
                <a:ea typeface="+mn-ea"/>
                <a:cs typeface="+mn-cs"/>
              </a:rPr>
              <a:t>Gates</a:t>
            </a:r>
            <a:r>
              <a:rPr lang="en-US" sz="1200" b="0" i="0" kern="1200" dirty="0">
                <a:solidFill>
                  <a:schemeClr val="tx1"/>
                </a:solidFill>
                <a:latin typeface="+mn-lt"/>
                <a:ea typeface="+mn-ea"/>
                <a:cs typeface="+mn-cs"/>
              </a:rPr>
              <a:t> Foundation' such acts are claimed as </a:t>
            </a:r>
            <a:r>
              <a:rPr lang="en-US" sz="1200" b="1" i="0" kern="1200" dirty="0">
                <a:solidFill>
                  <a:schemeClr val="tx1"/>
                </a:solidFill>
                <a:latin typeface="+mn-lt"/>
                <a:ea typeface="+mn-ea"/>
                <a:cs typeface="+mn-cs"/>
              </a:rPr>
              <a:t>social entrepreneurial</a:t>
            </a:r>
            <a:r>
              <a:rPr lang="en-US" sz="1200" b="0" i="0" kern="1200" dirty="0">
                <a:solidFill>
                  <a:schemeClr val="tx1"/>
                </a:solidFill>
                <a:latin typeface="+mn-lt"/>
                <a:ea typeface="+mn-ea"/>
                <a:cs typeface="+mn-cs"/>
              </a:rPr>
              <a:t> because </a:t>
            </a:r>
            <a:r>
              <a:rPr lang="en-US" sz="1200" b="1" i="0" kern="1200" dirty="0">
                <a:solidFill>
                  <a:schemeClr val="tx1"/>
                </a:solidFill>
                <a:latin typeface="+mn-lt"/>
                <a:ea typeface="+mn-ea"/>
                <a:cs typeface="+mn-cs"/>
              </a:rPr>
              <a:t>Bill Gates</a:t>
            </a:r>
            <a:r>
              <a:rPr lang="en-US" sz="1200" b="0" i="0" kern="1200" dirty="0">
                <a:solidFill>
                  <a:schemeClr val="tx1"/>
                </a:solidFill>
                <a:latin typeface="+mn-lt"/>
                <a:ea typeface="+mn-ea"/>
                <a:cs typeface="+mn-cs"/>
              </a:rPr>
              <a:t> is also a </a:t>
            </a:r>
            <a:r>
              <a:rPr lang="en-US" sz="1200" b="1" i="0" kern="1200" dirty="0">
                <a:solidFill>
                  <a:schemeClr val="tx1"/>
                </a:solidFill>
                <a:latin typeface="+mn-lt"/>
                <a:ea typeface="+mn-ea"/>
                <a:cs typeface="+mn-cs"/>
              </a:rPr>
              <a:t>social entrepreneur</a:t>
            </a:r>
            <a:r>
              <a:rPr lang="en-US" sz="1200" b="0" i="0" kern="1200" dirty="0">
                <a:solidFill>
                  <a:schemeClr val="tx1"/>
                </a:solidFill>
                <a:latin typeface="+mn-lt"/>
                <a:ea typeface="+mn-ea"/>
                <a:cs typeface="+mn-cs"/>
              </a:rPr>
              <a:t>.</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Through Tesla Motors, </a:t>
            </a:r>
            <a:r>
              <a:rPr lang="en-US" sz="1200" b="0" i="0" kern="1200" dirty="0" err="1">
                <a:solidFill>
                  <a:schemeClr val="tx1"/>
                </a:solidFill>
                <a:latin typeface="+mn-lt"/>
                <a:ea typeface="+mn-ea"/>
                <a:cs typeface="+mn-cs"/>
              </a:rPr>
              <a:t>SolarCity</a:t>
            </a:r>
            <a:r>
              <a:rPr lang="en-US" sz="1200" b="0" i="0" kern="1200" dirty="0">
                <a:solidFill>
                  <a:schemeClr val="tx1"/>
                </a:solidFill>
                <a:latin typeface="+mn-lt"/>
                <a:ea typeface="+mn-ea"/>
                <a:cs typeface="+mn-cs"/>
              </a:rPr>
              <a:t>, and </a:t>
            </a:r>
            <a:r>
              <a:rPr lang="en-US" sz="1200" b="0" i="0" kern="1200" dirty="0" err="1">
                <a:solidFill>
                  <a:schemeClr val="tx1"/>
                </a:solidFill>
                <a:latin typeface="+mn-lt"/>
                <a:ea typeface="+mn-ea"/>
                <a:cs typeface="+mn-cs"/>
              </a:rPr>
              <a:t>SpaceX</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Musk</a:t>
            </a:r>
            <a:r>
              <a:rPr lang="en-US" sz="1200" b="0" i="0" kern="1200" dirty="0">
                <a:solidFill>
                  <a:schemeClr val="tx1"/>
                </a:solidFill>
                <a:latin typeface="+mn-lt"/>
                <a:ea typeface="+mn-ea"/>
                <a:cs typeface="+mn-cs"/>
              </a:rPr>
              <a:t> has become a pioneer of </a:t>
            </a:r>
            <a:r>
              <a:rPr lang="en-US" sz="1200" b="1" i="0" kern="1200" dirty="0">
                <a:solidFill>
                  <a:schemeClr val="tx1"/>
                </a:solidFill>
                <a:latin typeface="+mn-lt"/>
                <a:ea typeface="+mn-ea"/>
                <a:cs typeface="+mn-cs"/>
              </a:rPr>
              <a:t>social entrepreneurship</a:t>
            </a:r>
            <a:r>
              <a:rPr lang="en-US" sz="1200" b="0" i="0" kern="1200" dirty="0">
                <a:solidFill>
                  <a:schemeClr val="tx1"/>
                </a:solidFill>
                <a:latin typeface="+mn-lt"/>
                <a:ea typeface="+mn-ea"/>
                <a:cs typeface="+mn-cs"/>
              </a:rPr>
              <a:t> in the modern age, as he seeks to build accessible solutions to renewable energy and push the limits on space exploration for mankind.</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err="1">
                <a:solidFill>
                  <a:schemeClr val="tx1"/>
                </a:solidFill>
                <a:latin typeface="+mn-lt"/>
                <a:ea typeface="+mn-ea"/>
                <a:cs typeface="+mn-cs"/>
              </a:rPr>
              <a:t>Sanjit</a:t>
            </a:r>
            <a:r>
              <a:rPr lang="en-US" sz="1200" b="0" i="0" kern="1200" dirty="0">
                <a:solidFill>
                  <a:schemeClr val="tx1"/>
                </a:solidFill>
                <a:latin typeface="+mn-lt"/>
                <a:ea typeface="+mn-ea"/>
                <a:cs typeface="+mn-cs"/>
              </a:rPr>
              <a:t> “Bunker” Roy had a privileged upbringing in India, in contrast to many Indians who live off of less than $1 per day. When Roy visited some of his country's rural villages, he had a life-altering experience and decided to find a way to improve the social-economic inequities in his country. He founded </a:t>
            </a:r>
            <a:r>
              <a:rPr lang="en-US" sz="1200" b="0" i="0" u="sng" kern="1200" dirty="0">
                <a:solidFill>
                  <a:schemeClr val="tx1"/>
                </a:solidFill>
                <a:latin typeface="+mn-lt"/>
                <a:ea typeface="+mn-ea"/>
                <a:cs typeface="+mn-cs"/>
                <a:hlinkClick r:id="rId3"/>
              </a:rPr>
              <a:t>Barefoot College</a:t>
            </a:r>
            <a:r>
              <a:rPr lang="en-US" sz="1200" b="0" i="0" kern="1200" dirty="0">
                <a:solidFill>
                  <a:schemeClr val="tx1"/>
                </a:solidFill>
                <a:latin typeface="+mn-lt"/>
                <a:ea typeface="+mn-ea"/>
                <a:cs typeface="+mn-cs"/>
              </a:rPr>
              <a:t> in 1972, a solar-powered college for the poor.</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As co-founder and global ambassador of the </a:t>
            </a:r>
            <a:r>
              <a:rPr lang="en-US" sz="1200" b="0" i="0" u="sng" kern="1200" dirty="0" err="1">
                <a:solidFill>
                  <a:schemeClr val="tx1"/>
                </a:solidFill>
                <a:latin typeface="+mn-lt"/>
                <a:ea typeface="+mn-ea"/>
                <a:cs typeface="+mn-cs"/>
                <a:hlinkClick r:id="rId4"/>
              </a:rPr>
              <a:t>Malala</a:t>
            </a:r>
            <a:r>
              <a:rPr lang="en-US" sz="1200" b="0" i="0" u="sng" kern="1200" dirty="0">
                <a:solidFill>
                  <a:schemeClr val="tx1"/>
                </a:solidFill>
                <a:latin typeface="+mn-lt"/>
                <a:ea typeface="+mn-ea"/>
                <a:cs typeface="+mn-cs"/>
                <a:hlinkClick r:id="rId4"/>
              </a:rPr>
              <a:t> Fund</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Shiza</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Shahid</a:t>
            </a:r>
            <a:r>
              <a:rPr lang="en-US" sz="1200" b="0" i="0" kern="1200" dirty="0">
                <a:solidFill>
                  <a:schemeClr val="tx1"/>
                </a:solidFill>
                <a:latin typeface="+mn-lt"/>
                <a:ea typeface="+mn-ea"/>
                <a:cs typeface="+mn-cs"/>
              </a:rPr>
              <a:t>, manages business operations for </a:t>
            </a:r>
            <a:r>
              <a:rPr lang="en-US" sz="1200" b="0" i="0" kern="1200" dirty="0" err="1">
                <a:solidFill>
                  <a:schemeClr val="tx1"/>
                </a:solidFill>
                <a:latin typeface="+mn-lt"/>
                <a:ea typeface="+mn-ea"/>
                <a:cs typeface="+mn-cs"/>
              </a:rPr>
              <a:t>Malala</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Yousafzai</a:t>
            </a:r>
            <a:r>
              <a:rPr lang="en-US" sz="1200" b="0" i="0" kern="1200" dirty="0">
                <a:solidFill>
                  <a:schemeClr val="tx1"/>
                </a:solidFill>
                <a:latin typeface="+mn-lt"/>
                <a:ea typeface="+mn-ea"/>
                <a:cs typeface="+mn-cs"/>
              </a:rPr>
              <a:t>, the teenager who became the youngest winner of the Nobel Peace Prize in 2014.</a:t>
            </a:r>
            <a:r>
              <a:rPr lang="en-US" sz="1200" b="0" i="0" u="none" strike="noStrike" kern="1200" baseline="30000" dirty="0">
                <a:solidFill>
                  <a:schemeClr val="tx1"/>
                </a:solidFill>
                <a:latin typeface="+mn-lt"/>
                <a:ea typeface="+mn-ea"/>
                <a:cs typeface="+mn-cs"/>
              </a:rPr>
              <a:t>4</a:t>
            </a:r>
            <a:r>
              <a:rPr lang="en-US" sz="1200" b="0" i="0" kern="1200" dirty="0">
                <a:solidFill>
                  <a:schemeClr val="tx1"/>
                </a:solidFill>
                <a:latin typeface="+mn-lt"/>
                <a:ea typeface="+mn-ea"/>
                <a:cs typeface="+mn-cs"/>
              </a:rPr>
              <a:t>﻿ Like </a:t>
            </a:r>
            <a:r>
              <a:rPr lang="en-US" sz="1200" b="0" i="0" kern="1200" dirty="0" err="1">
                <a:solidFill>
                  <a:schemeClr val="tx1"/>
                </a:solidFill>
                <a:latin typeface="+mn-lt"/>
                <a:ea typeface="+mn-ea"/>
                <a:cs typeface="+mn-cs"/>
              </a:rPr>
              <a:t>Malala</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Shahid</a:t>
            </a:r>
            <a:r>
              <a:rPr lang="en-US" sz="1200" b="0" i="0" kern="1200" dirty="0">
                <a:solidFill>
                  <a:schemeClr val="tx1"/>
                </a:solidFill>
                <a:latin typeface="+mn-lt"/>
                <a:ea typeface="+mn-ea"/>
                <a:cs typeface="+mn-cs"/>
              </a:rPr>
              <a:t> was born in Pakistan. She initially reached out to </a:t>
            </a:r>
            <a:r>
              <a:rPr lang="en-US" sz="1200" b="0" i="0" kern="1200" dirty="0" err="1">
                <a:solidFill>
                  <a:schemeClr val="tx1"/>
                </a:solidFill>
                <a:latin typeface="+mn-lt"/>
                <a:ea typeface="+mn-ea"/>
                <a:cs typeface="+mn-cs"/>
              </a:rPr>
              <a:t>Malala</a:t>
            </a:r>
            <a:r>
              <a:rPr lang="en-US" sz="1200" b="0" i="0" kern="1200" dirty="0">
                <a:solidFill>
                  <a:schemeClr val="tx1"/>
                </a:solidFill>
                <a:latin typeface="+mn-lt"/>
                <a:ea typeface="+mn-ea"/>
                <a:cs typeface="+mn-cs"/>
              </a:rPr>
              <a:t> in 2009 and worked to organize a camp for her and other Pakistani girls. In 2012, </a:t>
            </a:r>
            <a:r>
              <a:rPr lang="en-US" sz="1200" b="0" i="0" kern="1200" dirty="0" err="1">
                <a:solidFill>
                  <a:schemeClr val="tx1"/>
                </a:solidFill>
                <a:latin typeface="+mn-lt"/>
                <a:ea typeface="+mn-ea"/>
                <a:cs typeface="+mn-cs"/>
              </a:rPr>
              <a:t>Shiza</a:t>
            </a:r>
            <a:r>
              <a:rPr lang="en-US" sz="1200" b="0" i="0" kern="1200" dirty="0">
                <a:solidFill>
                  <a:schemeClr val="tx1"/>
                </a:solidFill>
                <a:latin typeface="+mn-lt"/>
                <a:ea typeface="+mn-ea"/>
                <a:cs typeface="+mn-cs"/>
              </a:rPr>
              <a:t> flew to </a:t>
            </a:r>
            <a:r>
              <a:rPr lang="en-US" sz="1200" b="0" i="0" kern="1200" dirty="0" err="1">
                <a:solidFill>
                  <a:schemeClr val="tx1"/>
                </a:solidFill>
                <a:latin typeface="+mn-lt"/>
                <a:ea typeface="+mn-ea"/>
                <a:cs typeface="+mn-cs"/>
              </a:rPr>
              <a:t>Malala's</a:t>
            </a:r>
            <a:r>
              <a:rPr lang="en-US" sz="1200" b="0" i="0" kern="1200" dirty="0">
                <a:solidFill>
                  <a:schemeClr val="tx1"/>
                </a:solidFill>
                <a:latin typeface="+mn-lt"/>
                <a:ea typeface="+mn-ea"/>
                <a:cs typeface="+mn-cs"/>
              </a:rPr>
              <a:t> bedside after she was targeted and shot by the Taliban for promoting education for girls. Inspired by </a:t>
            </a:r>
            <a:r>
              <a:rPr lang="en-US" sz="1200" b="0" i="0" kern="1200" dirty="0" err="1">
                <a:solidFill>
                  <a:schemeClr val="tx1"/>
                </a:solidFill>
                <a:latin typeface="+mn-lt"/>
                <a:ea typeface="+mn-ea"/>
                <a:cs typeface="+mn-cs"/>
              </a:rPr>
              <a:t>Malala's</a:t>
            </a:r>
            <a:r>
              <a:rPr lang="en-US" sz="1200" b="0" i="0" kern="1200" dirty="0">
                <a:solidFill>
                  <a:schemeClr val="tx1"/>
                </a:solidFill>
                <a:latin typeface="+mn-lt"/>
                <a:ea typeface="+mn-ea"/>
                <a:cs typeface="+mn-cs"/>
              </a:rPr>
              <a:t> desire to continue campaigning for gender equality and education, </a:t>
            </a:r>
            <a:r>
              <a:rPr lang="en-US" sz="1200" b="0" i="0" kern="1200" dirty="0" err="1">
                <a:solidFill>
                  <a:schemeClr val="tx1"/>
                </a:solidFill>
                <a:latin typeface="+mn-lt"/>
                <a:ea typeface="+mn-ea"/>
                <a:cs typeface="+mn-cs"/>
              </a:rPr>
              <a:t>Shahid</a:t>
            </a:r>
            <a:r>
              <a:rPr lang="en-US" sz="1200" b="0" i="0" kern="1200" dirty="0">
                <a:solidFill>
                  <a:schemeClr val="tx1"/>
                </a:solidFill>
                <a:latin typeface="+mn-lt"/>
                <a:ea typeface="+mn-ea"/>
                <a:cs typeface="+mn-cs"/>
              </a:rPr>
              <a:t> decided to help </a:t>
            </a:r>
            <a:r>
              <a:rPr lang="en-US" sz="1200" b="0" i="0" kern="1200" dirty="0" err="1">
                <a:solidFill>
                  <a:schemeClr val="tx1"/>
                </a:solidFill>
                <a:latin typeface="+mn-lt"/>
                <a:ea typeface="+mn-ea"/>
                <a:cs typeface="+mn-cs"/>
              </a:rPr>
              <a:t>Malala</a:t>
            </a:r>
            <a:r>
              <a:rPr lang="en-US" sz="1200" b="0" i="0" kern="1200" dirty="0">
                <a:solidFill>
                  <a:schemeClr val="tx1"/>
                </a:solidFill>
                <a:latin typeface="+mn-lt"/>
                <a:ea typeface="+mn-ea"/>
                <a:cs typeface="+mn-cs"/>
              </a:rPr>
              <a:t> strategize her campaign. </a:t>
            </a:r>
            <a:r>
              <a:rPr lang="en-US" sz="1200" b="0" i="0" kern="1200" dirty="0" err="1">
                <a:solidFill>
                  <a:schemeClr val="tx1"/>
                </a:solidFill>
                <a:latin typeface="+mn-lt"/>
                <a:ea typeface="+mn-ea"/>
                <a:cs typeface="+mn-cs"/>
              </a:rPr>
              <a:t>Shahid</a:t>
            </a:r>
            <a:r>
              <a:rPr lang="en-US" sz="1200" b="0" i="0" kern="1200" dirty="0">
                <a:solidFill>
                  <a:schemeClr val="tx1"/>
                </a:solidFill>
                <a:latin typeface="+mn-lt"/>
                <a:ea typeface="+mn-ea"/>
                <a:cs typeface="+mn-cs"/>
              </a:rPr>
              <a:t> created the </a:t>
            </a:r>
            <a:r>
              <a:rPr lang="en-US" sz="1200" b="0" i="0" kern="1200" dirty="0" err="1">
                <a:solidFill>
                  <a:schemeClr val="tx1"/>
                </a:solidFill>
                <a:latin typeface="+mn-lt"/>
                <a:ea typeface="+mn-ea"/>
                <a:cs typeface="+mn-cs"/>
              </a:rPr>
              <a:t>Malala</a:t>
            </a:r>
            <a:r>
              <a:rPr lang="en-US" sz="1200" b="0" i="0" kern="1200" dirty="0">
                <a:solidFill>
                  <a:schemeClr val="tx1"/>
                </a:solidFill>
                <a:latin typeface="+mn-lt"/>
                <a:ea typeface="+mn-ea"/>
                <a:cs typeface="+mn-cs"/>
              </a:rPr>
              <a:t> Fund, which helps empower women and girls by advocating and spreading access to education.</a:t>
            </a:r>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saregama</a:t>
            </a:r>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motorola.,xiomi</a:t>
            </a:r>
            <a:r>
              <a:rPr lang="en-US" dirty="0"/>
              <a:t>, </a:t>
            </a:r>
            <a:r>
              <a:rPr lang="en-US" dirty="0" err="1"/>
              <a:t>oppo</a:t>
            </a:r>
            <a:r>
              <a:rPr lang="en-US" dirty="0"/>
              <a:t>, </a:t>
            </a:r>
            <a:r>
              <a:rPr lang="en-US" dirty="0" err="1"/>
              <a:t>bluetooth</a:t>
            </a:r>
            <a:r>
              <a:rPr lang="en-US" dirty="0"/>
              <a:t> speakers</a:t>
            </a:r>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Indian rural agricultural entrepreneurs</a:t>
            </a:r>
            <a:endParaRPr lang="en-US" dirty="0"/>
          </a:p>
          <a:p>
            <a:endParaRPr lang="en-US" dirty="0"/>
          </a:p>
          <a:p>
            <a:r>
              <a:rPr lang="en-US" dirty="0" err="1"/>
              <a:t>Jewellery</a:t>
            </a:r>
            <a:r>
              <a:rPr lang="en-US" dirty="0"/>
              <a:t> business</a:t>
            </a:r>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73D3F"/>
                </a:solidFill>
                <a:effectLst/>
                <a:latin typeface="Lora" pitchFamily="2" charset="0"/>
              </a:rPr>
              <a:t>It occurs when the member in the group perceive that their efforts and purposes in the life are not valued by the other members. He proposed four events which can lead to status withdrawal:</a:t>
            </a:r>
            <a:endParaRPr lang="en-US" b="0" i="0" dirty="0">
              <a:solidFill>
                <a:srgbClr val="373D3F"/>
              </a:solidFill>
              <a:effectLst/>
              <a:latin typeface="Lora" pitchFamily="2" charset="0"/>
            </a:endParaRPr>
          </a:p>
          <a:p>
            <a:pPr algn="just">
              <a:buFont typeface="Arial" panose="020B0604020202020204" pitchFamily="34" charset="0"/>
              <a:buChar char="•"/>
            </a:pPr>
            <a:r>
              <a:rPr lang="en-US" b="0" i="0" dirty="0">
                <a:solidFill>
                  <a:srgbClr val="373D3F"/>
                </a:solidFill>
                <a:effectLst/>
                <a:latin typeface="Lora" pitchFamily="2" charset="0"/>
              </a:rPr>
              <a:t>Displacement of a conventional best group from its earlier status by another conventional supply physical force.</a:t>
            </a:r>
            <a:endParaRPr lang="en-US" b="0" i="0" dirty="0">
              <a:solidFill>
                <a:srgbClr val="373D3F"/>
              </a:solidFill>
              <a:effectLst/>
              <a:latin typeface="Lora" pitchFamily="2" charset="0"/>
            </a:endParaRPr>
          </a:p>
          <a:p>
            <a:pPr algn="just">
              <a:buFont typeface="Arial" panose="020B0604020202020204" pitchFamily="34" charset="0"/>
              <a:buChar char="•"/>
            </a:pPr>
            <a:r>
              <a:rPr lang="en-US" b="0" i="0" dirty="0">
                <a:solidFill>
                  <a:srgbClr val="373D3F"/>
                </a:solidFill>
                <a:effectLst/>
                <a:latin typeface="Lora" pitchFamily="2" charset="0"/>
              </a:rPr>
              <a:t>Defamation of valued symbols through some change in the attitude of the superior group</a:t>
            </a:r>
            <a:endParaRPr lang="en-US" b="0" i="0" dirty="0">
              <a:solidFill>
                <a:srgbClr val="373D3F"/>
              </a:solidFill>
              <a:effectLst/>
              <a:latin typeface="Lora" pitchFamily="2" charset="0"/>
            </a:endParaRPr>
          </a:p>
          <a:p>
            <a:pPr algn="just">
              <a:buFont typeface="Arial" panose="020B0604020202020204" pitchFamily="34" charset="0"/>
              <a:buChar char="•"/>
            </a:pPr>
            <a:r>
              <a:rPr lang="en-US" b="0" i="0" dirty="0">
                <a:solidFill>
                  <a:srgbClr val="373D3F"/>
                </a:solidFill>
                <a:effectLst/>
                <a:latin typeface="Lora" pitchFamily="2" charset="0"/>
              </a:rPr>
              <a:t>Inconsistency of status symbols with a changing‟ distribution of economic power.</a:t>
            </a:r>
            <a:endParaRPr lang="en-US" b="0" i="0" dirty="0">
              <a:solidFill>
                <a:srgbClr val="373D3F"/>
              </a:solidFill>
              <a:effectLst/>
              <a:latin typeface="Lora" pitchFamily="2" charset="0"/>
            </a:endParaRPr>
          </a:p>
          <a:p>
            <a:pPr algn="just">
              <a:buFont typeface="Arial" panose="020B0604020202020204" pitchFamily="34" charset="0"/>
              <a:buChar char="•"/>
            </a:pPr>
            <a:r>
              <a:rPr lang="en-US" b="0" i="0" dirty="0">
                <a:solidFill>
                  <a:srgbClr val="373D3F"/>
                </a:solidFill>
                <a:effectLst/>
                <a:latin typeface="Lora" pitchFamily="2" charset="0"/>
              </a:rPr>
              <a:t>Acceptance of expected status on migration to a new society.</a:t>
            </a:r>
            <a:endParaRPr lang="en-US" b="0" i="0" dirty="0">
              <a:solidFill>
                <a:srgbClr val="373D3F"/>
              </a:solidFill>
              <a:effectLst/>
              <a:latin typeface="Lora" pitchFamily="2"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1815F618-58E9-4373-B7A0-BB07C95025D6}"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15F618-58E9-4373-B7A0-BB07C95025D6}"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D3F"/>
                </a:solidFill>
                <a:effectLst/>
                <a:latin typeface="Lora" pitchFamily="2" charset="0"/>
              </a:rPr>
              <a:t>ax Weber believes that religion has a large impact on the entrepreneurial development of the country because some religion has basic faith to earn more money whereas some has less. He calls them „spirit of capitalism‟ which can be enhanced in the country if there will be </a:t>
            </a:r>
            <a:r>
              <a:rPr lang="en-US" b="0" i="0" dirty="0" err="1">
                <a:solidFill>
                  <a:srgbClr val="373D3F"/>
                </a:solidFill>
                <a:effectLst/>
                <a:latin typeface="Lora" pitchFamily="2" charset="0"/>
              </a:rPr>
              <a:t>favourable</a:t>
            </a:r>
            <a:r>
              <a:rPr lang="en-US" b="0" i="0" dirty="0">
                <a:solidFill>
                  <a:srgbClr val="373D3F"/>
                </a:solidFill>
                <a:effectLst/>
                <a:latin typeface="Lora" pitchFamily="2" charset="0"/>
              </a:rPr>
              <a:t> attitude towards capitalism in the country. It is the religious beliefs that develop the sense of capitalism in the individual which generates the feeling of occupational chase and the addition of assets.</a:t>
            </a:r>
            <a:endParaRPr lang="en-US" b="0" i="0" dirty="0">
              <a:solidFill>
                <a:srgbClr val="373D3F"/>
              </a:solidFill>
              <a:effectLst/>
              <a:latin typeface="Lora" pitchFamily="2" charset="0"/>
            </a:endParaRPr>
          </a:p>
          <a:p>
            <a:endParaRPr lang="en-IN" dirty="0"/>
          </a:p>
        </p:txBody>
      </p:sp>
      <p:sp>
        <p:nvSpPr>
          <p:cNvPr id="4" name="Slide Number Placeholder 3"/>
          <p:cNvSpPr>
            <a:spLocks noGrp="1"/>
          </p:cNvSpPr>
          <p:nvPr>
            <p:ph type="sldNum" sz="quarter" idx="5"/>
          </p:nvPr>
        </p:nvSpPr>
        <p:spPr/>
        <p:txBody>
          <a:bodyPr/>
          <a:lstStyle/>
          <a:p>
            <a:fld id="{1815F618-58E9-4373-B7A0-BB07C95025D6}"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t>
            </a:r>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Gramophone works with farmers and provides them agronomy services and right inputs during the entire cropping cycle, at their doorstep.)</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founder and chairman of Bose Corp, </a:t>
            </a:r>
            <a:r>
              <a:rPr lang="en-US" sz="1200" b="0" i="0" kern="1200" dirty="0" err="1">
                <a:solidFill>
                  <a:schemeClr val="tx1"/>
                </a:solidFill>
                <a:latin typeface="+mn-lt"/>
                <a:ea typeface="+mn-ea"/>
                <a:cs typeface="+mn-cs"/>
              </a:rPr>
              <a:t>Amar</a:t>
            </a:r>
            <a:r>
              <a:rPr lang="en-US" sz="1200" b="0" i="0" kern="1200" dirty="0">
                <a:solidFill>
                  <a:schemeClr val="tx1"/>
                </a:solidFill>
                <a:latin typeface="+mn-lt"/>
                <a:ea typeface="+mn-ea"/>
                <a:cs typeface="+mn-cs"/>
              </a:rPr>
              <a:t> Bose </a:t>
            </a:r>
            <a:r>
              <a:rPr lang="en-US" sz="1200" b="1" i="0" u="none" strike="noStrike" kern="1200" dirty="0">
                <a:solidFill>
                  <a:schemeClr val="tx1"/>
                </a:solidFill>
                <a:latin typeface="+mn-lt"/>
                <a:ea typeface="+mn-ea"/>
                <a:cs typeface="+mn-cs"/>
                <a:hlinkClick r:id="rId3" tooltip="tech2.in.com"/>
              </a:rPr>
              <a:t>passed away earlier this month</a:t>
            </a:r>
            <a:r>
              <a:rPr lang="en-US" sz="1200" b="0" i="0" kern="1200" dirty="0">
                <a:solidFill>
                  <a:schemeClr val="tx1"/>
                </a:solidFill>
                <a:latin typeface="+mn-lt"/>
                <a:ea typeface="+mn-ea"/>
                <a:cs typeface="+mn-cs"/>
              </a:rPr>
              <a:t>. A graduate student from Massachusetts Institute of Technology (MIT), Bose was associated with the premiere tech school </a:t>
            </a:r>
            <a:r>
              <a:rPr lang="en-US" sz="1200" b="1" i="0" u="none" strike="noStrike" kern="1200" dirty="0">
                <a:solidFill>
                  <a:schemeClr val="tx1"/>
                </a:solidFill>
                <a:latin typeface="+mn-lt"/>
                <a:ea typeface="+mn-ea"/>
                <a:cs typeface="+mn-cs"/>
                <a:hlinkClick r:id="rId4" tooltip="tech2.in.com"/>
              </a:rPr>
              <a:t>through his life. </a:t>
            </a:r>
            <a:r>
              <a:rPr lang="en-US" sz="1200" b="0" i="0" kern="1200" dirty="0">
                <a:solidFill>
                  <a:schemeClr val="tx1"/>
                </a:solidFill>
                <a:latin typeface="+mn-lt"/>
                <a:ea typeface="+mn-ea"/>
                <a:cs typeface="+mn-cs"/>
              </a:rPr>
              <a:t>As a PhD student, and later as a professor and then professor emeritus, the idea of Bose Corp, set up in 1964, stemmed from his disappointment with the speakers in a stereo system that he bought as an MIT student that was the trigger for setting up Bose Corp in 1964. Bose Corp has, over the years, used the entrepreneur’s innovative research for some of the best known sound systems in the world. Furthering his company’s thought process, the entrepreneur was involved with many of the products that were seen in Bose’s stable, which included noise-canceling headphones as well as audio systems for cars.</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McDonalds, </a:t>
            </a:r>
            <a:r>
              <a:rPr lang="en-US" sz="1200" b="0" i="0" kern="1200" dirty="0" err="1">
                <a:solidFill>
                  <a:schemeClr val="tx1"/>
                </a:solidFill>
                <a:latin typeface="+mn-lt"/>
                <a:ea typeface="+mn-ea"/>
                <a:cs typeface="+mn-cs"/>
              </a:rPr>
              <a:t>Wenky's</a:t>
            </a:r>
            <a:r>
              <a:rPr lang="en-US" sz="1200" b="0" i="0" kern="1200" dirty="0">
                <a:solidFill>
                  <a:schemeClr val="tx1"/>
                </a:solidFill>
                <a:latin typeface="+mn-lt"/>
                <a:ea typeface="+mn-ea"/>
                <a:cs typeface="+mn-cs"/>
              </a:rPr>
              <a:t>, Pizza Hut, Starbucks, Kelly Services, Zoom car- Rent A Car, Metropolitan Life Insurance</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err="1">
                <a:solidFill>
                  <a:schemeClr val="tx1"/>
                </a:solidFill>
                <a:latin typeface="+mn-lt"/>
                <a:ea typeface="+mn-ea"/>
                <a:cs typeface="+mn-cs"/>
              </a:rPr>
              <a:t>WhatsApp</a:t>
            </a:r>
            <a:r>
              <a:rPr lang="en-US" sz="1200" b="0" i="0" kern="1200" dirty="0">
                <a:solidFill>
                  <a:schemeClr val="tx1"/>
                </a:solidFill>
                <a:latin typeface="+mn-lt"/>
                <a:ea typeface="+mn-ea"/>
                <a:cs typeface="+mn-cs"/>
              </a:rPr>
              <a:t> was founded by </a:t>
            </a:r>
            <a:r>
              <a:rPr lang="en-US" sz="1200" b="1" i="0" kern="1200" dirty="0">
                <a:solidFill>
                  <a:schemeClr val="tx1"/>
                </a:solidFill>
                <a:latin typeface="+mn-lt"/>
                <a:ea typeface="+mn-ea"/>
                <a:cs typeface="+mn-cs"/>
              </a:rPr>
              <a:t>Jan </a:t>
            </a:r>
            <a:r>
              <a:rPr lang="en-US" sz="1200" b="1" i="0" kern="1200" dirty="0" err="1">
                <a:solidFill>
                  <a:schemeClr val="tx1"/>
                </a:solidFill>
                <a:latin typeface="+mn-lt"/>
                <a:ea typeface="+mn-ea"/>
                <a:cs typeface="+mn-cs"/>
              </a:rPr>
              <a:t>Koum</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Brian Acton</a:t>
            </a:r>
            <a:r>
              <a:rPr lang="en-US" sz="1200" b="0" i="0" kern="1200" dirty="0">
                <a:solidFill>
                  <a:schemeClr val="tx1"/>
                </a:solidFill>
                <a:latin typeface="+mn-lt"/>
                <a:ea typeface="+mn-ea"/>
                <a:cs typeface="+mn-cs"/>
              </a:rPr>
              <a:t> who had previously spent 20 years combined at Yahoo. WhatsApp joined Facebook in 2014</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latin typeface="+mn-lt"/>
                <a:ea typeface="+mn-ea"/>
                <a:cs typeface="+mn-cs"/>
              </a:rPr>
              <a:t>Kishore </a:t>
            </a:r>
            <a:r>
              <a:rPr lang="en-US" sz="1200" b="0" i="0" kern="1200" dirty="0" err="1">
                <a:solidFill>
                  <a:schemeClr val="tx1"/>
                </a:solidFill>
                <a:latin typeface="+mn-lt"/>
                <a:ea typeface="+mn-ea"/>
                <a:cs typeface="+mn-cs"/>
              </a:rPr>
              <a:t>Biyani</a:t>
            </a:r>
            <a:r>
              <a:rPr lang="en-US" sz="1200" b="0" i="0" kern="1200" dirty="0">
                <a:solidFill>
                  <a:schemeClr val="tx1"/>
                </a:solidFill>
                <a:latin typeface="+mn-lt"/>
                <a:ea typeface="+mn-ea"/>
                <a:cs typeface="+mn-cs"/>
              </a:rPr>
              <a:t> sold Big Bazaar, Central, Brand Factory, and </a:t>
            </a:r>
            <a:r>
              <a:rPr lang="en-US" sz="1200" b="0" i="0" kern="1200" dirty="0" err="1">
                <a:solidFill>
                  <a:schemeClr val="tx1"/>
                </a:solidFill>
                <a:latin typeface="+mn-lt"/>
                <a:ea typeface="+mn-ea"/>
                <a:cs typeface="+mn-cs"/>
              </a:rPr>
              <a:t>Pentaloons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etc</a:t>
            </a:r>
            <a:r>
              <a:rPr lang="en-US" sz="1200" b="0" i="0" kern="1200" dirty="0">
                <a:solidFill>
                  <a:schemeClr val="tx1"/>
                </a:solidFill>
                <a:latin typeface="+mn-lt"/>
                <a:ea typeface="+mn-ea"/>
                <a:cs typeface="+mn-cs"/>
              </a:rPr>
              <a:t> to Reliance Ind. And Aditya </a:t>
            </a:r>
            <a:r>
              <a:rPr lang="en-US" sz="1200" b="0" i="0" kern="1200">
                <a:solidFill>
                  <a:schemeClr val="tx1"/>
                </a:solidFill>
                <a:latin typeface="+mn-lt"/>
                <a:ea typeface="+mn-ea"/>
                <a:cs typeface="+mn-cs"/>
              </a:rPr>
              <a:t>Birla group.</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7012A5-4911-49E2-8EA0-4E98E3D3D76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3509" y="1313155"/>
            <a:ext cx="4201342" cy="4863808"/>
          </a:xfrm>
          <a:ln w="57150">
            <a:solidFill>
              <a:srgbClr val="0070C0"/>
            </a:solidFill>
          </a:ln>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13155"/>
            <a:ext cx="4201341" cy="4863808"/>
          </a:xfrm>
          <a:ln w="57150">
            <a:solidFill>
              <a:srgbClr val="0070C0"/>
            </a:solidFill>
          </a:ln>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CD4581-7E84-4D1C-8BA1-D8CF0799353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A951E-DCAC-4E7D-AFF0-F7E2B3CB968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DF95C9E-3D2C-43C1-BE34-38C5F5238E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DF95C9E-3D2C-43C1-BE34-38C5F5238EF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DF95C9E-3D2C-43C1-BE34-38C5F5238EF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95C9E-3D2C-43C1-BE34-38C5F5238EF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DF95C9E-3D2C-43C1-BE34-38C5F5238E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DF95C9E-3D2C-43C1-BE34-38C5F5238E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95C9E-3D2C-43C1-BE34-38C5F5238EF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361DE-1588-4910-B8D9-87B62F5E76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27650" name="Picture 2" descr="Top 50 Entrepreneurs of India - List of 50 Successful Indian Entrepreneurs"/>
          <p:cNvPicPr>
            <a:picLocks noChangeAspect="1" noChangeArrowheads="1"/>
          </p:cNvPicPr>
          <p:nvPr/>
        </p:nvPicPr>
        <p:blipFill>
          <a:blip r:embed="rId1"/>
          <a:srcRect/>
          <a:stretch>
            <a:fillRect/>
          </a:stretch>
        </p:blipFill>
        <p:spPr bwMode="auto">
          <a:xfrm>
            <a:off x="457200" y="381000"/>
            <a:ext cx="8153400" cy="6248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309754"/>
            <a:ext cx="8763000" cy="5860197"/>
          </a:xfrm>
        </p:spPr>
        <p:txBody>
          <a:bodyPr>
            <a:normAutofit fontScale="70000" lnSpcReduction="20000"/>
          </a:bodyPr>
          <a:lstStyle/>
          <a:p>
            <a:pPr algn="just">
              <a:lnSpc>
                <a:spcPct val="150000"/>
              </a:lnSpc>
            </a:pPr>
            <a:r>
              <a:rPr lang="en-US" dirty="0"/>
              <a:t>You will be your </a:t>
            </a:r>
            <a:r>
              <a:rPr lang="en-US" b="1" dirty="0">
                <a:solidFill>
                  <a:srgbClr val="FFC000"/>
                </a:solidFill>
              </a:rPr>
              <a:t>own boss </a:t>
            </a:r>
            <a:r>
              <a:rPr lang="en-US" dirty="0"/>
              <a:t>and boss to other people and make decisions that are crucial to the business’ success or failure.</a:t>
            </a:r>
            <a:endParaRPr lang="en-US" dirty="0"/>
          </a:p>
          <a:p>
            <a:pPr algn="just">
              <a:lnSpc>
                <a:spcPct val="150000"/>
              </a:lnSpc>
            </a:pPr>
            <a:r>
              <a:rPr lang="en-US" dirty="0"/>
              <a:t>You will have the chance to </a:t>
            </a:r>
            <a:r>
              <a:rPr lang="en-US" b="1" dirty="0">
                <a:solidFill>
                  <a:srgbClr val="FF0000"/>
                </a:solidFill>
              </a:rPr>
              <a:t>put your ideas into practice</a:t>
            </a:r>
            <a:r>
              <a:rPr lang="en-US" dirty="0"/>
              <a:t>.</a:t>
            </a:r>
            <a:endParaRPr lang="en-US" dirty="0"/>
          </a:p>
          <a:p>
            <a:pPr algn="just">
              <a:lnSpc>
                <a:spcPct val="150000"/>
              </a:lnSpc>
            </a:pPr>
            <a:r>
              <a:rPr lang="en-US" dirty="0"/>
              <a:t>You will </a:t>
            </a:r>
            <a:r>
              <a:rPr lang="en-US" b="1" dirty="0">
                <a:solidFill>
                  <a:srgbClr val="7030A0"/>
                </a:solidFill>
              </a:rPr>
              <a:t>make money </a:t>
            </a:r>
            <a:r>
              <a:rPr lang="en-US" dirty="0"/>
              <a:t>for yourself rather than for someone else.</a:t>
            </a:r>
            <a:endParaRPr lang="en-US" dirty="0"/>
          </a:p>
          <a:p>
            <a:pPr algn="just">
              <a:lnSpc>
                <a:spcPct val="150000"/>
              </a:lnSpc>
            </a:pPr>
            <a:r>
              <a:rPr lang="en-US" dirty="0"/>
              <a:t>You may </a:t>
            </a:r>
            <a:r>
              <a:rPr lang="en-US" b="1" dirty="0">
                <a:solidFill>
                  <a:srgbClr val="00B050"/>
                </a:solidFill>
              </a:rPr>
              <a:t>participate in every aspect</a:t>
            </a:r>
            <a:r>
              <a:rPr lang="en-US" b="1" dirty="0"/>
              <a:t> </a:t>
            </a:r>
            <a:r>
              <a:rPr lang="en-US" dirty="0"/>
              <a:t>of running a business and learn and gain experience in a variety of disciplines.</a:t>
            </a:r>
            <a:endParaRPr lang="en-US" dirty="0"/>
          </a:p>
          <a:p>
            <a:pPr algn="just">
              <a:lnSpc>
                <a:spcPct val="150000"/>
              </a:lnSpc>
            </a:pPr>
            <a:r>
              <a:rPr lang="en-US" dirty="0"/>
              <a:t>You will have the </a:t>
            </a:r>
            <a:r>
              <a:rPr lang="en-US" b="1" dirty="0">
                <a:solidFill>
                  <a:srgbClr val="FF3399"/>
                </a:solidFill>
              </a:rPr>
              <a:t>chance to work directly </a:t>
            </a:r>
            <a:r>
              <a:rPr lang="en-US" dirty="0"/>
              <a:t>with your customers.</a:t>
            </a:r>
            <a:endParaRPr lang="en-US" dirty="0"/>
          </a:p>
          <a:p>
            <a:pPr algn="just">
              <a:lnSpc>
                <a:spcPct val="150000"/>
              </a:lnSpc>
            </a:pPr>
            <a:r>
              <a:rPr lang="en-US" dirty="0"/>
              <a:t>You will have the </a:t>
            </a:r>
            <a:r>
              <a:rPr lang="en-US" b="1" dirty="0">
                <a:solidFill>
                  <a:schemeClr val="accent6">
                    <a:lumMod val="75000"/>
                  </a:schemeClr>
                </a:solidFill>
              </a:rPr>
              <a:t>personal satisfaction </a:t>
            </a:r>
            <a:r>
              <a:rPr lang="en-US" dirty="0"/>
              <a:t>of creating and running a successful business.</a:t>
            </a:r>
            <a:endParaRPr lang="en-US" dirty="0"/>
          </a:p>
          <a:p>
            <a:pPr algn="just">
              <a:lnSpc>
                <a:spcPct val="150000"/>
              </a:lnSpc>
            </a:pPr>
            <a:r>
              <a:rPr lang="en-US" dirty="0"/>
              <a:t>You will be able to </a:t>
            </a:r>
            <a:r>
              <a:rPr lang="en-US" b="1" dirty="0">
                <a:solidFill>
                  <a:srgbClr val="0070C0"/>
                </a:solidFill>
              </a:rPr>
              <a:t>work in a field or area </a:t>
            </a:r>
            <a:r>
              <a:rPr lang="en-US" dirty="0"/>
              <a:t>that you really enjoy.</a:t>
            </a:r>
            <a:endParaRPr lang="en-US" dirty="0"/>
          </a:p>
          <a:p>
            <a:pPr algn="just">
              <a:lnSpc>
                <a:spcPct val="150000"/>
              </a:lnSpc>
            </a:pPr>
            <a:r>
              <a:rPr lang="en-US" dirty="0"/>
              <a:t>You will have the </a:t>
            </a:r>
            <a:r>
              <a:rPr lang="en-US" b="1" dirty="0"/>
              <a:t>chance to build retirement value </a:t>
            </a:r>
            <a:r>
              <a:rPr lang="en-US" dirty="0"/>
              <a:t>(for example, by selling the business when you retire).</a:t>
            </a:r>
            <a:endParaRPr lang="en-US" dirty="0"/>
          </a:p>
          <a:p>
            <a:pPr>
              <a:lnSpc>
                <a:spcPct val="150000"/>
              </a:lnSpc>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br>
              <a:rPr lang="en-US" dirty="0"/>
            </a:br>
            <a:r>
              <a:rPr lang="en-US" dirty="0"/>
              <a:t>Scope of Entrepreneurship</a:t>
            </a:r>
            <a:r>
              <a:rPr lang="en-US" b="0" i="0" dirty="0"/>
              <a:t>?</a:t>
            </a:r>
            <a:br>
              <a:rPr lang="en-US" b="0" i="0"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59080"/>
            <a:ext cx="8763000" cy="5538470"/>
          </a:xfrm>
        </p:spPr>
        <p:txBody>
          <a:bodyPr>
            <a:normAutofit fontScale="55000" lnSpcReduction="20000"/>
          </a:bodyPr>
          <a:lstStyle/>
          <a:p>
            <a:pPr marL="0" indent="0">
              <a:lnSpc>
                <a:spcPct val="150000"/>
              </a:lnSpc>
              <a:buNone/>
            </a:pPr>
            <a:r>
              <a:rPr lang="en-US" b="1" dirty="0"/>
              <a:t>1. Contribution to GNP and per capita income: </a:t>
            </a:r>
            <a:endParaRPr lang="en-US" b="1" dirty="0"/>
          </a:p>
          <a:p>
            <a:pPr algn="just">
              <a:lnSpc>
                <a:spcPct val="150000"/>
              </a:lnSpc>
            </a:pPr>
            <a:r>
              <a:rPr lang="en-US" dirty="0"/>
              <a:t>Entrepreneurship contributes </a:t>
            </a:r>
            <a:r>
              <a:rPr lang="en-US" dirty="0">
                <a:solidFill>
                  <a:srgbClr val="FF0000"/>
                </a:solidFill>
              </a:rPr>
              <a:t>to economic stability </a:t>
            </a:r>
            <a:r>
              <a:rPr lang="en-US" dirty="0"/>
              <a:t>by introducing new products </a:t>
            </a:r>
            <a:endParaRPr lang="en-US" dirty="0"/>
          </a:p>
          <a:p>
            <a:pPr algn="just">
              <a:lnSpc>
                <a:spcPct val="150000"/>
              </a:lnSpc>
            </a:pPr>
            <a:r>
              <a:rPr lang="en-US" dirty="0"/>
              <a:t>services in the market and encouraging effective </a:t>
            </a:r>
            <a:r>
              <a:rPr lang="en-US" dirty="0">
                <a:solidFill>
                  <a:srgbClr val="FF3399"/>
                </a:solidFill>
              </a:rPr>
              <a:t>resource mobilization. </a:t>
            </a:r>
            <a:endParaRPr lang="en-US" dirty="0">
              <a:solidFill>
                <a:srgbClr val="FF3399"/>
              </a:solidFill>
            </a:endParaRPr>
          </a:p>
          <a:p>
            <a:pPr algn="just">
              <a:lnSpc>
                <a:spcPct val="150000"/>
              </a:lnSpc>
            </a:pPr>
            <a:r>
              <a:rPr lang="en-US" dirty="0"/>
              <a:t>This helps </a:t>
            </a:r>
            <a:r>
              <a:rPr lang="en-US" dirty="0">
                <a:solidFill>
                  <a:srgbClr val="92D050"/>
                </a:solidFill>
              </a:rPr>
              <a:t>in increasing the gross national product </a:t>
            </a:r>
            <a:r>
              <a:rPr lang="en-US" dirty="0"/>
              <a:t>as well as per capita income of the people in the country.</a:t>
            </a:r>
            <a:endParaRPr lang="en-US" dirty="0"/>
          </a:p>
          <a:p>
            <a:pPr algn="just">
              <a:lnSpc>
                <a:spcPct val="150000"/>
              </a:lnSpc>
            </a:pPr>
            <a:r>
              <a:rPr lang="en-US" dirty="0"/>
              <a:t>Economic stability leads to increased institutional investment for productive activities and is a </a:t>
            </a:r>
            <a:r>
              <a:rPr lang="en-US" dirty="0">
                <a:solidFill>
                  <a:srgbClr val="FFC000"/>
                </a:solidFill>
              </a:rPr>
              <a:t>sign of economic growth.</a:t>
            </a:r>
            <a:endParaRPr lang="en-US" dirty="0">
              <a:solidFill>
                <a:srgbClr val="FFC000"/>
              </a:solidFill>
            </a:endParaRPr>
          </a:p>
          <a:p>
            <a:pPr marL="0" indent="0">
              <a:lnSpc>
                <a:spcPct val="150000"/>
              </a:lnSpc>
              <a:buNone/>
            </a:pPr>
            <a:r>
              <a:rPr lang="en-US" b="1" dirty="0"/>
              <a:t>2. Employment generation: </a:t>
            </a:r>
            <a:endParaRPr lang="en-US" b="1" dirty="0"/>
          </a:p>
          <a:p>
            <a:pPr algn="just">
              <a:lnSpc>
                <a:spcPct val="150000"/>
              </a:lnSpc>
            </a:pPr>
            <a:r>
              <a:rPr lang="en-US" dirty="0"/>
              <a:t>Entrepreneurs are </a:t>
            </a:r>
            <a:r>
              <a:rPr lang="en-US" dirty="0">
                <a:solidFill>
                  <a:srgbClr val="FF0000"/>
                </a:solidFill>
              </a:rPr>
              <a:t>not only self-employed but also provide employment to others. </a:t>
            </a:r>
            <a:endParaRPr lang="en-US" dirty="0">
              <a:solidFill>
                <a:srgbClr val="FF0000"/>
              </a:solidFill>
            </a:endParaRPr>
          </a:p>
          <a:p>
            <a:pPr algn="just">
              <a:lnSpc>
                <a:spcPct val="150000"/>
              </a:lnSpc>
            </a:pPr>
            <a:r>
              <a:rPr lang="en-US" dirty="0"/>
              <a:t>For example, when the information technology boom occurred in India, it led to several successful entrepreneurial ventures. This provided employment to many and also led to the launch of a number of engineering colleges, development of real-estate and hospitality ventures, and infrastructural facilities.</a:t>
            </a:r>
            <a:endParaRPr lang="en-US" b="1" dirty="0"/>
          </a:p>
          <a:p>
            <a:pPr>
              <a:lnSpc>
                <a:spcPct val="15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04716"/>
            <a:ext cx="8763000" cy="6238287"/>
          </a:xfrm>
        </p:spPr>
        <p:txBody>
          <a:bodyPr>
            <a:normAutofit fontScale="62500" lnSpcReduction="20000"/>
          </a:bodyPr>
          <a:lstStyle/>
          <a:p>
            <a:pPr>
              <a:lnSpc>
                <a:spcPct val="150000"/>
              </a:lnSpc>
            </a:pPr>
            <a:r>
              <a:rPr lang="en-US" b="1" dirty="0"/>
              <a:t>3. Balanced regional development: </a:t>
            </a:r>
            <a:endParaRPr lang="en-US" b="1" dirty="0"/>
          </a:p>
          <a:p>
            <a:pPr lvl="1" algn="just">
              <a:lnSpc>
                <a:spcPct val="150000"/>
              </a:lnSpc>
            </a:pPr>
            <a:r>
              <a:rPr lang="en-US" dirty="0"/>
              <a:t>The development of enterprises in </a:t>
            </a:r>
            <a:r>
              <a:rPr lang="en-US" dirty="0">
                <a:solidFill>
                  <a:srgbClr val="FF0000"/>
                </a:solidFill>
              </a:rPr>
              <a:t>less-developed regions promotes </a:t>
            </a:r>
            <a:r>
              <a:rPr lang="en-US" dirty="0"/>
              <a:t>balanced regional development in the country. </a:t>
            </a:r>
            <a:endParaRPr lang="en-US" dirty="0"/>
          </a:p>
          <a:p>
            <a:pPr lvl="1" algn="just">
              <a:lnSpc>
                <a:spcPct val="150000"/>
              </a:lnSpc>
            </a:pPr>
            <a:r>
              <a:rPr lang="en-US" dirty="0"/>
              <a:t>Entrepreneurship stimulates the </a:t>
            </a:r>
            <a:r>
              <a:rPr lang="en-US" dirty="0">
                <a:solidFill>
                  <a:srgbClr val="FF3399"/>
                </a:solidFill>
              </a:rPr>
              <a:t>distribution of wealth and income to more and more individuals </a:t>
            </a:r>
            <a:r>
              <a:rPr lang="en-US" dirty="0"/>
              <a:t>(such as stakeholders) and geographical areas, thus benefiting larger sections of society.</a:t>
            </a:r>
            <a:endParaRPr lang="en-US" dirty="0"/>
          </a:p>
          <a:p>
            <a:pPr>
              <a:lnSpc>
                <a:spcPct val="150000"/>
              </a:lnSpc>
            </a:pPr>
            <a:r>
              <a:rPr lang="en-US" b="1" dirty="0"/>
              <a:t>4. Promotion of export and trade:</a:t>
            </a:r>
            <a:endParaRPr lang="en-US" b="1" dirty="0"/>
          </a:p>
          <a:p>
            <a:pPr lvl="1">
              <a:lnSpc>
                <a:spcPct val="150000"/>
              </a:lnSpc>
            </a:pPr>
            <a:r>
              <a:rPr lang="en-US" b="1" dirty="0"/>
              <a:t> </a:t>
            </a:r>
            <a:r>
              <a:rPr lang="en-US" dirty="0"/>
              <a:t>Entrepreneurship promotes the country’s </a:t>
            </a:r>
            <a:r>
              <a:rPr lang="en-US" dirty="0">
                <a:solidFill>
                  <a:srgbClr val="92D050"/>
                </a:solidFill>
              </a:rPr>
              <a:t>export trade and earns foreign exchange</a:t>
            </a:r>
            <a:r>
              <a:rPr lang="en-US" dirty="0"/>
              <a:t>. </a:t>
            </a:r>
            <a:endParaRPr lang="en-US" dirty="0"/>
          </a:p>
          <a:p>
            <a:pPr lvl="1">
              <a:lnSpc>
                <a:spcPct val="150000"/>
              </a:lnSpc>
            </a:pPr>
            <a:r>
              <a:rPr lang="en-US" dirty="0"/>
              <a:t>This earning can help combat the country’s import dues requirements. </a:t>
            </a:r>
            <a:r>
              <a:rPr lang="en-US" dirty="0">
                <a:solidFill>
                  <a:srgbClr val="7030A0"/>
                </a:solidFill>
              </a:rPr>
              <a:t>International trade brings economic strength and techno-economic reliance.</a:t>
            </a:r>
            <a:endParaRPr lang="en-US" dirty="0">
              <a:solidFill>
                <a:srgbClr val="7030A0"/>
              </a:solidFill>
            </a:endParaRPr>
          </a:p>
          <a:p>
            <a:pPr>
              <a:lnSpc>
                <a:spcPct val="150000"/>
              </a:lnSpc>
            </a:pPr>
            <a:r>
              <a:rPr lang="en-US" b="1" dirty="0"/>
              <a:t>5. Improvement in the standard of living: </a:t>
            </a:r>
            <a:endParaRPr lang="en-US" b="1" dirty="0"/>
          </a:p>
          <a:p>
            <a:pPr lvl="1" algn="just">
              <a:lnSpc>
                <a:spcPct val="150000"/>
              </a:lnSpc>
            </a:pPr>
            <a:r>
              <a:rPr lang="en-US" dirty="0"/>
              <a:t>Entrepreneurs bring a wide </a:t>
            </a:r>
            <a:r>
              <a:rPr lang="en-US" dirty="0">
                <a:solidFill>
                  <a:srgbClr val="0070C0"/>
                </a:solidFill>
              </a:rPr>
              <a:t>variety of products and services </a:t>
            </a:r>
            <a:r>
              <a:rPr lang="en-US" dirty="0"/>
              <a:t>into the market. </a:t>
            </a:r>
            <a:endParaRPr lang="en-US" dirty="0"/>
          </a:p>
          <a:p>
            <a:pPr lvl="1" algn="just">
              <a:lnSpc>
                <a:spcPct val="150000"/>
              </a:lnSpc>
            </a:pPr>
            <a:r>
              <a:rPr lang="en-US" dirty="0"/>
              <a:t>This increases competition in the market and makes it possible for people to avail of a </a:t>
            </a:r>
            <a:r>
              <a:rPr lang="en-US" dirty="0">
                <a:solidFill>
                  <a:srgbClr val="00B0F0"/>
                </a:solidFill>
              </a:rPr>
              <a:t>better quality of products and services at lower and more competitive prices</a:t>
            </a:r>
            <a:r>
              <a:rPr lang="en-US" dirty="0"/>
              <a:t>, resulting in an improvement of the country’s overall standard of living.</a:t>
            </a:r>
            <a:endParaRPr lang="en-US" dirty="0"/>
          </a:p>
          <a:p>
            <a:pPr>
              <a:lnSpc>
                <a:spcPct val="150000"/>
              </a:lnSpc>
            </a:pPr>
            <a:endParaRPr lang="en-US" dirty="0"/>
          </a:p>
        </p:txBody>
      </p:sp>
      <p:sp>
        <p:nvSpPr>
          <p:cNvPr id="2" name="Text Box 1"/>
          <p:cNvSpPr txBox="1"/>
          <p:nvPr/>
        </p:nvSpPr>
        <p:spPr>
          <a:xfrm>
            <a:off x="5995035" y="6761480"/>
            <a:ext cx="3048000" cy="368300"/>
          </a:xfrm>
          <a:prstGeom prst="rect">
            <a:avLst/>
          </a:prstGeom>
          <a:noFill/>
        </p:spPr>
        <p:txBody>
          <a:bodyPr wrap="squar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464024"/>
            <a:ext cx="8763000" cy="6021182"/>
          </a:xfrm>
        </p:spPr>
        <p:txBody>
          <a:bodyPr>
            <a:normAutofit fontScale="77500" lnSpcReduction="20000"/>
          </a:bodyPr>
          <a:lstStyle/>
          <a:p>
            <a:pPr>
              <a:lnSpc>
                <a:spcPct val="150000"/>
              </a:lnSpc>
            </a:pPr>
            <a:r>
              <a:rPr lang="en-US" b="1" dirty="0"/>
              <a:t>6. Increased innovation:</a:t>
            </a:r>
            <a:endParaRPr lang="en-US" b="1" dirty="0"/>
          </a:p>
          <a:p>
            <a:pPr algn="just">
              <a:lnSpc>
                <a:spcPct val="150000"/>
              </a:lnSpc>
            </a:pPr>
            <a:r>
              <a:rPr lang="en-US" dirty="0"/>
              <a:t>With the liberalization of the Indian economy, the </a:t>
            </a:r>
            <a:r>
              <a:rPr lang="en-US" dirty="0">
                <a:solidFill>
                  <a:srgbClr val="00B0F0"/>
                </a:solidFill>
              </a:rPr>
              <a:t>increased competition in the domestic and international market</a:t>
            </a:r>
            <a:r>
              <a:rPr lang="en-US" dirty="0"/>
              <a:t> has encouraged entrepreneurs to be more creative.</a:t>
            </a:r>
            <a:endParaRPr lang="en-US" dirty="0"/>
          </a:p>
          <a:p>
            <a:pPr>
              <a:lnSpc>
                <a:spcPct val="150000"/>
              </a:lnSpc>
            </a:pPr>
            <a:r>
              <a:rPr lang="en-US" b="1" dirty="0"/>
              <a:t>7. Overall development of the economy: </a:t>
            </a:r>
            <a:endParaRPr lang="en-US" b="1" dirty="0"/>
          </a:p>
          <a:p>
            <a:pPr algn="just">
              <a:lnSpc>
                <a:spcPct val="150000"/>
              </a:lnSpc>
            </a:pPr>
            <a:r>
              <a:rPr lang="en-US" dirty="0"/>
              <a:t>Entrepreneurs create </a:t>
            </a:r>
            <a:r>
              <a:rPr lang="en-US" dirty="0">
                <a:solidFill>
                  <a:srgbClr val="FF3399"/>
                </a:solidFill>
              </a:rPr>
              <a:t>new technologies, products, processes, and services that become the next wave of new industries,</a:t>
            </a:r>
            <a:r>
              <a:rPr lang="en-US" dirty="0"/>
              <a:t> and these in turn drive the economy. Entrepreneurs are change agents in society. They create wealth and value, and generate employment in society. This naturally leads to social and economic growth.</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986" y="551330"/>
            <a:ext cx="8330453" cy="5674658"/>
          </a:xfrm>
          <a:ln w="76200">
            <a:solidFill>
              <a:srgbClr val="0070C0"/>
            </a:solidFill>
          </a:ln>
        </p:spPr>
        <p:txBody>
          <a:bodyPr>
            <a:noAutofit/>
          </a:bodyPr>
          <a:lstStyle/>
          <a:p>
            <a:pPr>
              <a:lnSpc>
                <a:spcPct val="200000"/>
              </a:lnSpc>
            </a:pPr>
            <a:br>
              <a:rPr lang="en-US" sz="4400" b="0" i="0" dirty="0"/>
            </a:br>
            <a:r>
              <a:rPr lang="en-US" sz="4400" b="0" i="0" dirty="0"/>
              <a:t> Characteristics of an Entrepreneur</a:t>
            </a:r>
            <a:br>
              <a:rPr lang="en-US" sz="4400" b="0" i="0" dirty="0"/>
            </a:br>
            <a:br>
              <a:rPr lang="en-US" sz="4400" b="0" i="0" dirty="0"/>
            </a:br>
            <a:br>
              <a:rPr lang="en-US" sz="4400" b="0" i="0" dirty="0"/>
            </a:br>
            <a:r>
              <a:rPr lang="en-US" sz="4400" b="0" i="0" dirty="0"/>
              <a:t>	</a:t>
            </a:r>
            <a:endParaRPr 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715000"/>
          </a:xfrm>
        </p:spPr>
        <p:txBody>
          <a:bodyPr>
            <a:normAutofit fontScale="85000" lnSpcReduction="20000"/>
          </a:bodyPr>
          <a:lstStyle/>
          <a:p>
            <a:r>
              <a:rPr lang="en-US" dirty="0"/>
              <a:t>Mental ability</a:t>
            </a:r>
            <a:endParaRPr lang="en-US" dirty="0"/>
          </a:p>
          <a:p>
            <a:r>
              <a:rPr lang="en-US" dirty="0"/>
              <a:t>Clear objective</a:t>
            </a:r>
            <a:endParaRPr lang="en-US" dirty="0"/>
          </a:p>
          <a:p>
            <a:r>
              <a:rPr lang="en-US" dirty="0"/>
              <a:t>Business secrecy</a:t>
            </a:r>
            <a:endParaRPr lang="en-US" dirty="0"/>
          </a:p>
          <a:p>
            <a:r>
              <a:rPr lang="en-US" dirty="0"/>
              <a:t>Human relation ability</a:t>
            </a:r>
            <a:endParaRPr lang="en-US" dirty="0"/>
          </a:p>
          <a:p>
            <a:r>
              <a:rPr lang="en-US" dirty="0"/>
              <a:t>Communication ability</a:t>
            </a:r>
            <a:endParaRPr lang="en-US" dirty="0"/>
          </a:p>
          <a:p>
            <a:r>
              <a:rPr lang="en-US" dirty="0"/>
              <a:t>Technical knowledge</a:t>
            </a:r>
            <a:endParaRPr lang="en-US" dirty="0"/>
          </a:p>
          <a:p>
            <a:r>
              <a:rPr lang="en-US" dirty="0"/>
              <a:t>Motivator</a:t>
            </a:r>
            <a:endParaRPr lang="en-US" dirty="0"/>
          </a:p>
          <a:p>
            <a:r>
              <a:rPr lang="en-US" dirty="0"/>
              <a:t>Self-confidence</a:t>
            </a:r>
            <a:endParaRPr lang="en-US" dirty="0"/>
          </a:p>
          <a:p>
            <a:r>
              <a:rPr lang="en-US" dirty="0"/>
              <a:t>Long –term involvement</a:t>
            </a:r>
            <a:endParaRPr lang="en-US" dirty="0"/>
          </a:p>
          <a:p>
            <a:r>
              <a:rPr lang="en-US" dirty="0"/>
              <a:t>High energy level</a:t>
            </a:r>
            <a:endParaRPr lang="en-US" dirty="0"/>
          </a:p>
          <a:p>
            <a:r>
              <a:rPr lang="en-US" dirty="0"/>
              <a:t>Persistent problem solver</a:t>
            </a:r>
            <a:endParaRPr lang="en-US" dirty="0"/>
          </a:p>
          <a:p>
            <a:r>
              <a:rPr lang="en-US" dirty="0"/>
              <a:t>Initiative </a:t>
            </a:r>
            <a:endParaRPr lang="en-US" dirty="0"/>
          </a:p>
          <a:p>
            <a:r>
              <a:rPr lang="en-US" dirty="0"/>
              <a:t>Moderate risk-taker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9127" y="1149658"/>
            <a:ext cx="6942346" cy="3180295"/>
          </a:xfrm>
        </p:spPr>
        <p:txBody>
          <a:bodyPr>
            <a:normAutofit/>
          </a:bodyPr>
          <a:lstStyle/>
          <a:p>
            <a:br>
              <a:rPr lang="en-US" dirty="0"/>
            </a:br>
            <a:br>
              <a:rPr lang="en-US" dirty="0"/>
            </a:br>
            <a:r>
              <a:rPr lang="en-US" dirty="0"/>
              <a:t>Models of Entrepreneurship Development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fontScale="92500"/>
          </a:bodyPr>
          <a:lstStyle/>
          <a:p>
            <a:r>
              <a:rPr lang="en-US" dirty="0"/>
              <a:t>Psychological Model</a:t>
            </a:r>
            <a:endParaRPr lang="en-US" dirty="0"/>
          </a:p>
          <a:p>
            <a:pPr lvl="1"/>
            <a:r>
              <a:rPr lang="en-US" dirty="0"/>
              <a:t> David McClelland’s theory </a:t>
            </a:r>
            <a:endParaRPr lang="en-US" dirty="0"/>
          </a:p>
          <a:p>
            <a:pPr lvl="1"/>
            <a:r>
              <a:rPr lang="en-US" i="1" dirty="0"/>
              <a:t>Hagen’s Theory of Withdrawal of Status Respect (1964)</a:t>
            </a:r>
            <a:endParaRPr lang="en-US" i="1" dirty="0"/>
          </a:p>
          <a:p>
            <a:pPr lvl="1"/>
            <a:r>
              <a:rPr lang="en-US" i="1" dirty="0"/>
              <a:t>Rotter- Internal–External Locus of Control Theory </a:t>
            </a:r>
            <a:r>
              <a:rPr lang="en-US" dirty="0"/>
              <a:t> </a:t>
            </a:r>
            <a:endParaRPr lang="en-US" dirty="0"/>
          </a:p>
          <a:p>
            <a:r>
              <a:rPr lang="en-US" dirty="0"/>
              <a:t>Sociological Model</a:t>
            </a:r>
            <a:endParaRPr lang="en-US" dirty="0"/>
          </a:p>
          <a:p>
            <a:pPr lvl="1"/>
            <a:r>
              <a:rPr lang="en-US" i="1" dirty="0"/>
              <a:t>Max Weber’s Theory of Religious Beliefs</a:t>
            </a:r>
            <a:endParaRPr lang="en-US" i="1" dirty="0"/>
          </a:p>
          <a:p>
            <a:pPr lvl="1"/>
            <a:r>
              <a:rPr lang="en-US" i="1" dirty="0" err="1"/>
              <a:t>Hozelist’s</a:t>
            </a:r>
            <a:r>
              <a:rPr lang="en-US" i="1" dirty="0"/>
              <a:t> Sociocultural Theory</a:t>
            </a:r>
            <a:r>
              <a:rPr lang="en-US" dirty="0"/>
              <a:t>  </a:t>
            </a:r>
            <a:endParaRPr lang="en-US" dirty="0"/>
          </a:p>
          <a:p>
            <a:pPr lvl="1"/>
            <a:r>
              <a:rPr lang="en-US" i="1" dirty="0"/>
              <a:t>Thomas Cochran’s Theory of Entrepreneurial Supply</a:t>
            </a:r>
            <a:r>
              <a:rPr lang="en-US" dirty="0"/>
              <a:t>   </a:t>
            </a:r>
            <a:endParaRPr lang="en-US" dirty="0"/>
          </a:p>
          <a:p>
            <a:pPr lvl="1"/>
            <a:r>
              <a:rPr lang="en-US" i="1" dirty="0"/>
              <a:t>Frank W. Young’s Theory of Group Level Pattern</a:t>
            </a:r>
            <a:endParaRPr lang="en-US" dirty="0"/>
          </a:p>
          <a:p>
            <a:r>
              <a:rPr lang="en-US" dirty="0"/>
              <a:t>Integrated Model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Psychological Models</a:t>
            </a:r>
            <a:endParaRPr lang="en-US" dirty="0"/>
          </a:p>
        </p:txBody>
      </p:sp>
      <p:sp>
        <p:nvSpPr>
          <p:cNvPr id="3" name="Content Placeholder 2"/>
          <p:cNvSpPr>
            <a:spLocks noGrp="1"/>
          </p:cNvSpPr>
          <p:nvPr>
            <p:ph idx="1"/>
          </p:nvPr>
        </p:nvSpPr>
        <p:spPr/>
        <p:txBody>
          <a:bodyPr>
            <a:normAutofit/>
          </a:bodyPr>
          <a:lstStyle/>
          <a:p>
            <a:r>
              <a:rPr lang="en-US" dirty="0"/>
              <a:t>The essence of psychological theory is an </a:t>
            </a:r>
            <a:r>
              <a:rPr lang="en-US" dirty="0">
                <a:solidFill>
                  <a:srgbClr val="FF3399"/>
                </a:solidFill>
              </a:rPr>
              <a:t>understanding of the difference in individuals’ attitudes. </a:t>
            </a:r>
            <a:endParaRPr lang="en-US" dirty="0">
              <a:solidFill>
                <a:srgbClr val="FF3399"/>
              </a:solidFill>
            </a:endParaRPr>
          </a:p>
          <a:p>
            <a:endParaRPr lang="en-US" dirty="0"/>
          </a:p>
          <a:p>
            <a:r>
              <a:rPr lang="en-US" dirty="0"/>
              <a:t>According to this theory, the </a:t>
            </a:r>
            <a:r>
              <a:rPr lang="en-US" dirty="0">
                <a:solidFill>
                  <a:srgbClr val="0070C0"/>
                </a:solidFill>
              </a:rPr>
              <a:t>internal attitude and ability to judge and forecast any situation </a:t>
            </a:r>
            <a:r>
              <a:rPr lang="en-US" dirty="0"/>
              <a:t>lead a person to become a successful entrepreneur.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marL="0" indent="0">
              <a:buNone/>
            </a:pPr>
            <a:r>
              <a:rPr lang="en-US" dirty="0"/>
              <a:t>If You have confidence on own strength then you become entrepreneur, </a:t>
            </a:r>
            <a:endParaRPr lang="en-US" dirty="0"/>
          </a:p>
          <a:p>
            <a:pPr marL="0" indent="0">
              <a:buNone/>
            </a:pPr>
            <a:endParaRPr lang="en-US" dirty="0"/>
          </a:p>
          <a:p>
            <a:pPr marL="0" indent="0">
              <a:buNone/>
            </a:pPr>
            <a:r>
              <a:rPr lang="en-US" dirty="0"/>
              <a:t>But other have confidence on your strength then you become CEO.</a:t>
            </a:r>
            <a:endParaRPr lang="en-US" dirty="0"/>
          </a:p>
        </p:txBody>
      </p:sp>
      <p:pic>
        <p:nvPicPr>
          <p:cNvPr id="6146" name="Picture 2" descr="Image result for entrepreneur and employ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460" y="785935"/>
            <a:ext cx="3660364" cy="4894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David McClelland’s theory of Achievement motivation </a:t>
            </a:r>
            <a:endParaRPr lang="en-US" b="1" dirty="0"/>
          </a:p>
        </p:txBody>
      </p:sp>
      <p:sp>
        <p:nvSpPr>
          <p:cNvPr id="3" name="Content Placeholder 2"/>
          <p:cNvSpPr>
            <a:spLocks noGrp="1"/>
          </p:cNvSpPr>
          <p:nvPr>
            <p:ph idx="1"/>
          </p:nvPr>
        </p:nvSpPr>
        <p:spPr>
          <a:xfrm>
            <a:off x="457200" y="1447800"/>
            <a:ext cx="8382000" cy="4953000"/>
          </a:xfrm>
        </p:spPr>
        <p:txBody>
          <a:bodyPr>
            <a:normAutofit fontScale="85000" lnSpcReduction="20000"/>
          </a:bodyPr>
          <a:lstStyle/>
          <a:p>
            <a:pPr algn="just"/>
            <a:r>
              <a:rPr lang="en-US" dirty="0"/>
              <a:t>In his theory, McClelland considers entrepreneurs as people who do things in a better way and make decisions in times of uncertainty. </a:t>
            </a:r>
            <a:endParaRPr lang="en-US" dirty="0"/>
          </a:p>
          <a:p>
            <a:pPr algn="just"/>
            <a:r>
              <a:rPr lang="en-US" dirty="0"/>
              <a:t>Motivation is an important determinant for entrepreneurial growth.</a:t>
            </a:r>
            <a:endParaRPr lang="en-US" dirty="0"/>
          </a:p>
          <a:p>
            <a:pPr algn="just"/>
            <a:r>
              <a:rPr lang="en-US" dirty="0">
                <a:solidFill>
                  <a:srgbClr val="7030A0"/>
                </a:solidFill>
              </a:rPr>
              <a:t>Three motives for accomplishing things:</a:t>
            </a:r>
            <a:endParaRPr lang="en-US" dirty="0">
              <a:solidFill>
                <a:srgbClr val="7030A0"/>
              </a:solidFill>
            </a:endParaRPr>
          </a:p>
          <a:p>
            <a:pPr lvl="1" algn="just"/>
            <a:r>
              <a:rPr lang="en-US" b="1" dirty="0"/>
              <a:t>Need for Power (</a:t>
            </a:r>
            <a:r>
              <a:rPr lang="en-US" b="1" dirty="0" err="1"/>
              <a:t>nP</a:t>
            </a:r>
            <a:r>
              <a:rPr lang="en-US" dirty="0"/>
              <a:t>), or the drive to influence others and any given situation.</a:t>
            </a:r>
            <a:endParaRPr lang="en-US" dirty="0"/>
          </a:p>
          <a:p>
            <a:pPr lvl="1" algn="just"/>
            <a:r>
              <a:rPr lang="en-US" b="1" dirty="0"/>
              <a:t>Need for Affiliation (</a:t>
            </a:r>
            <a:r>
              <a:rPr lang="en-US" b="1" dirty="0" err="1"/>
              <a:t>nAff</a:t>
            </a:r>
            <a:r>
              <a:rPr lang="en-US" b="1" dirty="0"/>
              <a:t>), </a:t>
            </a:r>
            <a:r>
              <a:rPr lang="en-US" dirty="0"/>
              <a:t>or the drive for interpersonal relationship.</a:t>
            </a:r>
            <a:endParaRPr lang="en-US" dirty="0"/>
          </a:p>
          <a:p>
            <a:pPr lvl="1" algn="just"/>
            <a:r>
              <a:rPr lang="en-US" b="1" dirty="0"/>
              <a:t>Need for Achievement (</a:t>
            </a:r>
            <a:r>
              <a:rPr lang="en-US" b="1" dirty="0" err="1"/>
              <a:t>nAch</a:t>
            </a:r>
            <a:r>
              <a:rPr lang="en-US" b="1" dirty="0"/>
              <a:t>), </a:t>
            </a:r>
            <a:r>
              <a:rPr lang="en-US" dirty="0"/>
              <a:t>or the drive to excel, advance, and grow.</a:t>
            </a:r>
            <a:endParaRPr lang="en-US" dirty="0"/>
          </a:p>
          <a:p>
            <a:pPr algn="just"/>
            <a:r>
              <a:rPr lang="en-US" dirty="0"/>
              <a:t>All of these needs may simultaneously act on an individuals.</a:t>
            </a:r>
            <a:endParaRPr lang="en-US" dirty="0"/>
          </a:p>
          <a:p>
            <a:pPr algn="just">
              <a:buNone/>
            </a:pPr>
            <a:endParaRPr lang="en-US" dirty="0"/>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sz="4000" b="1" i="1" dirty="0"/>
              <a:t>Hagen’s Theory of Withdrawal of Status Respect </a:t>
            </a:r>
            <a:r>
              <a:rPr lang="en-US" b="1" i="1" dirty="0"/>
              <a:t>(1964)</a:t>
            </a:r>
            <a:r>
              <a:rPr lang="en-US" b="1" dirty="0"/>
              <a:t> </a:t>
            </a:r>
            <a:endParaRPr lang="en-US" b="1" dirty="0"/>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Everett Hagen’s </a:t>
            </a:r>
            <a:r>
              <a:rPr lang="en-US" dirty="0">
                <a:latin typeface="Times New Roman" panose="02020603050405020304" pitchFamily="18" charset="0"/>
                <a:cs typeface="Times New Roman" panose="02020603050405020304" pitchFamily="18" charset="0"/>
              </a:rPr>
              <a:t>concept of the entrepreneur is that of a </a:t>
            </a:r>
            <a:r>
              <a:rPr lang="en-US" b="1" dirty="0">
                <a:latin typeface="Times New Roman" panose="02020603050405020304" pitchFamily="18" charset="0"/>
                <a:cs typeface="Times New Roman" panose="02020603050405020304" pitchFamily="18" charset="0"/>
              </a:rPr>
              <a:t>“creative personality” </a:t>
            </a:r>
            <a:r>
              <a:rPr lang="en-US" dirty="0">
                <a:latin typeface="Times New Roman" panose="02020603050405020304" pitchFamily="18" charset="0"/>
                <a:cs typeface="Times New Roman" panose="02020603050405020304" pitchFamily="18" charset="0"/>
              </a:rPr>
              <a:t>interested in accelerating change and driven by a motivation to achieve.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According to Hagen, entrepreneurial growth has been very </a:t>
            </a:r>
            <a:r>
              <a:rPr lang="en-US" b="1" dirty="0">
                <a:latin typeface="Times New Roman" panose="02020603050405020304" pitchFamily="18" charset="0"/>
                <a:cs typeface="Times New Roman" panose="02020603050405020304" pitchFamily="18" charset="0"/>
              </a:rPr>
              <a:t>gradual and may or may not even occur in the same generation.</a:t>
            </a:r>
            <a:r>
              <a:rPr lang="en-US" dirty="0">
                <a:latin typeface="Times New Roman" panose="02020603050405020304" pitchFamily="18" charset="0"/>
                <a:cs typeface="Times New Roman" panose="02020603050405020304" pitchFamily="18" charset="0"/>
              </a:rPr>
              <a:t> In his theory of withdrawal of status respect,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Everett Hagen’s argument is that </a:t>
            </a:r>
            <a:r>
              <a:rPr lang="en-US" b="1" dirty="0">
                <a:latin typeface="Times New Roman" panose="02020603050405020304" pitchFamily="18" charset="0"/>
                <a:cs typeface="Times New Roman" panose="02020603050405020304" pitchFamily="18" charset="0"/>
              </a:rPr>
              <a:t>certain social changes may disrupt the stability of traditional society </a:t>
            </a:r>
            <a:r>
              <a:rPr lang="en-US" dirty="0">
                <a:latin typeface="Times New Roman" panose="02020603050405020304" pitchFamily="18" charset="0"/>
                <a:cs typeface="Times New Roman" panose="02020603050405020304" pitchFamily="18" charset="0"/>
              </a:rPr>
              <a:t>and cause psychological changes in a group or in an individual.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lnSpc>
                <a:spcPct val="90000"/>
              </a:lnSpc>
              <a:spcBef>
                <a:spcPct val="0"/>
              </a:spcBef>
            </a:pPr>
            <a:r>
              <a:rPr lang="en-US" sz="3600" b="1" i="1" dirty="0"/>
              <a:t>Rotter- Internal–External Locus of Control Theory</a:t>
            </a:r>
            <a:br>
              <a:rPr lang="en-US" sz="2200" b="1" i="1" dirty="0"/>
            </a:br>
            <a:endParaRPr lang="en-US" dirty="0"/>
          </a:p>
        </p:txBody>
      </p:sp>
      <p:sp>
        <p:nvSpPr>
          <p:cNvPr id="3" name="Content Placeholder 2"/>
          <p:cNvSpPr>
            <a:spLocks noGrp="1"/>
          </p:cNvSpPr>
          <p:nvPr>
            <p:ph idx="1"/>
          </p:nvPr>
        </p:nvSpPr>
        <p:spPr>
          <a:xfrm>
            <a:off x="457200" y="1219201"/>
            <a:ext cx="8382000" cy="50292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Professor J. D. Rotter of Ohio University introduced the </a:t>
            </a:r>
            <a:r>
              <a:rPr lang="en-US" b="1" dirty="0">
                <a:latin typeface="Times New Roman" panose="02020603050405020304" pitchFamily="18" charset="0"/>
                <a:cs typeface="Times New Roman" panose="02020603050405020304" pitchFamily="18" charset="0"/>
              </a:rPr>
              <a:t>Internal–External Locus of Control </a:t>
            </a:r>
            <a:r>
              <a:rPr lang="en-US" dirty="0">
                <a:latin typeface="Times New Roman" panose="02020603050405020304" pitchFamily="18" charset="0"/>
                <a:cs typeface="Times New Roman" panose="02020603050405020304" pitchFamily="18" charset="0"/>
              </a:rPr>
              <a:t>Theory, which highlights the </a:t>
            </a:r>
            <a:r>
              <a:rPr lang="en-US" b="1" dirty="0">
                <a:latin typeface="Times New Roman" panose="02020603050405020304" pitchFamily="18" charset="0"/>
                <a:cs typeface="Times New Roman" panose="02020603050405020304" pitchFamily="18" charset="0"/>
              </a:rPr>
              <a:t>self-confidence of a person, </a:t>
            </a:r>
            <a:r>
              <a:rPr lang="en-US" dirty="0">
                <a:latin typeface="Times New Roman" panose="02020603050405020304" pitchFamily="18" charset="0"/>
                <a:cs typeface="Times New Roman" panose="02020603050405020304" pitchFamily="18" charset="0"/>
              </a:rPr>
              <a:t>and the </a:t>
            </a:r>
            <a:r>
              <a:rPr lang="en-US" b="1" dirty="0">
                <a:latin typeface="Times New Roman" panose="02020603050405020304" pitchFamily="18" charset="0"/>
                <a:cs typeface="Times New Roman" panose="02020603050405020304" pitchFamily="18" charset="0"/>
              </a:rPr>
              <a:t>dependency on fortune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external environment </a:t>
            </a:r>
            <a:r>
              <a:rPr lang="en-US" dirty="0">
                <a:latin typeface="Times New Roman" panose="02020603050405020304" pitchFamily="18" charset="0"/>
                <a:cs typeface="Times New Roman" panose="02020603050405020304" pitchFamily="18" charset="0"/>
              </a:rPr>
              <a:t>for becoming an entrepreneur.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According to this theory, the internal locus of control comprises self-confidence, extreme belief in one’s own ability, and initiatives taken by an individual.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Locus of control determines whether a person perceives a potential goal to be attainable through one’s own actions (internal locus of control) or through uncontrollable external factors (external locus of control).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a:bodyPr>
          <a:lstStyle/>
          <a:p>
            <a:r>
              <a:rPr lang="en-US" dirty="0"/>
              <a:t>Sociological Model</a:t>
            </a:r>
            <a:endParaRPr lang="en-US" dirty="0"/>
          </a:p>
          <a:p>
            <a:pPr lvl="1"/>
            <a:r>
              <a:rPr lang="en-US" i="1" dirty="0"/>
              <a:t>Max Weber’s Theory of Religious Beliefs</a:t>
            </a:r>
            <a:endParaRPr lang="en-US" i="1" dirty="0"/>
          </a:p>
          <a:p>
            <a:pPr lvl="1"/>
            <a:r>
              <a:rPr lang="en-US" i="1" dirty="0" err="1"/>
              <a:t>Hozelist’s</a:t>
            </a:r>
            <a:r>
              <a:rPr lang="en-US" i="1" dirty="0"/>
              <a:t> Sociocultural Theory</a:t>
            </a:r>
            <a:r>
              <a:rPr lang="en-US" dirty="0"/>
              <a:t>  </a:t>
            </a:r>
            <a:endParaRPr lang="en-US" dirty="0"/>
          </a:p>
          <a:p>
            <a:pPr lvl="1"/>
            <a:r>
              <a:rPr lang="en-US" i="1" dirty="0"/>
              <a:t>Thomas Cochran’s Theory of Entrepreneurial Supply</a:t>
            </a:r>
            <a:r>
              <a:rPr lang="en-US" dirty="0"/>
              <a:t>   </a:t>
            </a:r>
            <a:endParaRPr lang="en-US" dirty="0"/>
          </a:p>
          <a:p>
            <a:pPr lvl="1"/>
            <a:r>
              <a:rPr lang="en-US" i="1" dirty="0"/>
              <a:t>Frank W. Young’s Theory of Group Level Pattern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Sociological Model</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solidFill>
                <a:srgbClr val="FF3399"/>
              </a:solidFill>
            </a:endParaRPr>
          </a:p>
          <a:p>
            <a:r>
              <a:rPr lang="en-US" dirty="0">
                <a:solidFill>
                  <a:srgbClr val="FF3399"/>
                </a:solidFill>
              </a:rPr>
              <a:t>Social cultures to be the driving force </a:t>
            </a:r>
            <a:r>
              <a:rPr lang="en-US" dirty="0"/>
              <a:t>behind entrepreneurship. </a:t>
            </a:r>
            <a:endParaRPr lang="en-US" dirty="0"/>
          </a:p>
          <a:p>
            <a:endParaRPr lang="en-US" dirty="0"/>
          </a:p>
          <a:p>
            <a:r>
              <a:rPr lang="en-US" dirty="0"/>
              <a:t>The entrepreneur becomes </a:t>
            </a:r>
            <a:r>
              <a:rPr lang="en-US" dirty="0">
                <a:solidFill>
                  <a:srgbClr val="00B0F0"/>
                </a:solidFill>
              </a:rPr>
              <a:t>a role performer in conformity</a:t>
            </a:r>
            <a:r>
              <a:rPr lang="en-US" dirty="0"/>
              <a:t> with the role expectations of society.</a:t>
            </a:r>
            <a:endParaRPr lang="en-US" dirty="0"/>
          </a:p>
          <a:p>
            <a:endParaRPr lang="en-US" dirty="0"/>
          </a:p>
          <a:p>
            <a:r>
              <a:rPr lang="en-US" dirty="0"/>
              <a:t>Such role expectations are </a:t>
            </a:r>
            <a:r>
              <a:rPr lang="en-US" dirty="0">
                <a:solidFill>
                  <a:srgbClr val="92D050"/>
                </a:solidFill>
              </a:rPr>
              <a:t>based on religious beliefs, taboos, and customs. </a:t>
            </a:r>
            <a:endParaRPr lang="en-US" dirty="0">
              <a:solidFill>
                <a:srgbClr val="92D050"/>
              </a:solidFill>
            </a:endParaRPr>
          </a:p>
          <a:p>
            <a:pPr marL="0"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i="1" dirty="0"/>
              <a:t>Max Weber’s Theory of Religious Beliefs</a:t>
            </a:r>
            <a:endParaRPr lang="en-US" sz="3200"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algn="just"/>
            <a:r>
              <a:rPr lang="en-US" dirty="0"/>
              <a:t>   According to Max Weber, religious beliefs are the driving or restraining forces for entrepreneurial activity. </a:t>
            </a:r>
            <a:endParaRPr lang="en-US" dirty="0"/>
          </a:p>
          <a:p>
            <a:pPr algn="just"/>
            <a:r>
              <a:rPr lang="en-US" dirty="0">
                <a:solidFill>
                  <a:srgbClr val="FFC000"/>
                </a:solidFill>
              </a:rPr>
              <a:t>Religious beliefs</a:t>
            </a:r>
            <a:r>
              <a:rPr lang="en-US" dirty="0"/>
              <a:t> play a crucial role in determining the attitude of the entrepreneur towards generating or limiting profits. </a:t>
            </a:r>
            <a:endParaRPr lang="en-US" dirty="0"/>
          </a:p>
          <a:p>
            <a:pPr algn="just"/>
            <a:r>
              <a:rPr lang="en-US" dirty="0"/>
              <a:t>Weber took the position that entrepreneurial </a:t>
            </a:r>
            <a:r>
              <a:rPr lang="en-US" dirty="0">
                <a:solidFill>
                  <a:srgbClr val="7030A0"/>
                </a:solidFill>
              </a:rPr>
              <a:t>growth is dependent upon the ethical values </a:t>
            </a:r>
            <a:r>
              <a:rPr lang="en-US" dirty="0"/>
              <a:t>(due to religion) of society.</a:t>
            </a:r>
            <a:endParaRPr lang="en-US" dirty="0"/>
          </a:p>
          <a:p>
            <a:pPr algn="just"/>
            <a:r>
              <a:rPr lang="en-US" dirty="0">
                <a:solidFill>
                  <a:srgbClr val="FF0000"/>
                </a:solidFill>
              </a:rPr>
              <a:t>Capitalism thrives</a:t>
            </a:r>
            <a:r>
              <a:rPr lang="en-US" dirty="0"/>
              <a:t> under the Protestant work ethic that </a:t>
            </a:r>
            <a:r>
              <a:rPr lang="en-US" dirty="0">
                <a:solidFill>
                  <a:srgbClr val="FF0000"/>
                </a:solidFill>
              </a:rPr>
              <a:t>advocates hard work, honesty, and discipline. </a:t>
            </a:r>
            <a:r>
              <a:rPr lang="en-US" dirty="0"/>
              <a:t>The </a:t>
            </a:r>
            <a:r>
              <a:rPr lang="en-US" dirty="0">
                <a:solidFill>
                  <a:srgbClr val="00B0F0"/>
                </a:solidFill>
              </a:rPr>
              <a:t>spirit of capitalism, coupled with the motive of profit, </a:t>
            </a:r>
            <a:r>
              <a:rPr lang="en-US" dirty="0"/>
              <a:t>results in the creation of a large number of successful business enterprises.</a:t>
            </a:r>
            <a:endParaRPr lang="en-US" dirty="0"/>
          </a:p>
          <a:p>
            <a:pPr algn="just"/>
            <a:r>
              <a:rPr lang="en-US" dirty="0"/>
              <a:t>Weber distinguished between the “spirit of capitalism” and the “adventurous spirit.” The spirit of capitalism is influenced by a strict discipline, whereas the adventurous spirit comes from the free force of impulse. </a:t>
            </a:r>
            <a:endParaRPr lang="en-US" dirty="0"/>
          </a:p>
          <a:p>
            <a:pPr algn="just"/>
            <a:r>
              <a:rPr lang="en-US" dirty="0"/>
              <a:t>Right combination of discipline and impulse defines the successful entrepreneur. </a:t>
            </a:r>
            <a:endParaRPr lang="en-US" dirty="0"/>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err="1"/>
              <a:t>Hozelist’s</a:t>
            </a:r>
            <a:r>
              <a:rPr lang="en-US" b="1" i="1" dirty="0"/>
              <a:t> Sociocultural Theory</a:t>
            </a:r>
            <a:r>
              <a:rPr lang="en-US" b="1" dirty="0"/>
              <a:t> </a:t>
            </a:r>
            <a:r>
              <a:rPr lang="en-US" dirty="0"/>
              <a:t> </a:t>
            </a:r>
            <a:endParaRPr lang="en-US" dirty="0"/>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According to </a:t>
            </a:r>
            <a:r>
              <a:rPr lang="en-US" dirty="0" err="1"/>
              <a:t>Hozelist</a:t>
            </a:r>
            <a:r>
              <a:rPr lang="en-US" dirty="0"/>
              <a:t>, a specific social culture leads to growth in entrepreneurship. </a:t>
            </a:r>
            <a:endParaRPr lang="en-US" dirty="0"/>
          </a:p>
          <a:p>
            <a:pPr algn="just"/>
            <a:r>
              <a:rPr lang="en-US" dirty="0">
                <a:solidFill>
                  <a:srgbClr val="00B0F0"/>
                </a:solidFill>
              </a:rPr>
              <a:t>Social sanctions, cultural values, and role expectations</a:t>
            </a:r>
            <a:r>
              <a:rPr lang="en-US" dirty="0"/>
              <a:t> are responsible for the emergence of entrepreneurship. </a:t>
            </a:r>
            <a:endParaRPr lang="en-US" dirty="0"/>
          </a:p>
          <a:p>
            <a:pPr algn="just"/>
            <a:r>
              <a:rPr lang="en-US" dirty="0"/>
              <a:t>Entrepreneurship grows in societies that </a:t>
            </a:r>
            <a:r>
              <a:rPr lang="en-US" dirty="0">
                <a:solidFill>
                  <a:srgbClr val="FF0000"/>
                </a:solidFill>
              </a:rPr>
              <a:t>permit variability in choice of paths of life </a:t>
            </a:r>
            <a:r>
              <a:rPr lang="en-US" dirty="0"/>
              <a:t>and non-standard socialization of individuals.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t>Thomas Cochran’s Theory of Entrepreneurial Supply</a:t>
            </a:r>
            <a:r>
              <a:rPr lang="en-US" sz="3600" b="1" dirty="0"/>
              <a:t> </a:t>
            </a:r>
            <a:r>
              <a:rPr lang="en-US" sz="3600" dirty="0"/>
              <a:t>  </a:t>
            </a:r>
            <a:endParaRPr lang="en-US" sz="3600"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a:t>In agreement with </a:t>
            </a:r>
            <a:r>
              <a:rPr lang="en-US" dirty="0" err="1"/>
              <a:t>Hozelist</a:t>
            </a:r>
            <a:r>
              <a:rPr lang="en-US" dirty="0"/>
              <a:t>, believed that the environment in which an individual is brought up determines his entrepreneurial urge.</a:t>
            </a:r>
            <a:endParaRPr lang="en-US" dirty="0"/>
          </a:p>
          <a:p>
            <a:pPr algn="just"/>
            <a:r>
              <a:rPr lang="en-US" dirty="0"/>
              <a:t>According to him, the supply of entrepreneurs in society needs to be seen with reference to prevailing </a:t>
            </a:r>
            <a:r>
              <a:rPr lang="en-US" dirty="0">
                <a:solidFill>
                  <a:srgbClr val="FF3399"/>
                </a:solidFill>
              </a:rPr>
              <a:t>child-rearing practices.</a:t>
            </a:r>
            <a:endParaRPr lang="en-US" dirty="0"/>
          </a:p>
          <a:p>
            <a:pPr algn="just"/>
            <a:endParaRPr lang="en-US" dirty="0"/>
          </a:p>
          <a:p>
            <a:pPr algn="just"/>
            <a:r>
              <a:rPr lang="en-US" dirty="0"/>
              <a:t>He stated that the performance of the entrepreneur might be seen in </a:t>
            </a:r>
            <a:r>
              <a:rPr lang="en-US" dirty="0">
                <a:solidFill>
                  <a:srgbClr val="FF0000"/>
                </a:solidFill>
              </a:rPr>
              <a:t>reference to his own attitudes towards an occupation. </a:t>
            </a:r>
            <a:endParaRPr lang="en-US" dirty="0">
              <a:solidFill>
                <a:srgbClr val="FF0000"/>
              </a:solidFill>
            </a:endParaRPr>
          </a:p>
          <a:p>
            <a:pPr algn="just"/>
            <a:endParaRPr lang="en-US" dirty="0">
              <a:solidFill>
                <a:srgbClr val="7030A0"/>
              </a:solidFill>
            </a:endParaRPr>
          </a:p>
          <a:p>
            <a:pPr algn="just"/>
            <a:r>
              <a:rPr lang="en-US" dirty="0">
                <a:solidFill>
                  <a:srgbClr val="7030A0"/>
                </a:solidFill>
              </a:rPr>
              <a:t>Values and role expectations of the particular social group </a:t>
            </a:r>
            <a:r>
              <a:rPr lang="en-US" dirty="0"/>
              <a:t>to which he belongs are the most important determinants in the performance of business entrepreneurial roles.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b="1" i="1" dirty="0"/>
              <a:t>Frank W. Young’s Theory of Group Level Pattern</a:t>
            </a:r>
            <a:endParaRPr lang="en-US" b="1" i="1" dirty="0"/>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pPr algn="just">
              <a:lnSpc>
                <a:spcPct val="150000"/>
              </a:lnSpc>
            </a:pPr>
            <a:r>
              <a:rPr lang="en-US" dirty="0">
                <a:solidFill>
                  <a:srgbClr val="FF0000"/>
                </a:solidFill>
              </a:rPr>
              <a:t>This is one of change</a:t>
            </a:r>
            <a:r>
              <a:rPr lang="en-US" dirty="0"/>
              <a:t> based upon society’s incorporation of relative sub-groups within society. </a:t>
            </a:r>
            <a:endParaRPr lang="en-US" b="1" i="1" dirty="0"/>
          </a:p>
          <a:p>
            <a:pPr algn="just">
              <a:lnSpc>
                <a:spcPct val="150000"/>
              </a:lnSpc>
            </a:pPr>
            <a:r>
              <a:rPr lang="en-US" dirty="0"/>
              <a:t>Group can be reactive in two ways: if the group experiences low status recognition and denial of access to important social networks, other with the greater access. </a:t>
            </a:r>
            <a:endParaRPr lang="en-US" dirty="0"/>
          </a:p>
          <a:p>
            <a:pPr algn="just">
              <a:lnSpc>
                <a:spcPct val="150000"/>
              </a:lnSpc>
            </a:pPr>
            <a:r>
              <a:rPr lang="en-US" dirty="0"/>
              <a:t>A group without anything will compete with other groups and also try to acquire societal recognition. </a:t>
            </a:r>
            <a:endParaRPr lang="en-US" dirty="0"/>
          </a:p>
          <a:p>
            <a:pPr algn="just">
              <a:lnSpc>
                <a:spcPct val="150000"/>
              </a:lnSpc>
            </a:pPr>
            <a:r>
              <a:rPr lang="en-US" dirty="0"/>
              <a:t>Low status group will lead to entrepreneurial behaviour if the group has better institutional resources than others in that society level.</a:t>
            </a:r>
            <a:endParaRPr lang="en-US" dirty="0"/>
          </a:p>
          <a:p>
            <a:pPr algn="just">
              <a:lnSpc>
                <a:spcPct val="150000"/>
              </a:lnSpc>
            </a:pPr>
            <a:r>
              <a:rPr lang="en-US" dirty="0"/>
              <a:t>Young’s model of entrepreneurship suggests </a:t>
            </a:r>
            <a:r>
              <a:rPr lang="en-US" dirty="0">
                <a:solidFill>
                  <a:srgbClr val="00B0F0"/>
                </a:solidFill>
              </a:rPr>
              <a:t>the creation of supporting institutions in society</a:t>
            </a:r>
            <a:r>
              <a:rPr lang="en-US" dirty="0"/>
              <a:t>, such as the family, as the determinant of entrepreneurship.</a:t>
            </a:r>
            <a:endParaRPr lang="en-US" dirty="0"/>
          </a:p>
          <a:p>
            <a:pPr algn="just"/>
            <a:endParaRPr lang="en-US" dirty="0"/>
          </a:p>
        </p:txBody>
      </p:sp>
      <p:sp>
        <p:nvSpPr>
          <p:cNvPr id="5" name="Text Box 4"/>
          <p:cNvSpPr txBox="1"/>
          <p:nvPr/>
        </p:nvSpPr>
        <p:spPr>
          <a:xfrm flipH="1">
            <a:off x="7191375" y="6401435"/>
            <a:ext cx="885190" cy="457835"/>
          </a:xfrm>
          <a:prstGeom prst="rect">
            <a:avLst/>
          </a:prstGeom>
          <a:noFill/>
        </p:spPr>
        <p:txBody>
          <a:bodyPr wrap="square" rtlCol="0">
            <a:noAutofit/>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b="0" i="0" dirty="0"/>
              <a:t>Integrated Models</a:t>
            </a:r>
            <a:endParaRPr lang="en-US" dirty="0"/>
          </a:p>
        </p:txBody>
      </p:sp>
      <p:sp>
        <p:nvSpPr>
          <p:cNvPr id="3" name="Content Placeholder 2"/>
          <p:cNvSpPr>
            <a:spLocks noGrp="1"/>
          </p:cNvSpPr>
          <p:nvPr>
            <p:ph idx="1"/>
          </p:nvPr>
        </p:nvSpPr>
        <p:spPr>
          <a:xfrm>
            <a:off x="228600" y="1219200"/>
            <a:ext cx="8610600" cy="4906963"/>
          </a:xfrm>
        </p:spPr>
        <p:txBody>
          <a:bodyPr>
            <a:normAutofit fontScale="700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In search of an integrated approach, the behaviorists tried to synthesize psychology and sociology to  explain entrepreneurship.</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a:latin typeface="Times New Roman" panose="02020603050405020304" pitchFamily="18" charset="0"/>
                <a:cs typeface="Times New Roman" panose="02020603050405020304" pitchFamily="18" charset="0"/>
              </a:rPr>
              <a:t>According to T.V. </a:t>
            </a:r>
            <a:r>
              <a:rPr lang="en-US" sz="2800" b="1" dirty="0" err="1">
                <a:latin typeface="Times New Roman" panose="02020603050405020304" pitchFamily="18" charset="0"/>
                <a:cs typeface="Times New Roman" panose="02020603050405020304" pitchFamily="18" charset="0"/>
              </a:rPr>
              <a:t>Raos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optimal presence of the following factors, leads to the initiation of entrepreneurship.</a:t>
            </a: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r>
              <a:rPr lang="en-US" sz="2800" dirty="0">
                <a:latin typeface="Times New Roman" panose="02020603050405020304" pitchFamily="18" charset="0"/>
                <a:cs typeface="Times New Roman" panose="02020603050405020304" pitchFamily="18" charset="0"/>
              </a:rPr>
              <a:t>Need for motive</a:t>
            </a: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r>
              <a:rPr lang="en-US" sz="2800" dirty="0">
                <a:latin typeface="Times New Roman" panose="02020603050405020304" pitchFamily="18" charset="0"/>
                <a:cs typeface="Times New Roman" panose="02020603050405020304" pitchFamily="18" charset="0"/>
              </a:rPr>
              <a:t>Long term involvement in thought and action to achieve the goal in entrepreneurial activity.</a:t>
            </a: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r>
              <a:rPr lang="en-US" sz="2800" dirty="0">
                <a:latin typeface="Times New Roman" panose="02020603050405020304" pitchFamily="18" charset="0"/>
                <a:cs typeface="Times New Roman" panose="02020603050405020304" pitchFamily="18" charset="0"/>
              </a:rPr>
              <a:t>Personal, social and material resources favorable to entrepreneurial activity.</a:t>
            </a: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r>
              <a:rPr lang="en-US" sz="2800" dirty="0">
                <a:latin typeface="Times New Roman" panose="02020603050405020304" pitchFamily="18" charset="0"/>
                <a:cs typeface="Times New Roman" panose="02020603050405020304" pitchFamily="18" charset="0"/>
              </a:rPr>
              <a:t>Suitable sociopolitical System for the establishment, development, and expansion of an enterprise.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3074" name="Picture 2" descr="(79) Pinterest  ||  Discover recipes, home ideas, style inspiration and other ideas to t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20479" y="605736"/>
            <a:ext cx="4112936" cy="5483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entrepreneur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61" y="605735"/>
            <a:ext cx="4517645" cy="5887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   </a:t>
            </a:r>
            <a:r>
              <a:rPr lang="en-US" sz="5400" dirty="0"/>
              <a:t>INTRODUCTION TO ENTREPRENEUR AND PROFESSIONAL MANAGERS</a:t>
            </a:r>
            <a:endParaRPr lang="en-US" sz="5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Entrepreneur and Manager in managing organization</a:t>
            </a:r>
            <a:endParaRPr lang="en-US" dirty="0"/>
          </a:p>
        </p:txBody>
      </p:sp>
      <p:sp>
        <p:nvSpPr>
          <p:cNvPr id="3" name="Content Placeholder 2"/>
          <p:cNvSpPr>
            <a:spLocks noGrp="1"/>
          </p:cNvSpPr>
          <p:nvPr>
            <p:ph idx="1"/>
          </p:nvPr>
        </p:nvSpPr>
        <p:spPr/>
        <p:txBody>
          <a:bodyPr/>
          <a:lstStyle/>
          <a:p>
            <a:r>
              <a:rPr lang="en-US" dirty="0"/>
              <a:t>Planning</a:t>
            </a:r>
            <a:endParaRPr lang="en-US" dirty="0"/>
          </a:p>
          <a:p>
            <a:r>
              <a:rPr lang="en-US" dirty="0"/>
              <a:t>Organizing</a:t>
            </a:r>
            <a:endParaRPr lang="en-US" dirty="0"/>
          </a:p>
          <a:p>
            <a:r>
              <a:rPr lang="en-US" dirty="0"/>
              <a:t>Staffing </a:t>
            </a:r>
            <a:endParaRPr lang="en-US" dirty="0"/>
          </a:p>
          <a:p>
            <a:r>
              <a:rPr lang="en-US" dirty="0"/>
              <a:t>Directing</a:t>
            </a:r>
            <a:endParaRPr lang="en-US" dirty="0"/>
          </a:p>
          <a:p>
            <a:r>
              <a:rPr lang="en-US" dirty="0"/>
              <a:t>Controlling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8952"/>
          </a:xfrm>
        </p:spPr>
        <p:txBody>
          <a:bodyPr>
            <a:normAutofit fontScale="90000"/>
          </a:bodyPr>
          <a:lstStyle/>
          <a:p>
            <a:r>
              <a:rPr lang="en-US" b="1" dirty="0"/>
              <a:t>Managers and Entrepreneurs (Similarities)</a:t>
            </a:r>
            <a:endParaRPr lang="en-US" b="1" dirty="0"/>
          </a:p>
        </p:txBody>
      </p:sp>
      <p:pic>
        <p:nvPicPr>
          <p:cNvPr id="1026" name="Picture 2" descr="E:\Teaching-SVNIT\IIIT\I&amp;E\WhatsApp Image 2020-10-07 at 17.51.38.jpeg"/>
          <p:cNvPicPr>
            <a:picLocks noGrp="1" noChangeAspect="1" noChangeArrowheads="1"/>
          </p:cNvPicPr>
          <p:nvPr>
            <p:ph sz="quarter" idx="1"/>
          </p:nvPr>
        </p:nvPicPr>
        <p:blipFill>
          <a:blip r:embed="rId1"/>
          <a:srcRect b="8541"/>
          <a:stretch>
            <a:fillRect/>
          </a:stretch>
        </p:blipFill>
        <p:spPr bwMode="auto">
          <a:xfrm>
            <a:off x="228600" y="1447800"/>
            <a:ext cx="8688882" cy="50292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Managers Vs Entrepreneurs</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E:\Teaching-SVNIT\IIIT\I&amp;E\WhatsApp Image 2020-10-07 at 17.51.38 (1).jpeg"/>
          <p:cNvPicPr>
            <a:picLocks noChangeAspect="1" noChangeArrowheads="1"/>
          </p:cNvPicPr>
          <p:nvPr/>
        </p:nvPicPr>
        <p:blipFill>
          <a:blip r:embed="rId1"/>
          <a:srcRect t="15052" b="46667"/>
          <a:stretch>
            <a:fillRect/>
          </a:stretch>
        </p:blipFill>
        <p:spPr bwMode="auto">
          <a:xfrm>
            <a:off x="304801" y="1524000"/>
            <a:ext cx="8681952" cy="4800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Managers Vs Entrepreneurs</a:t>
            </a:r>
            <a:endParaRPr lang="en-US" dirty="0"/>
          </a:p>
        </p:txBody>
      </p:sp>
      <p:pic>
        <p:nvPicPr>
          <p:cNvPr id="3074" name="Picture 2" descr="E:\Teaching-SVNIT\IIIT\I&amp;E\WhatsApp Image 2020-10-07 at 17.51.38 (1).jpeg"/>
          <p:cNvPicPr>
            <a:picLocks noGrp="1" noChangeAspect="1" noChangeArrowheads="1"/>
          </p:cNvPicPr>
          <p:nvPr>
            <p:ph sz="quarter" idx="1"/>
          </p:nvPr>
        </p:nvPicPr>
        <p:blipFill>
          <a:blip r:embed="rId1"/>
          <a:srcRect t="46260" b="10069"/>
          <a:stretch>
            <a:fillRect/>
          </a:stretch>
        </p:blipFill>
        <p:spPr bwMode="auto">
          <a:xfrm>
            <a:off x="228600" y="1219200"/>
            <a:ext cx="8915400" cy="523727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a:t>
            </a:r>
            <a:endParaRPr lang="en-US" b="1" dirty="0"/>
          </a:p>
        </p:txBody>
      </p:sp>
      <p:sp>
        <p:nvSpPr>
          <p:cNvPr id="3" name="Content Placeholder 2"/>
          <p:cNvSpPr>
            <a:spLocks noGrp="1"/>
          </p:cNvSpPr>
          <p:nvPr>
            <p:ph sz="quarter" idx="1"/>
          </p:nvPr>
        </p:nvSpPr>
        <p:spPr/>
        <p:txBody>
          <a:bodyPr/>
          <a:lstStyle/>
          <a:p>
            <a:endParaRPr lang="en-US"/>
          </a:p>
        </p:txBody>
      </p:sp>
      <p:pic>
        <p:nvPicPr>
          <p:cNvPr id="4099" name="Picture 3" descr="E:\Teaching-SVNIT\IIIT\I&amp;E\WhatsApp Image 2020-10-07 at 22.37.19.jpeg"/>
          <p:cNvPicPr>
            <a:picLocks noChangeAspect="1" noChangeArrowheads="1"/>
          </p:cNvPicPr>
          <p:nvPr/>
        </p:nvPicPr>
        <p:blipFill>
          <a:blip r:embed="rId1"/>
          <a:srcRect l="5000" t="6650" b="6650"/>
          <a:stretch>
            <a:fillRect/>
          </a:stretch>
        </p:blipFill>
        <p:spPr bwMode="auto">
          <a:xfrm>
            <a:off x="228600" y="1066800"/>
            <a:ext cx="8686800" cy="52578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        </a:t>
            </a:r>
            <a:r>
              <a:rPr lang="en-US" sz="6600" dirty="0"/>
              <a:t>CLASSIFICATION OF ENTREPRENEURS </a:t>
            </a:r>
            <a:endParaRPr lang="en-US" sz="6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type of business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Business entrepreneur</a:t>
            </a:r>
            <a:endParaRPr lang="en-US" dirty="0"/>
          </a:p>
          <a:p>
            <a:pPr marL="514350" indent="-514350">
              <a:buFont typeface="+mj-lt"/>
              <a:buAutoNum type="arabicPeriod"/>
            </a:pPr>
            <a:r>
              <a:rPr lang="en-US" dirty="0"/>
              <a:t>Trading entrepreneur</a:t>
            </a:r>
            <a:endParaRPr lang="en-US" dirty="0"/>
          </a:p>
          <a:p>
            <a:pPr marL="514350" indent="-514350">
              <a:buFont typeface="+mj-lt"/>
              <a:buAutoNum type="arabicPeriod"/>
            </a:pPr>
            <a:r>
              <a:rPr lang="en-US" dirty="0"/>
              <a:t>Industrial entrepreneur</a:t>
            </a:r>
            <a:endParaRPr lang="en-US" dirty="0"/>
          </a:p>
          <a:p>
            <a:pPr marL="514350" indent="-514350">
              <a:buFont typeface="+mj-lt"/>
              <a:buAutoNum type="arabicPeriod"/>
            </a:pPr>
            <a:r>
              <a:rPr lang="en-US" dirty="0"/>
              <a:t>Corporate entrepreneur</a:t>
            </a:r>
            <a:endParaRPr lang="en-US" dirty="0"/>
          </a:p>
          <a:p>
            <a:pPr marL="514350" indent="-514350">
              <a:buFont typeface="+mj-lt"/>
              <a:buAutoNum type="arabicPeriod"/>
            </a:pPr>
            <a:r>
              <a:rPr lang="en-US" dirty="0"/>
              <a:t>Agricultural entrepreneur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use of technology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Technical entrepreneur</a:t>
            </a:r>
            <a:endParaRPr lang="en-US" dirty="0"/>
          </a:p>
          <a:p>
            <a:pPr marL="514350" indent="-514350">
              <a:buFont typeface="+mj-lt"/>
              <a:buAutoNum type="arabicPeriod"/>
            </a:pPr>
            <a:r>
              <a:rPr lang="en-US" dirty="0"/>
              <a:t>Non-technical entrepreneur</a:t>
            </a:r>
            <a:endParaRPr lang="en-US" dirty="0"/>
          </a:p>
          <a:p>
            <a:pPr marL="514350" indent="-514350">
              <a:buFont typeface="+mj-lt"/>
              <a:buAutoNum type="arabicPeriod"/>
            </a:pPr>
            <a:r>
              <a:rPr lang="en-US" dirty="0"/>
              <a:t>Professional entrepreneur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motivation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Pure entrepreneur</a:t>
            </a:r>
            <a:endParaRPr lang="en-US" dirty="0"/>
          </a:p>
          <a:p>
            <a:pPr marL="514350" indent="-514350">
              <a:buFont typeface="+mj-lt"/>
              <a:buAutoNum type="arabicPeriod"/>
            </a:pPr>
            <a:r>
              <a:rPr lang="en-US" dirty="0"/>
              <a:t>Induced entrepreneur</a:t>
            </a:r>
            <a:endParaRPr lang="en-US" dirty="0"/>
          </a:p>
          <a:p>
            <a:pPr marL="514350" indent="-514350">
              <a:buFont typeface="+mj-lt"/>
              <a:buAutoNum type="arabicPeriod"/>
            </a:pPr>
            <a:r>
              <a:rPr lang="en-US" dirty="0"/>
              <a:t>Motivated entrepreneur</a:t>
            </a:r>
            <a:endParaRPr lang="en-US" dirty="0"/>
          </a:p>
          <a:p>
            <a:pPr marL="514350" indent="-514350">
              <a:buFont typeface="+mj-lt"/>
              <a:buAutoNum type="arabicPeriod"/>
            </a:pPr>
            <a:r>
              <a:rPr lang="en-US" dirty="0"/>
              <a:t>Spontaneous entrepreneur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 </a:t>
            </a:r>
            <a:endParaRPr lang="en-US" dirty="0"/>
          </a:p>
        </p:txBody>
      </p:sp>
      <p:graphicFrame>
        <p:nvGraphicFramePr>
          <p:cNvPr id="4" name="Content Placeholder 3"/>
          <p:cNvGraphicFramePr>
            <a:graphicFrameLocks noGrp="1"/>
          </p:cNvGraphicFramePr>
          <p:nvPr>
            <p:ph idx="1"/>
          </p:nvPr>
        </p:nvGraphicFramePr>
        <p:xfrm>
          <a:off x="323850" y="1044575"/>
          <a:ext cx="8591550" cy="546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p:txBody>
          <a:bodyPr>
            <a:normAutofit fontScale="92500" lnSpcReduction="10000"/>
          </a:bodyPr>
          <a:lstStyle/>
          <a:p>
            <a:pPr>
              <a:spcAft>
                <a:spcPts val="1200"/>
              </a:spcAft>
            </a:pPr>
            <a:r>
              <a:rPr lang="en-US" b="1" dirty="0"/>
              <a:t>Acc. to the type of business</a:t>
            </a:r>
            <a:endParaRPr lang="en-US" b="1" dirty="0"/>
          </a:p>
          <a:p>
            <a:pPr lvl="2">
              <a:spcAft>
                <a:spcPts val="1200"/>
              </a:spcAft>
            </a:pPr>
            <a:r>
              <a:rPr lang="en-US" b="1" dirty="0"/>
              <a:t>Business entrepreneurs</a:t>
            </a:r>
            <a:endParaRPr lang="en-US" b="1" dirty="0"/>
          </a:p>
          <a:p>
            <a:pPr lvl="2">
              <a:spcAft>
                <a:spcPts val="1200"/>
              </a:spcAft>
            </a:pPr>
            <a:r>
              <a:rPr lang="en-US" b="1" dirty="0"/>
              <a:t>Trading entrepreneurs</a:t>
            </a:r>
            <a:endParaRPr lang="en-US" b="1" dirty="0"/>
          </a:p>
          <a:p>
            <a:pPr lvl="3" algn="just">
              <a:spcAft>
                <a:spcPts val="1200"/>
              </a:spcAft>
            </a:pPr>
            <a:r>
              <a:rPr lang="en-US" dirty="0"/>
              <a:t>These entrepreneurs are associated only with trading activities. They do not engage themselves with the manufacturing work. They undertake wholesale or retail trading activities.</a:t>
            </a:r>
            <a:endParaRPr lang="en-US" b="1" dirty="0"/>
          </a:p>
          <a:p>
            <a:pPr lvl="2">
              <a:spcAft>
                <a:spcPts val="1200"/>
              </a:spcAft>
            </a:pPr>
            <a:r>
              <a:rPr lang="en-US" b="1" dirty="0"/>
              <a:t>Industrial entrepreneurs</a:t>
            </a:r>
            <a:endParaRPr lang="en-US" b="1" dirty="0"/>
          </a:p>
          <a:p>
            <a:pPr lvl="3" algn="just">
              <a:spcAft>
                <a:spcPts val="1200"/>
              </a:spcAft>
            </a:pPr>
            <a:r>
              <a:rPr lang="en-US" dirty="0"/>
              <a:t>These entrepreneurs are associated with the manufacturing process and industrial activities. These entrepreneurs may be involved in any large scale, medium scale or small scale industries.</a:t>
            </a:r>
            <a:endParaRPr lang="en-US" b="1" dirty="0"/>
          </a:p>
          <a:p>
            <a:pPr lvl="2"/>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2">
              <a:spcAft>
                <a:spcPts val="1200"/>
              </a:spcAft>
            </a:pPr>
            <a:r>
              <a:rPr lang="en-US" b="1" dirty="0"/>
              <a:t>Corporate entrepreneurs</a:t>
            </a:r>
            <a:endParaRPr lang="en-US" b="1" dirty="0"/>
          </a:p>
          <a:p>
            <a:pPr lvl="3" algn="just">
              <a:spcAft>
                <a:spcPts val="1200"/>
              </a:spcAft>
            </a:pPr>
            <a:r>
              <a:rPr lang="en-US" dirty="0"/>
              <a:t>These entrepreneurs promote and establish corporate empires. They are successful at initiating and running corporate companies.</a:t>
            </a:r>
            <a:endParaRPr lang="en-US" b="1" dirty="0"/>
          </a:p>
          <a:p>
            <a:pPr lvl="2">
              <a:spcAft>
                <a:spcPts val="1200"/>
              </a:spcAft>
            </a:pPr>
            <a:r>
              <a:rPr lang="en-US" b="1" dirty="0"/>
              <a:t>Agricultural entrepreneurs </a:t>
            </a:r>
            <a:endParaRPr lang="en-US" b="1" dirty="0"/>
          </a:p>
          <a:p>
            <a:pPr lvl="3" algn="just">
              <a:spcAft>
                <a:spcPts val="1200"/>
              </a:spcAft>
            </a:pPr>
            <a:r>
              <a:rPr lang="en-US" dirty="0"/>
              <a:t>Agricultural entrepreneurs are the entrepreneurs involved in agricultural and allied activities. They can also be engaged in horticulture, floriculture, sericulture, apiculture, animal husbandry, dairy farming etc.</a:t>
            </a:r>
            <a:endParaRPr lang="en-US" dirty="0"/>
          </a:p>
          <a:p>
            <a:pPr lvl="3" algn="just">
              <a:spcAft>
                <a:spcPts val="1200"/>
              </a:spcAft>
              <a:buNone/>
            </a:pPr>
            <a:r>
              <a:rPr lang="en-US" b="1" dirty="0"/>
              <a:t> </a:t>
            </a:r>
            <a:br>
              <a:rPr lang="en-US" dirty="0"/>
            </a:br>
            <a:endParaRPr lang="en-US" b="1"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p:txBody>
          <a:bodyPr>
            <a:normAutofit fontScale="92500" lnSpcReduction="10000"/>
          </a:bodyPr>
          <a:lstStyle/>
          <a:p>
            <a:pPr>
              <a:spcAft>
                <a:spcPts val="1200"/>
              </a:spcAft>
            </a:pPr>
            <a:r>
              <a:rPr lang="en-US" b="1" dirty="0"/>
              <a:t>Acc. to the use of technology</a:t>
            </a:r>
            <a:endParaRPr lang="en-US" b="1" dirty="0"/>
          </a:p>
          <a:p>
            <a:pPr lvl="2">
              <a:spcAft>
                <a:spcPts val="1200"/>
              </a:spcAft>
            </a:pPr>
            <a:r>
              <a:rPr lang="en-US" b="1" dirty="0"/>
              <a:t>Technical entrepreneurs</a:t>
            </a:r>
            <a:endParaRPr lang="en-US" b="1" dirty="0"/>
          </a:p>
          <a:p>
            <a:pPr lvl="3" algn="just">
              <a:spcAft>
                <a:spcPts val="1200"/>
              </a:spcAft>
            </a:pPr>
            <a:r>
              <a:rPr lang="en-US" dirty="0"/>
              <a:t>These entrepreneurs are technically sound and trained. They use their technical skills in establishing manufacturing units and improving the manufacturing units with latest level of technology. They highly influence the production technique in vogue.</a:t>
            </a:r>
            <a:endParaRPr lang="en-US" b="1" dirty="0"/>
          </a:p>
          <a:p>
            <a:pPr lvl="2">
              <a:spcAft>
                <a:spcPts val="1200"/>
              </a:spcAft>
            </a:pPr>
            <a:r>
              <a:rPr lang="en-US" b="1" dirty="0"/>
              <a:t>Non-technical entrepreneurs</a:t>
            </a:r>
            <a:endParaRPr lang="en-US" b="1" dirty="0"/>
          </a:p>
          <a:p>
            <a:pPr lvl="3" algn="just">
              <a:spcAft>
                <a:spcPts val="1200"/>
              </a:spcAft>
            </a:pPr>
            <a:r>
              <a:rPr lang="en-US" dirty="0"/>
              <a:t>These entrepreneurs are remotely concerned with the technical aspects of the entrepreneurship. They focus on evolving alternative strategies of marketing and distribution in order to promote their business.</a:t>
            </a:r>
            <a:endParaRPr lang="en-US" b="1" dirty="0"/>
          </a:p>
          <a:p>
            <a:pPr lvl="2"/>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spcAft>
                <a:spcPts val="1200"/>
              </a:spcAft>
            </a:pPr>
            <a:r>
              <a:rPr lang="en-US" b="1" dirty="0"/>
              <a:t>Professional entrepreneurs</a:t>
            </a:r>
            <a:endParaRPr lang="en-US" b="1" dirty="0"/>
          </a:p>
          <a:p>
            <a:pPr lvl="3" algn="just">
              <a:spcAft>
                <a:spcPts val="1200"/>
              </a:spcAft>
            </a:pPr>
            <a:r>
              <a:rPr lang="en-US" dirty="0"/>
              <a:t>These entrepreneurs have keen interest in establishing business enterprises. However, once the enterprises are established the professional entrepreneurs sell out the existing enterprises and move out to start new enterprises. They never cling to the enterprises established by them.</a:t>
            </a:r>
            <a:endParaRPr lang="en-US" b="1"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p:txBody>
          <a:bodyPr>
            <a:normAutofit/>
          </a:bodyPr>
          <a:lstStyle/>
          <a:p>
            <a:pPr>
              <a:spcAft>
                <a:spcPts val="1200"/>
              </a:spcAft>
            </a:pPr>
            <a:r>
              <a:rPr lang="en-US" b="1" dirty="0"/>
              <a:t>Acc. to motivation</a:t>
            </a:r>
            <a:endParaRPr lang="en-US" b="1" dirty="0"/>
          </a:p>
          <a:p>
            <a:pPr lvl="2">
              <a:spcAft>
                <a:spcPts val="1200"/>
              </a:spcAft>
            </a:pPr>
            <a:r>
              <a:rPr lang="en-US" b="1" dirty="0"/>
              <a:t>Pure entrepreneurs</a:t>
            </a:r>
            <a:endParaRPr lang="en-US" b="1" dirty="0"/>
          </a:p>
          <a:p>
            <a:pPr lvl="3" algn="just">
              <a:spcAft>
                <a:spcPts val="1200"/>
              </a:spcAft>
            </a:pPr>
            <a:r>
              <a:rPr lang="en-US" dirty="0"/>
              <a:t>They are guided by the profit motive. The economic goals drive these entrepreneurs to undertake business activities. They have faith in their own performance.</a:t>
            </a:r>
            <a:endParaRPr lang="en-US" b="1" dirty="0"/>
          </a:p>
          <a:p>
            <a:pPr lvl="2"/>
            <a:r>
              <a:rPr lang="en-US" b="1" dirty="0"/>
              <a:t>Spontaneous entrepreneurs</a:t>
            </a:r>
            <a:endParaRPr lang="en-US" b="1" dirty="0"/>
          </a:p>
          <a:p>
            <a:pPr lvl="3" algn="just"/>
            <a:r>
              <a:rPr lang="en-US" dirty="0"/>
              <a:t>Spontaneous entrepreneurs have the inherent urge and aptitude to become entrepreneurs. They have intrinsic passion to set up their own enterprises and pursue their entrepreneurial pursuits.</a:t>
            </a:r>
            <a:endParaRPr lang="en-US" b="1" dirty="0"/>
          </a:p>
          <a:p>
            <a:pPr lvl="2"/>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spcAft>
                <a:spcPts val="1200"/>
              </a:spcAft>
            </a:pPr>
            <a:r>
              <a:rPr lang="en-US" b="1" dirty="0"/>
              <a:t>Induced entrepreneurs</a:t>
            </a:r>
            <a:endParaRPr lang="en-US" b="1" dirty="0"/>
          </a:p>
          <a:p>
            <a:pPr lvl="3" algn="just">
              <a:spcAft>
                <a:spcPts val="1200"/>
              </a:spcAft>
            </a:pPr>
            <a:r>
              <a:rPr lang="en-US" dirty="0"/>
              <a:t>These entrepreneurs are induced to pursue entrepreneurial pursuits. There are various government agencies or NGOs who induce people to undertake entrepreneurial activities. The government also provides incentives, subsides, tax exemptions, financial and technical assistance in order to induce persons to become entrepreneurs. Skill training and EDPs are conducted to generate entrepreneurial spirit among the persons.</a:t>
            </a:r>
            <a:endParaRPr lang="en-US" b="1"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p:txBody>
          <a:bodyPr/>
          <a:lstStyle/>
          <a:p>
            <a:pPr>
              <a:spcAft>
                <a:spcPts val="1200"/>
              </a:spcAft>
            </a:pPr>
            <a:r>
              <a:rPr lang="en-US" b="1" dirty="0"/>
              <a:t>Acc. to growth</a:t>
            </a:r>
            <a:endParaRPr lang="en-US" b="1" dirty="0"/>
          </a:p>
          <a:p>
            <a:pPr lvl="2">
              <a:spcAft>
                <a:spcPts val="1200"/>
              </a:spcAft>
            </a:pPr>
            <a:r>
              <a:rPr lang="en-US" b="1" dirty="0"/>
              <a:t>Growth entrepreneurs</a:t>
            </a:r>
            <a:endParaRPr lang="en-US" b="1" dirty="0"/>
          </a:p>
          <a:p>
            <a:pPr lvl="3" algn="just">
              <a:spcAft>
                <a:spcPts val="1200"/>
              </a:spcAft>
            </a:pPr>
            <a:r>
              <a:rPr lang="en-US" sz="2400" dirty="0"/>
              <a:t>He necessarily takes up high growth industry which has sustained growth prospects.</a:t>
            </a:r>
            <a:endParaRPr lang="en-US" sz="2400" dirty="0"/>
          </a:p>
          <a:p>
            <a:pPr lvl="2">
              <a:spcAft>
                <a:spcPts val="1200"/>
              </a:spcAft>
            </a:pPr>
            <a:r>
              <a:rPr lang="en-US" b="1" dirty="0"/>
              <a:t>Super growth entrepreneurs</a:t>
            </a:r>
            <a:endParaRPr lang="en-US" b="1" dirty="0"/>
          </a:p>
          <a:p>
            <a:pPr lvl="3" algn="just">
              <a:spcAft>
                <a:spcPts val="1200"/>
              </a:spcAft>
            </a:pPr>
            <a:r>
              <a:rPr lang="en-US" sz="2400" dirty="0"/>
              <a:t>These entrepreneurs have shown enormous growth in their venture by the liquidity of fund, profitability and gearing.</a:t>
            </a:r>
            <a:endParaRPr lang="en-US" sz="2400" dirty="0"/>
          </a:p>
          <a:p>
            <a:pPr lvl="2"/>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a:xfrm>
            <a:off x="301752" y="1527048"/>
            <a:ext cx="8503920" cy="5026152"/>
          </a:xfrm>
        </p:spPr>
        <p:txBody>
          <a:bodyPr>
            <a:normAutofit/>
          </a:bodyPr>
          <a:lstStyle/>
          <a:p>
            <a:pPr>
              <a:spcAft>
                <a:spcPts val="1200"/>
              </a:spcAft>
            </a:pPr>
            <a:r>
              <a:rPr lang="en-US" b="1" dirty="0"/>
              <a:t>Acc. to stages of development</a:t>
            </a:r>
            <a:endParaRPr lang="en-US" b="1" dirty="0"/>
          </a:p>
          <a:p>
            <a:pPr lvl="2">
              <a:spcAft>
                <a:spcPts val="1200"/>
              </a:spcAft>
            </a:pPr>
            <a:r>
              <a:rPr lang="en-US" b="1" dirty="0"/>
              <a:t>First-generation entrepreneurs</a:t>
            </a:r>
            <a:endParaRPr lang="en-US" b="1" dirty="0"/>
          </a:p>
          <a:p>
            <a:pPr lvl="3" algn="just">
              <a:spcAft>
                <a:spcPts val="1200"/>
              </a:spcAft>
            </a:pPr>
            <a:r>
              <a:rPr lang="en-US" sz="2400" dirty="0"/>
              <a:t>These entrepreneurs had not inherited any family business. They had established their own enterprises. They are self-made and lack any previous entrepreneurial experiences.</a:t>
            </a:r>
            <a:endParaRPr lang="en-US" sz="2400" dirty="0"/>
          </a:p>
          <a:p>
            <a:pPr lvl="2">
              <a:spcAft>
                <a:spcPts val="1200"/>
              </a:spcAft>
            </a:pPr>
            <a:r>
              <a:rPr lang="en-US" b="1" dirty="0"/>
              <a:t>Second-generation entrepreneurs</a:t>
            </a:r>
            <a:endParaRPr lang="en-US" b="1" dirty="0"/>
          </a:p>
          <a:p>
            <a:pPr lvl="3" algn="just">
              <a:spcAft>
                <a:spcPts val="1200"/>
              </a:spcAft>
            </a:pPr>
            <a:r>
              <a:rPr lang="en-US" sz="2400" dirty="0"/>
              <a:t>Second generation entrepreneur are those entrepreneurs who inherit the family business firms and pass it from one generation to another.</a:t>
            </a:r>
            <a:endParaRPr lang="en-US" sz="2400" b="1" dirty="0"/>
          </a:p>
          <a:p>
            <a:pPr lvl="2"/>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lvl="2">
              <a:spcAft>
                <a:spcPts val="1200"/>
              </a:spcAft>
            </a:pPr>
            <a:r>
              <a:rPr lang="en-US" b="1" dirty="0"/>
              <a:t>Modern entrepreneurs</a:t>
            </a:r>
            <a:endParaRPr lang="en-US" b="1" dirty="0"/>
          </a:p>
          <a:p>
            <a:pPr lvl="3" algn="just">
              <a:spcAft>
                <a:spcPts val="1200"/>
              </a:spcAft>
            </a:pPr>
            <a:r>
              <a:rPr lang="en-US" sz="2400" dirty="0"/>
              <a:t>A modern entrepreneur is one who undertakes those ventures which go well along with the changing demand in the market(which suits the current market needs).</a:t>
            </a:r>
            <a:endParaRPr lang="en-US" sz="2400" dirty="0"/>
          </a:p>
          <a:p>
            <a:pPr lvl="2">
              <a:spcAft>
                <a:spcPts val="1200"/>
              </a:spcAft>
            </a:pPr>
            <a:r>
              <a:rPr lang="en-US" b="1" dirty="0"/>
              <a:t>Classical entrepreneurs</a:t>
            </a:r>
            <a:endParaRPr lang="en-US" b="1" dirty="0"/>
          </a:p>
          <a:p>
            <a:pPr lvl="3" algn="just">
              <a:spcAft>
                <a:spcPts val="1200"/>
              </a:spcAft>
            </a:pPr>
            <a:r>
              <a:rPr lang="en-US" sz="2400" dirty="0"/>
              <a:t>A classical entrepreneur is a stereotype entrepreneur whose aim is to maximize his economic returns at a level consistent with the survival of the unit but with or without an element of growth.</a:t>
            </a:r>
            <a:endParaRPr lang="en-US" sz="2400" b="1"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Classification of entrepreneurs</a:t>
            </a:r>
            <a:endParaRPr lang="en-US" b="1" dirty="0"/>
          </a:p>
        </p:txBody>
      </p:sp>
      <p:sp>
        <p:nvSpPr>
          <p:cNvPr id="8" name="Content Placeholder 7"/>
          <p:cNvSpPr>
            <a:spLocks noGrp="1"/>
          </p:cNvSpPr>
          <p:nvPr>
            <p:ph sz="quarter" idx="1"/>
          </p:nvPr>
        </p:nvSpPr>
        <p:spPr>
          <a:xfrm>
            <a:off x="301625" y="1295400"/>
            <a:ext cx="8503920" cy="3151505"/>
          </a:xfrm>
        </p:spPr>
        <p:txBody>
          <a:bodyPr>
            <a:normAutofit/>
          </a:bodyPr>
          <a:lstStyle/>
          <a:p>
            <a:pPr>
              <a:spcAft>
                <a:spcPts val="1200"/>
              </a:spcAft>
            </a:pPr>
            <a:r>
              <a:rPr lang="en-US" b="1" dirty="0"/>
              <a:t>Others</a:t>
            </a:r>
            <a:endParaRPr lang="en-US" b="1" dirty="0"/>
          </a:p>
          <a:p>
            <a:pPr lvl="2">
              <a:spcAft>
                <a:spcPts val="1200"/>
              </a:spcAft>
            </a:pPr>
            <a:r>
              <a:rPr lang="en-US" b="1" dirty="0"/>
              <a:t>Social entrepreneurs</a:t>
            </a:r>
            <a:endParaRPr lang="en-US" b="1" dirty="0"/>
          </a:p>
          <a:p>
            <a:pPr lvl="3" algn="just">
              <a:spcAft>
                <a:spcPts val="1200"/>
              </a:spcAft>
            </a:pPr>
            <a:r>
              <a:rPr lang="en-US" dirty="0"/>
              <a:t>Entrepreneurs are innovative highly motivated and creative thinkers. When these attributes are combined with the drive to solve social problems, a ‘social entrepreneur’ is born. Thus, social entrepreneurs are individuals with innovative solutions to society’s most pressing and daunting social problems.</a:t>
            </a:r>
            <a:endParaRPr lang="en-US" b="1" dirty="0"/>
          </a:p>
          <a:p>
            <a:pPr lvl="3">
              <a:spcAft>
                <a:spcPts val="1200"/>
              </a:spcAft>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CONCEPT </a:t>
            </a:r>
            <a:endParaRPr lang="en-US" dirty="0"/>
          </a:p>
        </p:txBody>
      </p:sp>
      <p:sp>
        <p:nvSpPr>
          <p:cNvPr id="3" name="Content Placeholder 2"/>
          <p:cNvSpPr>
            <a:spLocks noGrp="1"/>
          </p:cNvSpPr>
          <p:nvPr>
            <p:ph idx="1"/>
          </p:nvPr>
        </p:nvSpPr>
        <p:spPr/>
        <p:txBody>
          <a:bodyPr>
            <a:normAutofit fontScale="70000" lnSpcReduction="20000"/>
          </a:bodyPr>
          <a:lstStyle/>
          <a:p>
            <a:pPr algn="just" defTabSz="517525">
              <a:spcBef>
                <a:spcPct val="0"/>
              </a:spcBef>
              <a:spcAft>
                <a:spcPct val="70000"/>
              </a:spcAft>
              <a:defRPr/>
            </a:pPr>
            <a:r>
              <a:rPr lang="en-US" dirty="0"/>
              <a:t>It was the beginning of 18</a:t>
            </a:r>
            <a:r>
              <a:rPr lang="en-US" baseline="30000" dirty="0"/>
              <a:t>th</a:t>
            </a:r>
            <a:r>
              <a:rPr lang="en-US" dirty="0"/>
              <a:t> Century when the word was used to refer to economic aspect</a:t>
            </a:r>
            <a:endParaRPr lang="en-US" dirty="0"/>
          </a:p>
          <a:p>
            <a:pPr marL="225425" indent="-212725" algn="just" defTabSz="517525">
              <a:spcBef>
                <a:spcPct val="0"/>
              </a:spcBef>
              <a:spcAft>
                <a:spcPct val="70000"/>
              </a:spcAft>
              <a:defRPr/>
            </a:pPr>
            <a:r>
              <a:rPr lang="en-US" dirty="0">
                <a:solidFill>
                  <a:srgbClr val="FF0000"/>
                </a:solidFill>
              </a:rPr>
              <a:t>Richard Cantillon </a:t>
            </a:r>
            <a:r>
              <a:rPr lang="en-US" dirty="0"/>
              <a:t>is the first one who introduced the term Entrepreneur with some economical aspect</a:t>
            </a:r>
            <a:endParaRPr lang="en-US" dirty="0"/>
          </a:p>
          <a:p>
            <a:pPr marL="12700" algn="just" defTabSz="517525">
              <a:spcBef>
                <a:spcPct val="0"/>
              </a:spcBef>
              <a:spcAft>
                <a:spcPct val="70000"/>
              </a:spcAft>
              <a:defRPr/>
            </a:pPr>
            <a:r>
              <a:rPr lang="en-US" dirty="0"/>
              <a:t>	</a:t>
            </a:r>
            <a:r>
              <a:rPr lang="en-US" dirty="0">
                <a:solidFill>
                  <a:srgbClr val="FF0000"/>
                </a:solidFill>
              </a:rPr>
              <a:t>According to  him</a:t>
            </a:r>
            <a:r>
              <a:rPr lang="en-US" dirty="0"/>
              <a:t> - “Entrepreneur as an agent who buy factors of production at certain price in order to combine them to produce product with a view to selling it in uncertain price in the future” (FARMER)</a:t>
            </a:r>
            <a:endParaRPr lang="en-US" dirty="0"/>
          </a:p>
          <a:p>
            <a:pPr marL="225425" indent="-212725" algn="just" defTabSz="517525">
              <a:spcBef>
                <a:spcPct val="0"/>
              </a:spcBef>
              <a:spcAft>
                <a:spcPct val="70000"/>
              </a:spcAft>
              <a:defRPr/>
            </a:pPr>
            <a:r>
              <a:rPr lang="en-US" dirty="0"/>
              <a:t>According to Knight - “Entrepreneur is the economic functionary who undertakes such responsibility of uncertainty which is not insured nor capitalized nor salaried”</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lgn="just"/>
            <a:r>
              <a:rPr lang="en-US" b="1" dirty="0"/>
              <a:t>Women entrepreneurs</a:t>
            </a:r>
            <a:endParaRPr lang="en-US" b="1" dirty="0"/>
          </a:p>
          <a:p>
            <a:pPr lvl="3" algn="just">
              <a:spcAft>
                <a:spcPts val="1200"/>
              </a:spcAft>
            </a:pPr>
            <a:r>
              <a:rPr lang="en-US" dirty="0"/>
              <a:t>Women entrepreneurs may be defined as the women or a group of women who initiate, organize and operate a business enterprise.</a:t>
            </a:r>
            <a:endParaRPr lang="en-US" dirty="0"/>
          </a:p>
          <a:p>
            <a:pPr lvl="3" algn="just">
              <a:spcAft>
                <a:spcPts val="1200"/>
              </a:spcAft>
            </a:pPr>
            <a:r>
              <a:rPr lang="en-US" dirty="0"/>
              <a:t>As the name of this type of entrepreneur suggests, it involves women at the forefront of entrepreneurship. </a:t>
            </a:r>
            <a:r>
              <a:rPr lang="en-US" dirty="0" err="1"/>
              <a:t>Shri</a:t>
            </a:r>
            <a:r>
              <a:rPr lang="en-US" dirty="0"/>
              <a:t> </a:t>
            </a:r>
            <a:r>
              <a:rPr lang="en-US" dirty="0" err="1"/>
              <a:t>Mahila</a:t>
            </a:r>
            <a:r>
              <a:rPr lang="en-US" dirty="0"/>
              <a:t> </a:t>
            </a:r>
            <a:r>
              <a:rPr lang="en-US" dirty="0" err="1"/>
              <a:t>Griha</a:t>
            </a:r>
            <a:r>
              <a:rPr lang="en-US" dirty="0"/>
              <a:t> </a:t>
            </a:r>
            <a:r>
              <a:rPr lang="en-US" dirty="0" err="1"/>
              <a:t>Udyog</a:t>
            </a:r>
            <a:r>
              <a:rPr lang="en-US" dirty="0"/>
              <a:t> </a:t>
            </a:r>
            <a:r>
              <a:rPr lang="en-US" dirty="0" err="1"/>
              <a:t>Lijjat</a:t>
            </a:r>
            <a:r>
              <a:rPr lang="en-US" dirty="0"/>
              <a:t> </a:t>
            </a:r>
            <a:r>
              <a:rPr lang="en-US" dirty="0" err="1"/>
              <a:t>Papad</a:t>
            </a:r>
            <a:r>
              <a:rPr lang="en-US" dirty="0"/>
              <a:t> is one such organization. They pride themselves in being a women’s organization —of the women, by the women, and for the women. It was started in 1959 with seven lady members with a borrowed sum of Rs.80 at </a:t>
            </a:r>
            <a:r>
              <a:rPr lang="en-US" dirty="0" err="1"/>
              <a:t>Girgaum</a:t>
            </a:r>
            <a:r>
              <a:rPr lang="en-US" dirty="0"/>
              <a:t> in Mumbai. Another typical example of this type of entrepreneur is </a:t>
            </a:r>
            <a:r>
              <a:rPr lang="en-US" dirty="0" err="1"/>
              <a:t>Kiran</a:t>
            </a:r>
            <a:r>
              <a:rPr lang="en-US" dirty="0"/>
              <a:t> </a:t>
            </a:r>
            <a:r>
              <a:rPr lang="en-US" dirty="0" err="1"/>
              <a:t>Majumdar</a:t>
            </a:r>
            <a:r>
              <a:rPr lang="en-US" dirty="0"/>
              <a:t> Shaw, whose entrepreneurial </a:t>
            </a:r>
            <a:r>
              <a:rPr lang="en-US" dirty="0" err="1"/>
              <a:t>endeavour</a:t>
            </a:r>
            <a:r>
              <a:rPr lang="en-US" dirty="0"/>
              <a:t> has been detailed out in a </a:t>
            </a:r>
            <a:r>
              <a:rPr lang="en-US" dirty="0" err="1"/>
              <a:t>caselet</a:t>
            </a:r>
            <a:r>
              <a:rPr lang="en-US" dirty="0"/>
              <a:t>.</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5330952"/>
          </a:xfrm>
        </p:spPr>
        <p:txBody>
          <a:bodyPr>
            <a:normAutofit/>
          </a:bodyPr>
          <a:lstStyle/>
          <a:p>
            <a:pPr lvl="2">
              <a:spcAft>
                <a:spcPts val="1200"/>
              </a:spcAft>
            </a:pPr>
            <a:r>
              <a:rPr lang="en-US" b="1" dirty="0"/>
              <a:t>Innovating entrepreneurs</a:t>
            </a:r>
            <a:endParaRPr lang="en-US" b="1" dirty="0"/>
          </a:p>
          <a:p>
            <a:pPr lvl="3" algn="just">
              <a:lnSpc>
                <a:spcPct val="110000"/>
              </a:lnSpc>
              <a:spcAft>
                <a:spcPts val="600"/>
              </a:spcAft>
            </a:pPr>
            <a:r>
              <a:rPr lang="en-US" dirty="0"/>
              <a:t>He is one who introduces new goods, inaugurates new method of production, discovers new market and </a:t>
            </a:r>
            <a:r>
              <a:rPr lang="en-US" dirty="0" err="1"/>
              <a:t>reorganises</a:t>
            </a:r>
            <a:r>
              <a:rPr lang="en-US" dirty="0"/>
              <a:t> the enterprise. It is important to note that such entrepreneurs can work only when a certain level of development is already achieved and people look forward to change and improvement.</a:t>
            </a:r>
            <a:endParaRPr lang="en-US" b="1"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lgn="just">
              <a:lnSpc>
                <a:spcPct val="110000"/>
              </a:lnSpc>
              <a:spcAft>
                <a:spcPts val="600"/>
              </a:spcAft>
            </a:pPr>
            <a:r>
              <a:rPr lang="en-US" b="1" dirty="0"/>
              <a:t>Adaptive/Imitating entrepreneurs</a:t>
            </a:r>
            <a:endParaRPr lang="en-US" b="1" dirty="0"/>
          </a:p>
          <a:p>
            <a:pPr lvl="3" algn="just" fontAlgn="base">
              <a:lnSpc>
                <a:spcPct val="110000"/>
              </a:lnSpc>
              <a:spcAft>
                <a:spcPts val="600"/>
              </a:spcAft>
            </a:pPr>
            <a:r>
              <a:rPr lang="en-US" dirty="0"/>
              <a:t>There are </a:t>
            </a:r>
            <a:r>
              <a:rPr lang="en-US" dirty="0" err="1"/>
              <a:t>characterised</a:t>
            </a:r>
            <a:r>
              <a:rPr lang="en-US" dirty="0"/>
              <a:t> by readiness to adopt successful innovations inaugurated by innovating entrepreneurs. Imitative entrepreneurs do not innovate the changes themselves, they only imitate techniques and technology innovated by others.</a:t>
            </a:r>
            <a:endParaRPr lang="en-US" dirty="0"/>
          </a:p>
          <a:p>
            <a:pPr lvl="3" algn="just" fontAlgn="base">
              <a:lnSpc>
                <a:spcPct val="110000"/>
              </a:lnSpc>
              <a:spcAft>
                <a:spcPts val="600"/>
              </a:spcAft>
            </a:pPr>
            <a:r>
              <a:rPr lang="en-US" dirty="0"/>
              <a:t>Such types of entrepreneurs are particularly suitable for the under-developed regions for bringing a mushroom drive of imitation of new combinations of factors of production already available in developed regions.</a:t>
            </a: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lvl="2" algn="just">
              <a:spcAft>
                <a:spcPts val="1200"/>
              </a:spcAft>
            </a:pPr>
            <a:r>
              <a:rPr lang="en-US" sz="2400" b="1" dirty="0"/>
              <a:t>Fabian entrepreneurs</a:t>
            </a:r>
            <a:endParaRPr lang="en-US" sz="2400" b="1" dirty="0"/>
          </a:p>
          <a:p>
            <a:pPr lvl="3" algn="just">
              <a:spcAft>
                <a:spcPts val="1200"/>
              </a:spcAft>
            </a:pPr>
            <a:r>
              <a:rPr lang="en-US" sz="2400" dirty="0"/>
              <a:t>They are </a:t>
            </a:r>
            <a:r>
              <a:rPr lang="en-US" sz="2400" dirty="0" err="1"/>
              <a:t>characterised</a:t>
            </a:r>
            <a:r>
              <a:rPr lang="en-US" sz="2400" dirty="0"/>
              <a:t> by very great caution in experimenting any change in their enterprise. They imitate only when it becomes perfectly clear that failure to do so would result in a loss of the relative position in the enterprise.</a:t>
            </a:r>
            <a:endParaRPr lang="en-US" sz="2400" b="1" dirty="0"/>
          </a:p>
          <a:p>
            <a:pPr lvl="2" algn="just">
              <a:spcAft>
                <a:spcPts val="1200"/>
              </a:spcAft>
            </a:pPr>
            <a:r>
              <a:rPr lang="en-US" sz="2400" b="1" dirty="0"/>
              <a:t>Drone entrepreneurs</a:t>
            </a:r>
            <a:endParaRPr lang="en-US" sz="2400" b="1" dirty="0"/>
          </a:p>
          <a:p>
            <a:pPr lvl="3" algn="just">
              <a:spcAft>
                <a:spcPts val="1200"/>
              </a:spcAft>
            </a:pPr>
            <a:r>
              <a:rPr lang="en-US" sz="2400" dirty="0"/>
              <a:t>These are </a:t>
            </a:r>
            <a:r>
              <a:rPr lang="en-US" sz="2400" dirty="0" err="1"/>
              <a:t>characterised</a:t>
            </a:r>
            <a:r>
              <a:rPr lang="en-US" sz="2400" dirty="0"/>
              <a:t> by a refusal to adopt opportunities to make changes in production formula even at the cost of severely reduced returns relative to other like producers. Such entrepreneurs may ever suffer losses but they are not ready to make changes in their existing production methods.</a:t>
            </a:r>
            <a:endParaRPr lang="en-US" sz="2400" b="1" dirty="0"/>
          </a:p>
          <a:p>
            <a:pPr lvl="2" algn="just">
              <a:spcAft>
                <a:spcPts val="1200"/>
              </a:spcAft>
            </a:pPr>
            <a:r>
              <a:rPr lang="en-US" sz="2400" b="1" dirty="0"/>
              <a:t>Aspiring entrepreneurs</a:t>
            </a:r>
            <a:endParaRPr lang="en-US" sz="2400" b="1" dirty="0"/>
          </a:p>
          <a:p>
            <a:pPr lvl="2">
              <a:spcAft>
                <a:spcPts val="1200"/>
              </a:spcAft>
            </a:pPr>
            <a:endParaRPr lang="en-US" b="1" dirty="0"/>
          </a:p>
          <a:p>
            <a:pPr marL="914400" lvl="2" indent="0">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2">
              <a:spcAft>
                <a:spcPts val="1200"/>
              </a:spcAft>
            </a:pPr>
            <a:r>
              <a:rPr lang="en-US" b="1" dirty="0"/>
              <a:t>Family-Business Entrepreneur</a:t>
            </a:r>
            <a:endParaRPr lang="en-US" b="1" dirty="0"/>
          </a:p>
          <a:p>
            <a:pPr lvl="3" algn="just">
              <a:spcAft>
                <a:spcPts val="1200"/>
              </a:spcAft>
            </a:pPr>
            <a:r>
              <a:rPr lang="en-US" dirty="0"/>
              <a:t>Family-business entrepreneurs are the followers of family tradition role models. A typical example is that of </a:t>
            </a:r>
            <a:r>
              <a:rPr lang="en-US" dirty="0" err="1"/>
              <a:t>Aditya</a:t>
            </a:r>
            <a:r>
              <a:rPr lang="en-US" dirty="0"/>
              <a:t> </a:t>
            </a:r>
            <a:r>
              <a:rPr lang="en-US" dirty="0" err="1"/>
              <a:t>Vikram</a:t>
            </a:r>
            <a:r>
              <a:rPr lang="en-US" dirty="0"/>
              <a:t> Birla (1944-1995), who created about 75 factories for his business group in a career span of 25 years. </a:t>
            </a:r>
            <a:r>
              <a:rPr lang="en-US" dirty="0" err="1"/>
              <a:t>Aditya</a:t>
            </a:r>
            <a:r>
              <a:rPr lang="en-US" dirty="0"/>
              <a:t> Birla was the son of industrialist </a:t>
            </a:r>
            <a:r>
              <a:rPr lang="en-US" dirty="0" err="1"/>
              <a:t>Basant</a:t>
            </a:r>
            <a:r>
              <a:rPr lang="en-US" dirty="0"/>
              <a:t> Kumar Birla (popularly known as BK). His group is now known after him (</a:t>
            </a:r>
            <a:r>
              <a:rPr lang="en-US" dirty="0" err="1"/>
              <a:t>Aditya</a:t>
            </a:r>
            <a:r>
              <a:rPr lang="en-US" dirty="0"/>
              <a:t> Birla Group) and managed by his son Kumar </a:t>
            </a:r>
            <a:r>
              <a:rPr lang="en-US" dirty="0" err="1"/>
              <a:t>Mangalam</a:t>
            </a:r>
            <a:r>
              <a:rPr lang="en-US" dirty="0"/>
              <a:t> Birla.</a:t>
            </a:r>
            <a:endParaRPr lang="en-US" b="1" dirty="0"/>
          </a:p>
          <a:p>
            <a:pPr lvl="2" algn="just">
              <a:spcAft>
                <a:spcPts val="1200"/>
              </a:spcAft>
            </a:pPr>
            <a:r>
              <a:rPr lang="en-US" b="1" dirty="0"/>
              <a:t>Lifestyle entrepreneurs</a:t>
            </a:r>
            <a:endParaRPr lang="en-US" b="1" dirty="0"/>
          </a:p>
          <a:p>
            <a:pPr lvl="3" algn="just">
              <a:spcAft>
                <a:spcPts val="1200"/>
              </a:spcAft>
            </a:pPr>
            <a:r>
              <a:rPr lang="en-US" dirty="0"/>
              <a:t>These entrepreneurs take business as an integral part of their life. Usually, the family enterprise and business.</a:t>
            </a:r>
            <a:endParaRPr lang="en-US" b="1"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949952"/>
          </a:xfrm>
        </p:spPr>
        <p:txBody>
          <a:bodyPr>
            <a:normAutofit/>
          </a:bodyPr>
          <a:lstStyle/>
          <a:p>
            <a:pPr lvl="2">
              <a:spcAft>
                <a:spcPts val="1200"/>
              </a:spcAft>
            </a:pPr>
            <a:r>
              <a:rPr lang="en-US" b="1" dirty="0"/>
              <a:t>Opportunist entrepreneurs</a:t>
            </a:r>
            <a:endParaRPr lang="en-US" b="1" dirty="0"/>
          </a:p>
          <a:p>
            <a:pPr lvl="3" algn="just" fontAlgn="base">
              <a:lnSpc>
                <a:spcPct val="110000"/>
              </a:lnSpc>
              <a:spcAft>
                <a:spcPts val="600"/>
              </a:spcAft>
            </a:pPr>
            <a:r>
              <a:rPr lang="en-US" sz="2200" dirty="0"/>
              <a:t>As the name suggests, this kind of entrepreneur is an individual who has identified a technology-based opportunity and, while initiating and managing a small technology-based venture, either has little or no technical experience or whose previous occupational experience was within non-technical organizations.</a:t>
            </a:r>
            <a:endParaRPr lang="en-US" sz="2200" dirty="0"/>
          </a:p>
          <a:p>
            <a:pPr lvl="3" algn="just" fontAlgn="base">
              <a:lnSpc>
                <a:spcPct val="110000"/>
              </a:lnSpc>
              <a:spcAft>
                <a:spcPts val="600"/>
              </a:spcAft>
            </a:pPr>
            <a:r>
              <a:rPr lang="en-US" sz="2200" dirty="0"/>
              <a:t>For example, </a:t>
            </a:r>
            <a:r>
              <a:rPr lang="en-US" sz="2200" dirty="0" err="1"/>
              <a:t>Azim</a:t>
            </a:r>
            <a:r>
              <a:rPr lang="en-US" sz="2200" dirty="0"/>
              <a:t> </a:t>
            </a:r>
            <a:r>
              <a:rPr lang="en-US" sz="2200" dirty="0" err="1"/>
              <a:t>Hasham</a:t>
            </a:r>
            <a:r>
              <a:rPr lang="en-US" sz="2200" dirty="0"/>
              <a:t> </a:t>
            </a:r>
            <a:r>
              <a:rPr lang="en-US" sz="2200" dirty="0" err="1"/>
              <a:t>Premji</a:t>
            </a:r>
            <a:r>
              <a:rPr lang="en-US" sz="2200" dirty="0"/>
              <a:t> inherited Wipro from his father, who was into oil business. Later, </a:t>
            </a:r>
            <a:r>
              <a:rPr lang="en-US" sz="2200" dirty="0" err="1"/>
              <a:t>Premji</a:t>
            </a:r>
            <a:r>
              <a:rPr lang="en-US" sz="2200" dirty="0"/>
              <a:t> realized the potential of information technology and ventured into this business. Rest is history as Wipro is today known as one of India’s IT powerhouses.</a:t>
            </a:r>
            <a:endParaRPr lang="en-US" b="1"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spcAft>
                <a:spcPts val="1200"/>
              </a:spcAft>
            </a:pPr>
            <a:r>
              <a:rPr lang="en-US" b="1" dirty="0"/>
              <a:t>E- entrepreneurs</a:t>
            </a:r>
            <a:endParaRPr lang="en-US" b="1" dirty="0"/>
          </a:p>
          <a:p>
            <a:pPr lvl="2">
              <a:spcAft>
                <a:spcPts val="1200"/>
              </a:spcAft>
            </a:pPr>
            <a:r>
              <a:rPr lang="en-US" b="1" dirty="0" err="1"/>
              <a:t>Mompreneures</a:t>
            </a:r>
            <a:endParaRPr lang="en-US" b="1" dirty="0"/>
          </a:p>
          <a:p>
            <a:pPr lvl="2">
              <a:spcAft>
                <a:spcPts val="1200"/>
              </a:spcAft>
            </a:pPr>
            <a:r>
              <a:rPr lang="en-US" b="1" dirty="0"/>
              <a:t>Professor entrepreneurs</a:t>
            </a:r>
            <a:endParaRPr lang="en-US" b="1" dirty="0"/>
          </a:p>
          <a:p>
            <a:pPr lvl="2"/>
            <a:r>
              <a:rPr lang="en-US" b="1" dirty="0"/>
              <a:t>IT Entrepreneurs</a:t>
            </a:r>
            <a:endParaRPr lang="en-US" b="1" dirty="0"/>
          </a:p>
          <a:p>
            <a:pPr lvl="2"/>
            <a:r>
              <a:rPr lang="en-US" b="1" dirty="0" err="1"/>
              <a:t>Intrapreneur</a:t>
            </a:r>
            <a:endParaRPr lang="en-US" b="1" dirty="0"/>
          </a:p>
          <a:p>
            <a:pPr lvl="2">
              <a:spcAft>
                <a:spcPts val="1200"/>
              </a:spcAft>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en-US" sz="3200">
                <a:solidFill>
                  <a:srgbClr val="0C0345"/>
                </a:solidFill>
              </a:rPr>
              <a:t>THE CONCEPT OF ENTREPRENEUR</a:t>
            </a:r>
            <a:endParaRPr lang="en-US" altLang="en-US" sz="3200">
              <a:solidFill>
                <a:srgbClr val="0C0345"/>
              </a:solidFill>
            </a:endParaRPr>
          </a:p>
        </p:txBody>
      </p:sp>
      <p:sp>
        <p:nvSpPr>
          <p:cNvPr id="15363" name="Rectangle 3"/>
          <p:cNvSpPr>
            <a:spLocks noGrp="1" noChangeArrowheads="1"/>
          </p:cNvSpPr>
          <p:nvPr>
            <p:ph idx="1"/>
          </p:nvPr>
        </p:nvSpPr>
        <p:spPr>
          <a:xfrm>
            <a:off x="457200" y="1219200"/>
            <a:ext cx="8229600" cy="4906963"/>
          </a:xfrm>
        </p:spPr>
        <p:txBody>
          <a:bodyPr>
            <a:normAutofit fontScale="77500" lnSpcReduction="20000"/>
          </a:bodyPr>
          <a:lstStyle/>
          <a:p>
            <a:pPr marL="339725" lvl="1" algn="just" defTabSz="517525">
              <a:lnSpc>
                <a:spcPct val="150000"/>
              </a:lnSpc>
              <a:spcBef>
                <a:spcPct val="0"/>
              </a:spcBef>
              <a:spcAft>
                <a:spcPct val="70000"/>
              </a:spcAft>
            </a:pPr>
            <a:r>
              <a:rPr lang="en-US" altLang="en-US" b="1" dirty="0"/>
              <a:t>According to New Encyclopedia Britannica </a:t>
            </a:r>
            <a:endParaRPr lang="en-US" altLang="en-US" b="1" dirty="0"/>
          </a:p>
          <a:p>
            <a:pPr marL="111125" lvl="1" indent="0" algn="just" defTabSz="517525">
              <a:lnSpc>
                <a:spcPct val="150000"/>
              </a:lnSpc>
              <a:spcBef>
                <a:spcPct val="0"/>
              </a:spcBef>
              <a:spcAft>
                <a:spcPct val="70000"/>
              </a:spcAft>
              <a:buNone/>
            </a:pPr>
            <a:r>
              <a:rPr lang="en-US" altLang="en-US" dirty="0"/>
              <a:t>“An entrepreneur is an individual </a:t>
            </a:r>
            <a:r>
              <a:rPr lang="en-US" altLang="en-US" dirty="0">
                <a:solidFill>
                  <a:srgbClr val="FF0000"/>
                </a:solidFill>
              </a:rPr>
              <a:t>who bear the risk of operating business in face of uncertainty about future condition”</a:t>
            </a:r>
            <a:endParaRPr lang="en-US" altLang="en-US" dirty="0">
              <a:solidFill>
                <a:srgbClr val="FF0000"/>
              </a:solidFill>
            </a:endParaRPr>
          </a:p>
          <a:p>
            <a:pPr marL="339725" lvl="1" algn="just" defTabSz="517525">
              <a:lnSpc>
                <a:spcPct val="150000"/>
              </a:lnSpc>
              <a:spcBef>
                <a:spcPct val="0"/>
              </a:spcBef>
              <a:spcAft>
                <a:spcPct val="70000"/>
              </a:spcAft>
            </a:pPr>
            <a:r>
              <a:rPr lang="en-US" altLang="en-US" b="1" dirty="0"/>
              <a:t>According to Peter Drucker </a:t>
            </a:r>
            <a:endParaRPr lang="en-US" altLang="en-US" b="1" dirty="0"/>
          </a:p>
          <a:p>
            <a:pPr marL="111125" lvl="1" indent="0" algn="just" defTabSz="517525">
              <a:lnSpc>
                <a:spcPct val="150000"/>
              </a:lnSpc>
              <a:spcBef>
                <a:spcPct val="0"/>
              </a:spcBef>
              <a:spcAft>
                <a:spcPct val="70000"/>
              </a:spcAft>
              <a:buNone/>
            </a:pPr>
            <a:r>
              <a:rPr lang="en-US" altLang="en-US" dirty="0"/>
              <a:t>“An entrepreneur is one who always </a:t>
            </a:r>
            <a:r>
              <a:rPr lang="en-US" altLang="en-US" dirty="0">
                <a:solidFill>
                  <a:srgbClr val="00B0F0"/>
                </a:solidFill>
              </a:rPr>
              <a:t>searches for change</a:t>
            </a:r>
            <a:r>
              <a:rPr lang="en-US" altLang="en-US" dirty="0"/>
              <a:t>, </a:t>
            </a:r>
            <a:r>
              <a:rPr lang="en-US" altLang="en-US" dirty="0">
                <a:solidFill>
                  <a:srgbClr val="FF3399"/>
                </a:solidFill>
              </a:rPr>
              <a:t>respond to it and exploit it </a:t>
            </a:r>
            <a:r>
              <a:rPr lang="en-US" altLang="en-US" dirty="0"/>
              <a:t>as an opportunity. </a:t>
            </a:r>
            <a:r>
              <a:rPr lang="en-US" altLang="en-US" dirty="0">
                <a:solidFill>
                  <a:srgbClr val="FFC000"/>
                </a:solidFill>
              </a:rPr>
              <a:t>Innovation is a specific tools </a:t>
            </a:r>
            <a:r>
              <a:rPr lang="en-US" altLang="en-US" dirty="0"/>
              <a:t>of an entrepreneur by which they can exploit change as an opportunity for different business and service” </a:t>
            </a:r>
            <a:endParaRPr lang="en-US" altLang="en-US" dirty="0"/>
          </a:p>
          <a:p>
            <a:pPr marL="156845" lvl="1" indent="0" algn="just" defTabSz="517525">
              <a:spcBef>
                <a:spcPct val="0"/>
              </a:spcBef>
              <a:spcAft>
                <a:spcPct val="70000"/>
              </a:spcAft>
              <a:buNone/>
            </a:pPr>
            <a:r>
              <a:rPr lang="en-US" altLang="en-US" sz="2000" dirty="0"/>
              <a:t>  </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DEFINITION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00025" y="232008"/>
          <a:ext cx="8763000" cy="6203315"/>
        </p:xfrm>
        <a:graphic>
          <a:graphicData uri="http://schemas.openxmlformats.org/drawingml/2006/table">
            <a:tbl>
              <a:tblPr firstRow="1" bandRow="1">
                <a:tableStyleId>{3B4B98B0-60AC-42C2-AFA5-B58CD77FA1E5}</a:tableStyleId>
              </a:tblPr>
              <a:tblGrid>
                <a:gridCol w="6750050"/>
                <a:gridCol w="2012903"/>
              </a:tblGrid>
              <a:tr h="927225">
                <a:tc>
                  <a:txBody>
                    <a:bodyPr/>
                    <a:lstStyle/>
                    <a:p>
                      <a:pPr algn="just"/>
                      <a:r>
                        <a:rPr lang="en-US" sz="1800" b="0" i="0" kern="1200" dirty="0">
                          <a:solidFill>
                            <a:schemeClr val="tx1"/>
                          </a:solidFill>
                          <a:effectLst/>
                          <a:latin typeface="+mn-lt"/>
                          <a:ea typeface="+mn-ea"/>
                          <a:cs typeface="+mn-cs"/>
                        </a:rPr>
                        <a:t>An individual who bears the risk of operating a business in the face of uncertainty about the future conditions.</a:t>
                      </a:r>
                      <a:endParaRPr lang="en-US" dirty="0"/>
                    </a:p>
                  </a:txBody>
                  <a:tcPr marL="68580" marR="68580"/>
                </a:tc>
                <a:tc>
                  <a:txBody>
                    <a:bodyPr/>
                    <a:lstStyle/>
                    <a:p>
                      <a:r>
                        <a:rPr lang="en-US" sz="1800" b="1" i="0" kern="1200" dirty="0">
                          <a:solidFill>
                            <a:schemeClr val="tx1"/>
                          </a:solidFill>
                          <a:effectLst/>
                          <a:latin typeface="+mn-lt"/>
                          <a:ea typeface="+mn-ea"/>
                          <a:cs typeface="+mn-cs"/>
                        </a:rPr>
                        <a:t>Encyclopedia Britannica</a:t>
                      </a:r>
                      <a:endParaRPr lang="en-US" dirty="0"/>
                    </a:p>
                  </a:txBody>
                  <a:tcPr marL="68580" marR="68580"/>
                </a:tc>
              </a:tr>
              <a:tr h="640080">
                <a:tc>
                  <a:txBody>
                    <a:bodyPr/>
                    <a:lstStyle/>
                    <a:p>
                      <a:pPr algn="just"/>
                      <a:r>
                        <a:rPr lang="en-US" sz="1800" b="0" i="0" kern="1200" dirty="0">
                          <a:solidFill>
                            <a:schemeClr val="tx1"/>
                          </a:solidFill>
                          <a:effectLst/>
                          <a:latin typeface="+mn-lt"/>
                          <a:ea typeface="+mn-ea"/>
                          <a:cs typeface="+mn-cs"/>
                        </a:rPr>
                        <a:t>He is the one who innovates, and introduces something new in the economy.</a:t>
                      </a:r>
                      <a:endParaRPr lang="en-US" dirty="0"/>
                    </a:p>
                  </a:txBody>
                  <a:tcPr marL="68580" marR="68580"/>
                </a:tc>
                <a:tc>
                  <a:txBody>
                    <a:bodyPr/>
                    <a:lstStyle/>
                    <a:p>
                      <a:r>
                        <a:rPr lang="en-US" sz="1800" b="1" i="0" kern="1200" dirty="0">
                          <a:solidFill>
                            <a:schemeClr val="tx1"/>
                          </a:solidFill>
                          <a:effectLst/>
                          <a:latin typeface="+mn-lt"/>
                          <a:ea typeface="+mn-ea"/>
                          <a:cs typeface="+mn-cs"/>
                        </a:rPr>
                        <a:t>Joseph A. Schumpeter</a:t>
                      </a:r>
                      <a:endParaRPr lang="en-US" dirty="0"/>
                    </a:p>
                  </a:txBody>
                  <a:tcPr marL="68580" marR="68580"/>
                </a:tc>
              </a:tr>
              <a:tr h="927225">
                <a:tc>
                  <a:txBody>
                    <a:bodyPr/>
                    <a:lstStyle/>
                    <a:p>
                      <a:pPr algn="just"/>
                      <a:r>
                        <a:rPr lang="en-US" sz="1800" b="0" i="0" kern="1200" dirty="0">
                          <a:solidFill>
                            <a:schemeClr val="tx1"/>
                          </a:solidFill>
                          <a:effectLst/>
                          <a:latin typeface="+mn-lt"/>
                          <a:ea typeface="+mn-ea"/>
                          <a:cs typeface="+mn-cs"/>
                        </a:rPr>
                        <a:t>He shifts economic resources out of an area of lower and into an area of higher productivity and greater yield.</a:t>
                      </a:r>
                      <a:endParaRPr lang="en-US" dirty="0"/>
                    </a:p>
                  </a:txBody>
                  <a:tcPr marL="68580" marR="68580"/>
                </a:tc>
                <a:tc>
                  <a:txBody>
                    <a:bodyPr/>
                    <a:lstStyle/>
                    <a:p>
                      <a:r>
                        <a:rPr lang="en-US" sz="1800" b="1" i="0" kern="1200" dirty="0">
                          <a:solidFill>
                            <a:schemeClr val="tx1"/>
                          </a:solidFill>
                          <a:effectLst/>
                          <a:latin typeface="+mn-lt"/>
                          <a:ea typeface="+mn-ea"/>
                          <a:cs typeface="+mn-cs"/>
                        </a:rPr>
                        <a:t>J. B. Say (French economist)</a:t>
                      </a:r>
                      <a:endParaRPr lang="en-US" dirty="0"/>
                    </a:p>
                  </a:txBody>
                  <a:tcPr marL="68580" marR="68580"/>
                </a:tc>
              </a:tr>
              <a:tr h="927225">
                <a:tc>
                  <a:txBody>
                    <a:bodyPr/>
                    <a:lstStyle/>
                    <a:p>
                      <a:pPr algn="just"/>
                      <a:r>
                        <a:rPr lang="en-US" sz="1800" b="0" i="0" kern="1200" dirty="0">
                          <a:solidFill>
                            <a:schemeClr val="tx1"/>
                          </a:solidFill>
                          <a:effectLst/>
                          <a:latin typeface="+mn-lt"/>
                          <a:ea typeface="+mn-ea"/>
                          <a:cs typeface="+mn-cs"/>
                        </a:rPr>
                        <a:t>He searches for change, responds to it and exploits opportunities. Innovation is the specific tool of an entrepreneur.</a:t>
                      </a:r>
                      <a:endParaRPr lang="en-US" dirty="0"/>
                    </a:p>
                  </a:txBody>
                  <a:tcPr marL="68580" marR="68580"/>
                </a:tc>
                <a:tc>
                  <a:txBody>
                    <a:bodyPr/>
                    <a:lstStyle/>
                    <a:p>
                      <a:r>
                        <a:rPr lang="en-US" sz="1800" b="1" i="0" kern="1200" dirty="0">
                          <a:solidFill>
                            <a:schemeClr val="tx1"/>
                          </a:solidFill>
                          <a:effectLst/>
                          <a:latin typeface="+mn-lt"/>
                          <a:ea typeface="+mn-ea"/>
                          <a:cs typeface="+mn-cs"/>
                        </a:rPr>
                        <a:t>Peter F. Drucker</a:t>
                      </a:r>
                      <a:endParaRPr lang="en-US" dirty="0"/>
                    </a:p>
                  </a:txBody>
                  <a:tcPr marL="68580" marR="68580"/>
                </a:tc>
              </a:tr>
              <a:tr h="927225">
                <a:tc>
                  <a:txBody>
                    <a:bodyPr/>
                    <a:lstStyle/>
                    <a:p>
                      <a:pPr algn="just"/>
                      <a:r>
                        <a:rPr lang="en-US" sz="1800" b="0" i="0" kern="1200" dirty="0">
                          <a:solidFill>
                            <a:schemeClr val="tx1"/>
                          </a:solidFill>
                          <a:effectLst/>
                          <a:latin typeface="+mn-lt"/>
                          <a:ea typeface="+mn-ea"/>
                          <a:cs typeface="+mn-cs"/>
                        </a:rPr>
                        <a:t>He is the one who is endowed with more than average capacities in the task of </a:t>
                      </a:r>
                      <a:r>
                        <a:rPr lang="en-US" sz="1800" b="0" i="0" kern="1200" dirty="0" err="1">
                          <a:solidFill>
                            <a:schemeClr val="tx1"/>
                          </a:solidFill>
                          <a:effectLst/>
                          <a:latin typeface="+mn-lt"/>
                          <a:ea typeface="+mn-ea"/>
                          <a:cs typeface="+mn-cs"/>
                        </a:rPr>
                        <a:t>organising</a:t>
                      </a:r>
                      <a:r>
                        <a:rPr lang="en-US" sz="1800" b="0" i="0" kern="1200" dirty="0">
                          <a:solidFill>
                            <a:schemeClr val="tx1"/>
                          </a:solidFill>
                          <a:effectLst/>
                          <a:latin typeface="+mn-lt"/>
                          <a:ea typeface="+mn-ea"/>
                          <a:cs typeface="+mn-cs"/>
                        </a:rPr>
                        <a:t> and coordinating the various factors of production. He is a pioneer and captain of industry.</a:t>
                      </a:r>
                      <a:endParaRPr lang="en-US" dirty="0"/>
                    </a:p>
                  </a:txBody>
                  <a:tcPr marL="68580" marR="68580"/>
                </a:tc>
                <a:tc>
                  <a:txBody>
                    <a:bodyPr/>
                    <a:lstStyle/>
                    <a:p>
                      <a:r>
                        <a:rPr lang="en-US" sz="1800" b="1" i="0" kern="1200" dirty="0">
                          <a:solidFill>
                            <a:schemeClr val="tx1"/>
                          </a:solidFill>
                          <a:effectLst/>
                          <a:latin typeface="+mn-lt"/>
                          <a:ea typeface="+mn-ea"/>
                          <a:cs typeface="+mn-cs"/>
                        </a:rPr>
                        <a:t>Francis A. Walker</a:t>
                      </a:r>
                      <a:endParaRPr lang="en-US" dirty="0"/>
                    </a:p>
                  </a:txBody>
                  <a:tcPr marL="68580" marR="68580"/>
                </a:tc>
              </a:tr>
              <a:tr h="927225">
                <a:tc>
                  <a:txBody>
                    <a:bodyPr/>
                    <a:lstStyle/>
                    <a:p>
                      <a:pPr algn="just"/>
                      <a:r>
                        <a:rPr lang="en-US" sz="1800" b="0" i="0" kern="1200" dirty="0">
                          <a:solidFill>
                            <a:schemeClr val="tx1"/>
                          </a:solidFill>
                          <a:effectLst/>
                          <a:latin typeface="+mn-lt"/>
                          <a:ea typeface="+mn-ea"/>
                          <a:cs typeface="+mn-cs"/>
                        </a:rPr>
                        <a:t>He is a critical factor in economic development and an integral part of economic transformation.</a:t>
                      </a:r>
                      <a:endParaRPr lang="en-US" dirty="0"/>
                    </a:p>
                  </a:txBody>
                  <a:tcPr marL="68580" marR="68580"/>
                </a:tc>
                <a:tc>
                  <a:txBody>
                    <a:bodyPr/>
                    <a:lstStyle/>
                    <a:p>
                      <a:r>
                        <a:rPr lang="en-US" sz="1800" b="1" i="0" kern="1200" dirty="0">
                          <a:solidFill>
                            <a:schemeClr val="tx1"/>
                          </a:solidFill>
                          <a:effectLst/>
                          <a:latin typeface="+mn-lt"/>
                          <a:ea typeface="+mn-ea"/>
                          <a:cs typeface="+mn-cs"/>
                        </a:rPr>
                        <a:t>William Diamond</a:t>
                      </a:r>
                      <a:endParaRPr lang="en-US" dirty="0"/>
                    </a:p>
                  </a:txBody>
                  <a:tcPr marL="68580" marR="68580"/>
                </a:tc>
              </a:tr>
              <a:tr h="927225">
                <a:tc>
                  <a:txBody>
                    <a:bodyPr/>
                    <a:lstStyle/>
                    <a:p>
                      <a:pPr algn="just"/>
                      <a:r>
                        <a:rPr lang="en-US" sz="1800" b="0" i="0" kern="1200" dirty="0">
                          <a:solidFill>
                            <a:schemeClr val="tx1"/>
                          </a:solidFill>
                          <a:effectLst/>
                          <a:latin typeface="+mn-lt"/>
                          <a:ea typeface="+mn-ea"/>
                          <a:cs typeface="+mn-cs"/>
                        </a:rPr>
                        <a:t>He is a person who is able to look at the environment, identify opportunities to improve the environment, </a:t>
                      </a:r>
                      <a:r>
                        <a:rPr lang="en-US" sz="1800" b="0" i="0" kern="1200" dirty="0" err="1">
                          <a:solidFill>
                            <a:schemeClr val="tx1"/>
                          </a:solidFill>
                          <a:effectLst/>
                          <a:latin typeface="+mn-lt"/>
                          <a:ea typeface="+mn-ea"/>
                          <a:cs typeface="+mn-cs"/>
                        </a:rPr>
                        <a:t>marshall</a:t>
                      </a:r>
                      <a:r>
                        <a:rPr lang="en-US" sz="1800" b="0" i="0" kern="1200" dirty="0">
                          <a:solidFill>
                            <a:schemeClr val="tx1"/>
                          </a:solidFill>
                          <a:effectLst/>
                          <a:latin typeface="+mn-lt"/>
                          <a:ea typeface="+mn-ea"/>
                          <a:cs typeface="+mn-cs"/>
                        </a:rPr>
                        <a:t> resources, and implement action to </a:t>
                      </a:r>
                      <a:r>
                        <a:rPr lang="en-US" sz="1800" b="0" i="0" kern="1200" dirty="0" err="1">
                          <a:solidFill>
                            <a:schemeClr val="tx1"/>
                          </a:solidFill>
                          <a:effectLst/>
                          <a:latin typeface="+mn-lt"/>
                          <a:ea typeface="+mn-ea"/>
                          <a:cs typeface="+mn-cs"/>
                        </a:rPr>
                        <a:t>maximise</a:t>
                      </a:r>
                      <a:r>
                        <a:rPr lang="en-US" sz="1800" b="0" i="0" kern="1200" dirty="0">
                          <a:solidFill>
                            <a:schemeClr val="tx1"/>
                          </a:solidFill>
                          <a:effectLst/>
                          <a:latin typeface="+mn-lt"/>
                          <a:ea typeface="+mn-ea"/>
                          <a:cs typeface="+mn-cs"/>
                        </a:rPr>
                        <a:t> those opportunities.</a:t>
                      </a:r>
                      <a:endParaRPr lang="en-US" dirty="0"/>
                    </a:p>
                  </a:txBody>
                  <a:tcPr marL="68580" marR="68580"/>
                </a:tc>
                <a:tc>
                  <a:txBody>
                    <a:bodyPr/>
                    <a:lstStyle/>
                    <a:p>
                      <a:r>
                        <a:rPr lang="en-US" sz="1800" b="1" i="0" kern="1200" dirty="0">
                          <a:solidFill>
                            <a:schemeClr val="tx1"/>
                          </a:solidFill>
                          <a:effectLst/>
                          <a:latin typeface="+mn-lt"/>
                          <a:ea typeface="+mn-ea"/>
                          <a:cs typeface="+mn-cs"/>
                        </a:rPr>
                        <a:t>Robert E. Nelson</a:t>
                      </a:r>
                      <a:endParaRPr lang="en-US" dirty="0"/>
                    </a:p>
                  </a:txBody>
                  <a:tcPr marL="68580" marR="6858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br>
              <a:rPr lang="en-US" dirty="0"/>
            </a:br>
            <a:r>
              <a:rPr lang="en-US" b="0" i="0" dirty="0"/>
              <a:t>Why Should You Become an Entrepreneur?</a:t>
            </a:r>
            <a:br>
              <a:rPr lang="en-US" b="0" i="0"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19611</Words>
  <Application>WPS Presentation</Application>
  <PresentationFormat>On-screen Show (4:3)</PresentationFormat>
  <Paragraphs>364</Paragraphs>
  <Slides>56</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Arial</vt:lpstr>
      <vt:lpstr>SimSun</vt:lpstr>
      <vt:lpstr>Wingdings</vt:lpstr>
      <vt:lpstr>Calibri</vt:lpstr>
      <vt:lpstr>Microsoft YaHei</vt:lpstr>
      <vt:lpstr>Arial Unicode MS</vt:lpstr>
      <vt:lpstr>Lora</vt:lpstr>
      <vt:lpstr>Segoe Print</vt:lpstr>
      <vt:lpstr>Times New Roman</vt:lpstr>
      <vt:lpstr>Office Theme</vt:lpstr>
      <vt:lpstr>PowerPoint 演示文稿</vt:lpstr>
      <vt:lpstr>PowerPoint 演示文稿</vt:lpstr>
      <vt:lpstr>PowerPoint 演示文稿</vt:lpstr>
      <vt:lpstr>Concept </vt:lpstr>
      <vt:lpstr>CONCEPT </vt:lpstr>
      <vt:lpstr>THE CONCEPT OF ENTREPRENEUR</vt:lpstr>
      <vt:lpstr>DEFINITION </vt:lpstr>
      <vt:lpstr>PowerPoint 演示文稿</vt:lpstr>
      <vt:lpstr> Why Should You Become an Entrepreneur? </vt:lpstr>
      <vt:lpstr>PowerPoint 演示文稿</vt:lpstr>
      <vt:lpstr> Scope of Entrepreneurship? </vt:lpstr>
      <vt:lpstr>PowerPoint 演示文稿</vt:lpstr>
      <vt:lpstr>PowerPoint 演示文稿</vt:lpstr>
      <vt:lpstr>PowerPoint 演示文稿</vt:lpstr>
      <vt:lpstr>  Characteristics of an Entrepreneur   	</vt:lpstr>
      <vt:lpstr>PowerPoint 演示文稿</vt:lpstr>
      <vt:lpstr>  Models of Entrepreneurship Development</vt:lpstr>
      <vt:lpstr>PowerPoint 演示文稿</vt:lpstr>
      <vt:lpstr>1. Psychological Models</vt:lpstr>
      <vt:lpstr>David McClelland’s theory of Achievement motivation </vt:lpstr>
      <vt:lpstr>Hagen’s Theory of Withdrawal of Status Respect (1964) </vt:lpstr>
      <vt:lpstr>Rotter- Internal–External Locus of Control Theory </vt:lpstr>
      <vt:lpstr>PowerPoint 演示文稿</vt:lpstr>
      <vt:lpstr>2. Sociological Model</vt:lpstr>
      <vt:lpstr>Max Weber’s Theory of Religious Beliefs</vt:lpstr>
      <vt:lpstr>Hozelist’s Sociocultural Theory  </vt:lpstr>
      <vt:lpstr>Thomas Cochran’s Theory of Entrepreneurial Supply   </vt:lpstr>
      <vt:lpstr>Frank W. Young’s Theory of Group Level Pattern</vt:lpstr>
      <vt:lpstr>3. Integrated Models</vt:lpstr>
      <vt:lpstr>PowerPoint 演示文稿</vt:lpstr>
      <vt:lpstr>Functions of Entrepreneur and Manager in managing organization</vt:lpstr>
      <vt:lpstr>Managers and Entrepreneurs (Similarities)</vt:lpstr>
      <vt:lpstr>Managers Vs Entrepreneurs</vt:lpstr>
      <vt:lpstr>Managers Vs Entrepreneurs</vt:lpstr>
      <vt:lpstr>Comparison </vt:lpstr>
      <vt:lpstr>PowerPoint 演示文稿</vt:lpstr>
      <vt:lpstr>According to type of business</vt:lpstr>
      <vt:lpstr>According to use of technology</vt:lpstr>
      <vt:lpstr>According to motivation</vt:lpstr>
      <vt:lpstr>Classification of entrepreneurs</vt:lpstr>
      <vt:lpstr>PowerPoint 演示文稿</vt:lpstr>
      <vt:lpstr>Classification of entrepreneurs</vt:lpstr>
      <vt:lpstr>PowerPoint 演示文稿</vt:lpstr>
      <vt:lpstr>Classification of entrepreneurs</vt:lpstr>
      <vt:lpstr>PowerPoint 演示文稿</vt:lpstr>
      <vt:lpstr>Classification of entrepreneurs</vt:lpstr>
      <vt:lpstr>Classification of entrepreneurs</vt:lpstr>
      <vt:lpstr>PowerPoint 演示文稿</vt:lpstr>
      <vt:lpstr>Classification of entrepreneurs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AAZMIN FARDUN GANDHI</dc:creator>
  <cp:lastModifiedBy>Dell</cp:lastModifiedBy>
  <cp:revision>53</cp:revision>
  <dcterms:created xsi:type="dcterms:W3CDTF">2022-07-27T14:16:00Z</dcterms:created>
  <dcterms:modified xsi:type="dcterms:W3CDTF">2024-03-19T00:49:39Z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0739D0A9ED424F6CBA3F179D132ACD25_12</vt:lpwstr>
  </property>
  <property fmtid="{D5CDD505-2E9C-101B-9397-08002B2CF9AE}" pid="3" name="KSOProductBuildVer">
    <vt:lpwstr>1033-12.2.0.13472</vt:lpwstr>
  </property>
</Properties>
</file>