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8" r:id="rId3"/>
    <p:sldId id="338" r:id="rId4"/>
    <p:sldId id="279" r:id="rId5"/>
    <p:sldId id="280" r:id="rId6"/>
    <p:sldId id="281" r:id="rId7"/>
    <p:sldId id="282" r:id="rId8"/>
    <p:sldId id="283" r:id="rId9"/>
    <p:sldId id="284" r:id="rId10"/>
    <p:sldId id="339" r:id="rId11"/>
    <p:sldId id="340" r:id="rId12"/>
    <p:sldId id="341" r:id="rId13"/>
    <p:sldId id="344" r:id="rId14"/>
    <p:sldId id="285" r:id="rId15"/>
    <p:sldId id="342" r:id="rId16"/>
    <p:sldId id="288" r:id="rId17"/>
    <p:sldId id="345" r:id="rId18"/>
    <p:sldId id="289" r:id="rId19"/>
    <p:sldId id="290" r:id="rId20"/>
    <p:sldId id="291" r:id="rId22"/>
    <p:sldId id="292" r:id="rId23"/>
    <p:sldId id="293" r:id="rId24"/>
    <p:sldId id="346" r:id="rId25"/>
    <p:sldId id="347" r:id="rId26"/>
    <p:sldId id="294" r:id="rId27"/>
    <p:sldId id="297" r:id="rId28"/>
    <p:sldId id="296" r:id="rId29"/>
    <p:sldId id="298" r:id="rId30"/>
    <p:sldId id="299" r:id="rId31"/>
    <p:sldId id="300" r:id="rId32"/>
    <p:sldId id="301" r:id="rId33"/>
    <p:sldId id="348" r:id="rId34"/>
    <p:sldId id="349" r:id="rId35"/>
    <p:sldId id="350" r:id="rId36"/>
    <p:sldId id="351" r:id="rId37"/>
    <p:sldId id="302" r:id="rId38"/>
    <p:sldId id="303" r:id="rId39"/>
    <p:sldId id="304" r:id="rId40"/>
    <p:sldId id="305" r:id="rId41"/>
    <p:sldId id="306" r:id="rId42"/>
    <p:sldId id="307" r:id="rId43"/>
    <p:sldId id="352" r:id="rId44"/>
    <p:sldId id="353" r:id="rId45"/>
    <p:sldId id="354" r:id="rId46"/>
    <p:sldId id="309" r:id="rId47"/>
    <p:sldId id="314" r:id="rId48"/>
    <p:sldId id="315" r:id="rId49"/>
    <p:sldId id="316" r:id="rId50"/>
    <p:sldId id="31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8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F202-2DFA-42D3-86F3-33D69BA1CCD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CD6AF-6F41-4C73-99C5-9A52BC9B1D0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3CD6AF-6F41-4C73-99C5-9A52BC9B1D0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91265D51-1080-48BB-AB9D-7D80018DA888}" type="datetimeFigureOut">
              <a:rPr lang="en-US" smtClean="0"/>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E30343DF-1328-4506-AB11-795268172F4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265D51-1080-48BB-AB9D-7D80018DA88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265D51-1080-48BB-AB9D-7D80018DA88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265D51-1080-48BB-AB9D-7D80018DA88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fld>
            <a:endParaRPr lang="en-IN"/>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91265D51-1080-48BB-AB9D-7D80018DA888}"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1265D51-1080-48BB-AB9D-7D80018DA888}"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343DF-1328-4506-AB11-795268172F46}" type="slidenum">
              <a:rPr lang="en-IN" smtClean="0"/>
            </a:fld>
            <a:endParaRPr lang="en-IN"/>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1265D51-1080-48BB-AB9D-7D80018DA888}"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343DF-1328-4506-AB11-795268172F46}"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265D51-1080-48BB-AB9D-7D80018DA888}" type="datetimeFigureOut">
              <a:rPr lang="en-US"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343DF-1328-4506-AB11-795268172F46}" type="slidenum">
              <a:rPr lang="en-IN" smtClean="0"/>
            </a:fld>
            <a:endParaRPr lang="en-IN"/>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65D51-1080-48BB-AB9D-7D80018DA888}"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343DF-1328-4506-AB11-795268172F4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1265D51-1080-48BB-AB9D-7D80018DA888}"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343DF-1328-4506-AB11-795268172F46}"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91265D51-1080-48BB-AB9D-7D80018DA888}" type="datetimeFigureOut">
              <a:rPr lang="en-US" smtClean="0"/>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30343DF-1328-4506-AB11-795268172F46}" type="slidenum">
              <a:rPr lang="en-IN" smtClean="0"/>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91265D51-1080-48BB-AB9D-7D80018DA888}" type="datetimeFigureOut">
              <a:rPr lang="en-US" smtClean="0"/>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E30343DF-1328-4506-AB11-795268172F4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205" indent="-514350">
              <a:buFont typeface="+mj-lt"/>
              <a:buAutoNum type="arabicPeriod"/>
            </a:pPr>
            <a:r>
              <a:rPr lang="en-US" dirty="0">
                <a:latin typeface="Times New Roman" panose="02020603050405020304" pitchFamily="18" charset="0"/>
                <a:cs typeface="Times New Roman" panose="02020603050405020304" pitchFamily="18" charset="0"/>
              </a:rPr>
              <a:t>Techno- entrepreneurship</a:t>
            </a:r>
            <a:endParaRPr lang="en-US"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US" dirty="0">
                <a:latin typeface="Times New Roman" panose="02020603050405020304" pitchFamily="18" charset="0"/>
                <a:cs typeface="Times New Roman" panose="02020603050405020304" pitchFamily="18" charset="0"/>
              </a:rPr>
              <a:t>Women entrepreneurship</a:t>
            </a:r>
            <a:endParaRPr lang="en-US"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US" dirty="0">
                <a:latin typeface="Times New Roman" panose="02020603050405020304" pitchFamily="18" charset="0"/>
                <a:cs typeface="Times New Roman" panose="02020603050405020304" pitchFamily="18" charset="0"/>
              </a:rPr>
              <a:t>Social entrepreneurship</a:t>
            </a:r>
            <a:endParaRPr lang="en-US"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US" dirty="0" err="1">
                <a:latin typeface="Times New Roman" panose="02020603050405020304" pitchFamily="18" charset="0"/>
                <a:cs typeface="Times New Roman" panose="02020603050405020304" pitchFamily="18" charset="0"/>
              </a:rPr>
              <a:t>Intrapreneurship</a:t>
            </a:r>
            <a:endParaRPr lang="en-US"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US" dirty="0">
                <a:latin typeface="Times New Roman" panose="02020603050405020304" pitchFamily="18" charset="0"/>
                <a:cs typeface="Times New Roman" panose="02020603050405020304" pitchFamily="18" charset="0"/>
              </a:rPr>
              <a:t>Rural entrepreneurship</a:t>
            </a:r>
            <a:endParaRPr lang="en-US"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US" dirty="0">
                <a:latin typeface="Times New Roman" panose="02020603050405020304" pitchFamily="18" charset="0"/>
                <a:cs typeface="Times New Roman" panose="02020603050405020304" pitchFamily="18" charset="0"/>
              </a:rPr>
              <a:t>Family entrepreneurship</a:t>
            </a:r>
            <a:endParaRPr lang="en-US" dirty="0">
              <a:latin typeface="Times New Roman" panose="02020603050405020304" pitchFamily="18" charset="0"/>
              <a:cs typeface="Times New Roman" panose="02020603050405020304" pitchFamily="18" charset="0"/>
            </a:endParaRPr>
          </a:p>
          <a:p>
            <a:pPr marL="624205" indent="-514350">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png"/>
          <p:cNvPicPr>
            <a:picLocks noGrp="1" noChangeAspect="1"/>
          </p:cNvPicPr>
          <p:nvPr>
            <p:ph idx="1"/>
          </p:nvPr>
        </p:nvPicPr>
        <p:blipFill>
          <a:blip r:embed="rId1"/>
          <a:stretch>
            <a:fillRect/>
          </a:stretch>
        </p:blipFill>
        <p:spPr>
          <a:xfrm>
            <a:off x="500034" y="142852"/>
            <a:ext cx="8046155" cy="657229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329642" cy="4792869"/>
          </a:xfrm>
        </p:spPr>
        <p:txBody>
          <a:bodyPr>
            <a:normAutofit lnSpcReduction="10000"/>
          </a:bodyPr>
          <a:lstStyle/>
          <a:p>
            <a:pPr algn="just" fontAlgn="base"/>
            <a:r>
              <a:rPr lang="en-US" dirty="0">
                <a:latin typeface="Times New Roman" panose="02020603050405020304" pitchFamily="18" charset="0"/>
                <a:cs typeface="Times New Roman" panose="02020603050405020304" pitchFamily="18" charset="0"/>
              </a:rPr>
              <a:t>Women entrepreneurs may be defined as a woman or a group of women who initiate, </a:t>
            </a:r>
            <a:r>
              <a:rPr lang="en-US" dirty="0" err="1">
                <a:latin typeface="Times New Roman" panose="02020603050405020304" pitchFamily="18" charset="0"/>
                <a:cs typeface="Times New Roman" panose="02020603050405020304" pitchFamily="18" charset="0"/>
              </a:rPr>
              <a:t>organise</a:t>
            </a:r>
            <a:r>
              <a:rPr lang="en-US" dirty="0">
                <a:latin typeface="Times New Roman" panose="02020603050405020304" pitchFamily="18" charset="0"/>
                <a:cs typeface="Times New Roman" panose="02020603050405020304" pitchFamily="18" charset="0"/>
              </a:rPr>
              <a:t> and run a business concern.</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Women entrepreneurs are those women who think of a business enterprise, initiate it, </a:t>
            </a:r>
            <a:r>
              <a:rPr lang="en-US" dirty="0" err="1">
                <a:latin typeface="Times New Roman" panose="02020603050405020304" pitchFamily="18" charset="0"/>
                <a:cs typeface="Times New Roman" panose="02020603050405020304" pitchFamily="18" charset="0"/>
              </a:rPr>
              <a:t>organise</a:t>
            </a:r>
            <a:r>
              <a:rPr lang="en-US" dirty="0">
                <a:latin typeface="Times New Roman" panose="02020603050405020304" pitchFamily="18" charset="0"/>
                <a:cs typeface="Times New Roman" panose="02020603050405020304" pitchFamily="18" charset="0"/>
              </a:rPr>
              <a:t> and combine factors of production, operate the enterprise and undertake risks and handle economic uncertainty involved in running it.</a:t>
            </a:r>
            <a:endParaRPr lang="en-US" dirty="0">
              <a:latin typeface="Times New Roman" panose="02020603050405020304" pitchFamily="18" charset="0"/>
              <a:cs typeface="Times New Roman" panose="02020603050405020304" pitchFamily="18" charset="0"/>
            </a:endParaRPr>
          </a:p>
          <a:p>
            <a:pPr algn="just" fontAlgn="base"/>
            <a:r>
              <a:rPr lang="en-IN" dirty="0">
                <a:latin typeface="Times New Roman" panose="02020603050405020304" pitchFamily="18" charset="0"/>
                <a:cs typeface="Times New Roman" panose="02020603050405020304" pitchFamily="18" charset="0"/>
              </a:rPr>
              <a:t>“ An enterprise owned and controlled by a women having a minimum financial interest of 51% of the capital &amp; giving at least 51% of the employment generated in the enterprise to women”.</a:t>
            </a:r>
            <a:endParaRPr lang="en-IN" dirty="0">
              <a:latin typeface="Times New Roman" panose="02020603050405020304" pitchFamily="18" charset="0"/>
              <a:cs typeface="Times New Roman" panose="02020603050405020304" pitchFamily="18" charset="0"/>
            </a:endParaRPr>
          </a:p>
          <a:p>
            <a:pPr algn="just" fontAlgn="base"/>
            <a:endParaRPr lang="en-US"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b="0" dirty="0">
                <a:effectLst/>
                <a:latin typeface="Times New Roman" panose="02020603050405020304" pitchFamily="18" charset="0"/>
                <a:cs typeface="Times New Roman" panose="02020603050405020304" pitchFamily="18" charset="0"/>
              </a:rPr>
              <a:t>Women entrepreneurs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pg"/>
          <p:cNvPicPr>
            <a:picLocks noGrp="1" noChangeAspect="1"/>
          </p:cNvPicPr>
          <p:nvPr>
            <p:ph idx="1"/>
          </p:nvPr>
        </p:nvPicPr>
        <p:blipFill>
          <a:blip r:embed="rId1"/>
          <a:stretch>
            <a:fillRect/>
          </a:stretch>
        </p:blipFill>
        <p:spPr>
          <a:xfrm>
            <a:off x="35496" y="499310"/>
            <a:ext cx="8698970" cy="6324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81328"/>
            <a:ext cx="8329642" cy="4525963"/>
          </a:xfrm>
        </p:spPr>
        <p:txBody>
          <a:bodyPr/>
          <a:lstStyle/>
          <a:p>
            <a:pPr algn="just"/>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“Somebody once said, educate a woman &amp; u will educate a family.” But the new saying is empower a woman to become an entrepreneur, &amp; you will create an entire family of entrepreneurs. Women entrepreneurship is the need of the nation right now, it is the surest quickest way to make INDIA a super power.</a:t>
            </a:r>
            <a:endParaRPr lang="en-IN" i="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205" indent="-514350">
              <a:buFont typeface="+mj-lt"/>
              <a:buAutoNum type="arabicPeriod"/>
            </a:pPr>
            <a:r>
              <a:rPr lang="en-US" dirty="0"/>
              <a:t>Microsphere- Mainly confined to the local environment and obliged to live close to the family.</a:t>
            </a:r>
            <a:endParaRPr lang="en-US" dirty="0"/>
          </a:p>
          <a:p>
            <a:pPr marL="624205" indent="-514350">
              <a:buFont typeface="+mj-lt"/>
              <a:buAutoNum type="arabicPeriod"/>
            </a:pPr>
            <a:r>
              <a:rPr lang="en-US" dirty="0"/>
              <a:t>Mesosphere- Work at a regional or national level. </a:t>
            </a:r>
            <a:endParaRPr lang="en-US" dirty="0"/>
          </a:p>
          <a:p>
            <a:pPr marL="624205" indent="-514350">
              <a:buNone/>
            </a:pPr>
            <a:r>
              <a:rPr lang="en-US" dirty="0"/>
              <a:t>     Acts as a barrier when providing assistance to them within this environment.</a:t>
            </a:r>
            <a:endParaRPr lang="en-US" dirty="0"/>
          </a:p>
          <a:p>
            <a:pPr marL="624205" indent="-514350">
              <a:buNone/>
            </a:pPr>
            <a:r>
              <a:rPr lang="en-US" dirty="0"/>
              <a:t>3. </a:t>
            </a:r>
            <a:r>
              <a:rPr lang="en-US" dirty="0" err="1"/>
              <a:t>Macrosphere</a:t>
            </a:r>
            <a:r>
              <a:rPr lang="en-US" dirty="0"/>
              <a:t>- working at global level</a:t>
            </a:r>
            <a:endParaRPr lang="en-US" dirty="0"/>
          </a:p>
        </p:txBody>
      </p:sp>
      <p:sp>
        <p:nvSpPr>
          <p:cNvPr id="3" name="Title 2"/>
          <p:cNvSpPr>
            <a:spLocks noGrp="1"/>
          </p:cNvSpPr>
          <p:nvPr>
            <p:ph type="title"/>
          </p:nvPr>
        </p:nvSpPr>
        <p:spPr/>
        <p:txBody>
          <a:bodyPr>
            <a:normAutofit fontScale="90000"/>
          </a:bodyPr>
          <a:lstStyle/>
          <a:p>
            <a:r>
              <a:rPr lang="en-US" dirty="0"/>
              <a:t>Challenges faced by women entrepreneurs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To become economically independent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To establish their own enterprise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To establish their identity in society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achieve Excellence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To build confidence to themselves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To develop risk assuming ability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claim equal status in society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secure greater freedom &amp; mobility Liking for business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An urge to do something new</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b="0" dirty="0">
                <a:effectLst/>
                <a:latin typeface="Times New Roman" panose="02020603050405020304" pitchFamily="18" charset="0"/>
                <a:cs typeface="Times New Roman" panose="02020603050405020304" pitchFamily="18" charset="0"/>
              </a:rPr>
              <a:t>Why women becomes </a:t>
            </a:r>
            <a:r>
              <a:rPr lang="en-US" b="0" dirty="0" err="1">
                <a:effectLst/>
                <a:latin typeface="Times New Roman" panose="02020603050405020304" pitchFamily="18" charset="0"/>
                <a:cs typeface="Times New Roman" panose="02020603050405020304" pitchFamily="18" charset="0"/>
              </a:rPr>
              <a:t>entreprenure</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for the development of women entrepreneurs</a:t>
            </a:r>
            <a:endParaRPr lang="en-US" dirty="0"/>
          </a:p>
        </p:txBody>
      </p:sp>
      <p:sp>
        <p:nvSpPr>
          <p:cNvPr id="3" name="Content Placeholder 2"/>
          <p:cNvSpPr>
            <a:spLocks noGrp="1"/>
          </p:cNvSpPr>
          <p:nvPr>
            <p:ph idx="1"/>
          </p:nvPr>
        </p:nvSpPr>
        <p:spPr>
          <a:xfrm>
            <a:off x="457200" y="1785926"/>
            <a:ext cx="8229600" cy="4221365"/>
          </a:xfrm>
        </p:spPr>
        <p:txBody>
          <a:bodyPr/>
          <a:lstStyle/>
          <a:p>
            <a:r>
              <a:rPr lang="en-US" dirty="0"/>
              <a:t>Encouraging home-based business</a:t>
            </a:r>
            <a:endParaRPr lang="en-US" dirty="0"/>
          </a:p>
          <a:p>
            <a:r>
              <a:rPr lang="en-US" dirty="0"/>
              <a:t>Widespread business education(Workshops, conferences, training…)</a:t>
            </a:r>
            <a:endParaRPr lang="en-US" dirty="0"/>
          </a:p>
          <a:p>
            <a:r>
              <a:rPr lang="en-US" dirty="0"/>
              <a:t>Better financial assistance(</a:t>
            </a:r>
            <a:r>
              <a:rPr lang="en-US" dirty="0" err="1"/>
              <a:t>venezuelas</a:t>
            </a:r>
            <a:r>
              <a:rPr lang="en-US" dirty="0"/>
              <a:t> women development bank) </a:t>
            </a:r>
            <a:endParaRPr lang="en-US" dirty="0"/>
          </a:p>
          <a:p>
            <a:r>
              <a:rPr lang="en-US" dirty="0"/>
              <a:t>Wider access to technology(With the help of internet)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Male dominated society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Lack of business information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 risk taking ability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Lack of education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Lack of family support</a:t>
            </a:r>
            <a:endParaRPr lang="en-US"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b="0" dirty="0">
                <a:effectLst/>
                <a:latin typeface="Times New Roman" panose="02020603050405020304" pitchFamily="18" charset="0"/>
                <a:cs typeface="Times New Roman" panose="02020603050405020304" pitchFamily="18" charset="0"/>
              </a:rPr>
              <a:t>Problems faced by women entrepreneur</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Mahila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Vikas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Nidhi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District industries </a:t>
            </a:r>
            <a:r>
              <a:rPr lang="en-IN" dirty="0" err="1">
                <a:latin typeface="Times New Roman" panose="02020603050405020304" pitchFamily="18" charset="0"/>
                <a:cs typeface="Times New Roman" panose="02020603050405020304" pitchFamily="18" charset="0"/>
              </a:rPr>
              <a:t>center</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Rashtriya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Kosh</a:t>
            </a:r>
            <a:endParaRPr lang="en-IN"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0" dirty="0">
                <a:effectLst/>
                <a:latin typeface="Times New Roman" panose="02020603050405020304" pitchFamily="18" charset="0"/>
                <a:cs typeface="Times New Roman" panose="02020603050405020304" pitchFamily="18" charset="0"/>
              </a:rPr>
              <a:t>Government incentives</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 Under </a:t>
            </a:r>
            <a:r>
              <a:rPr lang="en-IN" dirty="0" err="1">
                <a:latin typeface="Times New Roman" panose="02020603050405020304" pitchFamily="18" charset="0"/>
                <a:cs typeface="Times New Roman" panose="02020603050405020304" pitchFamily="18" charset="0"/>
              </a:rPr>
              <a:t>Mahila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vikas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nidhi</a:t>
            </a:r>
            <a:r>
              <a:rPr lang="en-IN" dirty="0">
                <a:latin typeface="Times New Roman" panose="02020603050405020304" pitchFamily="18" charset="0"/>
                <a:cs typeface="Times New Roman" panose="02020603050405020304" pitchFamily="18" charset="0"/>
              </a:rPr>
              <a:t>, a cumulative help of Rs. 80.4 million was sanctioned, during the period 1990-2001 . Various training- cum production </a:t>
            </a:r>
            <a:r>
              <a:rPr lang="en-IN" dirty="0" err="1">
                <a:latin typeface="Times New Roman" panose="02020603050405020304" pitchFamily="18" charset="0"/>
                <a:cs typeface="Times New Roman" panose="02020603050405020304" pitchFamily="18" charset="0"/>
              </a:rPr>
              <a:t>centers</a:t>
            </a:r>
            <a:r>
              <a:rPr lang="en-IN" dirty="0">
                <a:latin typeface="Times New Roman" panose="02020603050405020304" pitchFamily="18" charset="0"/>
                <a:cs typeface="Times New Roman" panose="02020603050405020304" pitchFamily="18" charset="0"/>
              </a:rPr>
              <a:t> set up by NGOs mostly relate to activities like spinning, weaving, block printing, handloom products, handicrafts etc.</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0" dirty="0" err="1">
                <a:effectLst/>
                <a:latin typeface="Times New Roman" panose="02020603050405020304" pitchFamily="18" charset="0"/>
                <a:cs typeface="Times New Roman" panose="02020603050405020304" pitchFamily="18" charset="0"/>
              </a:rPr>
              <a:t>Mahila</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vikas</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nidhi</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792869"/>
          </a:xfrm>
        </p:spPr>
        <p:txBody>
          <a:bodyPr>
            <a:normAutofit/>
          </a:bodyPr>
          <a:lstStyle/>
          <a:p>
            <a:pPr algn="just"/>
            <a:r>
              <a:rPr lang="en-US" dirty="0">
                <a:latin typeface="Times New Roman" panose="02020603050405020304" pitchFamily="18" charset="0"/>
                <a:cs typeface="Times New Roman" panose="02020603050405020304" pitchFamily="18" charset="0"/>
              </a:rPr>
              <a:t>In this era of technology, a </a:t>
            </a:r>
            <a:r>
              <a:rPr lang="en-US" dirty="0" err="1">
                <a:latin typeface="Times New Roman" panose="02020603050405020304" pitchFamily="18" charset="0"/>
                <a:cs typeface="Times New Roman" panose="02020603050405020304" pitchFamily="18" charset="0"/>
              </a:rPr>
              <a:t>technopreneur</a:t>
            </a:r>
            <a:r>
              <a:rPr lang="en-US" dirty="0">
                <a:latin typeface="Times New Roman" panose="02020603050405020304" pitchFamily="18" charset="0"/>
                <a:cs typeface="Times New Roman" panose="02020603050405020304" pitchFamily="18" charset="0"/>
              </a:rPr>
              <a:t> begins their business with nothing but with a brainstorming idea. He identifies present practices and assesses some new ideas to do something different. A person who is engaged in </a:t>
            </a:r>
            <a:r>
              <a:rPr lang="en-US" dirty="0" err="1">
                <a:latin typeface="Times New Roman" panose="02020603050405020304" pitchFamily="18" charset="0"/>
                <a:cs typeface="Times New Roman" panose="02020603050405020304" pitchFamily="18" charset="0"/>
              </a:rPr>
              <a:t>technopreneurship</a:t>
            </a:r>
            <a:r>
              <a:rPr lang="en-US" dirty="0">
                <a:latin typeface="Times New Roman" panose="02020603050405020304" pitchFamily="18" charset="0"/>
                <a:cs typeface="Times New Roman" panose="02020603050405020304" pitchFamily="18" charset="0"/>
              </a:rPr>
              <a:t> creates a product or solution that uses technological solutions to change the way of doing something in an orthodox way. It improves how we have done something before and how it has to be done in the coming future.</a:t>
            </a:r>
            <a:endParaRPr lang="en-US"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Techno-entrepreneurship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DICs arrange various lectures and seminars etc. In girls colleges and technical institutes to encourage them to set up their own enterprises.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b="0" dirty="0">
                <a:effectLst/>
                <a:latin typeface="Times New Roman" panose="02020603050405020304" pitchFamily="18" charset="0"/>
                <a:cs typeface="Times New Roman" panose="02020603050405020304" pitchFamily="18" charset="0"/>
              </a:rPr>
              <a:t> District industries </a:t>
            </a:r>
            <a:r>
              <a:rPr lang="en-IN" b="0" dirty="0" err="1">
                <a:effectLst/>
                <a:latin typeface="Times New Roman" panose="02020603050405020304" pitchFamily="18" charset="0"/>
                <a:cs typeface="Times New Roman" panose="02020603050405020304" pitchFamily="18" charset="0"/>
              </a:rPr>
              <a:t>center</a:t>
            </a:r>
            <a:r>
              <a:rPr lang="en-IN" b="0" dirty="0">
                <a:effectLst/>
                <a:latin typeface="Times New Roman" panose="02020603050405020304" pitchFamily="18" charset="0"/>
                <a:cs typeface="Times New Roman" panose="02020603050405020304" pitchFamily="18" charset="0"/>
              </a:rPr>
              <a:t>(DICs) </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It was set up in 1993 to provide micro- credit to poor women who had no access to financial institution at reasonable rates of interest with very low transaction costs and simple procedures. It proved quite useful for lower income group women.</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0" dirty="0" err="1">
                <a:effectLst/>
                <a:latin typeface="Times New Roman" panose="02020603050405020304" pitchFamily="18" charset="0"/>
                <a:cs typeface="Times New Roman" panose="02020603050405020304" pitchFamily="18" charset="0"/>
              </a:rPr>
              <a:t>Rashtriya</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Mahila</a:t>
            </a: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Kosh</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Consortium of women entrepreneurs of India(CWEI)</a:t>
            </a:r>
            <a:endParaRPr lang="en-US" dirty="0"/>
          </a:p>
          <a:p>
            <a:r>
              <a:rPr lang="en-US" dirty="0"/>
              <a:t>Federation of Indian women entrepreneurs(FIWE)</a:t>
            </a:r>
            <a:endParaRPr lang="en-US" dirty="0"/>
          </a:p>
          <a:p>
            <a:r>
              <a:rPr lang="en-US" dirty="0"/>
              <a:t>FICCI Ladies organization(FLO)</a:t>
            </a:r>
            <a:endParaRPr lang="en-US" dirty="0"/>
          </a:p>
          <a:p>
            <a:r>
              <a:rPr lang="en-US" dirty="0"/>
              <a:t>Women's India trust(WIT)</a:t>
            </a:r>
            <a:endParaRPr lang="en-US" dirty="0"/>
          </a:p>
          <a:p>
            <a:r>
              <a:rPr lang="en-US" dirty="0"/>
              <a:t>Association of women entrepreneurs of Karnataka(AWAKE)</a:t>
            </a:r>
            <a:endParaRPr lang="en-US" dirty="0"/>
          </a:p>
          <a:p>
            <a:pPr>
              <a:buNone/>
            </a:pPr>
            <a:endParaRPr lang="en-US" dirty="0"/>
          </a:p>
        </p:txBody>
      </p:sp>
      <p:sp>
        <p:nvSpPr>
          <p:cNvPr id="3" name="Title 2"/>
          <p:cNvSpPr>
            <a:spLocks noGrp="1"/>
          </p:cNvSpPr>
          <p:nvPr>
            <p:ph type="title"/>
          </p:nvPr>
        </p:nvSpPr>
        <p:spPr/>
        <p:txBody>
          <a:bodyPr>
            <a:normAutofit fontScale="90000"/>
          </a:bodyPr>
          <a:lstStyle/>
          <a:p>
            <a:r>
              <a:rPr lang="en-US" dirty="0"/>
              <a:t>Institution supporting Women Entrepreneurs in India- Pg 132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Social entrepreneurship is </a:t>
            </a:r>
            <a:r>
              <a:rPr lang="en-US" b="1" dirty="0"/>
              <a:t>the process by which individuals, startups and entrepreneurs develop and fund solutions that directly address social issues</a:t>
            </a:r>
            <a:r>
              <a:rPr lang="en-US" dirty="0"/>
              <a:t>. A social entrepreneur, therefore, is a person who explores business opportunities that have a positive impact on their community, in society or the world.</a:t>
            </a:r>
            <a:endParaRPr lang="en-US" dirty="0"/>
          </a:p>
          <a:p>
            <a:endParaRPr lang="en-US" dirty="0"/>
          </a:p>
        </p:txBody>
      </p:sp>
      <p:sp>
        <p:nvSpPr>
          <p:cNvPr id="3" name="Title 2"/>
          <p:cNvSpPr>
            <a:spLocks noGrp="1"/>
          </p:cNvSpPr>
          <p:nvPr>
            <p:ph type="title"/>
          </p:nvPr>
        </p:nvSpPr>
        <p:spPr/>
        <p:txBody>
          <a:bodyPr/>
          <a:lstStyle/>
          <a:p>
            <a:r>
              <a:rPr lang="en-US" b="0" dirty="0">
                <a:effectLst/>
                <a:latin typeface="Times New Roman" panose="02020603050405020304" pitchFamily="18" charset="0"/>
                <a:cs typeface="Times New Roman" panose="02020603050405020304" pitchFamily="18" charset="0"/>
              </a:rPr>
              <a:t>Social entrepreneurship</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 Social entrepreneurship is the process of recognizing and resourcefully pursuing opportunities to create social value . Social entrepreneurs are innovative , resourceful, and results oriented. They draw upon the best thinking in both the business and non-profit worlds to develop strategies that maximize their social impact.</a:t>
            </a:r>
            <a:endParaRPr lang="en-IN" dirty="0">
              <a:latin typeface="Times New Roman" panose="02020603050405020304" pitchFamily="18" charset="0"/>
              <a:cs typeface="Times New Roman" panose="02020603050405020304" pitchFamily="18" charset="0"/>
            </a:endParaRPr>
          </a:p>
          <a:p>
            <a:pPr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These entrepreneurial leaders operate in all kinds of organizations : large and small; new and old; religious and secular; non-profit, for-profit, and hybrid. These organizations comprise the ‘social sector’. </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a:bodyPr>
          <a:lstStyle/>
          <a:p>
            <a:pPr algn="just"/>
            <a:r>
              <a:rPr lang="en-IN" dirty="0">
                <a:latin typeface="Times New Roman" panose="02020603050405020304" pitchFamily="18" charset="0"/>
                <a:cs typeface="Times New Roman" panose="02020603050405020304" pitchFamily="18" charset="0"/>
              </a:rPr>
              <a:t>For-profit entrepreneurs typically measure performance using business metrics like profit, revenues and increases in stock price. Social entrepreneurs, however, are either non-profits, or they blend for-profit goals with generating a positive "return to society“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Social entrepreneurship typically attempts to further broad social, cultural and environmental goals often associated with the voluntary sector in areas such as poverty alleviation, health care and community development.</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Social issues inadequately addressed by government.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Need to raise funds for charities.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Changing public sector.</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budget cuts require new revenue streams </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change rather than good stewardship (taking care organisation) leads to promotion .</a:t>
            </a:r>
            <a:endParaRPr lang="en-IN" dirty="0">
              <a:latin typeface="Times New Roman" panose="02020603050405020304" pitchFamily="18" charset="0"/>
              <a:cs typeface="Times New Roman" panose="02020603050405020304" pitchFamily="18" charset="0"/>
            </a:endParaRPr>
          </a:p>
          <a:p>
            <a:pPr marL="624205" indent="-5143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Growing demand for corporate social responsibility and ethical entrepreneurship</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b="0" dirty="0">
                <a:effectLst/>
                <a:latin typeface="Times New Roman" panose="02020603050405020304" pitchFamily="18" charset="0"/>
                <a:cs typeface="Times New Roman" panose="02020603050405020304" pitchFamily="18" charset="0"/>
              </a:rPr>
              <a:t>social entrepreneurship Drivers</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For example, an organization that aims to provide housing and employment to the homeless may operate a restaurant, both to raise money and to provide employment for the homeless.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Social Entrepreneurship holds the key for future development in India. In the days to come, social entrepreneurs will play a crucial role in the advancement of social changes. The best thing about social entrepreneurship is that success is not mentioned by financial gains, but by the number of people these enterprises are able to reach and create a positive impact. In the coming days, social entrepreneurship and Social businesses will be in the mainstream substantially, which will hopefully impact the society positively.</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572033"/>
          </a:xfrm>
        </p:spPr>
        <p:txBody>
          <a:bodyPr>
            <a:normAutofit fontScale="92500" lnSpcReduction="10000"/>
          </a:bodyPr>
          <a:lstStyle/>
          <a:p>
            <a:pPr algn="just"/>
            <a:r>
              <a:rPr lang="en-IN" dirty="0" err="1">
                <a:latin typeface="Times New Roman" panose="02020603050405020304" pitchFamily="18" charset="0"/>
                <a:cs typeface="Times New Roman" panose="02020603050405020304" pitchFamily="18" charset="0"/>
              </a:rPr>
              <a:t>Intrapreneurship</a:t>
            </a:r>
            <a:r>
              <a:rPr lang="en-IN" dirty="0">
                <a:latin typeface="Times New Roman" panose="02020603050405020304" pitchFamily="18" charset="0"/>
                <a:cs typeface="Times New Roman" panose="02020603050405020304" pitchFamily="18" charset="0"/>
              </a:rPr>
              <a:t> is Becoming an Entrepreneur on the Job.</a:t>
            </a:r>
            <a:endParaRPr lang="en-IN" dirty="0">
              <a:latin typeface="Times New Roman" panose="02020603050405020304" pitchFamily="18" charset="0"/>
              <a:cs typeface="Times New Roman" panose="02020603050405020304" pitchFamily="18" charset="0"/>
            </a:endParaRPr>
          </a:p>
          <a:p>
            <a:pPr algn="just"/>
            <a:r>
              <a:rPr lang="en-IN" dirty="0" err="1">
                <a:latin typeface="Times New Roman" panose="02020603050405020304" pitchFamily="18" charset="0"/>
                <a:cs typeface="Times New Roman" panose="02020603050405020304" pitchFamily="18" charset="0"/>
              </a:rPr>
              <a:t>Intrapreneur</a:t>
            </a:r>
            <a:r>
              <a:rPr lang="en-IN" dirty="0">
                <a:latin typeface="Times New Roman" panose="02020603050405020304" pitchFamily="18" charset="0"/>
                <a:cs typeface="Times New Roman" panose="02020603050405020304" pitchFamily="18" charset="0"/>
              </a:rPr>
              <a:t>- A person within a large corporation who takes direct responsibility for turning an idea into a profitable finished product through assertive risk taking and innovation.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Intrapreneur</a:t>
            </a:r>
            <a:r>
              <a:rPr lang="en-IN" dirty="0">
                <a:latin typeface="Times New Roman" panose="02020603050405020304" pitchFamily="18" charset="0"/>
                <a:cs typeface="Times New Roman" panose="02020603050405020304" pitchFamily="18" charset="0"/>
              </a:rPr>
              <a:t> have entrepreneurial skills blended with managerial skills but operate within the confines of an organization.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Entrepreneur refers to a person who set up his own business with a new idea or concept.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Intrapreneur</a:t>
            </a:r>
            <a:r>
              <a:rPr lang="en-US" dirty="0">
                <a:latin typeface="Times New Roman" panose="02020603050405020304" pitchFamily="18" charset="0"/>
                <a:cs typeface="Times New Roman" panose="02020603050405020304" pitchFamily="18" charset="0"/>
              </a:rPr>
              <a:t> refers to an employee of the organization who is in charge of undertaking innovations in product, service, process etc</a:t>
            </a:r>
            <a:r>
              <a:rPr lang="en-US" dirty="0"/>
              <a:t>.</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28596" y="-357214"/>
            <a:ext cx="8229600" cy="1071570"/>
          </a:xfrm>
        </p:spPr>
        <p:txBody>
          <a:bodyPr>
            <a:normAutofit fontScale="90000"/>
          </a:bodyPr>
          <a:lstStyle/>
          <a:p>
            <a:br>
              <a:rPr lang="en-IN" b="0" dirty="0">
                <a:effectLst/>
                <a:latin typeface="Times New Roman" panose="02020603050405020304" pitchFamily="18" charset="0"/>
                <a:cs typeface="Times New Roman" panose="02020603050405020304" pitchFamily="18" charset="0"/>
              </a:rPr>
            </a:br>
            <a:br>
              <a:rPr lang="en-US" dirty="0">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 </a:t>
            </a:r>
            <a:r>
              <a:rPr lang="en-IN" b="0" dirty="0" err="1">
                <a:effectLst/>
                <a:latin typeface="Times New Roman" panose="02020603050405020304" pitchFamily="18" charset="0"/>
                <a:cs typeface="Times New Roman" panose="02020603050405020304" pitchFamily="18" charset="0"/>
              </a:rPr>
              <a:t>Intrapreneurship</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Technology entrepreneurship – or </a:t>
            </a:r>
            <a:r>
              <a:rPr lang="en-IN" dirty="0" err="1">
                <a:latin typeface="Times New Roman" panose="02020603050405020304" pitchFamily="18" charset="0"/>
                <a:cs typeface="Times New Roman" panose="02020603050405020304" pitchFamily="18" charset="0"/>
              </a:rPr>
              <a:t>techo</a:t>
            </a:r>
            <a:r>
              <a:rPr lang="en-IN" dirty="0">
                <a:latin typeface="Times New Roman" panose="02020603050405020304" pitchFamily="18" charset="0"/>
                <a:cs typeface="Times New Roman" panose="02020603050405020304" pitchFamily="18" charset="0"/>
              </a:rPr>
              <a:t> entrepreneurship – is something every aspiring entrepreneur needs to know about.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From </a:t>
            </a:r>
            <a:r>
              <a:rPr lang="en-IN" dirty="0" err="1">
                <a:latin typeface="Times New Roman" panose="02020603050405020304" pitchFamily="18" charset="0"/>
                <a:cs typeface="Times New Roman" panose="02020603050405020304" pitchFamily="18" charset="0"/>
              </a:rPr>
              <a:t>facebook</a:t>
            </a:r>
            <a:r>
              <a:rPr lang="en-IN" dirty="0">
                <a:latin typeface="Times New Roman" panose="02020603050405020304" pitchFamily="18" charset="0"/>
                <a:cs typeface="Times New Roman" panose="02020603050405020304" pitchFamily="18" charset="0"/>
              </a:rPr>
              <a:t> to Google, and Skype to </a:t>
            </a:r>
            <a:r>
              <a:rPr lang="en-IN" dirty="0" err="1">
                <a:latin typeface="Times New Roman" panose="02020603050405020304" pitchFamily="18" charset="0"/>
                <a:cs typeface="Times New Roman" panose="02020603050405020304" pitchFamily="18" charset="0"/>
              </a:rPr>
              <a:t>Snapchat</a:t>
            </a:r>
            <a:r>
              <a:rPr lang="en-IN" dirty="0">
                <a:latin typeface="Times New Roman" panose="02020603050405020304" pitchFamily="18" charset="0"/>
                <a:cs typeface="Times New Roman" panose="02020603050405020304" pitchFamily="18" charset="0"/>
              </a:rPr>
              <a:t>, tech entrepreneurs, have fostered entirely new ways of creating value and doing business – whilst also creating entirely new industries of their own!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 a result, the tech-sector has become one of the most important sectors of many developed nations around the globe. A sector that creates huge investment and plenty of economic benefit – not to mention the positive impact it has on peoples lives.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186766" cy="4721431"/>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intrapreneur</a:t>
            </a:r>
            <a:r>
              <a:rPr lang="en-US" dirty="0">
                <a:latin typeface="Times New Roman" panose="02020603050405020304" pitchFamily="18" charset="0"/>
                <a:cs typeface="Times New Roman" panose="02020603050405020304" pitchFamily="18" charset="0"/>
              </a:rPr>
              <a:t> is </a:t>
            </a:r>
            <a:r>
              <a:rPr lang="en-US" b="1" dirty="0">
                <a:latin typeface="Times New Roman" panose="02020603050405020304" pitchFamily="18" charset="0"/>
                <a:cs typeface="Times New Roman" panose="02020603050405020304" pitchFamily="18" charset="0"/>
              </a:rPr>
              <a:t>an employee who is tasked with developing an innovative idea or project within a company</a:t>
            </a: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intrapreneur</a:t>
            </a:r>
            <a:r>
              <a:rPr lang="en-US" dirty="0">
                <a:latin typeface="Times New Roman" panose="02020603050405020304" pitchFamily="18" charset="0"/>
                <a:cs typeface="Times New Roman" panose="02020603050405020304" pitchFamily="18" charset="0"/>
              </a:rPr>
              <a:t> may not face the outsized risks or reap the outsized rewards of an entrepreneur; however, the </a:t>
            </a:r>
            <a:r>
              <a:rPr lang="en-US" dirty="0" err="1">
                <a:latin typeface="Times New Roman" panose="02020603050405020304" pitchFamily="18" charset="0"/>
                <a:cs typeface="Times New Roman" panose="02020603050405020304" pitchFamily="18" charset="0"/>
              </a:rPr>
              <a:t>intrapreneur</a:t>
            </a:r>
            <a:r>
              <a:rPr lang="en-US" dirty="0">
                <a:latin typeface="Times New Roman" panose="02020603050405020304" pitchFamily="18" charset="0"/>
                <a:cs typeface="Times New Roman" panose="02020603050405020304" pitchFamily="18" charset="0"/>
              </a:rPr>
              <a:t> has access to the resources and capabilities of an established company.</a:t>
            </a:r>
            <a:endParaRPr lang="en-US" dirty="0">
              <a:latin typeface="Times New Roman" panose="02020603050405020304" pitchFamily="18" charset="0"/>
              <a:cs typeface="Times New Roman" panose="02020603050405020304" pitchFamily="18" charset="0"/>
            </a:endParaRPr>
          </a:p>
          <a:p>
            <a:pPr algn="just"/>
            <a:r>
              <a:rPr lang="en-IN" dirty="0" err="1">
                <a:latin typeface="Times New Roman" panose="02020603050405020304" pitchFamily="18" charset="0"/>
                <a:cs typeface="Times New Roman" panose="02020603050405020304" pitchFamily="18" charset="0"/>
              </a:rPr>
              <a:t>Intrapreneurs</a:t>
            </a:r>
            <a:r>
              <a:rPr lang="en-IN" dirty="0">
                <a:latin typeface="Times New Roman" panose="02020603050405020304" pitchFamily="18" charset="0"/>
                <a:cs typeface="Times New Roman" panose="02020603050405020304" pitchFamily="18" charset="0"/>
              </a:rPr>
              <a:t> are “dreamers who do”, those who take hands-on responsibility for creating innovation of any kind within an organization.                                            </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Intrapreneur</a:t>
            </a:r>
            <a:r>
              <a:rPr lang="en-IN" dirty="0">
                <a:latin typeface="Times New Roman" panose="02020603050405020304" pitchFamily="18" charset="0"/>
                <a:cs typeface="Times New Roman" panose="02020603050405020304" pitchFamily="18" charset="0"/>
              </a:rPr>
              <a:t> is an essential ingredient in every innovation.            </a:t>
            </a:r>
            <a:endParaRPr lang="en-IN" dirty="0">
              <a:latin typeface="Times New Roman" panose="02020603050405020304" pitchFamily="18" charset="0"/>
              <a:cs typeface="Times New Roman" panose="02020603050405020304" pitchFamily="18" charset="0"/>
            </a:endParaRPr>
          </a:p>
          <a:p>
            <a:pPr algn="just">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472518" cy="4864307"/>
          </a:xfrm>
        </p:spPr>
        <p:txBody>
          <a:bodyPr>
            <a:normAutofit lnSpcReduction="10000"/>
          </a:bodyPr>
          <a:lstStyle/>
          <a:p>
            <a:pPr marL="624205" indent="-514350">
              <a:buAutoNum type="arabicPeriod"/>
            </a:pPr>
            <a:r>
              <a:rPr lang="en-US" b="1" dirty="0"/>
              <a:t>The Advocate</a:t>
            </a:r>
            <a:endParaRPr lang="en-US" b="1" dirty="0"/>
          </a:p>
          <a:p>
            <a:pPr marL="624205" indent="-514350">
              <a:buNone/>
            </a:pPr>
            <a:endParaRPr lang="en-US" b="1" dirty="0"/>
          </a:p>
          <a:p>
            <a:pPr algn="just"/>
            <a:r>
              <a:rPr lang="en-US" b="1" dirty="0"/>
              <a:t>The Advocate</a:t>
            </a:r>
            <a:r>
              <a:rPr lang="en-US" dirty="0"/>
              <a:t> typically comes from a customer-facing role. They play a leading role in shaping the problem to be solved, defining the attributes of the customer and what the solution itself should look like. They are often easiest to spot in a company as they constantly come up with a stream of new ideas. They often have roles like designer, business analyst, user experience architect or perhaps come from a sales or marketing background.</a:t>
            </a:r>
            <a:endParaRPr lang="en-US" dirty="0"/>
          </a:p>
          <a:p>
            <a:endParaRPr lang="en-US" dirty="0"/>
          </a:p>
        </p:txBody>
      </p:sp>
      <p:sp>
        <p:nvSpPr>
          <p:cNvPr id="3" name="Title 2"/>
          <p:cNvSpPr>
            <a:spLocks noGrp="1"/>
          </p:cNvSpPr>
          <p:nvPr>
            <p:ph type="title"/>
          </p:nvPr>
        </p:nvSpPr>
        <p:spPr>
          <a:xfrm>
            <a:off x="457200" y="214290"/>
            <a:ext cx="8229600" cy="1071570"/>
          </a:xfrm>
        </p:spPr>
        <p:txBody>
          <a:bodyPr>
            <a:normAutofit fontScale="90000"/>
          </a:bodyPr>
          <a:lstStyle/>
          <a:p>
            <a:r>
              <a:rPr lang="en-US" dirty="0"/>
              <a:t>3 Types of </a:t>
            </a:r>
            <a:r>
              <a:rPr lang="en-US" dirty="0" err="1"/>
              <a:t>Intrapreneur</a:t>
            </a: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9"/>
            <a:ext cx="8329642" cy="4572032"/>
          </a:xfrm>
        </p:spPr>
        <p:txBody>
          <a:bodyPr>
            <a:normAutofit lnSpcReduction="10000"/>
          </a:bodyPr>
          <a:lstStyle/>
          <a:p>
            <a:pPr>
              <a:buNone/>
            </a:pPr>
            <a:r>
              <a:rPr lang="en-US" b="1" dirty="0"/>
              <a:t>2. The Creator</a:t>
            </a:r>
            <a:endParaRPr lang="en-US" b="1" dirty="0"/>
          </a:p>
          <a:p>
            <a:pPr>
              <a:buNone/>
            </a:pPr>
            <a:endParaRPr lang="en-US" b="1" dirty="0"/>
          </a:p>
          <a:p>
            <a:pPr algn="just"/>
            <a:r>
              <a:rPr lang="en-US" b="1" dirty="0"/>
              <a:t>The Creator </a:t>
            </a:r>
            <a:r>
              <a:rPr lang="en-US" dirty="0"/>
              <a:t>is an internal facing role. The Creator is the person that will give life to your idea and create the prototype solution. In the tech-centric world we live in, this person is often a programmer or engineer, but depending on your industry, they could have a very different job title. For example, if you work in the food industry then the Creator might be a chef, nutritionist or confectioner.</a:t>
            </a:r>
            <a:endParaRPr lang="en-US" dirty="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05" y="1412114"/>
            <a:ext cx="8229600" cy="4448002"/>
          </a:xfrm>
        </p:spPr>
        <p:txBody>
          <a:bodyPr>
            <a:normAutofit fontScale="92500" lnSpcReduction="10000"/>
          </a:bodyPr>
          <a:lstStyle/>
          <a:p>
            <a:pPr>
              <a:buNone/>
            </a:pPr>
            <a:r>
              <a:rPr lang="en-US" b="1" dirty="0"/>
              <a:t>3. The Change Maker</a:t>
            </a:r>
            <a:endParaRPr lang="en-US" b="1" dirty="0"/>
          </a:p>
          <a:p>
            <a:pPr>
              <a:buNone/>
            </a:pPr>
            <a:endParaRPr lang="en-US" b="1" dirty="0"/>
          </a:p>
          <a:p>
            <a:pPr algn="just"/>
            <a:r>
              <a:rPr lang="en-US" b="1" dirty="0"/>
              <a:t>The Change Maker </a:t>
            </a:r>
            <a:r>
              <a:rPr lang="en-US" dirty="0"/>
              <a:t>is external business-facing person. This is the person that makes things happen… funding, partnerships, finance, sales. This person is usually an extrovert, self-confident and a great networker. The team will rely on The Change Maker to open doors for them, win-over the gatekeepers in the company and get the necessary buy-in from stakeholders. The Change Maker can come from anywhere in the company and be of any grade.</a:t>
            </a:r>
            <a:endParaRPr lang="en-US" dirty="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err="1"/>
              <a:t>Intrapreneurs</a:t>
            </a:r>
            <a:r>
              <a:rPr lang="en-US" dirty="0"/>
              <a:t> skills framework</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Innovation-To create and bring into use profitable new products, processes, services, and ways of doing business. </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Creation of new or alternative products</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Opening of a new market</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Capture of new sources of supply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b="0" dirty="0">
                <a:effectLst/>
                <a:latin typeface="Times New Roman" panose="02020603050405020304" pitchFamily="18" charset="0"/>
                <a:cs typeface="Times New Roman" panose="02020603050405020304" pitchFamily="18" charset="0"/>
              </a:rPr>
              <a:t>Why should organizations embrace </a:t>
            </a:r>
            <a:r>
              <a:rPr lang="en-IN" b="0" dirty="0" err="1">
                <a:effectLst/>
                <a:latin typeface="Times New Roman" panose="02020603050405020304" pitchFamily="18" charset="0"/>
                <a:cs typeface="Times New Roman" panose="02020603050405020304" pitchFamily="18" charset="0"/>
              </a:rPr>
              <a:t>intrapreneurs</a:t>
            </a:r>
            <a:r>
              <a:rPr lang="en-IN" b="0" dirty="0">
                <a:effectLst/>
                <a:latin typeface="Times New Roman" panose="02020603050405020304" pitchFamily="18" charset="0"/>
                <a:cs typeface="Times New Roman" panose="02020603050405020304" pitchFamily="18" charset="0"/>
              </a:rPr>
              <a:t>?</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Spotting ways to improve service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Save time, money, or make life easier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Visualizing variations of current products / services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Realizing new communication avenues with customers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Enhancing the quality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New ways to get the job done quicker or smarter</a:t>
            </a:r>
            <a:endParaRPr lang="en-IN"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0" dirty="0" err="1">
                <a:effectLst/>
                <a:latin typeface="Times New Roman" panose="02020603050405020304" pitchFamily="18" charset="0"/>
                <a:cs typeface="Times New Roman" panose="02020603050405020304" pitchFamily="18" charset="0"/>
              </a:rPr>
              <a:t>Intraprenurial</a:t>
            </a:r>
            <a:r>
              <a:rPr lang="en-US" b="0" dirty="0">
                <a:effectLst/>
                <a:latin typeface="Times New Roman" panose="02020603050405020304" pitchFamily="18" charset="0"/>
                <a:cs typeface="Times New Roman" panose="02020603050405020304" pitchFamily="18" charset="0"/>
              </a:rPr>
              <a:t> activity</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401080" cy="5214974"/>
          </a:xfrm>
        </p:spPr>
        <p:txBody>
          <a:bodyPr>
            <a:normAutofit fontScale="92500" lnSpcReduction="10000"/>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Firms create competitive advantages by discovering new and better ways to compete in an industry and bringing them to market.</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 enterprise that does not daily innovate inevitably ages and declines.</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Even in a successful business the disease of bureaucracy and complacency is dangerous.</a:t>
            </a:r>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Bureaucracy- the system of official rules that an organization has for doing something, that people often think is too complicated.</a:t>
            </a:r>
            <a:endParaRPr lang="en-IN" b="1"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Complacency- when one become so secure in work that the person take potentially dangerous shortcuts in performing task.</a:t>
            </a: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58204" cy="939784"/>
          </a:xfrm>
        </p:spPr>
        <p:txBody>
          <a:bodyPr/>
          <a:lstStyle/>
          <a:p>
            <a:r>
              <a:rPr lang="en-IN" b="0" dirty="0">
                <a:effectLst/>
                <a:latin typeface="Times New Roman" panose="02020603050405020304" pitchFamily="18" charset="0"/>
                <a:cs typeface="Times New Roman" panose="02020603050405020304" pitchFamily="18" charset="0"/>
              </a:rPr>
              <a:t>How does Business benefit?</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Flexibility</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Less restrictions but supportive environment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Recognition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Their ideas are vehicles towards advancement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Increased value to organization - increased PAYCHECK</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b="0" dirty="0">
                <a:effectLst/>
                <a:latin typeface="Times New Roman" panose="02020603050405020304" pitchFamily="18" charset="0"/>
                <a:cs typeface="Times New Roman" panose="02020603050405020304" pitchFamily="18" charset="0"/>
              </a:rPr>
              <a:t>How do </a:t>
            </a:r>
            <a:r>
              <a:rPr lang="en-IN" b="0" dirty="0" err="1">
                <a:effectLst/>
                <a:latin typeface="Times New Roman" panose="02020603050405020304" pitchFamily="18" charset="0"/>
                <a:cs typeface="Times New Roman" panose="02020603050405020304" pitchFamily="18" charset="0"/>
              </a:rPr>
              <a:t>Intrapreneurs</a:t>
            </a:r>
            <a:r>
              <a:rPr lang="en-IN" b="0" dirty="0">
                <a:effectLst/>
                <a:latin typeface="Times New Roman" panose="02020603050405020304" pitchFamily="18" charset="0"/>
                <a:cs typeface="Times New Roman" panose="02020603050405020304" pitchFamily="18" charset="0"/>
              </a:rPr>
              <a:t> benefit?</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229600" cy="4578555"/>
          </a:xfrm>
        </p:spPr>
        <p:txBody>
          <a:bodyPr>
            <a:normAutofit/>
          </a:bodyPr>
          <a:lstStyle/>
          <a:p>
            <a:pPr>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Family firm is a corporation that is entirely owned by members of single family. It is also known as company owned, controlled and operated by members of one or several families.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Family business is one in which one or more members of one or more families have ownership, interest and significant commitment towards business.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0" dirty="0">
                <a:effectLst/>
                <a:latin typeface="Times New Roman" panose="02020603050405020304" pitchFamily="18" charset="0"/>
                <a:cs typeface="Times New Roman" panose="02020603050405020304" pitchFamily="18" charset="0"/>
              </a:rPr>
              <a:t>Family </a:t>
            </a:r>
            <a:r>
              <a:rPr lang="en-US" b="0" dirty="0" err="1">
                <a:effectLst/>
                <a:latin typeface="Times New Roman" panose="02020603050405020304" pitchFamily="18" charset="0"/>
                <a:cs typeface="Times New Roman" panose="02020603050405020304" pitchFamily="18" charset="0"/>
              </a:rPr>
              <a:t>busniess</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Technology Entrepreneurship – The Impact We all know </a:t>
            </a:r>
            <a:r>
              <a:rPr lang="en-IN" dirty="0" err="1">
                <a:latin typeface="Times New Roman" panose="02020603050405020304" pitchFamily="18" charset="0"/>
                <a:cs typeface="Times New Roman" panose="02020603050405020304" pitchFamily="18" charset="0"/>
              </a:rPr>
              <a:t>facebook</a:t>
            </a:r>
            <a:r>
              <a:rPr lang="en-IN" dirty="0">
                <a:latin typeface="Times New Roman" panose="02020603050405020304" pitchFamily="18" charset="0"/>
                <a:cs typeface="Times New Roman" panose="02020603050405020304" pitchFamily="18" charset="0"/>
              </a:rPr>
              <a:t>, twitter and </a:t>
            </a:r>
            <a:r>
              <a:rPr lang="en-IN" dirty="0" err="1">
                <a:latin typeface="Times New Roman" panose="02020603050405020304" pitchFamily="18" charset="0"/>
                <a:cs typeface="Times New Roman" panose="02020603050405020304" pitchFamily="18" charset="0"/>
              </a:rPr>
              <a:t>google</a:t>
            </a:r>
            <a:r>
              <a:rPr lang="en-IN" dirty="0">
                <a:latin typeface="Times New Roman" panose="02020603050405020304" pitchFamily="18" charset="0"/>
                <a:cs typeface="Times New Roman" panose="02020603050405020304" pitchFamily="18" charset="0"/>
              </a:rPr>
              <a:t> – some of the great examples of tech entrepreneurship.</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Companies like these have created new industries all on their own, creating billions of dollars of value, boosting economies in the countries from which they grow.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Through tech-entrepreneurship comes investment and jobs.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Through investment and jobs comes greater competitive advantage on an international scale, which in turn attracts more even investment which can be used to further develop the nation.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Countries like Israel, for example, have enjoyed great economic growth ,thanks to their tech talents.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205" indent="-514350">
              <a:buFont typeface="+mj-lt"/>
              <a:buAutoNum type="arabicPeriod"/>
            </a:pPr>
            <a:r>
              <a:rPr lang="en-IN" dirty="0">
                <a:latin typeface="Times New Roman" panose="02020603050405020304" pitchFamily="18" charset="0"/>
                <a:cs typeface="Times New Roman" panose="02020603050405020304" pitchFamily="18" charset="0"/>
              </a:rPr>
              <a:t>Entrepreneurial (after identifying business opportunity)</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Functionally specialized (growth phase)</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Process-driven (system oriented)</a:t>
            </a:r>
            <a:endParaRPr lang="en-IN" dirty="0">
              <a:latin typeface="Times New Roman" panose="02020603050405020304" pitchFamily="18" charset="0"/>
              <a:cs typeface="Times New Roman" panose="02020603050405020304" pitchFamily="18" charset="0"/>
            </a:endParaRPr>
          </a:p>
          <a:p>
            <a:pPr marL="624205" indent="-514350">
              <a:buFont typeface="+mj-lt"/>
              <a:buAutoNum type="arabicPeriod"/>
            </a:pPr>
            <a:r>
              <a:rPr lang="en-IN" dirty="0">
                <a:latin typeface="Times New Roman" panose="02020603050405020304" pitchFamily="18" charset="0"/>
                <a:cs typeface="Times New Roman" panose="02020603050405020304" pitchFamily="18" charset="0"/>
              </a:rPr>
              <a:t>Market-driven(matures)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dirty="0">
                <a:effectLst/>
                <a:latin typeface="Times New Roman" panose="02020603050405020304" pitchFamily="18" charset="0"/>
                <a:cs typeface="Times New Roman" panose="02020603050405020304" pitchFamily="18" charset="0"/>
              </a:rPr>
              <a:t>Stages of development of a family business</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205" indent="-514350">
              <a:buFont typeface="+mj-lt"/>
              <a:buAutoNum type="arabicPeriod"/>
            </a:pPr>
            <a:r>
              <a:rPr lang="en-US" dirty="0"/>
              <a:t>Importance of family relationship</a:t>
            </a:r>
            <a:endParaRPr lang="en-US" dirty="0"/>
          </a:p>
          <a:p>
            <a:pPr marL="624205" indent="-514350">
              <a:buFont typeface="+mj-lt"/>
              <a:buAutoNum type="arabicPeriod"/>
            </a:pPr>
            <a:r>
              <a:rPr lang="en-US" dirty="0"/>
              <a:t>Composition of the board of director</a:t>
            </a:r>
            <a:endParaRPr lang="en-US" dirty="0"/>
          </a:p>
          <a:p>
            <a:pPr marL="624205" indent="-514350">
              <a:buFont typeface="+mj-lt"/>
              <a:buAutoNum type="arabicPeriod"/>
            </a:pPr>
            <a:r>
              <a:rPr lang="en-US" dirty="0"/>
              <a:t>Loyalty</a:t>
            </a:r>
            <a:endParaRPr lang="en-US" dirty="0"/>
          </a:p>
          <a:p>
            <a:pPr marL="624205" indent="-514350">
              <a:buFont typeface="+mj-lt"/>
              <a:buAutoNum type="arabicPeriod"/>
            </a:pPr>
            <a:r>
              <a:rPr lang="en-US" dirty="0"/>
              <a:t>Dedication of family members</a:t>
            </a:r>
            <a:endParaRPr lang="en-US" dirty="0"/>
          </a:p>
          <a:p>
            <a:pPr marL="624205" indent="-514350">
              <a:buFont typeface="+mj-lt"/>
              <a:buAutoNum type="arabicPeriod"/>
            </a:pPr>
            <a:r>
              <a:rPr lang="en-US" dirty="0"/>
              <a:t>Male-dominated</a:t>
            </a:r>
            <a:endParaRPr lang="en-US" dirty="0"/>
          </a:p>
          <a:p>
            <a:pPr marL="624205" indent="-514350">
              <a:buFont typeface="+mj-lt"/>
              <a:buAutoNum type="arabicPeriod"/>
            </a:pPr>
            <a:r>
              <a:rPr lang="en-US" dirty="0"/>
              <a:t>Dominance of certain trading communities</a:t>
            </a:r>
            <a:endParaRPr lang="en-US" dirty="0"/>
          </a:p>
        </p:txBody>
      </p:sp>
      <p:sp>
        <p:nvSpPr>
          <p:cNvPr id="3" name="Title 2"/>
          <p:cNvSpPr>
            <a:spLocks noGrp="1"/>
          </p:cNvSpPr>
          <p:nvPr>
            <p:ph type="title"/>
          </p:nvPr>
        </p:nvSpPr>
        <p:spPr/>
        <p:txBody>
          <a:bodyPr/>
          <a:lstStyle/>
          <a:p>
            <a:r>
              <a:rPr lang="en-US" dirty="0"/>
              <a:t>Characteristics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lstStyle/>
          <a:p>
            <a:pPr algn="just"/>
            <a:r>
              <a:rPr lang="en-US" dirty="0"/>
              <a:t>Family owned business- It is for profit enterprise owned by members of a single extended family.</a:t>
            </a:r>
            <a:endParaRPr lang="en-US" dirty="0"/>
          </a:p>
          <a:p>
            <a:pPr algn="just"/>
            <a:r>
              <a:rPr lang="en-US" dirty="0"/>
              <a:t>A family owned and managed business-(Active participation of at least one family member)</a:t>
            </a:r>
            <a:endParaRPr lang="en-US" dirty="0"/>
          </a:p>
          <a:p>
            <a:pPr algn="just"/>
            <a:r>
              <a:rPr lang="en-US" dirty="0"/>
              <a:t>A family owned and led business-(on the board of directors of the company)</a:t>
            </a:r>
            <a:endParaRPr lang="en-US" dirty="0"/>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Various types of family businesses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Captain- low business and low family orientation</a:t>
            </a:r>
            <a:endParaRPr lang="en-US" dirty="0"/>
          </a:p>
          <a:p>
            <a:r>
              <a:rPr lang="en-US" dirty="0"/>
              <a:t>Family team- low business and relatively high family orientation</a:t>
            </a:r>
            <a:endParaRPr lang="en-US" dirty="0"/>
          </a:p>
          <a:p>
            <a:r>
              <a:rPr lang="en-US" dirty="0"/>
              <a:t>Professional family- low family orientation and high business orientation</a:t>
            </a:r>
            <a:endParaRPr lang="en-US" dirty="0"/>
          </a:p>
          <a:p>
            <a:r>
              <a:rPr lang="en-US" dirty="0"/>
              <a:t>Family enterprise model- high family orientation and high business orientation</a:t>
            </a:r>
            <a:endParaRPr lang="en-US" dirty="0"/>
          </a:p>
        </p:txBody>
      </p:sp>
      <p:sp>
        <p:nvSpPr>
          <p:cNvPr id="3" name="Title 2"/>
          <p:cNvSpPr>
            <a:spLocks noGrp="1"/>
          </p:cNvSpPr>
          <p:nvPr>
            <p:ph type="title"/>
          </p:nvPr>
        </p:nvSpPr>
        <p:spPr/>
        <p:txBody>
          <a:bodyPr>
            <a:normAutofit fontScale="90000"/>
          </a:bodyPr>
          <a:lstStyle/>
          <a:p>
            <a:r>
              <a:rPr lang="en-US" dirty="0"/>
              <a:t>Family business model- Based on family and business orientation.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Non-participating family member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Family emotions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Family versus business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Defining authority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Fair to all approach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Retaining non-family professionals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Change management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Decision making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Succession planning</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b="0" dirty="0">
                <a:effectLst/>
                <a:latin typeface="Times New Roman" panose="02020603050405020304" pitchFamily="18" charset="0"/>
                <a:cs typeface="Times New Roman" panose="02020603050405020304" pitchFamily="18" charset="0"/>
              </a:rPr>
              <a:t>Challenges faced by family-owned business</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Rural Entrepreneurship is that entrepreneurship which ensures value addition to rural resources in rural areas engaging largely rural human resources.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Rural entrepreneurship refers to the development of a new enterprise which pioneers new products and services, creates a new market for its offerings or uses advanced technology, in the rural area.</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0" dirty="0">
                <a:latin typeface="Times New Roman" panose="02020603050405020304" pitchFamily="18" charset="0"/>
                <a:cs typeface="Times New Roman" panose="02020603050405020304" pitchFamily="18" charset="0"/>
              </a:rPr>
              <a:t>Rural </a:t>
            </a:r>
            <a:r>
              <a:rPr lang="en-US" b="0" dirty="0">
                <a:effectLst/>
                <a:latin typeface="Times New Roman" panose="02020603050405020304" pitchFamily="18" charset="0"/>
                <a:cs typeface="Times New Roman" panose="02020603050405020304" pitchFamily="18" charset="0"/>
              </a:rPr>
              <a:t>entrepreneurship</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latin typeface="Times New Roman" panose="02020603050405020304" pitchFamily="18" charset="0"/>
                <a:cs typeface="Times New Roman" panose="02020603050405020304" pitchFamily="18" charset="0"/>
              </a:rPr>
              <a:t>As people are migrating from rural areas to urban areas due to lack of job opportunities and rural youth is unable to find any options for their growth. It is not only bad for the rural areas as the rural areas do not have any options for youth but it also put pressure on the infrastructure and amenities of the urban areas.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However, a large number of products and services are available in remote areas but people do not have any inventive ideas to utilize all these resources in a proper manner. That is the reason; Rural Entrepreneurship is highly required to develop the small villages and their people too.</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0" dirty="0">
                <a:effectLst/>
                <a:latin typeface="Times New Roman" panose="02020603050405020304" pitchFamily="18" charset="0"/>
                <a:cs typeface="Times New Roman" panose="02020603050405020304" pitchFamily="18" charset="0"/>
              </a:rPr>
              <a:t>Why rural entrepreneurship?</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Employment generation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Income generation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Not only protect but also promotes the art, culture and creativity, i.e. the varied heritage of that particular region.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Reduces migration of villagers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Proper Utilization of resources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Plug the gap</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b="0" dirty="0">
                <a:effectLst/>
                <a:latin typeface="Times New Roman" panose="02020603050405020304" pitchFamily="18" charset="0"/>
                <a:cs typeface="Times New Roman" panose="02020603050405020304" pitchFamily="18" charset="0"/>
              </a:rPr>
              <a:t>Need for rural entrepreneurship</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Lack of technical know-how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Lack of training services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Management problems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Lack of quality control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Lack of infrastructure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Poor quality of raw materials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Lack of latest technology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Lack of promotional strategy</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b="0" dirty="0">
                <a:effectLst/>
                <a:latin typeface="Times New Roman" panose="02020603050405020304" pitchFamily="18" charset="0"/>
                <a:cs typeface="Times New Roman" panose="02020603050405020304" pitchFamily="18" charset="0"/>
              </a:rPr>
              <a:t>Problems of rural entrepreneurship</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Impact so in addition to social media, thanks to tech entrepreneurs, we can now enjoy things like:-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Access to global markets and talent – through things like </a:t>
            </a:r>
            <a:r>
              <a:rPr lang="en-IN" dirty="0" err="1">
                <a:latin typeface="Times New Roman" panose="02020603050405020304" pitchFamily="18" charset="0"/>
                <a:cs typeface="Times New Roman" panose="02020603050405020304" pitchFamily="18" charset="0"/>
              </a:rPr>
              <a:t>alibaba</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Work on the go wherever we are – through things like smart phones and tablets.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ability to connect around the globe with ease through things like Skype and Google Hangouts. </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b="0" dirty="0">
                <a:effectLst/>
                <a:latin typeface="Times New Roman" panose="02020603050405020304" pitchFamily="18" charset="0"/>
                <a:cs typeface="Times New Roman" panose="02020603050405020304" pitchFamily="18" charset="0"/>
              </a:rPr>
              <a:t>Impact of tech entrepreneur</a:t>
            </a:r>
            <a:endParaRPr lang="en-IN"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 It’s just like ‘normal’ entrepreneurship, except with a particular focus on opportunities that require, or become amplified by, technology.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So this means that tech entrepreneurs spot and identify opportunities in much the same way as others, and essentially go about developing solutions in much the same way too. The big difference is that they utilise and rely on their unique ‘tech’ skill sets to create their competitive advantage.</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IN" b="0" dirty="0">
                <a:effectLst/>
                <a:latin typeface="Times New Roman" panose="02020603050405020304" pitchFamily="18" charset="0"/>
                <a:cs typeface="Times New Roman" panose="02020603050405020304" pitchFamily="18" charset="0"/>
              </a:rPr>
              <a:t>What is Tech Entrepreneurship? </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buNone/>
            </a:pPr>
            <a:r>
              <a:rPr lang="en-IN" b="1" dirty="0">
                <a:latin typeface="Times New Roman" panose="02020603050405020304" pitchFamily="18" charset="0"/>
                <a:cs typeface="Times New Roman" panose="02020603050405020304" pitchFamily="18" charset="0"/>
              </a:rPr>
              <a:t>Need to create Unique Value </a:t>
            </a:r>
            <a:r>
              <a:rPr lang="en-IN" dirty="0">
                <a:latin typeface="Times New Roman" panose="02020603050405020304" pitchFamily="18" charset="0"/>
                <a:cs typeface="Times New Roman" panose="02020603050405020304" pitchFamily="18" charset="0"/>
              </a:rPr>
              <a:t>– These days, many people strive to solve the same problem or offer the same value. As a result, particularly in the tech field, creating truly unique value is of critical importance. As soon as a customer sees something they’ve seen before, it’s probably not long before they’re not your customer anymore!</a:t>
            </a:r>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stay up-to-date </a:t>
            </a:r>
            <a:r>
              <a:rPr lang="en-IN" dirty="0">
                <a:latin typeface="Times New Roman" panose="02020603050405020304" pitchFamily="18" charset="0"/>
                <a:cs typeface="Times New Roman" panose="02020603050405020304" pitchFamily="18" charset="0"/>
              </a:rPr>
              <a:t>– Not only with the way that value can be delivered, but also the </a:t>
            </a:r>
            <a:r>
              <a:rPr lang="en-IN" b="1" dirty="0">
                <a:latin typeface="Times New Roman" panose="02020603050405020304" pitchFamily="18" charset="0"/>
                <a:cs typeface="Times New Roman" panose="02020603050405020304" pitchFamily="18" charset="0"/>
              </a:rPr>
              <a:t>type of value </a:t>
            </a:r>
            <a:r>
              <a:rPr lang="en-IN" dirty="0">
                <a:latin typeface="Times New Roman" panose="02020603050405020304" pitchFamily="18" charset="0"/>
                <a:cs typeface="Times New Roman" panose="02020603050405020304" pitchFamily="18" charset="0"/>
              </a:rPr>
              <a:t>that’s actually demanded. There’s no point doing something unique that is outdated, or something that’s outdated, that is unique! And when it comes to tech, it’s not long before things are outdated - so this is a particularly important consideration.</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IN" b="0" dirty="0">
                <a:effectLst/>
                <a:latin typeface="Times New Roman" panose="02020603050405020304" pitchFamily="18" charset="0"/>
                <a:cs typeface="Times New Roman" panose="02020603050405020304" pitchFamily="18" charset="0"/>
              </a:rPr>
              <a:t>Elements of Successful Tech -Entrepreneurship</a:t>
            </a:r>
            <a:endParaRPr lang="en-IN"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fontScale="85000" lnSpcReduction="10000"/>
          </a:bodyPr>
          <a:lstStyle/>
          <a:p>
            <a:pPr algn="just">
              <a:buNone/>
            </a:pPr>
            <a:r>
              <a:rPr lang="en-IN" b="1" dirty="0">
                <a:latin typeface="Times New Roman" panose="02020603050405020304" pitchFamily="18" charset="0"/>
                <a:cs typeface="Times New Roman" panose="02020603050405020304" pitchFamily="18" charset="0"/>
              </a:rPr>
              <a:t>Get the right people </a:t>
            </a:r>
            <a:r>
              <a:rPr lang="en-IN" dirty="0">
                <a:latin typeface="Times New Roman" panose="02020603050405020304" pitchFamily="18" charset="0"/>
                <a:cs typeface="Times New Roman" panose="02020603050405020304" pitchFamily="18" charset="0"/>
              </a:rPr>
              <a:t>– Because more so than other ventures, tech ventures need talented people who not only have the technical smarts to create the unique, ever-evolving value required, but also a commitment to growing companies – and this is a hard balance to find. </a:t>
            </a:r>
            <a:endParaRPr lang="en-IN" dirty="0">
              <a:latin typeface="Times New Roman" panose="02020603050405020304" pitchFamily="18" charset="0"/>
              <a:cs typeface="Times New Roman" panose="02020603050405020304" pitchFamily="18" charset="0"/>
            </a:endParaRPr>
          </a:p>
          <a:p>
            <a:pPr algn="just">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size of the target market </a:t>
            </a:r>
            <a:r>
              <a:rPr lang="en-IN" dirty="0">
                <a:latin typeface="Times New Roman" panose="02020603050405020304" pitchFamily="18" charset="0"/>
                <a:cs typeface="Times New Roman" panose="02020603050405020304" pitchFamily="18" charset="0"/>
              </a:rPr>
              <a:t>- Thanks to all the requirements of staying unique and up-to-date with uniquely talented and clever people, tech-ventures can be very expensive. Therefore, having the ability to sell to hundreds of thousands of customers, or even millions of customers, is important – especially when investors are involved. Thankfully, unlike services, for example, the cost of serving one thousand customers and the cost of serving one MILLION customers, isn’t very different, which means profit grows rapidly and makes all the risk and investment worthwhile… Assuming you do a good job.</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82594"/>
          </a:xfrm>
        </p:spPr>
        <p:txBody>
          <a:bodyPr>
            <a:normAutofit fontScale="90000"/>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png"/>
          <p:cNvPicPr>
            <a:picLocks noGrp="1" noChangeAspect="1"/>
          </p:cNvPicPr>
          <p:nvPr>
            <p:ph idx="1"/>
          </p:nvPr>
        </p:nvPicPr>
        <p:blipFill>
          <a:blip r:embed="rId1"/>
          <a:stretch>
            <a:fillRect/>
          </a:stretch>
        </p:blipFill>
        <p:spPr>
          <a:xfrm>
            <a:off x="214282" y="61117"/>
            <a:ext cx="8715435" cy="643971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16546</Words>
  <Application>WPS Presentation</Application>
  <PresentationFormat>On-screen Show (4:3)</PresentationFormat>
  <Paragraphs>285</Paragraphs>
  <Slides>48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vt:lpstr>
      <vt:lpstr>SimSun</vt:lpstr>
      <vt:lpstr>Wingdings</vt:lpstr>
      <vt:lpstr>Wingdings 3</vt:lpstr>
      <vt:lpstr>Verdana</vt:lpstr>
      <vt:lpstr>Wingdings 2</vt:lpstr>
      <vt:lpstr>Times New Roman</vt:lpstr>
      <vt:lpstr>Lucida Sans Unicode</vt:lpstr>
      <vt:lpstr>Microsoft YaHei</vt:lpstr>
      <vt:lpstr>Arial Unicode MS</vt:lpstr>
      <vt:lpstr>Calibri</vt:lpstr>
      <vt:lpstr>Concourse</vt:lpstr>
      <vt:lpstr>Types of Entrepreneurship</vt:lpstr>
      <vt:lpstr>Techno-entrepreneurship</vt:lpstr>
      <vt:lpstr>PowerPoint 演示文稿</vt:lpstr>
      <vt:lpstr>PowerPoint 演示文稿</vt:lpstr>
      <vt:lpstr>Impact of tech entrepreneur</vt:lpstr>
      <vt:lpstr>What is Tech Entrepreneurship? </vt:lpstr>
      <vt:lpstr>Elements of Successful Tech -Entrepreneurship</vt:lpstr>
      <vt:lpstr>PowerPoint 演示文稿</vt:lpstr>
      <vt:lpstr>PowerPoint 演示文稿</vt:lpstr>
      <vt:lpstr>PowerPoint 演示文稿</vt:lpstr>
      <vt:lpstr>Women entrepreneurs</vt:lpstr>
      <vt:lpstr>PowerPoint 演示文稿</vt:lpstr>
      <vt:lpstr>PowerPoint 演示文稿</vt:lpstr>
      <vt:lpstr>Challenges faced by women entrepreneurs</vt:lpstr>
      <vt:lpstr>Why women becomes entreprenure</vt:lpstr>
      <vt:lpstr>Strategies for the development of women entrepreneurs</vt:lpstr>
      <vt:lpstr>Problems faced by women entrepreneur</vt:lpstr>
      <vt:lpstr>Government incentives</vt:lpstr>
      <vt:lpstr>Mahila vikas nidhi</vt:lpstr>
      <vt:lpstr> District industries center(DICs) </vt:lpstr>
      <vt:lpstr>Rashtriya Mahila Kosh</vt:lpstr>
      <vt:lpstr>Institution supporting Women Entrepreneurs in India- Pg 132</vt:lpstr>
      <vt:lpstr>Social entrepreneurship</vt:lpstr>
      <vt:lpstr>PowerPoint 演示文稿</vt:lpstr>
      <vt:lpstr>PowerPoint 演示文稿</vt:lpstr>
      <vt:lpstr>social entrepreneurship Drivers</vt:lpstr>
      <vt:lpstr>PowerPoint 演示文稿</vt:lpstr>
      <vt:lpstr>PowerPoint 演示文稿</vt:lpstr>
      <vt:lpstr>   Intrapreneurship</vt:lpstr>
      <vt:lpstr>PowerPoint 演示文稿</vt:lpstr>
      <vt:lpstr>3 Types of Intrapreneur </vt:lpstr>
      <vt:lpstr>PowerPoint 演示文稿</vt:lpstr>
      <vt:lpstr>PowerPoint 演示文稿</vt:lpstr>
      <vt:lpstr>PowerPoint 演示文稿</vt:lpstr>
      <vt:lpstr>Why should organizations embrace intrapreneurs?</vt:lpstr>
      <vt:lpstr>Intraprenurial activity</vt:lpstr>
      <vt:lpstr>How does Business benefit?</vt:lpstr>
      <vt:lpstr>How do Intrapreneurs benefit?</vt:lpstr>
      <vt:lpstr>Family busniess</vt:lpstr>
      <vt:lpstr>Stages of development of a family business</vt:lpstr>
      <vt:lpstr>Characteristics </vt:lpstr>
      <vt:lpstr>Various types of family businesses</vt:lpstr>
      <vt:lpstr>Family business model- Based on family and business orientation.</vt:lpstr>
      <vt:lpstr>Challenges faced by family-owned business</vt:lpstr>
      <vt:lpstr>Rural entrepreneurship</vt:lpstr>
      <vt:lpstr>Why rural entrepreneurship?</vt:lpstr>
      <vt:lpstr>Need for rural entrepreneurship</vt:lpstr>
      <vt:lpstr>Problems of rural entrepreneurship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Dell</cp:lastModifiedBy>
  <cp:revision>128</cp:revision>
  <dcterms:created xsi:type="dcterms:W3CDTF">2021-07-24T07:02:00Z</dcterms:created>
  <dcterms:modified xsi:type="dcterms:W3CDTF">2024-03-19T01:03:17Z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46C93C52205F407395A0566DE1B10A10</vt:lpwstr>
  </property>
  <property fmtid="{D5CDD505-2E9C-101B-9397-08002B2CF9AE}" pid="3" name="KSOProductBuildVer">
    <vt:lpwstr>1033-12.2.0.13472</vt:lpwstr>
  </property>
</Properties>
</file>