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66" r:id="rId5"/>
    <p:sldId id="259" r:id="rId6"/>
    <p:sldId id="263" r:id="rId7"/>
    <p:sldId id="261" r:id="rId8"/>
    <p:sldId id="271" r:id="rId9"/>
    <p:sldId id="272" r:id="rId10"/>
    <p:sldId id="273" r:id="rId11"/>
    <p:sldId id="274" r:id="rId12"/>
    <p:sldId id="275" r:id="rId13"/>
    <p:sldId id="264" r:id="rId14"/>
    <p:sldId id="276" r:id="rId15"/>
    <p:sldId id="277" r:id="rId16"/>
    <p:sldId id="278" r:id="rId17"/>
    <p:sldId id="279" r:id="rId18"/>
    <p:sldId id="262" r:id="rId19"/>
    <p:sldId id="267" r:id="rId20"/>
    <p:sldId id="269" r:id="rId21"/>
    <p:sldId id="268" r:id="rId22"/>
    <p:sldId id="270" r:id="rId23"/>
    <p:sldId id="281" r:id="rId24"/>
    <p:sldId id="282" r:id="rId25"/>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DM Sans" pitchFamily="2" charset="77"/>
      <p:regular r:id="rId31"/>
      <p:bold r:id="rId32"/>
      <p:italic r:id="rId33"/>
      <p:boldItalic r:id="rId34"/>
    </p:embeddedFont>
    <p:embeddedFont>
      <p:font typeface="DM Sans Bold" pitchFamily="2" charset="77"/>
      <p:regular r:id="rId35"/>
      <p:bold r:id="rId36"/>
    </p:embeddedFont>
    <p:embeddedFont>
      <p:font typeface="Elephant" panose="02020904090505020303" pitchFamily="18" charset="77"/>
      <p:regular r:id="rId37"/>
      <p: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4" autoAdjust="0"/>
    <p:restoredTop sz="87597" autoAdjust="0"/>
  </p:normalViewPr>
  <p:slideViewPr>
    <p:cSldViewPr>
      <p:cViewPr varScale="1">
        <p:scale>
          <a:sx n="64" d="100"/>
          <a:sy n="64" d="100"/>
        </p:scale>
        <p:origin x="12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6EDE77-5790-4BD6-9473-E720507B78E7}" type="doc">
      <dgm:prSet loTypeId="urn:microsoft.com/office/officeart/2005/8/layout/process1" loCatId="process" qsTypeId="urn:microsoft.com/office/officeart/2005/8/quickstyle/simple1" qsCatId="simple" csTypeId="urn:microsoft.com/office/officeart/2005/8/colors/colorful2" csCatId="colorful" phldr="1"/>
      <dgm:spPr/>
    </dgm:pt>
    <dgm:pt modelId="{82D206B9-D67C-40DE-967F-1A35EEC74D2B}">
      <dgm:prSet phldrT="[Text]" custT="1"/>
      <dgm:spPr/>
      <dgm:t>
        <a:bodyPr/>
        <a:lstStyle/>
        <a:p>
          <a:r>
            <a:rPr lang="en-US" sz="3200" dirty="0">
              <a:latin typeface="DM Sans" charset="0"/>
            </a:rPr>
            <a:t>Urgency of the market need</a:t>
          </a:r>
          <a:endParaRPr lang="en-IN" sz="3200" dirty="0">
            <a:latin typeface="DM Sans" charset="0"/>
          </a:endParaRPr>
        </a:p>
      </dgm:t>
    </dgm:pt>
    <dgm:pt modelId="{18D6D278-0574-411B-BE4E-9A865D025554}" type="parTrans" cxnId="{27269B9A-3283-4618-B5B0-8254FC16CC88}">
      <dgm:prSet/>
      <dgm:spPr/>
      <dgm:t>
        <a:bodyPr/>
        <a:lstStyle/>
        <a:p>
          <a:endParaRPr lang="en-IN"/>
        </a:p>
      </dgm:t>
    </dgm:pt>
    <dgm:pt modelId="{DA7818D3-6805-4027-BE75-FC4C297B5B23}" type="sibTrans" cxnId="{27269B9A-3283-4618-B5B0-8254FC16CC88}">
      <dgm:prSet/>
      <dgm:spPr/>
      <dgm:t>
        <a:bodyPr/>
        <a:lstStyle/>
        <a:p>
          <a:endParaRPr lang="en-IN"/>
        </a:p>
      </dgm:t>
    </dgm:pt>
    <dgm:pt modelId="{1ACB2987-6901-4B07-9779-9695CA0CA641}">
      <dgm:prSet phldrT="[Text]" custT="1"/>
      <dgm:spPr/>
      <dgm:t>
        <a:bodyPr/>
        <a:lstStyle/>
        <a:p>
          <a:r>
            <a:rPr lang="en-US" sz="3200" dirty="0">
              <a:latin typeface="DM Sans" charset="0"/>
            </a:rPr>
            <a:t>Adequate market size</a:t>
          </a:r>
          <a:endParaRPr lang="en-IN" sz="3200" dirty="0">
            <a:latin typeface="DM Sans" charset="0"/>
          </a:endParaRPr>
        </a:p>
      </dgm:t>
    </dgm:pt>
    <dgm:pt modelId="{064260B5-B1F1-494F-BE38-BB3DACDFE5AB}" type="parTrans" cxnId="{906BF171-34C0-42B8-93FA-5320A2B752A8}">
      <dgm:prSet/>
      <dgm:spPr/>
      <dgm:t>
        <a:bodyPr/>
        <a:lstStyle/>
        <a:p>
          <a:endParaRPr lang="en-IN"/>
        </a:p>
      </dgm:t>
    </dgm:pt>
    <dgm:pt modelId="{C1D779F6-5870-428A-BAD8-EB7DB5F25A84}" type="sibTrans" cxnId="{906BF171-34C0-42B8-93FA-5320A2B752A8}">
      <dgm:prSet/>
      <dgm:spPr/>
      <dgm:t>
        <a:bodyPr/>
        <a:lstStyle/>
        <a:p>
          <a:endParaRPr lang="en-IN"/>
        </a:p>
      </dgm:t>
    </dgm:pt>
    <dgm:pt modelId="{B4C05FA8-B4B8-4ED8-A243-8DB4C53FCC94}">
      <dgm:prSet phldrT="[Text]"/>
      <dgm:spPr/>
      <dgm:t>
        <a:bodyPr/>
        <a:lstStyle/>
        <a:p>
          <a:r>
            <a:rPr lang="en-US" dirty="0">
              <a:latin typeface="DM Sans" charset="0"/>
            </a:rPr>
            <a:t>Potential brand value</a:t>
          </a:r>
          <a:endParaRPr lang="en-IN" dirty="0">
            <a:latin typeface="DM Sans" charset="0"/>
          </a:endParaRPr>
        </a:p>
      </dgm:t>
    </dgm:pt>
    <dgm:pt modelId="{29878763-1FD5-434B-84E6-49C875B79AF9}" type="parTrans" cxnId="{ECA78BF9-6C98-4843-9903-518C58DCA1CD}">
      <dgm:prSet/>
      <dgm:spPr/>
      <dgm:t>
        <a:bodyPr/>
        <a:lstStyle/>
        <a:p>
          <a:endParaRPr lang="en-IN"/>
        </a:p>
      </dgm:t>
    </dgm:pt>
    <dgm:pt modelId="{53C4554C-CA45-4693-B79C-2109F635FD54}" type="sibTrans" cxnId="{ECA78BF9-6C98-4843-9903-518C58DCA1CD}">
      <dgm:prSet/>
      <dgm:spPr/>
      <dgm:t>
        <a:bodyPr/>
        <a:lstStyle/>
        <a:p>
          <a:endParaRPr lang="en-IN"/>
        </a:p>
      </dgm:t>
    </dgm:pt>
    <dgm:pt modelId="{8CEEC9A3-643F-4DF4-B31B-116C70C1006C}">
      <dgm:prSet phldrT="[Text]" custT="1"/>
      <dgm:spPr/>
      <dgm:t>
        <a:bodyPr/>
        <a:lstStyle/>
        <a:p>
          <a:r>
            <a:rPr lang="en-US" sz="3200" dirty="0">
              <a:latin typeface="DM Sans" charset="0"/>
            </a:rPr>
            <a:t>Sound business model</a:t>
          </a:r>
          <a:endParaRPr lang="en-IN" sz="3200" dirty="0">
            <a:latin typeface="DM Sans" charset="0"/>
          </a:endParaRPr>
        </a:p>
      </dgm:t>
    </dgm:pt>
    <dgm:pt modelId="{57639456-B380-4D6F-BA76-B2C37814B0BE}" type="parTrans" cxnId="{01DB5756-D14C-4D20-8551-5CD848DF8975}">
      <dgm:prSet/>
      <dgm:spPr/>
      <dgm:t>
        <a:bodyPr/>
        <a:lstStyle/>
        <a:p>
          <a:endParaRPr lang="en-IN"/>
        </a:p>
      </dgm:t>
    </dgm:pt>
    <dgm:pt modelId="{BE26FA47-0E50-4201-AC23-E70F5845E0EB}" type="sibTrans" cxnId="{01DB5756-D14C-4D20-8551-5CD848DF8975}">
      <dgm:prSet/>
      <dgm:spPr/>
      <dgm:t>
        <a:bodyPr/>
        <a:lstStyle/>
        <a:p>
          <a:endParaRPr lang="en-IN"/>
        </a:p>
      </dgm:t>
    </dgm:pt>
    <dgm:pt modelId="{94F15840-D41A-4CC4-ADDF-1B1DFE70660D}">
      <dgm:prSet phldrT="[Text]" custT="1"/>
      <dgm:spPr/>
      <dgm:t>
        <a:bodyPr/>
        <a:lstStyle/>
        <a:p>
          <a:r>
            <a:rPr lang="en-US" sz="3200" dirty="0">
              <a:latin typeface="DM Sans" charset="0"/>
            </a:rPr>
            <a:t>An able management team</a:t>
          </a:r>
          <a:endParaRPr lang="en-IN" sz="3200" dirty="0">
            <a:latin typeface="DM Sans" charset="0"/>
          </a:endParaRPr>
        </a:p>
      </dgm:t>
    </dgm:pt>
    <dgm:pt modelId="{49353A3F-C051-4475-BED4-4A4BC58721EA}" type="parTrans" cxnId="{42B71D0D-E812-42D2-A28B-EC6F99B7AE6E}">
      <dgm:prSet/>
      <dgm:spPr/>
      <dgm:t>
        <a:bodyPr/>
        <a:lstStyle/>
        <a:p>
          <a:endParaRPr lang="en-IN"/>
        </a:p>
      </dgm:t>
    </dgm:pt>
    <dgm:pt modelId="{96EB5AC2-7F16-4540-BAA8-A49873548B55}" type="sibTrans" cxnId="{42B71D0D-E812-42D2-A28B-EC6F99B7AE6E}">
      <dgm:prSet/>
      <dgm:spPr/>
      <dgm:t>
        <a:bodyPr/>
        <a:lstStyle/>
        <a:p>
          <a:endParaRPr lang="en-IN"/>
        </a:p>
      </dgm:t>
    </dgm:pt>
    <dgm:pt modelId="{CCCB2488-644E-4730-9B71-17FC1CB3EC75}" type="pres">
      <dgm:prSet presAssocID="{D96EDE77-5790-4BD6-9473-E720507B78E7}" presName="Name0" presStyleCnt="0">
        <dgm:presLayoutVars>
          <dgm:dir/>
          <dgm:resizeHandles val="exact"/>
        </dgm:presLayoutVars>
      </dgm:prSet>
      <dgm:spPr/>
    </dgm:pt>
    <dgm:pt modelId="{5A7AAE4C-517D-43CD-B649-D1DFA2A490BC}" type="pres">
      <dgm:prSet presAssocID="{82D206B9-D67C-40DE-967F-1A35EEC74D2B}" presName="node" presStyleLbl="node1" presStyleIdx="0" presStyleCnt="5" custScaleX="228199">
        <dgm:presLayoutVars>
          <dgm:bulletEnabled val="1"/>
        </dgm:presLayoutVars>
      </dgm:prSet>
      <dgm:spPr/>
    </dgm:pt>
    <dgm:pt modelId="{8F68837E-3AC4-4B3D-8B8E-0D4F0D0CF9CB}" type="pres">
      <dgm:prSet presAssocID="{DA7818D3-6805-4027-BE75-FC4C297B5B23}" presName="sibTrans" presStyleLbl="sibTrans2D1" presStyleIdx="0" presStyleCnt="4"/>
      <dgm:spPr/>
    </dgm:pt>
    <dgm:pt modelId="{C72C8931-89BC-416E-9619-A12D57A2A38D}" type="pres">
      <dgm:prSet presAssocID="{DA7818D3-6805-4027-BE75-FC4C297B5B23}" presName="connectorText" presStyleLbl="sibTrans2D1" presStyleIdx="0" presStyleCnt="4"/>
      <dgm:spPr/>
    </dgm:pt>
    <dgm:pt modelId="{044980B1-2BE9-4068-8CB1-E12EAB159205}" type="pres">
      <dgm:prSet presAssocID="{1ACB2987-6901-4B07-9779-9695CA0CA641}" presName="node" presStyleLbl="node1" presStyleIdx="1" presStyleCnt="5" custScaleX="195939" custLinFactX="84554" custLinFactNeighborX="100000" custLinFactNeighborY="9893">
        <dgm:presLayoutVars>
          <dgm:bulletEnabled val="1"/>
        </dgm:presLayoutVars>
      </dgm:prSet>
      <dgm:spPr/>
    </dgm:pt>
    <dgm:pt modelId="{C82483E1-AEA1-499D-A7F0-2F5BCB9E41BC}" type="pres">
      <dgm:prSet presAssocID="{C1D779F6-5870-428A-BAD8-EB7DB5F25A84}" presName="sibTrans" presStyleLbl="sibTrans2D1" presStyleIdx="1" presStyleCnt="4"/>
      <dgm:spPr/>
    </dgm:pt>
    <dgm:pt modelId="{59AF7FBA-261C-4C46-B4F2-5A2DCAB551FE}" type="pres">
      <dgm:prSet presAssocID="{C1D779F6-5870-428A-BAD8-EB7DB5F25A84}" presName="connectorText" presStyleLbl="sibTrans2D1" presStyleIdx="1" presStyleCnt="4"/>
      <dgm:spPr/>
    </dgm:pt>
    <dgm:pt modelId="{E79CF174-B126-47F7-85E3-E87D5116D2AB}" type="pres">
      <dgm:prSet presAssocID="{8CEEC9A3-643F-4DF4-B31B-116C70C1006C}" presName="node" presStyleLbl="node1" presStyleIdx="2" presStyleCnt="5" custScaleX="178616" custLinFactX="100000" custLinFactNeighborX="111551" custLinFactNeighborY="95738">
        <dgm:presLayoutVars>
          <dgm:bulletEnabled val="1"/>
        </dgm:presLayoutVars>
      </dgm:prSet>
      <dgm:spPr/>
    </dgm:pt>
    <dgm:pt modelId="{6CA46D93-6E7B-4331-BB40-B2B8935AF52F}" type="pres">
      <dgm:prSet presAssocID="{BE26FA47-0E50-4201-AC23-E70F5845E0EB}" presName="sibTrans" presStyleLbl="sibTrans2D1" presStyleIdx="2" presStyleCnt="4"/>
      <dgm:spPr/>
    </dgm:pt>
    <dgm:pt modelId="{977E8BC1-6BE2-4056-BC65-46FBFEEE7DC9}" type="pres">
      <dgm:prSet presAssocID="{BE26FA47-0E50-4201-AC23-E70F5845E0EB}" presName="connectorText" presStyleLbl="sibTrans2D1" presStyleIdx="2" presStyleCnt="4"/>
      <dgm:spPr/>
    </dgm:pt>
    <dgm:pt modelId="{022D7FC4-A42C-467B-B60F-95FC65EBA582}" type="pres">
      <dgm:prSet presAssocID="{B4C05FA8-B4B8-4ED8-A243-8DB4C53FCC94}" presName="node" presStyleLbl="node1" presStyleIdx="3" presStyleCnt="5" custScaleX="164576" custLinFactX="-200000" custLinFactY="100000" custLinFactNeighborX="-213630" custLinFactNeighborY="107061">
        <dgm:presLayoutVars>
          <dgm:bulletEnabled val="1"/>
        </dgm:presLayoutVars>
      </dgm:prSet>
      <dgm:spPr/>
    </dgm:pt>
    <dgm:pt modelId="{BFFEB91C-6348-406E-9172-36505504AE66}" type="pres">
      <dgm:prSet presAssocID="{53C4554C-CA45-4693-B79C-2109F635FD54}" presName="sibTrans" presStyleLbl="sibTrans2D1" presStyleIdx="3" presStyleCnt="4"/>
      <dgm:spPr/>
    </dgm:pt>
    <dgm:pt modelId="{322F1202-315C-4962-9823-885D53DA303F}" type="pres">
      <dgm:prSet presAssocID="{53C4554C-CA45-4693-B79C-2109F635FD54}" presName="connectorText" presStyleLbl="sibTrans2D1" presStyleIdx="3" presStyleCnt="4"/>
      <dgm:spPr/>
    </dgm:pt>
    <dgm:pt modelId="{5A7D3E02-9E51-4D56-87D6-9986A949BE04}" type="pres">
      <dgm:prSet presAssocID="{94F15840-D41A-4CC4-ADDF-1B1DFE70660D}" presName="node" presStyleLbl="node1" presStyleIdx="4" presStyleCnt="5" custScaleX="220697" custLinFactX="-623135" custLinFactY="100000" custLinFactNeighborX="-700000" custLinFactNeighborY="111184">
        <dgm:presLayoutVars>
          <dgm:bulletEnabled val="1"/>
        </dgm:presLayoutVars>
      </dgm:prSet>
      <dgm:spPr/>
    </dgm:pt>
  </dgm:ptLst>
  <dgm:cxnLst>
    <dgm:cxn modelId="{42B71D0D-E812-42D2-A28B-EC6F99B7AE6E}" srcId="{D96EDE77-5790-4BD6-9473-E720507B78E7}" destId="{94F15840-D41A-4CC4-ADDF-1B1DFE70660D}" srcOrd="4" destOrd="0" parTransId="{49353A3F-C051-4475-BED4-4A4BC58721EA}" sibTransId="{96EB5AC2-7F16-4540-BAA8-A49873548B55}"/>
    <dgm:cxn modelId="{48212810-8FAF-400A-B8FB-A00A8DBFAD44}" type="presOf" srcId="{53C4554C-CA45-4693-B79C-2109F635FD54}" destId="{322F1202-315C-4962-9823-885D53DA303F}" srcOrd="1" destOrd="0" presId="urn:microsoft.com/office/officeart/2005/8/layout/process1"/>
    <dgm:cxn modelId="{1FAB0B26-CC86-4FA7-8CD1-7BF2183BF17B}" type="presOf" srcId="{8CEEC9A3-643F-4DF4-B31B-116C70C1006C}" destId="{E79CF174-B126-47F7-85E3-E87D5116D2AB}" srcOrd="0" destOrd="0" presId="urn:microsoft.com/office/officeart/2005/8/layout/process1"/>
    <dgm:cxn modelId="{149C2132-3BE1-4563-80C9-54CC1197B90E}" type="presOf" srcId="{94F15840-D41A-4CC4-ADDF-1B1DFE70660D}" destId="{5A7D3E02-9E51-4D56-87D6-9986A949BE04}" srcOrd="0" destOrd="0" presId="urn:microsoft.com/office/officeart/2005/8/layout/process1"/>
    <dgm:cxn modelId="{15411A50-B3CA-4322-AA51-3D57C85BEFAC}" type="presOf" srcId="{DA7818D3-6805-4027-BE75-FC4C297B5B23}" destId="{8F68837E-3AC4-4B3D-8B8E-0D4F0D0CF9CB}" srcOrd="0" destOrd="0" presId="urn:microsoft.com/office/officeart/2005/8/layout/process1"/>
    <dgm:cxn modelId="{01DB5756-D14C-4D20-8551-5CD848DF8975}" srcId="{D96EDE77-5790-4BD6-9473-E720507B78E7}" destId="{8CEEC9A3-643F-4DF4-B31B-116C70C1006C}" srcOrd="2" destOrd="0" parTransId="{57639456-B380-4D6F-BA76-B2C37814B0BE}" sibTransId="{BE26FA47-0E50-4201-AC23-E70F5845E0EB}"/>
    <dgm:cxn modelId="{9CE8B15C-5DD6-47FC-9406-0C9AB29B4AD7}" type="presOf" srcId="{DA7818D3-6805-4027-BE75-FC4C297B5B23}" destId="{C72C8931-89BC-416E-9619-A12D57A2A38D}" srcOrd="1" destOrd="0" presId="urn:microsoft.com/office/officeart/2005/8/layout/process1"/>
    <dgm:cxn modelId="{4303A565-B60C-4A3A-9E83-E0D561AE14FD}" type="presOf" srcId="{BE26FA47-0E50-4201-AC23-E70F5845E0EB}" destId="{977E8BC1-6BE2-4056-BC65-46FBFEEE7DC9}" srcOrd="1" destOrd="0" presId="urn:microsoft.com/office/officeart/2005/8/layout/process1"/>
    <dgm:cxn modelId="{F7FBF36C-0F83-4ACF-B12C-09F4568047BD}" type="presOf" srcId="{D96EDE77-5790-4BD6-9473-E720507B78E7}" destId="{CCCB2488-644E-4730-9B71-17FC1CB3EC75}" srcOrd="0" destOrd="0" presId="urn:microsoft.com/office/officeart/2005/8/layout/process1"/>
    <dgm:cxn modelId="{906BF171-34C0-42B8-93FA-5320A2B752A8}" srcId="{D96EDE77-5790-4BD6-9473-E720507B78E7}" destId="{1ACB2987-6901-4B07-9779-9695CA0CA641}" srcOrd="1" destOrd="0" parTransId="{064260B5-B1F1-494F-BE38-BB3DACDFE5AB}" sibTransId="{C1D779F6-5870-428A-BAD8-EB7DB5F25A84}"/>
    <dgm:cxn modelId="{27269B9A-3283-4618-B5B0-8254FC16CC88}" srcId="{D96EDE77-5790-4BD6-9473-E720507B78E7}" destId="{82D206B9-D67C-40DE-967F-1A35EEC74D2B}" srcOrd="0" destOrd="0" parTransId="{18D6D278-0574-411B-BE4E-9A865D025554}" sibTransId="{DA7818D3-6805-4027-BE75-FC4C297B5B23}"/>
    <dgm:cxn modelId="{E89AC4A1-CE0E-4AAE-AFC9-BA38F8B36717}" type="presOf" srcId="{C1D779F6-5870-428A-BAD8-EB7DB5F25A84}" destId="{59AF7FBA-261C-4C46-B4F2-5A2DCAB551FE}" srcOrd="1" destOrd="0" presId="urn:microsoft.com/office/officeart/2005/8/layout/process1"/>
    <dgm:cxn modelId="{3D7EFEA7-2969-4127-961B-F00D46DFD194}" type="presOf" srcId="{BE26FA47-0E50-4201-AC23-E70F5845E0EB}" destId="{6CA46D93-6E7B-4331-BB40-B2B8935AF52F}" srcOrd="0" destOrd="0" presId="urn:microsoft.com/office/officeart/2005/8/layout/process1"/>
    <dgm:cxn modelId="{B67FA1AD-7CF6-438A-9292-8ABBA5111495}" type="presOf" srcId="{53C4554C-CA45-4693-B79C-2109F635FD54}" destId="{BFFEB91C-6348-406E-9172-36505504AE66}" srcOrd="0" destOrd="0" presId="urn:microsoft.com/office/officeart/2005/8/layout/process1"/>
    <dgm:cxn modelId="{39F30BDB-DC3B-419A-89E0-97D61B16464D}" type="presOf" srcId="{B4C05FA8-B4B8-4ED8-A243-8DB4C53FCC94}" destId="{022D7FC4-A42C-467B-B60F-95FC65EBA582}" srcOrd="0" destOrd="0" presId="urn:microsoft.com/office/officeart/2005/8/layout/process1"/>
    <dgm:cxn modelId="{39F74DE2-77F0-4331-94AF-16EDC00B4A92}" type="presOf" srcId="{C1D779F6-5870-428A-BAD8-EB7DB5F25A84}" destId="{C82483E1-AEA1-499D-A7F0-2F5BCB9E41BC}" srcOrd="0" destOrd="0" presId="urn:microsoft.com/office/officeart/2005/8/layout/process1"/>
    <dgm:cxn modelId="{90C97FE5-1EBA-4B79-A4DD-7B0C99D6209E}" type="presOf" srcId="{82D206B9-D67C-40DE-967F-1A35EEC74D2B}" destId="{5A7AAE4C-517D-43CD-B649-D1DFA2A490BC}" srcOrd="0" destOrd="0" presId="urn:microsoft.com/office/officeart/2005/8/layout/process1"/>
    <dgm:cxn modelId="{C37DC1EC-2247-4DD1-A2CC-6511971EEBCA}" type="presOf" srcId="{1ACB2987-6901-4B07-9779-9695CA0CA641}" destId="{044980B1-2BE9-4068-8CB1-E12EAB159205}" srcOrd="0" destOrd="0" presId="urn:microsoft.com/office/officeart/2005/8/layout/process1"/>
    <dgm:cxn modelId="{ECA78BF9-6C98-4843-9903-518C58DCA1CD}" srcId="{D96EDE77-5790-4BD6-9473-E720507B78E7}" destId="{B4C05FA8-B4B8-4ED8-A243-8DB4C53FCC94}" srcOrd="3" destOrd="0" parTransId="{29878763-1FD5-434B-84E6-49C875B79AF9}" sibTransId="{53C4554C-CA45-4693-B79C-2109F635FD54}"/>
    <dgm:cxn modelId="{BBB4DDB4-E55C-4259-9221-4A3039E0B94C}" type="presParOf" srcId="{CCCB2488-644E-4730-9B71-17FC1CB3EC75}" destId="{5A7AAE4C-517D-43CD-B649-D1DFA2A490BC}" srcOrd="0" destOrd="0" presId="urn:microsoft.com/office/officeart/2005/8/layout/process1"/>
    <dgm:cxn modelId="{4C8CC3E8-4B53-4755-9080-53A2255F4B9F}" type="presParOf" srcId="{CCCB2488-644E-4730-9B71-17FC1CB3EC75}" destId="{8F68837E-3AC4-4B3D-8B8E-0D4F0D0CF9CB}" srcOrd="1" destOrd="0" presId="urn:microsoft.com/office/officeart/2005/8/layout/process1"/>
    <dgm:cxn modelId="{5D85B71E-D85B-4146-BE64-636F1D840F3B}" type="presParOf" srcId="{8F68837E-3AC4-4B3D-8B8E-0D4F0D0CF9CB}" destId="{C72C8931-89BC-416E-9619-A12D57A2A38D}" srcOrd="0" destOrd="0" presId="urn:microsoft.com/office/officeart/2005/8/layout/process1"/>
    <dgm:cxn modelId="{7B4CC0AD-8046-440A-877E-2C29EAED3051}" type="presParOf" srcId="{CCCB2488-644E-4730-9B71-17FC1CB3EC75}" destId="{044980B1-2BE9-4068-8CB1-E12EAB159205}" srcOrd="2" destOrd="0" presId="urn:microsoft.com/office/officeart/2005/8/layout/process1"/>
    <dgm:cxn modelId="{1B988A2A-D563-4C49-8C8A-07D438D54E83}" type="presParOf" srcId="{CCCB2488-644E-4730-9B71-17FC1CB3EC75}" destId="{C82483E1-AEA1-499D-A7F0-2F5BCB9E41BC}" srcOrd="3" destOrd="0" presId="urn:microsoft.com/office/officeart/2005/8/layout/process1"/>
    <dgm:cxn modelId="{836CDB95-9D49-4563-8C93-1857B98979AA}" type="presParOf" srcId="{C82483E1-AEA1-499D-A7F0-2F5BCB9E41BC}" destId="{59AF7FBA-261C-4C46-B4F2-5A2DCAB551FE}" srcOrd="0" destOrd="0" presId="urn:microsoft.com/office/officeart/2005/8/layout/process1"/>
    <dgm:cxn modelId="{0837E2A5-833E-44A8-93A1-F9E7D54E448C}" type="presParOf" srcId="{CCCB2488-644E-4730-9B71-17FC1CB3EC75}" destId="{E79CF174-B126-47F7-85E3-E87D5116D2AB}" srcOrd="4" destOrd="0" presId="urn:microsoft.com/office/officeart/2005/8/layout/process1"/>
    <dgm:cxn modelId="{294D871E-E39F-492B-952D-691800734EC4}" type="presParOf" srcId="{CCCB2488-644E-4730-9B71-17FC1CB3EC75}" destId="{6CA46D93-6E7B-4331-BB40-B2B8935AF52F}" srcOrd="5" destOrd="0" presId="urn:microsoft.com/office/officeart/2005/8/layout/process1"/>
    <dgm:cxn modelId="{EE0C1914-8D07-4294-9B61-DD652CD0A270}" type="presParOf" srcId="{6CA46D93-6E7B-4331-BB40-B2B8935AF52F}" destId="{977E8BC1-6BE2-4056-BC65-46FBFEEE7DC9}" srcOrd="0" destOrd="0" presId="urn:microsoft.com/office/officeart/2005/8/layout/process1"/>
    <dgm:cxn modelId="{2E8D319A-7272-4317-9D80-875D88C54903}" type="presParOf" srcId="{CCCB2488-644E-4730-9B71-17FC1CB3EC75}" destId="{022D7FC4-A42C-467B-B60F-95FC65EBA582}" srcOrd="6" destOrd="0" presId="urn:microsoft.com/office/officeart/2005/8/layout/process1"/>
    <dgm:cxn modelId="{18B007B3-EFBD-4EBB-B0C5-C2E052A21CAA}" type="presParOf" srcId="{CCCB2488-644E-4730-9B71-17FC1CB3EC75}" destId="{BFFEB91C-6348-406E-9172-36505504AE66}" srcOrd="7" destOrd="0" presId="urn:microsoft.com/office/officeart/2005/8/layout/process1"/>
    <dgm:cxn modelId="{8F94AEA1-C3BB-4F29-A5EA-A4FB135AB31B}" type="presParOf" srcId="{BFFEB91C-6348-406E-9172-36505504AE66}" destId="{322F1202-315C-4962-9823-885D53DA303F}" srcOrd="0" destOrd="0" presId="urn:microsoft.com/office/officeart/2005/8/layout/process1"/>
    <dgm:cxn modelId="{B1ECEC03-7091-4320-AADB-E2E93F09EA7F}" type="presParOf" srcId="{CCCB2488-644E-4730-9B71-17FC1CB3EC75}" destId="{5A7D3E02-9E51-4D56-87D6-9986A949BE04}"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AAE4C-517D-43CD-B649-D1DFA2A490BC}">
      <dsp:nvSpPr>
        <dsp:cNvPr id="0" name=""/>
        <dsp:cNvSpPr/>
      </dsp:nvSpPr>
      <dsp:spPr>
        <a:xfrm>
          <a:off x="15779" y="4340834"/>
          <a:ext cx="3522896" cy="184813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DM Sans" charset="0"/>
            </a:rPr>
            <a:t>Urgency of the market need</a:t>
          </a:r>
          <a:endParaRPr lang="en-IN" sz="3200" kern="1200" dirty="0">
            <a:latin typeface="DM Sans" charset="0"/>
          </a:endParaRPr>
        </a:p>
      </dsp:txBody>
      <dsp:txXfrm>
        <a:off x="69909" y="4394964"/>
        <a:ext cx="3414636" cy="1739878"/>
      </dsp:txXfrm>
    </dsp:sp>
    <dsp:sp modelId="{8F68837E-3AC4-4B3D-8B8E-0D4F0D0CF9CB}">
      <dsp:nvSpPr>
        <dsp:cNvPr id="0" name=""/>
        <dsp:cNvSpPr/>
      </dsp:nvSpPr>
      <dsp:spPr>
        <a:xfrm rot="108069">
          <a:off x="4173432" y="5170006"/>
          <a:ext cx="1347054" cy="3828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4173460" y="5244773"/>
        <a:ext cx="1232197" cy="229714"/>
      </dsp:txXfrm>
    </dsp:sp>
    <dsp:sp modelId="{044980B1-2BE9-4068-8CB1-E12EAB159205}">
      <dsp:nvSpPr>
        <dsp:cNvPr id="0" name=""/>
        <dsp:cNvSpPr/>
      </dsp:nvSpPr>
      <dsp:spPr>
        <a:xfrm>
          <a:off x="6079031" y="4523670"/>
          <a:ext cx="3024872" cy="1848138"/>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DM Sans" charset="0"/>
            </a:rPr>
            <a:t>Adequate market size</a:t>
          </a:r>
          <a:endParaRPr lang="en-IN" sz="3200" kern="1200" dirty="0">
            <a:latin typeface="DM Sans" charset="0"/>
          </a:endParaRPr>
        </a:p>
      </dsp:txBody>
      <dsp:txXfrm>
        <a:off x="6133161" y="4577800"/>
        <a:ext cx="2916612" cy="1739878"/>
      </dsp:txXfrm>
    </dsp:sp>
    <dsp:sp modelId="{C82483E1-AEA1-499D-A7F0-2F5BCB9E41BC}">
      <dsp:nvSpPr>
        <dsp:cNvPr id="0" name=""/>
        <dsp:cNvSpPr/>
      </dsp:nvSpPr>
      <dsp:spPr>
        <a:xfrm rot="1353748">
          <a:off x="9315360" y="6083135"/>
          <a:ext cx="532199" cy="382858"/>
        </a:xfrm>
        <a:prstGeom prst="rightArrow">
          <a:avLst>
            <a:gd name="adj1" fmla="val 60000"/>
            <a:gd name="adj2" fmla="val 50000"/>
          </a:avLst>
        </a:prstGeom>
        <a:solidFill>
          <a:schemeClr val="accent2">
            <a:hueOff val="1560506"/>
            <a:satOff val="-1946"/>
            <a:lumOff val="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9319755" y="6137672"/>
        <a:ext cx="417342" cy="229714"/>
      </dsp:txXfrm>
    </dsp:sp>
    <dsp:sp modelId="{E79CF174-B126-47F7-85E3-E87D5116D2AB}">
      <dsp:nvSpPr>
        <dsp:cNvPr id="0" name=""/>
        <dsp:cNvSpPr/>
      </dsp:nvSpPr>
      <dsp:spPr>
        <a:xfrm>
          <a:off x="10031198" y="6110205"/>
          <a:ext cx="2757442" cy="1848138"/>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DM Sans" charset="0"/>
            </a:rPr>
            <a:t>Sound business model</a:t>
          </a:r>
          <a:endParaRPr lang="en-IN" sz="3200" kern="1200" dirty="0">
            <a:latin typeface="DM Sans" charset="0"/>
          </a:endParaRPr>
        </a:p>
      </dsp:txBody>
      <dsp:txXfrm>
        <a:off x="10085328" y="6164335"/>
        <a:ext cx="2649182" cy="1739878"/>
      </dsp:txXfrm>
    </dsp:sp>
    <dsp:sp modelId="{6CA46D93-6E7B-4331-BB40-B2B8935AF52F}">
      <dsp:nvSpPr>
        <dsp:cNvPr id="0" name=""/>
        <dsp:cNvSpPr/>
      </dsp:nvSpPr>
      <dsp:spPr>
        <a:xfrm rot="8917013">
          <a:off x="9433822" y="7911222"/>
          <a:ext cx="449309" cy="382858"/>
        </a:xfrm>
        <a:prstGeom prst="rightArrow">
          <a:avLst>
            <a:gd name="adj1" fmla="val 60000"/>
            <a:gd name="adj2" fmla="val 50000"/>
          </a:avLst>
        </a:prstGeom>
        <a:solidFill>
          <a:schemeClr val="accent2">
            <a:hueOff val="3121013"/>
            <a:satOff val="-3893"/>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9540277" y="7957888"/>
        <a:ext cx="334452" cy="229714"/>
      </dsp:txXfrm>
    </dsp:sp>
    <dsp:sp modelId="{022D7FC4-A42C-467B-B60F-95FC65EBA582}">
      <dsp:nvSpPr>
        <dsp:cNvPr id="0" name=""/>
        <dsp:cNvSpPr/>
      </dsp:nvSpPr>
      <dsp:spPr>
        <a:xfrm>
          <a:off x="6766771" y="8167608"/>
          <a:ext cx="2540695" cy="1848138"/>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DM Sans" charset="0"/>
            </a:rPr>
            <a:t>Potential brand value</a:t>
          </a:r>
          <a:endParaRPr lang="en-IN" sz="3200" kern="1200" dirty="0">
            <a:latin typeface="DM Sans" charset="0"/>
          </a:endParaRPr>
        </a:p>
      </dsp:txBody>
      <dsp:txXfrm>
        <a:off x="6820901" y="8221738"/>
        <a:ext cx="2432435" cy="1739878"/>
      </dsp:txXfrm>
    </dsp:sp>
    <dsp:sp modelId="{BFFEB91C-6348-406E-9172-36505504AE66}">
      <dsp:nvSpPr>
        <dsp:cNvPr id="0" name=""/>
        <dsp:cNvSpPr/>
      </dsp:nvSpPr>
      <dsp:spPr>
        <a:xfrm rot="10755935">
          <a:off x="4449800" y="8936142"/>
          <a:ext cx="1574437" cy="382858"/>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4564652" y="9011978"/>
        <a:ext cx="1459580" cy="229714"/>
      </dsp:txXfrm>
    </dsp:sp>
    <dsp:sp modelId="{5A7D3E02-9E51-4D56-87D6-9986A949BE04}">
      <dsp:nvSpPr>
        <dsp:cNvPr id="0" name=""/>
        <dsp:cNvSpPr/>
      </dsp:nvSpPr>
      <dsp:spPr>
        <a:xfrm>
          <a:off x="389297" y="8243806"/>
          <a:ext cx="3407081" cy="1848138"/>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DM Sans" charset="0"/>
            </a:rPr>
            <a:t>An able management team</a:t>
          </a:r>
          <a:endParaRPr lang="en-IN" sz="3200" kern="1200" dirty="0">
            <a:latin typeface="DM Sans" charset="0"/>
          </a:endParaRPr>
        </a:p>
      </dsp:txBody>
      <dsp:txXfrm>
        <a:off x="443427" y="8297936"/>
        <a:ext cx="3298821" cy="17398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07FCAC-64E8-41FF-8DCC-7DA1CBE384F8}" type="datetimeFigureOut">
              <a:rPr lang="en-IN" smtClean="0"/>
              <a:t>19/01/23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A6040D-1FE7-4A3C-936F-72FF67B4C8FA}" type="slidenum">
              <a:rPr lang="en-IN" smtClean="0"/>
              <a:t>‹#›</a:t>
            </a:fld>
            <a:endParaRPr lang="en-IN"/>
          </a:p>
        </p:txBody>
      </p:sp>
    </p:spTree>
    <p:extLst>
      <p:ext uri="{BB962C8B-B14F-4D97-AF65-F5344CB8AC3E}">
        <p14:creationId xmlns:p14="http://schemas.microsoft.com/office/powerpoint/2010/main" val="171122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Psychological Models</a:t>
            </a:r>
          </a:p>
          <a:p>
            <a:pPr algn="just"/>
            <a:r>
              <a:rPr lang="en-US" dirty="0"/>
              <a:t>The psychological model is based on the psychological approach to entrepreneurship. The essence of psychological theory is an understanding of the difference in individuals' attitudes. According to this theory, the internal attitude and ability to judge and forecast any situation lead a person to become a successful entrepreneur. David McClelland's theory on need for achievement is the most important among the various psychological theories on entrepreneurship. In his theory. McClelland emphasized the relationship of need for achievement or achievement motivation to eco </a:t>
            </a:r>
            <a:r>
              <a:rPr lang="en-US" dirty="0" err="1"/>
              <a:t>nomic</a:t>
            </a:r>
            <a:r>
              <a:rPr lang="en-US" dirty="0"/>
              <a:t> development via entrepreneurial activities. He considers "achievement motivation" to be the major determinant of entrepreneurial development.</a:t>
            </a:r>
          </a:p>
          <a:p>
            <a:r>
              <a:rPr lang="en-US" sz="1400" b="1" dirty="0"/>
              <a:t>McClelland's Theory of Achievement Motivation </a:t>
            </a:r>
          </a:p>
          <a:p>
            <a:pPr algn="just"/>
            <a:r>
              <a:rPr lang="en-US" sz="1400" dirty="0"/>
              <a:t>David </a:t>
            </a:r>
            <a:r>
              <a:rPr lang="en-US" dirty="0"/>
              <a:t>McClelland has explained entre </a:t>
            </a:r>
            <a:r>
              <a:rPr lang="en-US" dirty="0" err="1"/>
              <a:t>preneurial</a:t>
            </a:r>
            <a:r>
              <a:rPr lang="en-US" dirty="0"/>
              <a:t> development from a psychological perspective. He considers entrepreneurs as people who do things in a better way and make decisions in times of uncertainty. He argues that motivation is an important determinant for entrepreneurial growth. The dream to achieve big things overpowers monetary or other external incentives. The McClelland Theory of Achievement Motivation holds that people have the following three motives for accomplishing things:</a:t>
            </a:r>
          </a:p>
          <a:p>
            <a:r>
              <a:rPr lang="en-US" dirty="0"/>
              <a:t>Need for Power (</a:t>
            </a:r>
            <a:r>
              <a:rPr lang="en-US" dirty="0" err="1"/>
              <a:t>nP</a:t>
            </a:r>
            <a:r>
              <a:rPr lang="en-US" dirty="0"/>
              <a:t>), or the drive to influence others and any given situation. </a:t>
            </a:r>
          </a:p>
          <a:p>
            <a:r>
              <a:rPr lang="en-US" dirty="0"/>
              <a:t>Need for Affiliation (</a:t>
            </a:r>
            <a:r>
              <a:rPr lang="en-US" dirty="0" err="1"/>
              <a:t>nAff</a:t>
            </a:r>
            <a:r>
              <a:rPr lang="en-US" dirty="0"/>
              <a:t>), or the drive for interpersonal relationship.</a:t>
            </a:r>
          </a:p>
          <a:p>
            <a:r>
              <a:rPr lang="en-US" dirty="0"/>
              <a:t>Need for Achievement (</a:t>
            </a:r>
            <a:r>
              <a:rPr lang="en-US" dirty="0" err="1"/>
              <a:t>nAch</a:t>
            </a:r>
            <a:r>
              <a:rPr lang="en-US" dirty="0"/>
              <a:t>), or the drive to excel, advance, and grow.</a:t>
            </a:r>
          </a:p>
          <a:p>
            <a:r>
              <a:rPr lang="en-US" dirty="0"/>
              <a:t>McClelland suggests that all of these three needs may simultaneously act on an individual. </a:t>
            </a:r>
            <a:r>
              <a:rPr lang="en-US" dirty="0" err="1"/>
              <a:t>However,in</a:t>
            </a:r>
            <a:r>
              <a:rPr lang="en-US" dirty="0"/>
              <a:t> the case of an entrepreneur, the need for achievement is found to dominate.</a:t>
            </a:r>
          </a:p>
          <a:p>
            <a:endParaRPr lang="en-US" dirty="0"/>
          </a:p>
          <a:p>
            <a:r>
              <a:rPr lang="en-US" b="1" dirty="0"/>
              <a:t>Theory of Withdrawal of Status Respect (1964) </a:t>
            </a:r>
          </a:p>
          <a:p>
            <a:r>
              <a:rPr lang="en-US" dirty="0"/>
              <a:t>Everett Hagen's concept of the entrepreneur is that of a "creative personality" interested in accelerating change and driven by a motivation to achieve. According to Hagen, entrepreneurial growth has been very gradual and may or may not even occur in the same generation. In his theory of withdrawal of status respect, Everett Hagen's argument is that certain social changes may disrupt the stability of traditional society and cause pay </a:t>
            </a:r>
            <a:r>
              <a:rPr lang="en-US" dirty="0" err="1"/>
              <a:t>chological</a:t>
            </a:r>
            <a:r>
              <a:rPr lang="en-US" dirty="0"/>
              <a:t> changes in a group or in an individual. The withdrawal of status respect may occur when a traditional, group is displaced from its previous status or on migration to some other place or to a new society." Hagen uses the case of Japanese history to substantiate his argument</a:t>
            </a:r>
          </a:p>
          <a:p>
            <a:endParaRPr lang="en-US" dirty="0"/>
          </a:p>
          <a:p>
            <a:r>
              <a:rPr lang="en-US" b="1" dirty="0"/>
              <a:t>Internal-External Locus of Control Theory </a:t>
            </a:r>
          </a:p>
          <a:p>
            <a:r>
              <a:rPr lang="en-US" dirty="0"/>
              <a:t>Professor J. D. Rotter of Ohio University introduced the Internal-External Locus of Control Theory, which highlights the self-confidence of a person, and the dependency on fortune and external environment for becoming an entrepreneur According to this theory, the internal locus of control comprises self-confidence, extreme belief in one's own ability, and initiatives taken by an individual. Locus of control determines whether a per son perceives a potential goal to be attainable through one's own actions (internal locus of control) or through uncontrollable external factors (external locus of control).</a:t>
            </a:r>
            <a:endParaRPr lang="en-IN" dirty="0"/>
          </a:p>
        </p:txBody>
      </p:sp>
      <p:sp>
        <p:nvSpPr>
          <p:cNvPr id="4" name="Slide Number Placeholder 3"/>
          <p:cNvSpPr>
            <a:spLocks noGrp="1"/>
          </p:cNvSpPr>
          <p:nvPr>
            <p:ph type="sldNum" sz="quarter" idx="10"/>
          </p:nvPr>
        </p:nvSpPr>
        <p:spPr/>
        <p:txBody>
          <a:bodyPr/>
          <a:lstStyle/>
          <a:p>
            <a:fld id="{D4A6040D-1FE7-4A3C-936F-72FF67B4C8FA}" type="slidenum">
              <a:rPr lang="en-IN" smtClean="0"/>
              <a:t>3</a:t>
            </a:fld>
            <a:endParaRPr lang="en-IN"/>
          </a:p>
        </p:txBody>
      </p:sp>
    </p:spTree>
    <p:extLst>
      <p:ext uri="{BB962C8B-B14F-4D97-AF65-F5344CB8AC3E}">
        <p14:creationId xmlns:p14="http://schemas.microsoft.com/office/powerpoint/2010/main" val="170635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a:t>Sociological Models</a:t>
            </a:r>
          </a:p>
          <a:p>
            <a:pPr algn="just"/>
            <a:r>
              <a:rPr lang="en-US" dirty="0"/>
              <a:t>The sociological theory of entrepreneurship holds social cultures to be the driving force behind entrepreneurship. The entrepreneur becomes a role performer in conformity with the role </a:t>
            </a:r>
            <a:r>
              <a:rPr lang="en-US" dirty="0" err="1"/>
              <a:t>expecta</a:t>
            </a:r>
            <a:r>
              <a:rPr lang="en-US" dirty="0"/>
              <a:t> </a:t>
            </a:r>
            <a:r>
              <a:rPr lang="en-US" dirty="0" err="1"/>
              <a:t>tions</a:t>
            </a:r>
            <a:r>
              <a:rPr lang="en-US" dirty="0"/>
              <a:t> of society. Such role expectations are based on religious beliefs, taboos, and customs. Max Weber, </a:t>
            </a:r>
            <a:r>
              <a:rPr lang="en-US" dirty="0" err="1"/>
              <a:t>Hozelist</a:t>
            </a:r>
            <a:r>
              <a:rPr lang="en-US" dirty="0"/>
              <a:t>, Thomas Cochran, and Frank W. Young all advocated a sociological explanation for the development of entrepreneurship.</a:t>
            </a:r>
          </a:p>
          <a:p>
            <a:endParaRPr lang="en-US" dirty="0"/>
          </a:p>
          <a:p>
            <a:r>
              <a:rPr lang="en-US" b="1" dirty="0"/>
              <a:t>Max Weber's Theory of Religious Beliefs </a:t>
            </a:r>
          </a:p>
          <a:p>
            <a:pPr algn="just"/>
            <a:r>
              <a:rPr lang="en-US" dirty="0"/>
              <a:t>According to Max Weber, religious beliefs are the driving or restraining forces for entrepreneurial activity. For one thing, religious beliefs play a crucial role in determining the attitude of the entrepreneur towards generating or limiting profits. Weber took the position that entrepreneurial growth is dependent upon the ethical values (due to religion) of society.</a:t>
            </a:r>
          </a:p>
          <a:p>
            <a:pPr algn="just"/>
            <a:r>
              <a:rPr lang="en-US" dirty="0"/>
              <a:t>Weber stressed the spirit of capitalism, which promotes a favourable attitude in society towards the acquisition of wealth. Capitalism thrives under the Protestant work ethic that advocates hard work, honesty, and discipline. The spirit of capitalism, coupled with the motive of profit, results </a:t>
            </a:r>
            <a:r>
              <a:rPr lang="en-US" dirty="0" err="1"/>
              <a:t>inthe</a:t>
            </a:r>
            <a:r>
              <a:rPr lang="en-US" dirty="0"/>
              <a:t> creation of a large number of successful business enterprises.</a:t>
            </a:r>
          </a:p>
          <a:p>
            <a:pPr algn="just"/>
            <a:r>
              <a:rPr lang="en-US" dirty="0"/>
              <a:t>Weber distinguished between the "spirit of capitalism" and the "adventurous spirit." The spirit of capitalism is influenced by a strict discipline, whereas the adventurous spirit comes from the free force of impulse. The right combination of discipline and impulse defines the successful entrepreneur.</a:t>
            </a:r>
          </a:p>
          <a:p>
            <a:pPr algn="just"/>
            <a:endParaRPr lang="en-US" dirty="0"/>
          </a:p>
          <a:p>
            <a:pPr algn="just"/>
            <a:r>
              <a:rPr lang="en-US" b="1" dirty="0" err="1"/>
              <a:t>Hozelist's</a:t>
            </a:r>
            <a:r>
              <a:rPr lang="en-US" b="1" dirty="0"/>
              <a:t> Sociocultural Theory </a:t>
            </a:r>
          </a:p>
          <a:p>
            <a:pPr algn="just"/>
            <a:r>
              <a:rPr lang="en-US" dirty="0"/>
              <a:t>According to </a:t>
            </a:r>
            <a:r>
              <a:rPr lang="en-US" dirty="0" err="1"/>
              <a:t>Hozelist</a:t>
            </a:r>
            <a:r>
              <a:rPr lang="en-US" dirty="0"/>
              <a:t>, a specific social culture leads to growth in entrepreneurship. Social sanctions, cultural values, and role expectations are responsible for the emergence of entrepreneurship. He also propounded that entrepreneurship grows in societies that permit variability in choice of paths of life and non-standard socialization of individuals. </a:t>
            </a:r>
            <a:r>
              <a:rPr lang="en-US" dirty="0" err="1"/>
              <a:t>Hozel</a:t>
            </a:r>
            <a:r>
              <a:rPr lang="en-US" dirty="0"/>
              <a:t> </a:t>
            </a:r>
            <a:r>
              <a:rPr lang="en-US" dirty="0" err="1"/>
              <a:t>ist's</a:t>
            </a:r>
            <a:r>
              <a:rPr lang="en-US" dirty="0"/>
              <a:t> approach emphasizes the theory of deviance and assumes that those who introduce changes must be deviants since they reject the traditional way of doing things.</a:t>
            </a:r>
          </a:p>
          <a:p>
            <a:pPr algn="just"/>
            <a:endParaRPr lang="en-US" dirty="0"/>
          </a:p>
          <a:p>
            <a:pPr algn="just"/>
            <a:r>
              <a:rPr lang="en-US" b="1" dirty="0"/>
              <a:t>Thomas Cochran's Theory of Entrepreneurial Supply </a:t>
            </a:r>
          </a:p>
          <a:p>
            <a:pPr algn="just"/>
            <a:r>
              <a:rPr lang="en-US" dirty="0"/>
              <a:t>Thomas Cochran, in agreement with </a:t>
            </a:r>
            <a:r>
              <a:rPr lang="en-US" dirty="0" err="1"/>
              <a:t>Hozelist</a:t>
            </a:r>
            <a:r>
              <a:rPr lang="en-US" dirty="0"/>
              <a:t>, believed that the environment in which an individual is brought up determines his entrepreneurial urge. According to him, the supply of entrepreneurs in society needs to be seen with reference to prevailing child-rearing practices. He stated that the performance of the entrepreneur might be seen in reference to his own attitudes towards an occupation. Values and role expectations of the particular social group to which he belongs are the most important determinants in the performance of business entrepreneurial roles.</a:t>
            </a:r>
          </a:p>
          <a:p>
            <a:pPr algn="just"/>
            <a:endParaRPr lang="en-US" dirty="0"/>
          </a:p>
          <a:p>
            <a:pPr algn="just"/>
            <a:r>
              <a:rPr lang="en-US" b="1" dirty="0"/>
              <a:t>Frank W. Young's Theory of Group Level Pattern </a:t>
            </a:r>
          </a:p>
          <a:p>
            <a:pPr algn="just"/>
            <a:r>
              <a:rPr lang="en-US" dirty="0"/>
              <a:t>Frank W. Young's theory of entrepreneurship is one of change based upon society's incorporation of relative sub-groups within society. He said that groups can be reactive in two ways: If a group experiences low status recognition and denial of access to important social networks, and if the group possesses a greater range of institution resources than other groups at the same system level. These two factors bring development to the society. A group without anything will compete with other groups and also try to acquire societal recognition. A sub-group that has a relatively low status in a larger society </a:t>
            </a:r>
            <a:r>
              <a:rPr lang="en-US" dirty="0" err="1"/>
              <a:t>willlead</a:t>
            </a:r>
            <a:r>
              <a:rPr lang="en-US" dirty="0"/>
              <a:t> to entrepreneurial </a:t>
            </a:r>
            <a:r>
              <a:rPr lang="en-US" dirty="0" err="1"/>
              <a:t>behaviour</a:t>
            </a:r>
            <a:r>
              <a:rPr lang="en-US" dirty="0"/>
              <a:t> if the group has better institutional resources than others in </a:t>
            </a:r>
            <a:r>
              <a:rPr lang="en-US" dirty="0" err="1"/>
              <a:t>thesociety</a:t>
            </a:r>
            <a:r>
              <a:rPr lang="en-US" dirty="0"/>
              <a:t> at the same level. Young's model of entrepreneurship suggests the creation of </a:t>
            </a:r>
            <a:r>
              <a:rPr lang="en-US" dirty="0" err="1"/>
              <a:t>supportinginstitutions</a:t>
            </a:r>
            <a:r>
              <a:rPr lang="en-US" dirty="0"/>
              <a:t> in society, such as the family, as the determinant of entrepreneurship.</a:t>
            </a:r>
            <a:endParaRPr lang="en-IN" dirty="0"/>
          </a:p>
        </p:txBody>
      </p:sp>
      <p:sp>
        <p:nvSpPr>
          <p:cNvPr id="4" name="Slide Number Placeholder 3"/>
          <p:cNvSpPr>
            <a:spLocks noGrp="1"/>
          </p:cNvSpPr>
          <p:nvPr>
            <p:ph type="sldNum" sz="quarter" idx="10"/>
          </p:nvPr>
        </p:nvSpPr>
        <p:spPr/>
        <p:txBody>
          <a:bodyPr/>
          <a:lstStyle/>
          <a:p>
            <a:fld id="{D4A6040D-1FE7-4A3C-936F-72FF67B4C8FA}" type="slidenum">
              <a:rPr lang="en-IN" smtClean="0"/>
              <a:t>4</a:t>
            </a:fld>
            <a:endParaRPr lang="en-IN"/>
          </a:p>
        </p:txBody>
      </p:sp>
    </p:spTree>
    <p:extLst>
      <p:ext uri="{BB962C8B-B14F-4D97-AF65-F5344CB8AC3E}">
        <p14:creationId xmlns:p14="http://schemas.microsoft.com/office/powerpoint/2010/main" val="18875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Integrated Models</a:t>
            </a:r>
          </a:p>
          <a:p>
            <a:pPr algn="just"/>
            <a:endParaRPr lang="en-US" dirty="0"/>
          </a:p>
          <a:p>
            <a:pPr algn="just"/>
            <a:r>
              <a:rPr lang="en-US" dirty="0"/>
              <a:t>In search of an integrated approach, the </a:t>
            </a:r>
            <a:r>
              <a:rPr lang="en-US" dirty="0" err="1"/>
              <a:t>behaviourists</a:t>
            </a:r>
            <a:r>
              <a:rPr lang="en-US" dirty="0"/>
              <a:t> tried to synthesize psychology and sociology to explain entrepreneurship. However, there has been a dominant influence of psychological parameters in their interpretation of entrepreneurial </a:t>
            </a:r>
            <a:r>
              <a:rPr lang="en-US" dirty="0" err="1"/>
              <a:t>behaviour</a:t>
            </a:r>
            <a:r>
              <a:rPr lang="en-US" dirty="0"/>
              <a:t>. In </a:t>
            </a:r>
            <a:r>
              <a:rPr lang="en-US" dirty="0" err="1"/>
              <a:t>Udai</a:t>
            </a:r>
            <a:r>
              <a:rPr lang="en-US" dirty="0"/>
              <a:t> </a:t>
            </a:r>
            <a:r>
              <a:rPr lang="en-US" dirty="0" err="1"/>
              <a:t>Pareek</a:t>
            </a:r>
            <a:r>
              <a:rPr lang="en-US" dirty="0"/>
              <a:t> and T. V. </a:t>
            </a:r>
            <a:r>
              <a:rPr lang="en-US" dirty="0" err="1"/>
              <a:t>Rao's</a:t>
            </a:r>
            <a:r>
              <a:rPr lang="en-US" dirty="0"/>
              <a:t> theoretical framework for </a:t>
            </a:r>
            <a:r>
              <a:rPr lang="en-US" dirty="0" err="1"/>
              <a:t>analysing</a:t>
            </a:r>
            <a:r>
              <a:rPr lang="en-US" dirty="0"/>
              <a:t> entrepreneurship, they argue that there are some sequential propositions in human </a:t>
            </a:r>
            <a:r>
              <a:rPr lang="en-US" dirty="0" err="1"/>
              <a:t>behaviour</a:t>
            </a:r>
            <a:r>
              <a:rPr lang="en-US" dirty="0"/>
              <a:t> that lead to entrepreneurship. According to them, these propositions, which occur in sequence, ultimately end up in entrepreneurial development. According to T. V. </a:t>
            </a:r>
            <a:r>
              <a:rPr lang="en-US" dirty="0" err="1"/>
              <a:t>Rao</a:t>
            </a:r>
            <a:r>
              <a:rPr lang="en-US" dirty="0"/>
              <a:t>, the optimal presence of the following factors, which are additive in nature, leads to the initiation of entrepreneurship:</a:t>
            </a:r>
          </a:p>
          <a:p>
            <a:endParaRPr lang="en-US" dirty="0"/>
          </a:p>
          <a:p>
            <a:r>
              <a:rPr lang="en-US" dirty="0"/>
              <a:t>Need for motive (achievement motivation) the dynamic which is the main thrust behind entrepreneurial action.</a:t>
            </a:r>
          </a:p>
          <a:p>
            <a:endParaRPr lang="en-US" dirty="0"/>
          </a:p>
          <a:p>
            <a:r>
              <a:rPr lang="en-US" dirty="0"/>
              <a:t>Long-term involvement in thought and action to achieve the goal in entrepreneurial activity. </a:t>
            </a:r>
          </a:p>
          <a:p>
            <a:endParaRPr lang="en-US" dirty="0"/>
          </a:p>
          <a:p>
            <a:r>
              <a:rPr lang="en-US" dirty="0"/>
              <a:t>Personal, social, and material resources favourable to entrepreneurial activity.</a:t>
            </a:r>
          </a:p>
          <a:p>
            <a:endParaRPr lang="en-US" dirty="0"/>
          </a:p>
          <a:p>
            <a:r>
              <a:rPr lang="en-US" dirty="0"/>
              <a:t>Sociopolitical system suitable for the establishment, development, and expansion of an enterprise.</a:t>
            </a:r>
            <a:endParaRPr lang="en-IN" dirty="0"/>
          </a:p>
        </p:txBody>
      </p:sp>
      <p:sp>
        <p:nvSpPr>
          <p:cNvPr id="4" name="Slide Number Placeholder 3"/>
          <p:cNvSpPr>
            <a:spLocks noGrp="1"/>
          </p:cNvSpPr>
          <p:nvPr>
            <p:ph type="sldNum" sz="quarter" idx="10"/>
          </p:nvPr>
        </p:nvSpPr>
        <p:spPr/>
        <p:txBody>
          <a:bodyPr/>
          <a:lstStyle/>
          <a:p>
            <a:fld id="{D4A6040D-1FE7-4A3C-936F-72FF67B4C8FA}" type="slidenum">
              <a:rPr lang="en-IN" smtClean="0"/>
              <a:t>5</a:t>
            </a:fld>
            <a:endParaRPr lang="en-IN"/>
          </a:p>
        </p:txBody>
      </p:sp>
    </p:spTree>
    <p:extLst>
      <p:ext uri="{BB962C8B-B14F-4D97-AF65-F5344CB8AC3E}">
        <p14:creationId xmlns:p14="http://schemas.microsoft.com/office/powerpoint/2010/main" val="411509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1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9.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2.svg"/><Relationship Id="rId15" Type="http://schemas.openxmlformats.org/officeDocument/2006/relationships/image" Target="../media/image18.svg"/><Relationship Id="rId10" Type="http://schemas.openxmlformats.org/officeDocument/2006/relationships/image" Target="../media/image1.png"/><Relationship Id="rId19" Type="http://schemas.openxmlformats.org/officeDocument/2006/relationships/image" Target="../media/image6.svg"/><Relationship Id="rId4" Type="http://schemas.openxmlformats.org/officeDocument/2006/relationships/image" Target="../media/image11.png"/><Relationship Id="rId9" Type="http://schemas.openxmlformats.org/officeDocument/2006/relationships/image" Target="../media/image14.svg"/><Relationship Id="rId1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038600" y="3782985"/>
            <a:ext cx="9677399" cy="1846659"/>
          </a:xfrm>
          <a:prstGeom prst="rect">
            <a:avLst/>
          </a:prstGeom>
        </p:spPr>
        <p:txBody>
          <a:bodyPr wrap="square" lIns="0" tIns="0" rIns="0" bIns="0" rtlCol="0" anchor="t">
            <a:spAutoFit/>
          </a:bodyPr>
          <a:lstStyle/>
          <a:p>
            <a:pPr algn="ctr"/>
            <a:r>
              <a:rPr lang="en-US" sz="6000" dirty="0">
                <a:solidFill>
                  <a:srgbClr val="000000"/>
                </a:solidFill>
                <a:latin typeface="DM Sans Bold"/>
              </a:rPr>
              <a:t>Models of Entrepreneurial Development</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217064" y="3105761"/>
            <a:ext cx="5229066" cy="11412644"/>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51213" y="3302457"/>
            <a:ext cx="4716622" cy="131682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2284480051"/>
              </p:ext>
            </p:extLst>
          </p:nvPr>
        </p:nvGraphicFramePr>
        <p:xfrm>
          <a:off x="1143000" y="114300"/>
          <a:ext cx="16459200" cy="9619818"/>
        </p:xfrm>
        <a:graphic>
          <a:graphicData uri="http://schemas.openxmlformats.org/drawingml/2006/table">
            <a:tb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extLst>
                  <a:ext uri="{0D108BD9-81ED-4DB2-BD59-A6C34878D82A}">
                    <a16:rowId xmlns:a16="http://schemas.microsoft.com/office/drawing/2014/main" val="10000"/>
                  </a:ext>
                </a:extLst>
              </a:tr>
              <a:tr h="2286000">
                <a:tc>
                  <a:txBody>
                    <a:bodyPr/>
                    <a:lstStyle/>
                    <a:p>
                      <a:pPr algn="just">
                        <a:defRPr/>
                      </a:pPr>
                      <a:r>
                        <a:rPr lang="en-US" sz="3000" dirty="0">
                          <a:solidFill>
                            <a:srgbClr val="000000"/>
                          </a:solidFill>
                          <a:latin typeface="DM Sans"/>
                        </a:rPr>
                        <a:t>Attitude Toward the system</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a:solidFill>
                            <a:srgbClr val="000000"/>
                          </a:solidFill>
                          <a:latin typeface="DM Sans"/>
                        </a:rPr>
                        <a:t>Sees system as nurturing and protective, seeks position within it.</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a:solidFill>
                            <a:srgbClr val="000000"/>
                          </a:solidFill>
                          <a:latin typeface="DM Sans"/>
                        </a:rPr>
                        <a:t>May rapidly advance in a system, when frustrated, reject the system and form his or her own.</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1"/>
                  </a:ext>
                </a:extLst>
              </a:tr>
              <a:tr h="2286000">
                <a:tc>
                  <a:txBody>
                    <a:bodyPr/>
                    <a:lstStyle/>
                    <a:p>
                      <a:pPr algn="just">
                        <a:defRPr/>
                      </a:pPr>
                      <a:r>
                        <a:rPr lang="en-US" sz="3000" dirty="0">
                          <a:solidFill>
                            <a:srgbClr val="000000"/>
                          </a:solidFill>
                          <a:latin typeface="DM Sans" charset="0"/>
                        </a:rPr>
                        <a:t>Problem-solving Style</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Works out problems within the system.</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Escapes problems in large and formal structures by leaving and starting over his own.</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2"/>
                  </a:ext>
                </a:extLst>
              </a:tr>
              <a:tr h="2057400">
                <a:tc>
                  <a:txBody>
                    <a:bodyPr/>
                    <a:lstStyle/>
                    <a:p>
                      <a:pPr algn="just">
                        <a:defRPr/>
                      </a:pPr>
                      <a:r>
                        <a:rPr lang="en-US" sz="3000" dirty="0">
                          <a:solidFill>
                            <a:srgbClr val="000000"/>
                          </a:solidFill>
                          <a:latin typeface="DM Sans" charset="0"/>
                        </a:rPr>
                        <a:t>Family History</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Family members worked for large organizations.</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Entrepreneurial small-business, professional, or agricultural background.</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3"/>
                  </a:ext>
                </a:extLst>
              </a:tr>
              <a:tr h="1847418">
                <a:tc>
                  <a:txBody>
                    <a:bodyPr/>
                    <a:lstStyle/>
                    <a:p>
                      <a:pPr algn="just">
                        <a:defRPr/>
                      </a:pPr>
                      <a:r>
                        <a:rPr lang="en-US" sz="3000" dirty="0">
                          <a:solidFill>
                            <a:srgbClr val="000000"/>
                          </a:solidFill>
                          <a:latin typeface="DM Sans" charset="0"/>
                        </a:rPr>
                        <a:t>Relationship with Parents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Independent of mother, good relations with father, but slightly dependent.</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Absent father or poor relations with father.</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7820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3157834461"/>
              </p:ext>
            </p:extLst>
          </p:nvPr>
        </p:nvGraphicFramePr>
        <p:xfrm>
          <a:off x="1143000" y="1333500"/>
          <a:ext cx="16459200" cy="7772400"/>
        </p:xfrm>
        <a:graphic>
          <a:graphicData uri="http://schemas.openxmlformats.org/drawingml/2006/table">
            <a:tb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extLst>
                  <a:ext uri="{0D108BD9-81ED-4DB2-BD59-A6C34878D82A}">
                    <a16:rowId xmlns:a16="http://schemas.microsoft.com/office/drawing/2014/main" val="10000"/>
                  </a:ext>
                </a:extLst>
              </a:tr>
              <a:tr h="2286000">
                <a:tc>
                  <a:txBody>
                    <a:bodyPr/>
                    <a:lstStyle/>
                    <a:p>
                      <a:pPr algn="just">
                        <a:defRPr/>
                      </a:pPr>
                      <a:r>
                        <a:rPr lang="en-US" sz="3000" dirty="0">
                          <a:solidFill>
                            <a:srgbClr val="000000"/>
                          </a:solidFill>
                          <a:latin typeface="DM Sans"/>
                        </a:rPr>
                        <a:t>Socio-economic Background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a:solidFill>
                            <a:srgbClr val="000000"/>
                          </a:solidFill>
                          <a:latin typeface="DM Sans"/>
                        </a:rPr>
                        <a:t>Middle-class background.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a:solidFill>
                            <a:srgbClr val="000000"/>
                          </a:solidFill>
                          <a:latin typeface="DM Sans"/>
                        </a:rPr>
                        <a:t>Lower-class background in some early studies, middle class in more recent ones.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1"/>
                  </a:ext>
                </a:extLst>
              </a:tr>
              <a:tr h="2286000">
                <a:tc>
                  <a:txBody>
                    <a:bodyPr/>
                    <a:lstStyle/>
                    <a:p>
                      <a:pPr algn="just">
                        <a:defRPr/>
                      </a:pPr>
                      <a:r>
                        <a:rPr lang="en-US" sz="3000" dirty="0">
                          <a:solidFill>
                            <a:srgbClr val="000000"/>
                          </a:solidFill>
                          <a:latin typeface="DM Sans" charset="0"/>
                        </a:rPr>
                        <a:t>Educational Level</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Highly educated.</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Less well educated in earlier studies, some graduate work but not Ph.D. in later ones.</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2"/>
                  </a:ext>
                </a:extLst>
              </a:tr>
              <a:tr h="2057400">
                <a:tc>
                  <a:txBody>
                    <a:bodyPr/>
                    <a:lstStyle/>
                    <a:p>
                      <a:pPr algn="just">
                        <a:defRPr/>
                      </a:pPr>
                      <a:r>
                        <a:rPr lang="en-US" sz="3000" dirty="0">
                          <a:solidFill>
                            <a:srgbClr val="000000"/>
                          </a:solidFill>
                          <a:latin typeface="DM Sans" charset="0"/>
                        </a:rPr>
                        <a:t>Relationship with Others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Hierarchy as basic relationship.</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Transactions and deal making as basic relationship.</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730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11334" y="3581083"/>
            <a:ext cx="14265333" cy="2462213"/>
          </a:xfrm>
          <a:prstGeom prst="rect">
            <a:avLst/>
          </a:prstGeom>
        </p:spPr>
        <p:txBody>
          <a:bodyPr lIns="0" tIns="0" rIns="0" bIns="0" rtlCol="0" anchor="t">
            <a:spAutoFit/>
          </a:bodyPr>
          <a:lstStyle/>
          <a:p>
            <a:pPr marL="0" lvl="0" indent="0" algn="ctr">
              <a:lnSpc>
                <a:spcPts val="9600"/>
              </a:lnSpc>
              <a:spcBef>
                <a:spcPct val="0"/>
              </a:spcBef>
            </a:pPr>
            <a:r>
              <a:rPr lang="en-US" sz="8000" u="none" dirty="0">
                <a:solidFill>
                  <a:srgbClr val="000000"/>
                </a:solidFill>
                <a:latin typeface="DM Sans Bold"/>
              </a:rPr>
              <a:t>Similarities between Managers and Entrepreneurs</a:t>
            </a: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601635" y="2233171"/>
            <a:ext cx="1084730" cy="749380"/>
          </a:xfrm>
          <a:prstGeom prst="rect">
            <a:avLst/>
          </a:prstGeom>
        </p:spPr>
      </p:pic>
      <p:sp>
        <p:nvSpPr>
          <p:cNvPr id="4" name="TextBox 5"/>
          <p:cNvSpPr txBox="1"/>
          <p:nvPr/>
        </p:nvSpPr>
        <p:spPr>
          <a:xfrm>
            <a:off x="2011335" y="6066156"/>
            <a:ext cx="14265332" cy="1477969"/>
          </a:xfrm>
          <a:prstGeom prst="rect">
            <a:avLst/>
          </a:prstGeom>
        </p:spPr>
        <p:txBody>
          <a:bodyPr wrap="square" lIns="0" tIns="0" rIns="0" bIns="0" rtlCol="0" anchor="t">
            <a:spAutoFit/>
          </a:bodyPr>
          <a:lstStyle/>
          <a:p>
            <a:pPr marL="0" lvl="0" indent="0" algn="ctr">
              <a:lnSpc>
                <a:spcPts val="5880"/>
              </a:lnSpc>
              <a:spcBef>
                <a:spcPct val="0"/>
              </a:spcBef>
            </a:pPr>
            <a:r>
              <a:rPr lang="en-US" sz="4200" dirty="0">
                <a:solidFill>
                  <a:srgbClr val="000000"/>
                </a:solidFill>
                <a:latin typeface="DM Sans"/>
              </a:rPr>
              <a:t>Focusing on the different perspective within each similarity</a:t>
            </a:r>
            <a:endParaRPr lang="en-US" sz="4200" u="none" dirty="0">
              <a:solidFill>
                <a:srgbClr val="000000"/>
              </a:solidFill>
              <a:latin typeface="DM Sans"/>
            </a:endParaRPr>
          </a:p>
        </p:txBody>
      </p:sp>
    </p:spTree>
    <p:extLst>
      <p:ext uri="{BB962C8B-B14F-4D97-AF65-F5344CB8AC3E}">
        <p14:creationId xmlns:p14="http://schemas.microsoft.com/office/powerpoint/2010/main" val="72822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1" y="1790700"/>
            <a:ext cx="8229600"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2121429" y="1790700"/>
            <a:ext cx="8229600"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419515" y="3924300"/>
            <a:ext cx="5227232" cy="3621119"/>
          </a:xfrm>
          <a:prstGeom prst="rect">
            <a:avLst/>
          </a:prstGeom>
        </p:spPr>
        <p:txBody>
          <a:bodyPr lIns="0" tIns="0" rIns="0" bIns="0" rtlCol="0" anchor="t">
            <a:spAutoFit/>
          </a:bodyPr>
          <a:lstStyle/>
          <a:p>
            <a:pPr marL="0" lvl="0" indent="0" algn="ctr">
              <a:lnSpc>
                <a:spcPts val="5696"/>
              </a:lnSpc>
              <a:spcBef>
                <a:spcPct val="0"/>
              </a:spcBef>
            </a:pPr>
            <a:endParaRPr dirty="0"/>
          </a:p>
          <a:p>
            <a:pPr lvl="0" algn="just">
              <a:lnSpc>
                <a:spcPts val="5696"/>
              </a:lnSpc>
              <a:spcBef>
                <a:spcPct val="0"/>
              </a:spcBef>
            </a:pPr>
            <a:r>
              <a:rPr lang="en-US" sz="4068" dirty="0">
                <a:solidFill>
                  <a:srgbClr val="000000"/>
                </a:solidFill>
                <a:latin typeface="DM Sans"/>
              </a:rPr>
              <a:t>Results of tomorrow, next year and coming five years. Long-term and very long-term.</a:t>
            </a:r>
            <a:endParaRPr lang="en-US" sz="4068" u="none" dirty="0">
              <a:solidFill>
                <a:srgbClr val="000000"/>
              </a:solidFill>
              <a:latin typeface="DM Sans"/>
            </a:endParaRPr>
          </a:p>
        </p:txBody>
      </p:sp>
      <p:sp>
        <p:nvSpPr>
          <p:cNvPr id="7" name="TextBox 7"/>
          <p:cNvSpPr txBox="1"/>
          <p:nvPr/>
        </p:nvSpPr>
        <p:spPr>
          <a:xfrm>
            <a:off x="2641253" y="3848100"/>
            <a:ext cx="5227232" cy="3747821"/>
          </a:xfrm>
          <a:prstGeom prst="rect">
            <a:avLst/>
          </a:prstGeom>
        </p:spPr>
        <p:txBody>
          <a:bodyPr lIns="0" tIns="0" rIns="0" bIns="0" rtlCol="0" anchor="t">
            <a:spAutoFit/>
          </a:bodyPr>
          <a:lstStyle/>
          <a:p>
            <a:pPr marL="0" lvl="0" indent="0" algn="ctr">
              <a:lnSpc>
                <a:spcPts val="5880"/>
              </a:lnSpc>
              <a:spcBef>
                <a:spcPct val="0"/>
              </a:spcBef>
            </a:pPr>
            <a:endParaRPr dirty="0"/>
          </a:p>
          <a:p>
            <a:pPr lvl="0" algn="just">
              <a:lnSpc>
                <a:spcPts val="5880"/>
              </a:lnSpc>
              <a:spcBef>
                <a:spcPct val="0"/>
              </a:spcBef>
            </a:pPr>
            <a:r>
              <a:rPr lang="en-US" sz="4200" dirty="0">
                <a:solidFill>
                  <a:srgbClr val="000000"/>
                </a:solidFill>
                <a:latin typeface="DM Sans"/>
              </a:rPr>
              <a:t>Results of today, this month, this year. Short-term and medium-term.</a:t>
            </a:r>
            <a:endParaRPr lang="en-US" sz="4200" u="none" dirty="0">
              <a:solidFill>
                <a:srgbClr val="000000"/>
              </a:solidFill>
              <a:latin typeface="DM Sans"/>
            </a:endParaRPr>
          </a:p>
        </p:txBody>
      </p:sp>
      <p:sp>
        <p:nvSpPr>
          <p:cNvPr id="9" name="TextBox 2"/>
          <p:cNvSpPr txBox="1"/>
          <p:nvPr/>
        </p:nvSpPr>
        <p:spPr>
          <a:xfrm>
            <a:off x="1864287" y="409575"/>
            <a:ext cx="14442513" cy="1228725"/>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Areas of Similarity</a:t>
            </a:r>
          </a:p>
        </p:txBody>
      </p:sp>
      <p:sp>
        <p:nvSpPr>
          <p:cNvPr id="11" name="TextBox 3"/>
          <p:cNvSpPr txBox="1"/>
          <p:nvPr/>
        </p:nvSpPr>
        <p:spPr>
          <a:xfrm>
            <a:off x="3352800" y="31623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9906000" y="326051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
        <p:nvSpPr>
          <p:cNvPr id="13" name="Rectangle 12"/>
          <p:cNvSpPr/>
          <p:nvPr/>
        </p:nvSpPr>
        <p:spPr>
          <a:xfrm>
            <a:off x="7010400" y="1333500"/>
            <a:ext cx="4653838" cy="707886"/>
          </a:xfrm>
          <a:prstGeom prst="rect">
            <a:avLst/>
          </a:prstGeom>
        </p:spPr>
        <p:txBody>
          <a:bodyPr wrap="none">
            <a:spAutoFit/>
          </a:bodyPr>
          <a:lstStyle/>
          <a:p>
            <a:r>
              <a:rPr lang="en-IN" sz="4000" dirty="0">
                <a:latin typeface="DM Sans" charset="0"/>
              </a:rPr>
              <a:t>To produce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1" y="1790700"/>
            <a:ext cx="8229600"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1600200" y="1562100"/>
            <a:ext cx="8750829" cy="8458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419515" y="3924300"/>
            <a:ext cx="5227232" cy="4352089"/>
          </a:xfrm>
          <a:prstGeom prst="rect">
            <a:avLst/>
          </a:prstGeom>
        </p:spPr>
        <p:txBody>
          <a:bodyPr lIns="0" tIns="0" rIns="0" bIns="0" rtlCol="0" anchor="t">
            <a:spAutoFit/>
          </a:bodyPr>
          <a:lstStyle/>
          <a:p>
            <a:pPr lvl="0" algn="just">
              <a:lnSpc>
                <a:spcPts val="5696"/>
              </a:lnSpc>
              <a:spcBef>
                <a:spcPct val="0"/>
              </a:spcBef>
            </a:pPr>
            <a:r>
              <a:rPr lang="en-US" sz="4068" dirty="0">
                <a:solidFill>
                  <a:srgbClr val="000000"/>
                </a:solidFill>
                <a:latin typeface="DM Sans"/>
              </a:rPr>
              <a:t>Have to deal with people who can </a:t>
            </a:r>
            <a:r>
              <a:rPr lang="en-US" sz="4068" dirty="0" err="1">
                <a:solidFill>
                  <a:srgbClr val="000000"/>
                </a:solidFill>
                <a:latin typeface="DM Sans"/>
              </a:rPr>
              <a:t>conceptualise</a:t>
            </a:r>
            <a:r>
              <a:rPr lang="en-US" sz="4068" dirty="0">
                <a:solidFill>
                  <a:srgbClr val="000000"/>
                </a:solidFill>
                <a:latin typeface="DM Sans"/>
              </a:rPr>
              <a:t> with aggregate perspectives. -Strategists</a:t>
            </a:r>
            <a:endParaRPr lang="en-US" sz="4068" u="none" dirty="0">
              <a:solidFill>
                <a:srgbClr val="000000"/>
              </a:solidFill>
              <a:latin typeface="DM Sans"/>
            </a:endParaRPr>
          </a:p>
        </p:txBody>
      </p:sp>
      <p:sp>
        <p:nvSpPr>
          <p:cNvPr id="7" name="TextBox 7"/>
          <p:cNvSpPr txBox="1"/>
          <p:nvPr/>
        </p:nvSpPr>
        <p:spPr>
          <a:xfrm>
            <a:off x="2807571" y="3390900"/>
            <a:ext cx="5345829" cy="5296322"/>
          </a:xfrm>
          <a:prstGeom prst="rect">
            <a:avLst/>
          </a:prstGeom>
        </p:spPr>
        <p:txBody>
          <a:bodyPr wrap="square" lIns="0" tIns="0" rIns="0" bIns="0" rtlCol="0" anchor="t">
            <a:spAutoFit/>
          </a:bodyPr>
          <a:lstStyle/>
          <a:p>
            <a:pPr lvl="0" algn="just">
              <a:lnSpc>
                <a:spcPts val="5880"/>
              </a:lnSpc>
              <a:spcBef>
                <a:spcPct val="0"/>
              </a:spcBef>
            </a:pPr>
            <a:r>
              <a:rPr lang="en-US" sz="4000" dirty="0">
                <a:latin typeface="DM Sans" charset="0"/>
              </a:rPr>
              <a:t>Have usually to handle people oriented to day-to-day management nitty-</a:t>
            </a:r>
            <a:r>
              <a:rPr lang="en-US" sz="4000" dirty="0" err="1">
                <a:latin typeface="DM Sans" charset="0"/>
              </a:rPr>
              <a:t>grity</a:t>
            </a:r>
            <a:r>
              <a:rPr lang="en-US" sz="4000" dirty="0">
                <a:latin typeface="DM Sans" charset="0"/>
              </a:rPr>
              <a:t> and nuts and bolts type- Men of details.</a:t>
            </a:r>
            <a:endParaRPr lang="en-US" sz="4000" u="none" dirty="0">
              <a:solidFill>
                <a:srgbClr val="000000"/>
              </a:solidFill>
              <a:latin typeface="DM Sans" charset="0"/>
            </a:endParaRPr>
          </a:p>
        </p:txBody>
      </p:sp>
      <p:sp>
        <p:nvSpPr>
          <p:cNvPr id="9" name="TextBox 2"/>
          <p:cNvSpPr txBox="1"/>
          <p:nvPr/>
        </p:nvSpPr>
        <p:spPr>
          <a:xfrm>
            <a:off x="1864287" y="190500"/>
            <a:ext cx="14442513" cy="2462213"/>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produce results through people</a:t>
            </a:r>
          </a:p>
        </p:txBody>
      </p:sp>
      <p:sp>
        <p:nvSpPr>
          <p:cNvPr id="11" name="TextBox 3"/>
          <p:cNvSpPr txBox="1"/>
          <p:nvPr/>
        </p:nvSpPr>
        <p:spPr>
          <a:xfrm>
            <a:off x="3352800" y="27813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9906000" y="326051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26237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1" y="1790700"/>
            <a:ext cx="8229600"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2121429" y="1790700"/>
            <a:ext cx="8229600"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419515" y="3924300"/>
            <a:ext cx="5227232" cy="4352089"/>
          </a:xfrm>
          <a:prstGeom prst="rect">
            <a:avLst/>
          </a:prstGeom>
        </p:spPr>
        <p:txBody>
          <a:bodyPr lIns="0" tIns="0" rIns="0" bIns="0" rtlCol="0" anchor="t">
            <a:spAutoFit/>
          </a:bodyPr>
          <a:lstStyle/>
          <a:p>
            <a:pPr lvl="0" algn="just">
              <a:lnSpc>
                <a:spcPts val="5696"/>
              </a:lnSpc>
              <a:spcBef>
                <a:spcPct val="0"/>
              </a:spcBef>
            </a:pPr>
            <a:r>
              <a:rPr lang="en-US" sz="4068" dirty="0">
                <a:solidFill>
                  <a:srgbClr val="000000"/>
                </a:solidFill>
                <a:latin typeface="DM Sans"/>
              </a:rPr>
              <a:t>Mostly strategic decisions, involving growth through expansion, diversification, take overs and mergers.</a:t>
            </a:r>
            <a:endParaRPr lang="en-US" sz="4068" u="none" dirty="0">
              <a:solidFill>
                <a:srgbClr val="000000"/>
              </a:solidFill>
              <a:latin typeface="DM Sans"/>
            </a:endParaRPr>
          </a:p>
        </p:txBody>
      </p:sp>
      <p:sp>
        <p:nvSpPr>
          <p:cNvPr id="7" name="TextBox 7"/>
          <p:cNvSpPr txBox="1"/>
          <p:nvPr/>
        </p:nvSpPr>
        <p:spPr>
          <a:xfrm>
            <a:off x="2641253" y="3848100"/>
            <a:ext cx="5227232" cy="4497129"/>
          </a:xfrm>
          <a:prstGeom prst="rect">
            <a:avLst/>
          </a:prstGeom>
        </p:spPr>
        <p:txBody>
          <a:bodyPr lIns="0" tIns="0" rIns="0" bIns="0" rtlCol="0" anchor="t">
            <a:spAutoFit/>
          </a:bodyPr>
          <a:lstStyle/>
          <a:p>
            <a:pPr lvl="0" algn="just">
              <a:lnSpc>
                <a:spcPts val="5880"/>
              </a:lnSpc>
              <a:spcBef>
                <a:spcPct val="0"/>
              </a:spcBef>
            </a:pPr>
            <a:r>
              <a:rPr lang="en-US" sz="4000" dirty="0">
                <a:latin typeface="DM Sans" charset="0"/>
              </a:rPr>
              <a:t>Operational and administrative decisions, which have a bearing on short-term and medium-term results.</a:t>
            </a:r>
            <a:endParaRPr lang="en-US" sz="4000" u="none" dirty="0">
              <a:solidFill>
                <a:srgbClr val="000000"/>
              </a:solidFill>
              <a:latin typeface="DM Sans" charset="0"/>
            </a:endParaRPr>
          </a:p>
        </p:txBody>
      </p:sp>
      <p:sp>
        <p:nvSpPr>
          <p:cNvPr id="9" name="TextBox 2"/>
          <p:cNvSpPr txBox="1"/>
          <p:nvPr/>
        </p:nvSpPr>
        <p:spPr>
          <a:xfrm>
            <a:off x="1864287" y="409575"/>
            <a:ext cx="14442513" cy="1228725"/>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take decisions</a:t>
            </a:r>
          </a:p>
        </p:txBody>
      </p:sp>
      <p:sp>
        <p:nvSpPr>
          <p:cNvPr id="11" name="TextBox 3"/>
          <p:cNvSpPr txBox="1"/>
          <p:nvPr/>
        </p:nvSpPr>
        <p:spPr>
          <a:xfrm>
            <a:off x="3352800" y="31623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9906000" y="326051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18662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0" y="1790700"/>
            <a:ext cx="10014479"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457200" y="1790700"/>
            <a:ext cx="9893829"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287000" y="3390900"/>
            <a:ext cx="6801685" cy="5847755"/>
          </a:xfrm>
          <a:prstGeom prst="rect">
            <a:avLst/>
          </a:prstGeom>
        </p:spPr>
        <p:txBody>
          <a:bodyPr wrap="square" lIns="0" tIns="0" rIns="0" bIns="0" rtlCol="0" anchor="t">
            <a:spAutoFit/>
          </a:bodyPr>
          <a:lstStyle/>
          <a:p>
            <a:pPr lvl="0" algn="just">
              <a:lnSpc>
                <a:spcPts val="5696"/>
              </a:lnSpc>
              <a:spcBef>
                <a:spcPct val="0"/>
              </a:spcBef>
            </a:pPr>
            <a:r>
              <a:rPr lang="en-US" sz="4068" dirty="0">
                <a:solidFill>
                  <a:srgbClr val="000000"/>
                </a:solidFill>
                <a:latin typeface="DM Sans"/>
              </a:rPr>
              <a:t>The constraints are usually environmental which lie outside an organization like the policy of financial institutions, import policy, licensing policy, infrastructural constraints etc.</a:t>
            </a:r>
            <a:endParaRPr lang="en-US" sz="4068" u="none" dirty="0">
              <a:solidFill>
                <a:srgbClr val="000000"/>
              </a:solidFill>
              <a:latin typeface="DM Sans"/>
            </a:endParaRPr>
          </a:p>
        </p:txBody>
      </p:sp>
      <p:sp>
        <p:nvSpPr>
          <p:cNvPr id="7" name="TextBox 7"/>
          <p:cNvSpPr txBox="1"/>
          <p:nvPr/>
        </p:nvSpPr>
        <p:spPr>
          <a:xfrm>
            <a:off x="1295400" y="3390900"/>
            <a:ext cx="7239000" cy="5296322"/>
          </a:xfrm>
          <a:prstGeom prst="rect">
            <a:avLst/>
          </a:prstGeom>
        </p:spPr>
        <p:txBody>
          <a:bodyPr wrap="square" lIns="0" tIns="0" rIns="0" bIns="0" rtlCol="0" anchor="t">
            <a:spAutoFit/>
          </a:bodyPr>
          <a:lstStyle/>
          <a:p>
            <a:pPr lvl="0" algn="just">
              <a:lnSpc>
                <a:spcPts val="5880"/>
              </a:lnSpc>
              <a:spcBef>
                <a:spcPct val="0"/>
              </a:spcBef>
            </a:pPr>
            <a:r>
              <a:rPr lang="en-US" sz="4000" dirty="0">
                <a:latin typeface="DM Sans" charset="0"/>
              </a:rPr>
              <a:t>The constraints are usually organizational, i.e., those within an organization like machine capacity, labor productivity, routing and scheduling, information availability, financial limitations etc.</a:t>
            </a:r>
            <a:endParaRPr lang="en-US" sz="4000" u="none" dirty="0">
              <a:solidFill>
                <a:srgbClr val="000000"/>
              </a:solidFill>
              <a:latin typeface="DM Sans" charset="0"/>
            </a:endParaRPr>
          </a:p>
        </p:txBody>
      </p:sp>
      <p:sp>
        <p:nvSpPr>
          <p:cNvPr id="9" name="TextBox 2"/>
          <p:cNvSpPr txBox="1"/>
          <p:nvPr/>
        </p:nvSpPr>
        <p:spPr>
          <a:xfrm>
            <a:off x="1864287" y="409575"/>
            <a:ext cx="14442513" cy="2462213"/>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co-operate under constraints</a:t>
            </a:r>
          </a:p>
        </p:txBody>
      </p:sp>
      <p:sp>
        <p:nvSpPr>
          <p:cNvPr id="11" name="TextBox 3"/>
          <p:cNvSpPr txBox="1"/>
          <p:nvPr/>
        </p:nvSpPr>
        <p:spPr>
          <a:xfrm>
            <a:off x="2286000" y="2624284"/>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10363200" y="2628900"/>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351929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68720" y="1790700"/>
            <a:ext cx="10319279" cy="822960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80000"/>
              </a:srgbClr>
            </a:solidFill>
          </p:spPr>
        </p:sp>
      </p:grpSp>
      <p:grpSp>
        <p:nvGrpSpPr>
          <p:cNvPr id="4" name="Group 4"/>
          <p:cNvGrpSpPr/>
          <p:nvPr/>
        </p:nvGrpSpPr>
        <p:grpSpPr>
          <a:xfrm>
            <a:off x="0" y="1790700"/>
            <a:ext cx="10351029" cy="82296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B001">
                <a:alpha val="49804"/>
              </a:srgbClr>
            </a:solidFill>
          </p:spPr>
        </p:sp>
      </p:grpSp>
      <p:sp>
        <p:nvSpPr>
          <p:cNvPr id="6" name="TextBox 6"/>
          <p:cNvSpPr txBox="1"/>
          <p:nvPr/>
        </p:nvSpPr>
        <p:spPr>
          <a:xfrm>
            <a:off x="10210800" y="3314700"/>
            <a:ext cx="7010400" cy="5847755"/>
          </a:xfrm>
          <a:prstGeom prst="rect">
            <a:avLst/>
          </a:prstGeom>
        </p:spPr>
        <p:txBody>
          <a:bodyPr wrap="square" lIns="0" tIns="0" rIns="0" bIns="0" rtlCol="0" anchor="t">
            <a:spAutoFit/>
          </a:bodyPr>
          <a:lstStyle/>
          <a:p>
            <a:pPr lvl="0" algn="just">
              <a:lnSpc>
                <a:spcPts val="5696"/>
              </a:lnSpc>
              <a:spcBef>
                <a:spcPct val="0"/>
              </a:spcBef>
            </a:pPr>
            <a:r>
              <a:rPr lang="en-US" sz="4068" dirty="0">
                <a:solidFill>
                  <a:srgbClr val="000000"/>
                </a:solidFill>
                <a:latin typeface="DM Sans"/>
              </a:rPr>
              <a:t>The principles are with reference to macro social aspects like social responsibility, equal opportunity, employment, ethical advertisement practices, adherence to government policies, etc.</a:t>
            </a:r>
            <a:endParaRPr lang="en-US" sz="4068" u="none" dirty="0">
              <a:solidFill>
                <a:srgbClr val="000000"/>
              </a:solidFill>
              <a:latin typeface="DM Sans"/>
            </a:endParaRPr>
          </a:p>
        </p:txBody>
      </p:sp>
      <p:sp>
        <p:nvSpPr>
          <p:cNvPr id="7" name="TextBox 7"/>
          <p:cNvSpPr txBox="1"/>
          <p:nvPr/>
        </p:nvSpPr>
        <p:spPr>
          <a:xfrm>
            <a:off x="970715" y="3314700"/>
            <a:ext cx="7030285" cy="5296322"/>
          </a:xfrm>
          <a:prstGeom prst="rect">
            <a:avLst/>
          </a:prstGeom>
        </p:spPr>
        <p:txBody>
          <a:bodyPr wrap="square" lIns="0" tIns="0" rIns="0" bIns="0" rtlCol="0" anchor="t">
            <a:spAutoFit/>
          </a:bodyPr>
          <a:lstStyle/>
          <a:p>
            <a:pPr lvl="0" algn="just">
              <a:lnSpc>
                <a:spcPts val="5880"/>
              </a:lnSpc>
              <a:spcBef>
                <a:spcPct val="0"/>
              </a:spcBef>
            </a:pPr>
            <a:r>
              <a:rPr lang="en-US" sz="4000" dirty="0">
                <a:latin typeface="DM Sans" charset="0"/>
              </a:rPr>
              <a:t>The principles are more oriented towards internal administration and control like delegation, accountability, responsibility, planning, budgeting, reporting and information system.</a:t>
            </a:r>
            <a:endParaRPr lang="en-US" sz="4000" u="none" dirty="0">
              <a:solidFill>
                <a:srgbClr val="000000"/>
              </a:solidFill>
              <a:latin typeface="DM Sans" charset="0"/>
            </a:endParaRPr>
          </a:p>
        </p:txBody>
      </p:sp>
      <p:sp>
        <p:nvSpPr>
          <p:cNvPr id="9" name="TextBox 2"/>
          <p:cNvSpPr txBox="1"/>
          <p:nvPr/>
        </p:nvSpPr>
        <p:spPr>
          <a:xfrm>
            <a:off x="1864287" y="409575"/>
            <a:ext cx="14442513" cy="2462213"/>
          </a:xfrm>
          <a:prstGeom prst="rect">
            <a:avLst/>
          </a:prstGeom>
        </p:spPr>
        <p:txBody>
          <a:bodyPr lIns="0" tIns="0" rIns="0" bIns="0" rtlCol="0" anchor="t">
            <a:spAutoFit/>
          </a:bodyPr>
          <a:lstStyle/>
          <a:p>
            <a:pPr lvl="0" algn="ctr">
              <a:lnSpc>
                <a:spcPts val="9600"/>
              </a:lnSpc>
              <a:spcBef>
                <a:spcPct val="0"/>
              </a:spcBef>
            </a:pPr>
            <a:r>
              <a:rPr lang="en-US" sz="8000" dirty="0">
                <a:solidFill>
                  <a:srgbClr val="000000"/>
                </a:solidFill>
                <a:latin typeface="DM Sans Bold"/>
              </a:rPr>
              <a:t>To follow sound principles of management</a:t>
            </a:r>
          </a:p>
        </p:txBody>
      </p:sp>
      <p:sp>
        <p:nvSpPr>
          <p:cNvPr id="11" name="TextBox 3"/>
          <p:cNvSpPr txBox="1"/>
          <p:nvPr/>
        </p:nvSpPr>
        <p:spPr>
          <a:xfrm>
            <a:off x="2133600" y="2871788"/>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Managers</a:t>
            </a:r>
            <a:endParaRPr lang="en-US" sz="2747" u="none" dirty="0">
              <a:solidFill>
                <a:srgbClr val="000000"/>
              </a:solidFill>
              <a:latin typeface="DM Sans Bold"/>
            </a:endParaRPr>
          </a:p>
        </p:txBody>
      </p:sp>
      <p:sp>
        <p:nvSpPr>
          <p:cNvPr id="12" name="TextBox 3"/>
          <p:cNvSpPr txBox="1"/>
          <p:nvPr/>
        </p:nvSpPr>
        <p:spPr>
          <a:xfrm>
            <a:off x="10744200" y="2871787"/>
            <a:ext cx="5181600" cy="495007"/>
          </a:xfrm>
          <a:prstGeom prst="rect">
            <a:avLst/>
          </a:prstGeom>
        </p:spPr>
        <p:txBody>
          <a:bodyPr wrap="square" lIns="0" tIns="0" rIns="0" bIns="0" rtlCol="0" anchor="t">
            <a:spAutoFit/>
          </a:bodyPr>
          <a:lstStyle/>
          <a:p>
            <a:pPr lvl="0" algn="ctr">
              <a:lnSpc>
                <a:spcPts val="4121"/>
              </a:lnSpc>
              <a:spcBef>
                <a:spcPct val="0"/>
              </a:spcBef>
            </a:pPr>
            <a:r>
              <a:rPr lang="en-US" sz="2747" dirty="0">
                <a:solidFill>
                  <a:srgbClr val="000000"/>
                </a:solidFill>
                <a:latin typeface="DM Sans Bold"/>
              </a:rPr>
              <a:t>Entrepreneurs</a:t>
            </a:r>
            <a:endParaRPr lang="en-US" sz="2747" u="none" dirty="0">
              <a:solidFill>
                <a:srgbClr val="000000"/>
              </a:solidFill>
              <a:latin typeface="DM Sans Bold"/>
            </a:endParaRPr>
          </a:p>
        </p:txBody>
      </p:sp>
    </p:spTree>
    <p:extLst>
      <p:ext uri="{BB962C8B-B14F-4D97-AF65-F5344CB8AC3E}">
        <p14:creationId xmlns:p14="http://schemas.microsoft.com/office/powerpoint/2010/main" val="213062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028700" y="800100"/>
            <a:ext cx="9879070" cy="1109766"/>
          </a:xfrm>
          <a:custGeom>
            <a:avLst/>
            <a:gdLst/>
            <a:ahLst/>
            <a:cxnLst/>
            <a:rect l="l" t="t" r="r" b="b"/>
            <a:pathLst>
              <a:path w="1445745" h="277306">
                <a:moveTo>
                  <a:pt x="125780" y="0"/>
                </a:moveTo>
                <a:lnTo>
                  <a:pt x="1319965" y="0"/>
                </a:lnTo>
                <a:cubicBezTo>
                  <a:pt x="1389431" y="0"/>
                  <a:pt x="1445745" y="56314"/>
                  <a:pt x="1445745" y="125780"/>
                </a:cubicBezTo>
                <a:lnTo>
                  <a:pt x="1445745" y="151526"/>
                </a:lnTo>
                <a:cubicBezTo>
                  <a:pt x="1445745" y="184885"/>
                  <a:pt x="1432493" y="216877"/>
                  <a:pt x="1408905" y="240466"/>
                </a:cubicBezTo>
                <a:cubicBezTo>
                  <a:pt x="1385317" y="264054"/>
                  <a:pt x="1353324" y="277306"/>
                  <a:pt x="1319965" y="277306"/>
                </a:cubicBezTo>
                <a:lnTo>
                  <a:pt x="125780" y="277306"/>
                </a:lnTo>
                <a:cubicBezTo>
                  <a:pt x="56314" y="277306"/>
                  <a:pt x="0" y="220992"/>
                  <a:pt x="0" y="151526"/>
                </a:cubicBezTo>
                <a:lnTo>
                  <a:pt x="0" y="125780"/>
                </a:lnTo>
                <a:cubicBezTo>
                  <a:pt x="0" y="56314"/>
                  <a:pt x="56314" y="0"/>
                  <a:pt x="125780" y="0"/>
                </a:cubicBezTo>
                <a:close/>
              </a:path>
            </a:pathLst>
          </a:custGeom>
          <a:solidFill>
            <a:srgbClr val="35A1F4"/>
          </a:solidFill>
        </p:spPr>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543037" y="3378820"/>
            <a:ext cx="1014360" cy="2582861"/>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646988" y="3378820"/>
            <a:ext cx="1334108" cy="2620570"/>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30458" y="3378820"/>
            <a:ext cx="954589" cy="2665096"/>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1028700" y="6445776"/>
            <a:ext cx="1056347" cy="2665096"/>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4543037" y="6445776"/>
            <a:ext cx="1215932" cy="2653821"/>
          </a:xfrm>
          <a:prstGeom prst="rect">
            <a:avLst/>
          </a:prstGeom>
        </p:spPr>
      </p:pic>
      <p:pic>
        <p:nvPicPr>
          <p:cNvPr id="10" name="Picture 1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flipH="1">
            <a:off x="2498595" y="6445776"/>
            <a:ext cx="1630894" cy="2653821"/>
          </a:xfrm>
          <a:prstGeom prst="rect">
            <a:avLst/>
          </a:prstGeom>
        </p:spPr>
      </p:pic>
      <p:sp>
        <p:nvSpPr>
          <p:cNvPr id="18" name="TextBox 18"/>
          <p:cNvSpPr txBox="1"/>
          <p:nvPr/>
        </p:nvSpPr>
        <p:spPr>
          <a:xfrm>
            <a:off x="1371600" y="1138163"/>
            <a:ext cx="9220199" cy="500137"/>
          </a:xfrm>
          <a:prstGeom prst="rect">
            <a:avLst/>
          </a:prstGeom>
        </p:spPr>
        <p:txBody>
          <a:bodyPr wrap="square" lIns="0" tIns="0" rIns="0" bIns="0" rtlCol="0" anchor="t">
            <a:spAutoFit/>
          </a:bodyPr>
          <a:lstStyle/>
          <a:p>
            <a:pPr algn="r">
              <a:lnSpc>
                <a:spcPts val="3919"/>
              </a:lnSpc>
            </a:pPr>
            <a:r>
              <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DM Sans"/>
              </a:rPr>
              <a:t>Business Opportunity Identification</a:t>
            </a:r>
            <a:endParaRPr lang="en-US" sz="4400" dirty="0">
              <a:solidFill>
                <a:srgbClr val="000000"/>
              </a:solidFill>
              <a:latin typeface="DM Sans"/>
            </a:endParaRPr>
          </a:p>
        </p:txBody>
      </p:sp>
      <p:pic>
        <p:nvPicPr>
          <p:cNvPr id="19" name="Picture 1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6450620" y="7208754"/>
            <a:ext cx="1327028" cy="1890843"/>
          </a:xfrm>
          <a:prstGeom prst="rect">
            <a:avLst/>
          </a:prstGeom>
        </p:spPr>
      </p:pic>
      <p:pic>
        <p:nvPicPr>
          <p:cNvPr id="20" name="Picture 20"/>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6281940" y="5207158"/>
            <a:ext cx="1664388" cy="1673516"/>
          </a:xfrm>
          <a:prstGeom prst="rect">
            <a:avLst/>
          </a:prstGeom>
        </p:spPr>
      </p:pic>
      <p:pic>
        <p:nvPicPr>
          <p:cNvPr id="21" name="Picture 21"/>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5950888" y="3378820"/>
            <a:ext cx="1995441" cy="1494766"/>
          </a:xfrm>
          <a:prstGeom prst="rect">
            <a:avLst/>
          </a:prstGeom>
        </p:spPr>
      </p:pic>
      <p:sp>
        <p:nvSpPr>
          <p:cNvPr id="43" name="TextBox 9"/>
          <p:cNvSpPr txBox="1"/>
          <p:nvPr/>
        </p:nvSpPr>
        <p:spPr>
          <a:xfrm>
            <a:off x="8750875" y="2247900"/>
            <a:ext cx="8927525" cy="7232749"/>
          </a:xfrm>
          <a:prstGeom prst="rect">
            <a:avLst/>
          </a:prstGeom>
        </p:spPr>
        <p:txBody>
          <a:bodyPr wrap="square" lIns="0" tIns="0" rIns="0" bIns="0" rtlCol="0" anchor="t">
            <a:spAutoFit/>
          </a:bodyPr>
          <a:lstStyle/>
          <a:p>
            <a:pPr algn="just">
              <a:lnSpc>
                <a:spcPts val="4680"/>
              </a:lnSpc>
            </a:pPr>
            <a:r>
              <a:rPr lang="en-US" sz="3600" dirty="0">
                <a:solidFill>
                  <a:srgbClr val="000000"/>
                </a:solidFill>
                <a:latin typeface="DM Sans"/>
              </a:rPr>
              <a:t>A set of favourable circumstances in which an entrepreneur can exploit a new business idea that has the potential to generate profit.</a:t>
            </a:r>
          </a:p>
          <a:p>
            <a:pPr algn="just">
              <a:lnSpc>
                <a:spcPts val="4680"/>
              </a:lnSpc>
            </a:pPr>
            <a:endParaRPr lang="en-US" sz="3600" dirty="0">
              <a:solidFill>
                <a:srgbClr val="000000"/>
              </a:solidFill>
              <a:latin typeface="DM Sans"/>
            </a:endParaRPr>
          </a:p>
          <a:p>
            <a:pPr algn="just">
              <a:lnSpc>
                <a:spcPts val="4680"/>
              </a:lnSpc>
            </a:pPr>
            <a:r>
              <a:rPr lang="en-US" sz="3600" u="sng" dirty="0">
                <a:solidFill>
                  <a:srgbClr val="000000"/>
                </a:solidFill>
                <a:latin typeface="DM Sans"/>
              </a:rPr>
              <a:t>Fundamental Features:</a:t>
            </a:r>
          </a:p>
          <a:p>
            <a:pPr marL="571500" indent="-571500" algn="just">
              <a:lnSpc>
                <a:spcPts val="4680"/>
              </a:lnSpc>
              <a:buFontTx/>
              <a:buChar char="-"/>
            </a:pPr>
            <a:r>
              <a:rPr lang="en-US" sz="3000" dirty="0">
                <a:solidFill>
                  <a:srgbClr val="000000"/>
                </a:solidFill>
                <a:latin typeface="DM Sans"/>
              </a:rPr>
              <a:t>They create or add significant value to the customer.</a:t>
            </a:r>
          </a:p>
          <a:p>
            <a:pPr marL="571500" indent="-571500" algn="just">
              <a:lnSpc>
                <a:spcPts val="4680"/>
              </a:lnSpc>
              <a:buFontTx/>
              <a:buChar char="-"/>
            </a:pPr>
            <a:r>
              <a:rPr lang="en-US" sz="3000" dirty="0">
                <a:solidFill>
                  <a:srgbClr val="000000"/>
                </a:solidFill>
                <a:latin typeface="DM Sans"/>
              </a:rPr>
              <a:t>They Solve Significant Problem </a:t>
            </a:r>
          </a:p>
          <a:p>
            <a:pPr marL="571500" indent="-571500" algn="just">
              <a:lnSpc>
                <a:spcPts val="4680"/>
              </a:lnSpc>
              <a:buFontTx/>
              <a:buChar char="-"/>
            </a:pPr>
            <a:r>
              <a:rPr lang="en-US" sz="3000" dirty="0">
                <a:solidFill>
                  <a:srgbClr val="000000"/>
                </a:solidFill>
                <a:latin typeface="DM Sans"/>
              </a:rPr>
              <a:t>They have robust market, margin and money</a:t>
            </a:r>
          </a:p>
          <a:p>
            <a:pPr marL="571500" indent="-571500" algn="just">
              <a:lnSpc>
                <a:spcPts val="4680"/>
              </a:lnSpc>
              <a:buFontTx/>
              <a:buChar char="-"/>
            </a:pPr>
            <a:r>
              <a:rPr lang="en-US" sz="3000" dirty="0">
                <a:solidFill>
                  <a:srgbClr val="000000"/>
                </a:solidFill>
                <a:latin typeface="DM Sans"/>
              </a:rPr>
              <a:t>They are a good fit with founders and management teams.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23534" y="4497110"/>
            <a:ext cx="1179795" cy="1179790"/>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id="4" name="Group 4"/>
          <p:cNvGrpSpPr>
            <a:grpSpLocks noChangeAspect="1"/>
          </p:cNvGrpSpPr>
          <p:nvPr/>
        </p:nvGrpSpPr>
        <p:grpSpPr>
          <a:xfrm>
            <a:off x="6851938" y="4462367"/>
            <a:ext cx="1179795" cy="1179790"/>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grpSp>
        <p:nvGrpSpPr>
          <p:cNvPr id="6" name="Group 6"/>
          <p:cNvGrpSpPr>
            <a:grpSpLocks noChangeAspect="1"/>
          </p:cNvGrpSpPr>
          <p:nvPr/>
        </p:nvGrpSpPr>
        <p:grpSpPr>
          <a:xfrm>
            <a:off x="12675175" y="4462367"/>
            <a:ext cx="1179795" cy="1179790"/>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FFFFF"/>
            </a:solidFill>
            <a:ln>
              <a:solidFill>
                <a:srgbClr val="000000"/>
              </a:solidFill>
            </a:ln>
          </p:spPr>
        </p:sp>
      </p:grpSp>
      <p:sp>
        <p:nvSpPr>
          <p:cNvPr id="8" name="TextBox 8"/>
          <p:cNvSpPr txBox="1"/>
          <p:nvPr/>
        </p:nvSpPr>
        <p:spPr>
          <a:xfrm>
            <a:off x="1028700" y="1019175"/>
            <a:ext cx="16230600" cy="1228725"/>
          </a:xfrm>
          <a:prstGeom prst="rect">
            <a:avLst/>
          </a:prstGeom>
        </p:spPr>
        <p:txBody>
          <a:bodyPr lIns="0" tIns="0" rIns="0" bIns="0" rtlCol="0" anchor="t">
            <a:spAutoFit/>
          </a:bodyPr>
          <a:lstStyle/>
          <a:p>
            <a:pPr marL="0" lvl="0" indent="0" algn="l">
              <a:lnSpc>
                <a:spcPts val="9600"/>
              </a:lnSpc>
              <a:spcBef>
                <a:spcPct val="0"/>
              </a:spcBef>
            </a:pPr>
            <a:r>
              <a:rPr lang="en-US" sz="8000" dirty="0">
                <a:solidFill>
                  <a:srgbClr val="000000"/>
                </a:solidFill>
                <a:latin typeface="DM Sans Bold"/>
              </a:rPr>
              <a:t>Sources of Business Idea</a:t>
            </a:r>
          </a:p>
        </p:txBody>
      </p:sp>
      <p:sp>
        <p:nvSpPr>
          <p:cNvPr id="9" name="TextBox 9"/>
          <p:cNvSpPr txBox="1"/>
          <p:nvPr/>
        </p:nvSpPr>
        <p:spPr>
          <a:xfrm>
            <a:off x="1028700" y="6154713"/>
            <a:ext cx="4838700" cy="1808187"/>
          </a:xfrm>
          <a:prstGeom prst="rect">
            <a:avLst/>
          </a:prstGeom>
        </p:spPr>
        <p:txBody>
          <a:bodyPr wrap="square" lIns="0" tIns="0" rIns="0" bIns="0" rtlCol="0" anchor="t">
            <a:spAutoFit/>
          </a:bodyPr>
          <a:lstStyle/>
          <a:p>
            <a:pPr>
              <a:lnSpc>
                <a:spcPts val="4680"/>
              </a:lnSpc>
            </a:pPr>
            <a:r>
              <a:rPr lang="en-US" sz="3600" dirty="0">
                <a:solidFill>
                  <a:srgbClr val="000000"/>
                </a:solidFill>
                <a:latin typeface="DM Sans"/>
              </a:rPr>
              <a:t>A resolved problem faced by an actual or potential entrepreneur</a:t>
            </a:r>
          </a:p>
        </p:txBody>
      </p:sp>
      <p:sp>
        <p:nvSpPr>
          <p:cNvPr id="11" name="TextBox 11"/>
          <p:cNvSpPr txBox="1"/>
          <p:nvPr/>
        </p:nvSpPr>
        <p:spPr>
          <a:xfrm>
            <a:off x="6851938" y="6134100"/>
            <a:ext cx="4730462" cy="3013646"/>
          </a:xfrm>
          <a:prstGeom prst="rect">
            <a:avLst/>
          </a:prstGeom>
        </p:spPr>
        <p:txBody>
          <a:bodyPr wrap="square" lIns="0" tIns="0" rIns="0" bIns="0" rtlCol="0" anchor="t">
            <a:spAutoFit/>
          </a:bodyPr>
          <a:lstStyle/>
          <a:p>
            <a:pPr>
              <a:lnSpc>
                <a:spcPts val="4680"/>
              </a:lnSpc>
            </a:pPr>
            <a:r>
              <a:rPr lang="en-US" sz="3600" dirty="0">
                <a:solidFill>
                  <a:srgbClr val="000000"/>
                </a:solidFill>
                <a:latin typeface="DM Sans"/>
              </a:rPr>
              <a:t>An unmet customer need discovered by actual or potential entrepreneur at a place of employment.</a:t>
            </a:r>
          </a:p>
        </p:txBody>
      </p:sp>
      <p:sp>
        <p:nvSpPr>
          <p:cNvPr id="13" name="TextBox 13"/>
          <p:cNvSpPr txBox="1"/>
          <p:nvPr/>
        </p:nvSpPr>
        <p:spPr>
          <a:xfrm>
            <a:off x="12675175" y="6080680"/>
            <a:ext cx="4850825" cy="1205458"/>
          </a:xfrm>
          <a:prstGeom prst="rect">
            <a:avLst/>
          </a:prstGeom>
        </p:spPr>
        <p:txBody>
          <a:bodyPr wrap="square" lIns="0" tIns="0" rIns="0" bIns="0" rtlCol="0" anchor="t">
            <a:spAutoFit/>
          </a:bodyPr>
          <a:lstStyle/>
          <a:p>
            <a:pPr>
              <a:lnSpc>
                <a:spcPts val="4680"/>
              </a:lnSpc>
            </a:pPr>
            <a:r>
              <a:rPr lang="en-US" sz="3600" dirty="0">
                <a:solidFill>
                  <a:srgbClr val="000000"/>
                </a:solidFill>
                <a:latin typeface="DM Sans"/>
              </a:rPr>
              <a:t>Changes in the business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0957043" y="3543300"/>
            <a:ext cx="6302257" cy="888902"/>
            <a:chOff x="0" y="0"/>
            <a:chExt cx="15442228" cy="2178050"/>
          </a:xfrm>
        </p:grpSpPr>
        <p:sp>
          <p:nvSpPr>
            <p:cNvPr id="3" name="Freeform 3"/>
            <p:cNvSpPr/>
            <p:nvPr/>
          </p:nvSpPr>
          <p:spPr>
            <a:xfrm>
              <a:off x="0" y="0"/>
              <a:ext cx="15442228" cy="2178050"/>
            </a:xfrm>
            <a:custGeom>
              <a:avLst/>
              <a:gdLst/>
              <a:ahLst/>
              <a:cxnLst/>
              <a:rect l="l" t="t" r="r" b="b"/>
              <a:pathLst>
                <a:path w="15442228" h="2178050">
                  <a:moveTo>
                    <a:pt x="15442228" y="0"/>
                  </a:moveTo>
                  <a:lnTo>
                    <a:pt x="15442228" y="2178050"/>
                  </a:lnTo>
                  <a:lnTo>
                    <a:pt x="1088390" y="2178050"/>
                  </a:lnTo>
                  <a:cubicBezTo>
                    <a:pt x="487680" y="2178050"/>
                    <a:pt x="0" y="1690370"/>
                    <a:pt x="0" y="1088390"/>
                  </a:cubicBezTo>
                  <a:lnTo>
                    <a:pt x="0" y="1088390"/>
                  </a:lnTo>
                  <a:cubicBezTo>
                    <a:pt x="0" y="487680"/>
                    <a:pt x="487680" y="0"/>
                    <a:pt x="1088390" y="0"/>
                  </a:cubicBezTo>
                  <a:lnTo>
                    <a:pt x="15442228" y="0"/>
                  </a:lnTo>
                  <a:close/>
                </a:path>
              </a:pathLst>
            </a:custGeom>
            <a:solidFill>
              <a:srgbClr val="F1F1F1"/>
            </a:solidFill>
          </p:spPr>
        </p:sp>
      </p:grpSp>
      <p:grpSp>
        <p:nvGrpSpPr>
          <p:cNvPr id="4" name="Group 4"/>
          <p:cNvGrpSpPr/>
          <p:nvPr/>
        </p:nvGrpSpPr>
        <p:grpSpPr>
          <a:xfrm>
            <a:off x="10575766" y="3543300"/>
            <a:ext cx="894658" cy="888902"/>
            <a:chOff x="0" y="0"/>
            <a:chExt cx="735568" cy="730836"/>
          </a:xfrm>
        </p:grpSpPr>
        <p:sp>
          <p:nvSpPr>
            <p:cNvPr id="5" name="Freeform 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6" name="TextBox 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1</a:t>
              </a:r>
            </a:p>
          </p:txBody>
        </p:sp>
      </p:grpSp>
      <p:grpSp>
        <p:nvGrpSpPr>
          <p:cNvPr id="7" name="Group 7"/>
          <p:cNvGrpSpPr/>
          <p:nvPr/>
        </p:nvGrpSpPr>
        <p:grpSpPr>
          <a:xfrm rot="-10800000">
            <a:off x="10957043" y="4951879"/>
            <a:ext cx="6302257" cy="888902"/>
            <a:chOff x="0" y="0"/>
            <a:chExt cx="15442228" cy="2178050"/>
          </a:xfrm>
        </p:grpSpPr>
        <p:sp>
          <p:nvSpPr>
            <p:cNvPr id="8" name="Freeform 8"/>
            <p:cNvSpPr/>
            <p:nvPr/>
          </p:nvSpPr>
          <p:spPr>
            <a:xfrm>
              <a:off x="0" y="0"/>
              <a:ext cx="15442228" cy="2178050"/>
            </a:xfrm>
            <a:custGeom>
              <a:avLst/>
              <a:gdLst/>
              <a:ahLst/>
              <a:cxnLst/>
              <a:rect l="l" t="t" r="r" b="b"/>
              <a:pathLst>
                <a:path w="15442228" h="2178050">
                  <a:moveTo>
                    <a:pt x="15442228" y="0"/>
                  </a:moveTo>
                  <a:lnTo>
                    <a:pt x="15442228" y="2178050"/>
                  </a:lnTo>
                  <a:lnTo>
                    <a:pt x="1088390" y="2178050"/>
                  </a:lnTo>
                  <a:cubicBezTo>
                    <a:pt x="487680" y="2178050"/>
                    <a:pt x="0" y="1690370"/>
                    <a:pt x="0" y="1088390"/>
                  </a:cubicBezTo>
                  <a:lnTo>
                    <a:pt x="0" y="1088390"/>
                  </a:lnTo>
                  <a:cubicBezTo>
                    <a:pt x="0" y="487680"/>
                    <a:pt x="487680" y="0"/>
                    <a:pt x="1088390" y="0"/>
                  </a:cubicBezTo>
                  <a:lnTo>
                    <a:pt x="15442228" y="0"/>
                  </a:lnTo>
                  <a:close/>
                </a:path>
              </a:pathLst>
            </a:custGeom>
            <a:solidFill>
              <a:srgbClr val="F1F1F1"/>
            </a:solidFill>
          </p:spPr>
        </p:sp>
      </p:grpSp>
      <p:grpSp>
        <p:nvGrpSpPr>
          <p:cNvPr id="9" name="Group 9"/>
          <p:cNvGrpSpPr/>
          <p:nvPr/>
        </p:nvGrpSpPr>
        <p:grpSpPr>
          <a:xfrm>
            <a:off x="10575766" y="4951879"/>
            <a:ext cx="894658" cy="888902"/>
            <a:chOff x="0" y="0"/>
            <a:chExt cx="735568" cy="730836"/>
          </a:xfrm>
        </p:grpSpPr>
        <p:sp>
          <p:nvSpPr>
            <p:cNvPr id="10" name="Freeform 10"/>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11" name="TextBox 11"/>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2</a:t>
              </a:r>
            </a:p>
          </p:txBody>
        </p:sp>
      </p:grpSp>
      <p:grpSp>
        <p:nvGrpSpPr>
          <p:cNvPr id="12" name="Group 12"/>
          <p:cNvGrpSpPr/>
          <p:nvPr/>
        </p:nvGrpSpPr>
        <p:grpSpPr>
          <a:xfrm rot="-10800000">
            <a:off x="10957043" y="6364656"/>
            <a:ext cx="6302257" cy="888902"/>
            <a:chOff x="0" y="0"/>
            <a:chExt cx="15442228" cy="2178050"/>
          </a:xfrm>
        </p:grpSpPr>
        <p:sp>
          <p:nvSpPr>
            <p:cNvPr id="13" name="Freeform 13"/>
            <p:cNvSpPr/>
            <p:nvPr/>
          </p:nvSpPr>
          <p:spPr>
            <a:xfrm>
              <a:off x="0" y="0"/>
              <a:ext cx="15442228" cy="2178050"/>
            </a:xfrm>
            <a:custGeom>
              <a:avLst/>
              <a:gdLst/>
              <a:ahLst/>
              <a:cxnLst/>
              <a:rect l="l" t="t" r="r" b="b"/>
              <a:pathLst>
                <a:path w="15442228" h="2178050">
                  <a:moveTo>
                    <a:pt x="15442228" y="0"/>
                  </a:moveTo>
                  <a:lnTo>
                    <a:pt x="15442228" y="2178050"/>
                  </a:lnTo>
                  <a:lnTo>
                    <a:pt x="1088390" y="2178050"/>
                  </a:lnTo>
                  <a:cubicBezTo>
                    <a:pt x="487680" y="2178050"/>
                    <a:pt x="0" y="1690370"/>
                    <a:pt x="0" y="1088390"/>
                  </a:cubicBezTo>
                  <a:lnTo>
                    <a:pt x="0" y="1088390"/>
                  </a:lnTo>
                  <a:cubicBezTo>
                    <a:pt x="0" y="487680"/>
                    <a:pt x="487680" y="0"/>
                    <a:pt x="1088390" y="0"/>
                  </a:cubicBezTo>
                  <a:lnTo>
                    <a:pt x="15442228" y="0"/>
                  </a:lnTo>
                  <a:close/>
                </a:path>
              </a:pathLst>
            </a:custGeom>
            <a:solidFill>
              <a:srgbClr val="F1F1F1"/>
            </a:solidFill>
          </p:spPr>
        </p:sp>
      </p:grpSp>
      <p:grpSp>
        <p:nvGrpSpPr>
          <p:cNvPr id="14" name="Group 14"/>
          <p:cNvGrpSpPr/>
          <p:nvPr/>
        </p:nvGrpSpPr>
        <p:grpSpPr>
          <a:xfrm>
            <a:off x="10575766" y="6364656"/>
            <a:ext cx="894658" cy="888902"/>
            <a:chOff x="0" y="0"/>
            <a:chExt cx="735568" cy="730836"/>
          </a:xfrm>
        </p:grpSpPr>
        <p:sp>
          <p:nvSpPr>
            <p:cNvPr id="15" name="Freeform 15"/>
            <p:cNvSpPr/>
            <p:nvPr/>
          </p:nvSpPr>
          <p:spPr>
            <a:xfrm>
              <a:off x="139234" y="0"/>
              <a:ext cx="457100" cy="730836"/>
            </a:xfrm>
            <a:custGeom>
              <a:avLst/>
              <a:gdLst/>
              <a:ahLst/>
              <a:cxnLst/>
              <a:rect l="l" t="t" r="r" b="b"/>
              <a:pathLst>
                <a:path w="457100" h="730836">
                  <a:moveTo>
                    <a:pt x="228550" y="0"/>
                  </a:moveTo>
                  <a:cubicBezTo>
                    <a:pt x="368369" y="68050"/>
                    <a:pt x="457100" y="209918"/>
                    <a:pt x="457100" y="365418"/>
                  </a:cubicBezTo>
                  <a:cubicBezTo>
                    <a:pt x="457100" y="520918"/>
                    <a:pt x="368369" y="662786"/>
                    <a:pt x="228550" y="730836"/>
                  </a:cubicBezTo>
                  <a:cubicBezTo>
                    <a:pt x="88731" y="662786"/>
                    <a:pt x="0" y="520918"/>
                    <a:pt x="0" y="365418"/>
                  </a:cubicBezTo>
                  <a:cubicBezTo>
                    <a:pt x="0" y="209918"/>
                    <a:pt x="88731" y="68050"/>
                    <a:pt x="228550" y="0"/>
                  </a:cubicBezTo>
                  <a:close/>
                </a:path>
              </a:pathLst>
            </a:custGeom>
            <a:solidFill>
              <a:srgbClr val="35A1F4"/>
            </a:solidFill>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799"/>
                </a:lnSpc>
              </a:pPr>
              <a:r>
                <a:rPr lang="en-US" sz="2799" spc="-55">
                  <a:solidFill>
                    <a:srgbClr val="FFFFFF"/>
                  </a:solidFill>
                  <a:latin typeface="DM Sans Bold"/>
                </a:rPr>
                <a:t>3</a:t>
              </a:r>
            </a:p>
          </p:txBody>
        </p:sp>
      </p:grpSp>
      <p:sp>
        <p:nvSpPr>
          <p:cNvPr id="22" name="TextBox 22"/>
          <p:cNvSpPr txBox="1"/>
          <p:nvPr/>
        </p:nvSpPr>
        <p:spPr>
          <a:xfrm>
            <a:off x="11965231" y="3647746"/>
            <a:ext cx="4515042" cy="547370"/>
          </a:xfrm>
          <a:prstGeom prst="rect">
            <a:avLst/>
          </a:prstGeom>
        </p:spPr>
        <p:txBody>
          <a:bodyPr lIns="0" tIns="0" rIns="0" bIns="0" rtlCol="0" anchor="t">
            <a:spAutoFit/>
          </a:bodyPr>
          <a:lstStyle/>
          <a:p>
            <a:pPr>
              <a:lnSpc>
                <a:spcPts val="4480"/>
              </a:lnSpc>
            </a:pPr>
            <a:r>
              <a:rPr lang="en-US" sz="3200" u="sng" dirty="0">
                <a:solidFill>
                  <a:srgbClr val="000000"/>
                </a:solidFill>
                <a:latin typeface="DM Sans"/>
              </a:rPr>
              <a:t>Psychological Models</a:t>
            </a:r>
          </a:p>
        </p:txBody>
      </p:sp>
      <p:sp>
        <p:nvSpPr>
          <p:cNvPr id="23" name="TextBox 23"/>
          <p:cNvSpPr txBox="1"/>
          <p:nvPr/>
        </p:nvSpPr>
        <p:spPr>
          <a:xfrm>
            <a:off x="11965231" y="5056325"/>
            <a:ext cx="4515042" cy="547370"/>
          </a:xfrm>
          <a:prstGeom prst="rect">
            <a:avLst/>
          </a:prstGeom>
        </p:spPr>
        <p:txBody>
          <a:bodyPr lIns="0" tIns="0" rIns="0" bIns="0" rtlCol="0" anchor="t">
            <a:spAutoFit/>
          </a:bodyPr>
          <a:lstStyle/>
          <a:p>
            <a:pPr marL="0" lvl="1" indent="0" algn="l">
              <a:lnSpc>
                <a:spcPts val="4480"/>
              </a:lnSpc>
              <a:spcBef>
                <a:spcPct val="0"/>
              </a:spcBef>
            </a:pPr>
            <a:r>
              <a:rPr lang="en-US" sz="3200" u="sng" dirty="0">
                <a:solidFill>
                  <a:srgbClr val="000000"/>
                </a:solidFill>
                <a:latin typeface="DM Sans"/>
              </a:rPr>
              <a:t>Sociological Models</a:t>
            </a:r>
          </a:p>
        </p:txBody>
      </p:sp>
      <p:sp>
        <p:nvSpPr>
          <p:cNvPr id="24" name="TextBox 24"/>
          <p:cNvSpPr txBox="1"/>
          <p:nvPr/>
        </p:nvSpPr>
        <p:spPr>
          <a:xfrm>
            <a:off x="11965231" y="6469102"/>
            <a:ext cx="4515042" cy="547370"/>
          </a:xfrm>
          <a:prstGeom prst="rect">
            <a:avLst/>
          </a:prstGeom>
        </p:spPr>
        <p:txBody>
          <a:bodyPr lIns="0" tIns="0" rIns="0" bIns="0" rtlCol="0" anchor="t">
            <a:spAutoFit/>
          </a:bodyPr>
          <a:lstStyle/>
          <a:p>
            <a:pPr marL="0" lvl="1" indent="0" algn="l">
              <a:lnSpc>
                <a:spcPts val="4480"/>
              </a:lnSpc>
              <a:spcBef>
                <a:spcPct val="0"/>
              </a:spcBef>
            </a:pPr>
            <a:r>
              <a:rPr lang="en-US" sz="3200" u="sng" dirty="0">
                <a:solidFill>
                  <a:srgbClr val="000000"/>
                </a:solidFill>
                <a:latin typeface="DM Sans"/>
              </a:rPr>
              <a:t>Integrated Models</a:t>
            </a:r>
          </a:p>
        </p:txBody>
      </p:sp>
      <p:grpSp>
        <p:nvGrpSpPr>
          <p:cNvPr id="26" name="Group 26"/>
          <p:cNvGrpSpPr/>
          <p:nvPr/>
        </p:nvGrpSpPr>
        <p:grpSpPr>
          <a:xfrm>
            <a:off x="1028700" y="3905808"/>
            <a:ext cx="7048500" cy="2304492"/>
            <a:chOff x="0" y="0"/>
            <a:chExt cx="1219442" cy="277306"/>
          </a:xfrm>
        </p:grpSpPr>
        <p:sp>
          <p:nvSpPr>
            <p:cNvPr id="27" name="Freeform 27"/>
            <p:cNvSpPr/>
            <p:nvPr/>
          </p:nvSpPr>
          <p:spPr>
            <a:xfrm>
              <a:off x="0" y="0"/>
              <a:ext cx="1219442" cy="277306"/>
            </a:xfrm>
            <a:custGeom>
              <a:avLst/>
              <a:gdLst/>
              <a:ahLst/>
              <a:cxnLst/>
              <a:rect l="l" t="t" r="r" b="b"/>
              <a:pathLst>
                <a:path w="1219442" h="277306">
                  <a:moveTo>
                    <a:pt x="124754" y="0"/>
                  </a:moveTo>
                  <a:lnTo>
                    <a:pt x="1094688" y="0"/>
                  </a:lnTo>
                  <a:cubicBezTo>
                    <a:pt x="1127775" y="0"/>
                    <a:pt x="1159506" y="13144"/>
                    <a:pt x="1182902" y="36540"/>
                  </a:cubicBezTo>
                  <a:cubicBezTo>
                    <a:pt x="1206298" y="59935"/>
                    <a:pt x="1219442" y="91667"/>
                    <a:pt x="1219442" y="124754"/>
                  </a:cubicBezTo>
                  <a:lnTo>
                    <a:pt x="1219442" y="152552"/>
                  </a:lnTo>
                  <a:cubicBezTo>
                    <a:pt x="1219442" y="185639"/>
                    <a:pt x="1206298" y="217370"/>
                    <a:pt x="1182902" y="240766"/>
                  </a:cubicBezTo>
                  <a:cubicBezTo>
                    <a:pt x="1159506" y="264162"/>
                    <a:pt x="1127775" y="277306"/>
                    <a:pt x="1094688" y="277306"/>
                  </a:cubicBezTo>
                  <a:lnTo>
                    <a:pt x="124754" y="277306"/>
                  </a:lnTo>
                  <a:cubicBezTo>
                    <a:pt x="91667" y="277306"/>
                    <a:pt x="59935" y="264162"/>
                    <a:pt x="36540" y="240766"/>
                  </a:cubicBezTo>
                  <a:cubicBezTo>
                    <a:pt x="13144" y="217370"/>
                    <a:pt x="0" y="185639"/>
                    <a:pt x="0" y="152552"/>
                  </a:cubicBezTo>
                  <a:lnTo>
                    <a:pt x="0" y="124754"/>
                  </a:lnTo>
                  <a:cubicBezTo>
                    <a:pt x="0" y="91667"/>
                    <a:pt x="13144" y="59935"/>
                    <a:pt x="36540" y="36540"/>
                  </a:cubicBezTo>
                  <a:cubicBezTo>
                    <a:pt x="59935" y="13144"/>
                    <a:pt x="91667" y="0"/>
                    <a:pt x="124754" y="0"/>
                  </a:cubicBezTo>
                  <a:close/>
                </a:path>
              </a:pathLst>
            </a:custGeom>
            <a:solidFill>
              <a:srgbClr val="FFB001"/>
            </a:solidFill>
          </p:spPr>
        </p:sp>
        <p:sp>
          <p:nvSpPr>
            <p:cNvPr id="28" name="TextBox 28"/>
            <p:cNvSpPr txBox="1"/>
            <p:nvPr/>
          </p:nvSpPr>
          <p:spPr>
            <a:xfrm>
              <a:off x="0" y="-123825"/>
              <a:ext cx="812800" cy="936625"/>
            </a:xfrm>
            <a:prstGeom prst="rect">
              <a:avLst/>
            </a:prstGeom>
          </p:spPr>
          <p:txBody>
            <a:bodyPr lIns="50800" tIns="50800" rIns="50800" bIns="50800" rtlCol="0" anchor="ctr"/>
            <a:lstStyle/>
            <a:p>
              <a:pPr algn="ctr">
                <a:lnSpc>
                  <a:spcPts val="8959"/>
                </a:lnSpc>
              </a:pPr>
              <a:r>
                <a:rPr lang="en-US" sz="6399" dirty="0">
                  <a:solidFill>
                    <a:srgbClr val="FFFFFF"/>
                  </a:solidFill>
                  <a:latin typeface="DM Sans Bold"/>
                </a:rPr>
                <a:t>Agenda</a:t>
              </a:r>
            </a:p>
          </p:txBody>
        </p:sp>
      </p:grpSp>
      <p:sp>
        <p:nvSpPr>
          <p:cNvPr id="34" name="Rectangle 33"/>
          <p:cNvSpPr/>
          <p:nvPr/>
        </p:nvSpPr>
        <p:spPr>
          <a:xfrm>
            <a:off x="719952" y="4519445"/>
            <a:ext cx="7654979" cy="1200329"/>
          </a:xfrm>
          <a:prstGeom prst="rect">
            <a:avLst/>
          </a:prstGeom>
        </p:spPr>
        <p:txBody>
          <a:bodyPr wrap="square">
            <a:spAutoFit/>
          </a:bodyPr>
          <a:lstStyle/>
          <a:p>
            <a:pPr algn="ctr"/>
            <a:r>
              <a:rPr lang="en-US" sz="3600" dirty="0">
                <a:solidFill>
                  <a:schemeClr val="bg1"/>
                </a:solidFill>
                <a:latin typeface="Elephant" pitchFamily="18" charset="0"/>
              </a:rPr>
              <a:t>Models of Entrepreneurial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7200" y="7219569"/>
            <a:ext cx="17449799" cy="2629374"/>
          </a:xfrm>
          <a:prstGeom prst="rect">
            <a:avLst/>
          </a:prstGeom>
        </p:spPr>
        <p:txBody>
          <a:bodyPr wrap="square" lIns="0" tIns="0" rIns="0" bIns="0" rtlCol="0" anchor="t">
            <a:spAutoFit/>
          </a:bodyPr>
          <a:lstStyle/>
          <a:p>
            <a:pPr algn="ctr">
              <a:lnSpc>
                <a:spcPts val="4094"/>
              </a:lnSpc>
            </a:pPr>
            <a:r>
              <a:rPr lang="en-US" sz="3600" dirty="0">
                <a:solidFill>
                  <a:srgbClr val="000000"/>
                </a:solidFill>
                <a:latin typeface="DM Sans Bold"/>
              </a:rPr>
              <a:t>An idea is a thought or a concept that comes into existence in the mind as a product or mental activity.</a:t>
            </a:r>
          </a:p>
          <a:p>
            <a:pPr algn="ctr">
              <a:lnSpc>
                <a:spcPts val="4094"/>
              </a:lnSpc>
            </a:pPr>
            <a:endParaRPr lang="en-US" sz="4800" dirty="0">
              <a:solidFill>
                <a:srgbClr val="000000"/>
              </a:solidFill>
              <a:latin typeface="DM Sans Bold"/>
            </a:endParaRPr>
          </a:p>
          <a:p>
            <a:pPr algn="ctr">
              <a:lnSpc>
                <a:spcPts val="4094"/>
              </a:lnSpc>
            </a:pPr>
            <a:endParaRPr lang="en-US" sz="4800" dirty="0">
              <a:solidFill>
                <a:srgbClr val="000000"/>
              </a:solidFill>
              <a:latin typeface="DM Sans Bold"/>
            </a:endParaRPr>
          </a:p>
          <a:p>
            <a:pPr algn="ctr">
              <a:lnSpc>
                <a:spcPts val="4094"/>
              </a:lnSpc>
            </a:pPr>
            <a:r>
              <a:rPr lang="en-US" sz="3600" dirty="0">
                <a:solidFill>
                  <a:srgbClr val="000000"/>
                </a:solidFill>
                <a:latin typeface="DM Sans Bold"/>
              </a:rPr>
              <a:t>A business idea is an idea that can be used for commercial purposes.</a:t>
            </a:r>
          </a:p>
        </p:txBody>
      </p:sp>
      <p:sp>
        <p:nvSpPr>
          <p:cNvPr id="3" name="TextBox 3"/>
          <p:cNvSpPr txBox="1"/>
          <p:nvPr/>
        </p:nvSpPr>
        <p:spPr>
          <a:xfrm>
            <a:off x="457200" y="319087"/>
            <a:ext cx="17449799" cy="2462213"/>
          </a:xfrm>
          <a:prstGeom prst="rect">
            <a:avLst/>
          </a:prstGeom>
        </p:spPr>
        <p:txBody>
          <a:bodyPr wrap="square" lIns="0" tIns="0" rIns="0" bIns="0" rtlCol="0" anchor="t">
            <a:spAutoFit/>
          </a:bodyPr>
          <a:lstStyle/>
          <a:p>
            <a:pPr marL="0" lvl="0" indent="0" algn="ctr">
              <a:lnSpc>
                <a:spcPts val="9600"/>
              </a:lnSpc>
              <a:spcBef>
                <a:spcPct val="0"/>
              </a:spcBef>
            </a:pPr>
            <a:r>
              <a:rPr lang="en-US" sz="8000" dirty="0">
                <a:solidFill>
                  <a:srgbClr val="000000"/>
                </a:solidFill>
                <a:latin typeface="DM Sans Bold"/>
              </a:rPr>
              <a:t>What Defines a good business opportunity??</a:t>
            </a:r>
          </a:p>
        </p:txBody>
      </p:sp>
      <p:pic>
        <p:nvPicPr>
          <p:cNvPr id="1028" name="Picture 4" descr="See the source ima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53349" y="2457069"/>
            <a:ext cx="2857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8763000" y="8343900"/>
            <a:ext cx="533400" cy="9906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22744" y="952500"/>
            <a:ext cx="14442513" cy="2462213"/>
          </a:xfrm>
          <a:prstGeom prst="rect">
            <a:avLst/>
          </a:prstGeom>
        </p:spPr>
        <p:txBody>
          <a:bodyPr lIns="0" tIns="0" rIns="0" bIns="0" rtlCol="0" anchor="t">
            <a:spAutoFit/>
          </a:bodyPr>
          <a:lstStyle/>
          <a:p>
            <a:pPr marL="0" lvl="0" indent="0" algn="ctr">
              <a:lnSpc>
                <a:spcPts val="9600"/>
              </a:lnSpc>
              <a:spcBef>
                <a:spcPct val="0"/>
              </a:spcBef>
            </a:pPr>
            <a:r>
              <a:rPr lang="en-US" sz="8000" dirty="0">
                <a:solidFill>
                  <a:srgbClr val="000000"/>
                </a:solidFill>
                <a:latin typeface="DM Sans Bold"/>
              </a:rPr>
              <a:t>Five step framework to screen business idea</a:t>
            </a:r>
          </a:p>
        </p:txBody>
      </p:sp>
      <p:graphicFrame>
        <p:nvGraphicFramePr>
          <p:cNvPr id="5" name="Diagram 4"/>
          <p:cNvGraphicFramePr/>
          <p:nvPr>
            <p:extLst>
              <p:ext uri="{D42A27DB-BD31-4B8C-83A1-F6EECF244321}">
                <p14:modId xmlns:p14="http://schemas.microsoft.com/office/powerpoint/2010/main" val="1391436146"/>
              </p:ext>
            </p:extLst>
          </p:nvPr>
        </p:nvGraphicFramePr>
        <p:xfrm>
          <a:off x="3733800" y="-52307"/>
          <a:ext cx="17754600" cy="10529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9200" y="4323582"/>
            <a:ext cx="4399568" cy="2496318"/>
            <a:chOff x="0" y="0"/>
            <a:chExt cx="2623191" cy="3383431"/>
          </a:xfrm>
        </p:grpSpPr>
        <p:sp>
          <p:nvSpPr>
            <p:cNvPr id="3"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sp>
        <p:nvSpPr>
          <p:cNvPr id="4" name="TextBox 4"/>
          <p:cNvSpPr txBox="1"/>
          <p:nvPr/>
        </p:nvSpPr>
        <p:spPr>
          <a:xfrm>
            <a:off x="1557256" y="5270376"/>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a:solidFill>
                  <a:srgbClr val="000000"/>
                </a:solidFill>
                <a:latin typeface="DM Sans Bold"/>
              </a:rPr>
              <a:t>Attractiveness</a:t>
            </a:r>
          </a:p>
        </p:txBody>
      </p:sp>
      <p:sp>
        <p:nvSpPr>
          <p:cNvPr id="14" name="TextBox 14"/>
          <p:cNvSpPr txBox="1"/>
          <p:nvPr/>
        </p:nvSpPr>
        <p:spPr>
          <a:xfrm>
            <a:off x="2096225" y="1257300"/>
            <a:ext cx="14084886" cy="2462213"/>
          </a:xfrm>
          <a:prstGeom prst="rect">
            <a:avLst/>
          </a:prstGeom>
        </p:spPr>
        <p:txBody>
          <a:bodyPr lIns="0" tIns="0" rIns="0" bIns="0" rtlCol="0" anchor="t">
            <a:spAutoFit/>
          </a:bodyPr>
          <a:lstStyle/>
          <a:p>
            <a:pPr marL="0" lvl="0" indent="0" algn="ctr">
              <a:lnSpc>
                <a:spcPts val="9600"/>
              </a:lnSpc>
              <a:spcBef>
                <a:spcPct val="0"/>
              </a:spcBef>
            </a:pPr>
            <a:r>
              <a:rPr lang="en-US" sz="8000" dirty="0">
                <a:solidFill>
                  <a:srgbClr val="000000"/>
                </a:solidFill>
                <a:latin typeface="DM Sans Bold"/>
              </a:rPr>
              <a:t>When is an Idea an Opportunity ??</a:t>
            </a:r>
          </a:p>
        </p:txBody>
      </p:sp>
      <p:grpSp>
        <p:nvGrpSpPr>
          <p:cNvPr id="15" name="Group 2"/>
          <p:cNvGrpSpPr/>
          <p:nvPr/>
        </p:nvGrpSpPr>
        <p:grpSpPr>
          <a:xfrm>
            <a:off x="1219200" y="7353300"/>
            <a:ext cx="4399568" cy="2496318"/>
            <a:chOff x="-90867" y="0"/>
            <a:chExt cx="2623191" cy="3383431"/>
          </a:xfrm>
        </p:grpSpPr>
        <p:sp>
          <p:nvSpPr>
            <p:cNvPr id="16" name="Freeform 3"/>
            <p:cNvSpPr/>
            <p:nvPr/>
          </p:nvSpPr>
          <p:spPr>
            <a:xfrm>
              <a:off x="-90867"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grpSp>
        <p:nvGrpSpPr>
          <p:cNvPr id="17" name="Group 2"/>
          <p:cNvGrpSpPr/>
          <p:nvPr/>
        </p:nvGrpSpPr>
        <p:grpSpPr>
          <a:xfrm>
            <a:off x="6938884" y="5857607"/>
            <a:ext cx="4399568" cy="2496318"/>
            <a:chOff x="0" y="0"/>
            <a:chExt cx="2623191" cy="3383431"/>
          </a:xfrm>
        </p:grpSpPr>
        <p:sp>
          <p:nvSpPr>
            <p:cNvPr id="18"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grpSp>
        <p:nvGrpSpPr>
          <p:cNvPr id="19" name="Group 2"/>
          <p:cNvGrpSpPr/>
          <p:nvPr/>
        </p:nvGrpSpPr>
        <p:grpSpPr>
          <a:xfrm>
            <a:off x="12496800" y="4475982"/>
            <a:ext cx="4399568" cy="2496318"/>
            <a:chOff x="0" y="0"/>
            <a:chExt cx="2623191" cy="3383431"/>
          </a:xfrm>
        </p:grpSpPr>
        <p:sp>
          <p:nvSpPr>
            <p:cNvPr id="20"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grpSp>
        <p:nvGrpSpPr>
          <p:cNvPr id="21" name="Group 2"/>
          <p:cNvGrpSpPr/>
          <p:nvPr/>
        </p:nvGrpSpPr>
        <p:grpSpPr>
          <a:xfrm>
            <a:off x="12498092" y="7315200"/>
            <a:ext cx="4399568" cy="2496318"/>
            <a:chOff x="0" y="0"/>
            <a:chExt cx="2623191" cy="3383431"/>
          </a:xfrm>
        </p:grpSpPr>
        <p:sp>
          <p:nvSpPr>
            <p:cNvPr id="22" name="Freeform 3"/>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2" y="0"/>
                    <a:pt x="2623191" y="55880"/>
                    <a:pt x="2623191" y="124460"/>
                  </a:cubicBezTo>
                  <a:lnTo>
                    <a:pt x="2623191" y="3258971"/>
                  </a:lnTo>
                  <a:cubicBezTo>
                    <a:pt x="2623191" y="3327551"/>
                    <a:pt x="2567312" y="3383431"/>
                    <a:pt x="2498731" y="3383431"/>
                  </a:cubicBezTo>
                  <a:close/>
                </a:path>
              </a:pathLst>
            </a:custGeom>
            <a:solidFill>
              <a:srgbClr val="FFB001"/>
            </a:solidFill>
          </p:spPr>
        </p:sp>
      </p:grpSp>
      <p:sp>
        <p:nvSpPr>
          <p:cNvPr id="23" name="TextBox 4"/>
          <p:cNvSpPr txBox="1"/>
          <p:nvPr/>
        </p:nvSpPr>
        <p:spPr>
          <a:xfrm>
            <a:off x="1592127" y="8261994"/>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a:solidFill>
                  <a:srgbClr val="000000"/>
                </a:solidFill>
                <a:latin typeface="DM Sans Bold"/>
              </a:rPr>
              <a:t>Timeliness</a:t>
            </a:r>
          </a:p>
        </p:txBody>
      </p:sp>
      <p:sp>
        <p:nvSpPr>
          <p:cNvPr id="24" name="TextBox 4"/>
          <p:cNvSpPr txBox="1"/>
          <p:nvPr/>
        </p:nvSpPr>
        <p:spPr>
          <a:xfrm>
            <a:off x="7250296" y="6804401"/>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a:solidFill>
                  <a:srgbClr val="000000"/>
                </a:solidFill>
                <a:latin typeface="DM Sans Bold"/>
              </a:rPr>
              <a:t>Durability</a:t>
            </a:r>
          </a:p>
        </p:txBody>
      </p:sp>
      <p:sp>
        <p:nvSpPr>
          <p:cNvPr id="25" name="TextBox 4"/>
          <p:cNvSpPr txBox="1"/>
          <p:nvPr/>
        </p:nvSpPr>
        <p:spPr>
          <a:xfrm>
            <a:off x="12808212" y="5422776"/>
            <a:ext cx="3776744" cy="602729"/>
          </a:xfrm>
          <a:prstGeom prst="rect">
            <a:avLst/>
          </a:prstGeom>
        </p:spPr>
        <p:txBody>
          <a:bodyPr wrap="square" lIns="0" tIns="0" rIns="0" bIns="0" rtlCol="0" anchor="t">
            <a:spAutoFit/>
          </a:bodyPr>
          <a:lstStyle/>
          <a:p>
            <a:pPr marL="0" lvl="0" indent="0" algn="ctr">
              <a:lnSpc>
                <a:spcPts val="4680"/>
              </a:lnSpc>
              <a:spcBef>
                <a:spcPct val="0"/>
              </a:spcBef>
            </a:pPr>
            <a:r>
              <a:rPr lang="en-US" sz="4000" dirty="0">
                <a:solidFill>
                  <a:srgbClr val="000000"/>
                </a:solidFill>
                <a:latin typeface="DM Sans Bold"/>
              </a:rPr>
              <a:t>Relevant</a:t>
            </a:r>
          </a:p>
        </p:txBody>
      </p:sp>
      <p:sp>
        <p:nvSpPr>
          <p:cNvPr id="26" name="TextBox 4"/>
          <p:cNvSpPr txBox="1"/>
          <p:nvPr/>
        </p:nvSpPr>
        <p:spPr>
          <a:xfrm>
            <a:off x="12809504" y="7962900"/>
            <a:ext cx="3776744" cy="1205458"/>
          </a:xfrm>
          <a:prstGeom prst="rect">
            <a:avLst/>
          </a:prstGeom>
        </p:spPr>
        <p:txBody>
          <a:bodyPr wrap="square" lIns="0" tIns="0" rIns="0" bIns="0" rtlCol="0" anchor="t">
            <a:spAutoFit/>
          </a:bodyPr>
          <a:lstStyle/>
          <a:p>
            <a:pPr marL="0" lvl="0" indent="0" algn="ctr">
              <a:lnSpc>
                <a:spcPts val="4680"/>
              </a:lnSpc>
              <a:spcBef>
                <a:spcPct val="0"/>
              </a:spcBef>
            </a:pPr>
            <a:r>
              <a:rPr lang="en-US" sz="4000" dirty="0">
                <a:solidFill>
                  <a:srgbClr val="000000"/>
                </a:solidFill>
                <a:latin typeface="DM Sans Bold"/>
              </a:rPr>
              <a:t>Creative and Innovative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57256" y="2705100"/>
            <a:ext cx="8882144" cy="2410916"/>
          </a:xfrm>
          <a:prstGeom prst="rect">
            <a:avLst/>
          </a:prstGeom>
        </p:spPr>
        <p:txBody>
          <a:bodyPr wrap="square" lIns="0" tIns="0" rIns="0" bIns="0" rtlCol="0" anchor="t">
            <a:spAutoFit/>
          </a:bodyPr>
          <a:lstStyle/>
          <a:p>
            <a:pPr marL="571500" lvl="0" indent="-571500">
              <a:lnSpc>
                <a:spcPts val="4680"/>
              </a:lnSpc>
              <a:spcBef>
                <a:spcPct val="0"/>
              </a:spcBef>
              <a:buFont typeface="Wingdings" pitchFamily="2" charset="2"/>
              <a:buChar char="v"/>
            </a:pPr>
            <a:r>
              <a:rPr lang="en-US" sz="4000" dirty="0">
                <a:solidFill>
                  <a:srgbClr val="000000"/>
                </a:solidFill>
                <a:latin typeface="DM Sans Bold"/>
              </a:rPr>
              <a:t>Brainstorming</a:t>
            </a:r>
          </a:p>
          <a:p>
            <a:pPr marL="571500" lvl="0" indent="-571500">
              <a:lnSpc>
                <a:spcPts val="4680"/>
              </a:lnSpc>
              <a:spcBef>
                <a:spcPct val="0"/>
              </a:spcBef>
              <a:buFont typeface="Wingdings" pitchFamily="2" charset="2"/>
              <a:buChar char="v"/>
            </a:pPr>
            <a:r>
              <a:rPr lang="en-US" sz="4000" dirty="0">
                <a:solidFill>
                  <a:srgbClr val="000000"/>
                </a:solidFill>
                <a:latin typeface="DM Sans Bold"/>
              </a:rPr>
              <a:t>Survey Method</a:t>
            </a:r>
          </a:p>
          <a:p>
            <a:pPr marL="571500" lvl="0" indent="-571500">
              <a:lnSpc>
                <a:spcPts val="4680"/>
              </a:lnSpc>
              <a:spcBef>
                <a:spcPct val="0"/>
              </a:spcBef>
              <a:buFont typeface="Wingdings" pitchFamily="2" charset="2"/>
              <a:buChar char="v"/>
            </a:pPr>
            <a:r>
              <a:rPr lang="en-US" sz="4000" dirty="0">
                <a:solidFill>
                  <a:srgbClr val="000000"/>
                </a:solidFill>
                <a:latin typeface="DM Sans Bold"/>
              </a:rPr>
              <a:t>Reverse Brainstorming</a:t>
            </a:r>
          </a:p>
          <a:p>
            <a:pPr marL="571500" lvl="0" indent="-571500">
              <a:lnSpc>
                <a:spcPts val="4680"/>
              </a:lnSpc>
              <a:spcBef>
                <a:spcPct val="0"/>
              </a:spcBef>
              <a:buFont typeface="Wingdings" pitchFamily="2" charset="2"/>
              <a:buChar char="v"/>
            </a:pPr>
            <a:r>
              <a:rPr lang="en-US" sz="4000" dirty="0">
                <a:solidFill>
                  <a:srgbClr val="000000"/>
                </a:solidFill>
                <a:latin typeface="DM Sans Bold"/>
              </a:rPr>
              <a:t>The </a:t>
            </a:r>
            <a:r>
              <a:rPr lang="en-US" sz="4000" dirty="0" err="1">
                <a:solidFill>
                  <a:srgbClr val="000000"/>
                </a:solidFill>
                <a:latin typeface="DM Sans Bold"/>
              </a:rPr>
              <a:t>gordon</a:t>
            </a:r>
            <a:r>
              <a:rPr lang="en-US" sz="4000" dirty="0">
                <a:solidFill>
                  <a:srgbClr val="000000"/>
                </a:solidFill>
                <a:latin typeface="DM Sans Bold"/>
              </a:rPr>
              <a:t> method</a:t>
            </a:r>
          </a:p>
        </p:txBody>
      </p:sp>
      <p:sp>
        <p:nvSpPr>
          <p:cNvPr id="14" name="TextBox 14"/>
          <p:cNvSpPr txBox="1"/>
          <p:nvPr/>
        </p:nvSpPr>
        <p:spPr>
          <a:xfrm>
            <a:off x="1219200" y="1257300"/>
            <a:ext cx="15925799" cy="1231106"/>
          </a:xfrm>
          <a:prstGeom prst="rect">
            <a:avLst/>
          </a:prstGeom>
        </p:spPr>
        <p:txBody>
          <a:bodyPr wrap="square" lIns="0" tIns="0" rIns="0" bIns="0" rtlCol="0" anchor="t">
            <a:spAutoFit/>
          </a:bodyPr>
          <a:lstStyle/>
          <a:p>
            <a:pPr marL="0" lvl="0" indent="0" algn="ctr">
              <a:lnSpc>
                <a:spcPts val="9600"/>
              </a:lnSpc>
              <a:spcBef>
                <a:spcPct val="0"/>
              </a:spcBef>
            </a:pPr>
            <a:r>
              <a:rPr lang="en-US" sz="8000" dirty="0">
                <a:solidFill>
                  <a:srgbClr val="000000"/>
                </a:solidFill>
                <a:latin typeface="DM Sans Bold"/>
              </a:rPr>
              <a:t>How to Generate Business Idea</a:t>
            </a:r>
          </a:p>
        </p:txBody>
      </p:sp>
      <p:sp>
        <p:nvSpPr>
          <p:cNvPr id="27" name="TextBox 14"/>
          <p:cNvSpPr txBox="1"/>
          <p:nvPr/>
        </p:nvSpPr>
        <p:spPr>
          <a:xfrm>
            <a:off x="304800" y="5372100"/>
            <a:ext cx="17754600" cy="1165191"/>
          </a:xfrm>
          <a:prstGeom prst="rect">
            <a:avLst/>
          </a:prstGeom>
        </p:spPr>
        <p:txBody>
          <a:bodyPr wrap="square" lIns="0" tIns="0" rIns="0" bIns="0" rtlCol="0" anchor="t">
            <a:spAutoFit/>
          </a:bodyPr>
          <a:lstStyle/>
          <a:p>
            <a:pPr marL="0" lvl="0" indent="0" algn="ctr">
              <a:lnSpc>
                <a:spcPts val="9600"/>
              </a:lnSpc>
              <a:spcBef>
                <a:spcPct val="0"/>
              </a:spcBef>
            </a:pPr>
            <a:r>
              <a:rPr lang="en-US" sz="6600" dirty="0">
                <a:solidFill>
                  <a:srgbClr val="000000"/>
                </a:solidFill>
                <a:latin typeface="DM Sans Bold"/>
              </a:rPr>
              <a:t>What leads to the creation of </a:t>
            </a:r>
            <a:r>
              <a:rPr lang="en-US" sz="6600" dirty="0" err="1">
                <a:solidFill>
                  <a:srgbClr val="000000"/>
                </a:solidFill>
                <a:latin typeface="DM Sans Bold"/>
              </a:rPr>
              <a:t>oppotunities</a:t>
            </a:r>
            <a:endParaRPr lang="en-US" sz="6600" dirty="0">
              <a:solidFill>
                <a:srgbClr val="000000"/>
              </a:solidFill>
              <a:latin typeface="DM Sans Bold"/>
            </a:endParaRPr>
          </a:p>
        </p:txBody>
      </p:sp>
      <p:sp>
        <p:nvSpPr>
          <p:cNvPr id="28" name="TextBox 4"/>
          <p:cNvSpPr txBox="1"/>
          <p:nvPr/>
        </p:nvSpPr>
        <p:spPr>
          <a:xfrm>
            <a:off x="1600200" y="6923584"/>
            <a:ext cx="8882144" cy="2410916"/>
          </a:xfrm>
          <a:prstGeom prst="rect">
            <a:avLst/>
          </a:prstGeom>
        </p:spPr>
        <p:txBody>
          <a:bodyPr wrap="square" lIns="0" tIns="0" rIns="0" bIns="0" rtlCol="0" anchor="t">
            <a:spAutoFit/>
          </a:bodyPr>
          <a:lstStyle/>
          <a:p>
            <a:pPr marL="571500" lvl="0" indent="-571500">
              <a:lnSpc>
                <a:spcPts val="4680"/>
              </a:lnSpc>
              <a:spcBef>
                <a:spcPct val="0"/>
              </a:spcBef>
              <a:buFont typeface="Wingdings" pitchFamily="2" charset="2"/>
              <a:buChar char="v"/>
            </a:pPr>
            <a:r>
              <a:rPr lang="en-US" sz="4000" dirty="0">
                <a:solidFill>
                  <a:srgbClr val="000000"/>
                </a:solidFill>
                <a:latin typeface="DM Sans" charset="0"/>
              </a:rPr>
              <a:t>Technological changes</a:t>
            </a:r>
          </a:p>
          <a:p>
            <a:pPr marL="571500" lvl="0" indent="-571500">
              <a:lnSpc>
                <a:spcPts val="4680"/>
              </a:lnSpc>
              <a:spcBef>
                <a:spcPct val="0"/>
              </a:spcBef>
              <a:buFont typeface="Wingdings" pitchFamily="2" charset="2"/>
              <a:buChar char="v"/>
            </a:pPr>
            <a:r>
              <a:rPr lang="en-US" sz="4000" dirty="0">
                <a:solidFill>
                  <a:srgbClr val="000000"/>
                </a:solidFill>
                <a:latin typeface="DM Sans" charset="0"/>
              </a:rPr>
              <a:t>Political and Regulatory changes</a:t>
            </a:r>
          </a:p>
          <a:p>
            <a:pPr marL="571500" lvl="0" indent="-571500">
              <a:lnSpc>
                <a:spcPts val="4680"/>
              </a:lnSpc>
              <a:spcBef>
                <a:spcPct val="0"/>
              </a:spcBef>
              <a:buFont typeface="Wingdings" pitchFamily="2" charset="2"/>
              <a:buChar char="v"/>
            </a:pPr>
            <a:r>
              <a:rPr lang="en-US" sz="4000" dirty="0">
                <a:solidFill>
                  <a:srgbClr val="000000"/>
                </a:solidFill>
                <a:latin typeface="DM Sans" charset="0"/>
              </a:rPr>
              <a:t>Social and Demographic changes</a:t>
            </a:r>
          </a:p>
          <a:p>
            <a:pPr marL="571500" lvl="0" indent="-571500">
              <a:lnSpc>
                <a:spcPts val="4680"/>
              </a:lnSpc>
              <a:spcBef>
                <a:spcPct val="0"/>
              </a:spcBef>
              <a:buFont typeface="Wingdings" pitchFamily="2" charset="2"/>
              <a:buChar char="v"/>
            </a:pPr>
            <a:r>
              <a:rPr lang="en-US" sz="4000" dirty="0">
                <a:solidFill>
                  <a:srgbClr val="000000"/>
                </a:solidFill>
                <a:latin typeface="DM Sans" charset="0"/>
              </a:rPr>
              <a:t>Economic changes</a:t>
            </a:r>
          </a:p>
        </p:txBody>
      </p:sp>
    </p:spTree>
    <p:extLst>
      <p:ext uri="{BB962C8B-B14F-4D97-AF65-F5344CB8AC3E}">
        <p14:creationId xmlns:p14="http://schemas.microsoft.com/office/powerpoint/2010/main" val="3413039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76400" y="4610100"/>
            <a:ext cx="8882144" cy="2449388"/>
          </a:xfrm>
          <a:prstGeom prst="rect">
            <a:avLst/>
          </a:prstGeom>
        </p:spPr>
        <p:txBody>
          <a:bodyPr wrap="square" lIns="0" tIns="0" rIns="0" bIns="0" rtlCol="0" anchor="t">
            <a:spAutoFit/>
          </a:bodyPr>
          <a:lstStyle/>
          <a:p>
            <a:pPr marL="571500" lvl="0" indent="-571500">
              <a:lnSpc>
                <a:spcPts val="4680"/>
              </a:lnSpc>
              <a:spcBef>
                <a:spcPct val="0"/>
              </a:spcBef>
              <a:buFont typeface="Wingdings" pitchFamily="2" charset="2"/>
              <a:buChar char="v"/>
            </a:pPr>
            <a:r>
              <a:rPr lang="en-US" sz="4000" dirty="0">
                <a:solidFill>
                  <a:srgbClr val="000000"/>
                </a:solidFill>
                <a:latin typeface="DM Sans" charset="0"/>
              </a:rPr>
              <a:t>Observing Trends </a:t>
            </a:r>
          </a:p>
          <a:p>
            <a:pPr marL="571500" lvl="0" indent="-571500">
              <a:lnSpc>
                <a:spcPct val="150000"/>
              </a:lnSpc>
              <a:spcBef>
                <a:spcPct val="0"/>
              </a:spcBef>
              <a:buFont typeface="Wingdings" pitchFamily="2" charset="2"/>
              <a:buChar char="v"/>
            </a:pPr>
            <a:r>
              <a:rPr lang="en-US" sz="4000" dirty="0">
                <a:solidFill>
                  <a:srgbClr val="000000"/>
                </a:solidFill>
                <a:latin typeface="DM Sans" charset="0"/>
              </a:rPr>
              <a:t>Solving a Problem</a:t>
            </a:r>
          </a:p>
          <a:p>
            <a:pPr marL="571500" lvl="0" indent="-571500">
              <a:lnSpc>
                <a:spcPct val="150000"/>
              </a:lnSpc>
              <a:spcBef>
                <a:spcPct val="0"/>
              </a:spcBef>
              <a:buFont typeface="Wingdings" pitchFamily="2" charset="2"/>
              <a:buChar char="v"/>
            </a:pPr>
            <a:r>
              <a:rPr lang="en-US" sz="4000" dirty="0">
                <a:solidFill>
                  <a:srgbClr val="000000"/>
                </a:solidFill>
                <a:latin typeface="DM Sans" charset="0"/>
              </a:rPr>
              <a:t>Finding gaps in the market </a:t>
            </a:r>
          </a:p>
        </p:txBody>
      </p:sp>
      <p:sp>
        <p:nvSpPr>
          <p:cNvPr id="14" name="TextBox 14"/>
          <p:cNvSpPr txBox="1"/>
          <p:nvPr/>
        </p:nvSpPr>
        <p:spPr>
          <a:xfrm>
            <a:off x="1219200" y="1257300"/>
            <a:ext cx="15925799" cy="2462213"/>
          </a:xfrm>
          <a:prstGeom prst="rect">
            <a:avLst/>
          </a:prstGeom>
        </p:spPr>
        <p:txBody>
          <a:bodyPr wrap="square" lIns="0" tIns="0" rIns="0" bIns="0" rtlCol="0" anchor="t">
            <a:spAutoFit/>
          </a:bodyPr>
          <a:lstStyle/>
          <a:p>
            <a:pPr marL="0" lvl="0" indent="0" algn="ctr">
              <a:lnSpc>
                <a:spcPts val="9600"/>
              </a:lnSpc>
              <a:spcBef>
                <a:spcPct val="0"/>
              </a:spcBef>
            </a:pPr>
            <a:r>
              <a:rPr lang="en-US" sz="8000" dirty="0">
                <a:solidFill>
                  <a:srgbClr val="000000"/>
                </a:solidFill>
                <a:latin typeface="DM Sans Bold"/>
              </a:rPr>
              <a:t>How to identify a business opportunity</a:t>
            </a:r>
          </a:p>
        </p:txBody>
      </p:sp>
    </p:spTree>
    <p:extLst>
      <p:ext uri="{BB962C8B-B14F-4D97-AF65-F5344CB8AC3E}">
        <p14:creationId xmlns:p14="http://schemas.microsoft.com/office/powerpoint/2010/main" val="99708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8048583" y="3808272"/>
            <a:ext cx="8991600" cy="1640027"/>
            <a:chOff x="0" y="0"/>
            <a:chExt cx="526523" cy="233501"/>
          </a:xfrm>
        </p:grpSpPr>
        <p:sp>
          <p:nvSpPr>
            <p:cNvPr id="7" name="Freeform 7"/>
            <p:cNvSpPr/>
            <p:nvPr/>
          </p:nvSpPr>
          <p:spPr>
            <a:xfrm>
              <a:off x="0" y="0"/>
              <a:ext cx="526523" cy="233501"/>
            </a:xfrm>
            <a:custGeom>
              <a:avLst/>
              <a:gdLst/>
              <a:ahLst/>
              <a:cxnLst/>
              <a:rect l="l" t="t" r="r" b="b"/>
              <a:pathLst>
                <a:path w="526523" h="233501">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FFB001"/>
            </a:solidFill>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919"/>
                </a:lnSpc>
              </a:pPr>
              <a:r>
                <a:rPr lang="en-US" sz="2799">
                  <a:solidFill>
                    <a:srgbClr val="FFFFFF"/>
                  </a:solidFill>
                  <a:latin typeface="DM Sans Bold"/>
                </a:rPr>
                <a:t>Lukas</a:t>
              </a:r>
            </a:p>
          </p:txBody>
        </p:sp>
      </p:grpSp>
      <p:grpSp>
        <p:nvGrpSpPr>
          <p:cNvPr id="9" name="Group 9"/>
          <p:cNvGrpSpPr/>
          <p:nvPr/>
        </p:nvGrpSpPr>
        <p:grpSpPr>
          <a:xfrm>
            <a:off x="7772400" y="5753100"/>
            <a:ext cx="9477417" cy="1528670"/>
            <a:chOff x="0" y="0"/>
            <a:chExt cx="526523" cy="233501"/>
          </a:xfrm>
        </p:grpSpPr>
        <p:sp>
          <p:nvSpPr>
            <p:cNvPr id="10" name="Freeform 10"/>
            <p:cNvSpPr/>
            <p:nvPr/>
          </p:nvSpPr>
          <p:spPr>
            <a:xfrm>
              <a:off x="0" y="0"/>
              <a:ext cx="526523" cy="233501"/>
            </a:xfrm>
            <a:custGeom>
              <a:avLst/>
              <a:gdLst/>
              <a:ahLst/>
              <a:cxnLst/>
              <a:rect l="l" t="t" r="r" b="b"/>
              <a:pathLst>
                <a:path w="526523" h="233501">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35A1F4"/>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algn="ctr">
                <a:lnSpc>
                  <a:spcPts val="3919"/>
                </a:lnSpc>
              </a:pPr>
              <a:r>
                <a:rPr lang="en-US" sz="2799">
                  <a:solidFill>
                    <a:srgbClr val="FFFFFF"/>
                  </a:solidFill>
                  <a:latin typeface="DM Sans Bold"/>
                </a:rPr>
                <a:t>Wendy</a:t>
              </a:r>
            </a:p>
          </p:txBody>
        </p:sp>
      </p:grpSp>
      <p:grpSp>
        <p:nvGrpSpPr>
          <p:cNvPr id="14" name="Group 14"/>
          <p:cNvGrpSpPr/>
          <p:nvPr/>
        </p:nvGrpSpPr>
        <p:grpSpPr>
          <a:xfrm>
            <a:off x="304803" y="38101"/>
            <a:ext cx="8993345" cy="5235864"/>
            <a:chOff x="-21467" y="-330667"/>
            <a:chExt cx="1266829" cy="936625"/>
          </a:xfrm>
        </p:grpSpPr>
        <p:sp>
          <p:nvSpPr>
            <p:cNvPr id="15" name="Freeform 15"/>
            <p:cNvSpPr/>
            <p:nvPr/>
          </p:nvSpPr>
          <p:spPr>
            <a:xfrm>
              <a:off x="0" y="0"/>
              <a:ext cx="1219442" cy="277306"/>
            </a:xfrm>
            <a:custGeom>
              <a:avLst/>
              <a:gdLst/>
              <a:ahLst/>
              <a:cxnLst/>
              <a:rect l="l" t="t" r="r" b="b"/>
              <a:pathLst>
                <a:path w="1219442" h="277306">
                  <a:moveTo>
                    <a:pt x="124754" y="0"/>
                  </a:moveTo>
                  <a:lnTo>
                    <a:pt x="1094688" y="0"/>
                  </a:lnTo>
                  <a:cubicBezTo>
                    <a:pt x="1127775" y="0"/>
                    <a:pt x="1159506" y="13144"/>
                    <a:pt x="1182902" y="36540"/>
                  </a:cubicBezTo>
                  <a:cubicBezTo>
                    <a:pt x="1206298" y="59935"/>
                    <a:pt x="1219442" y="91667"/>
                    <a:pt x="1219442" y="124754"/>
                  </a:cubicBezTo>
                  <a:lnTo>
                    <a:pt x="1219442" y="152552"/>
                  </a:lnTo>
                  <a:cubicBezTo>
                    <a:pt x="1219442" y="185639"/>
                    <a:pt x="1206298" y="217370"/>
                    <a:pt x="1182902" y="240766"/>
                  </a:cubicBezTo>
                  <a:cubicBezTo>
                    <a:pt x="1159506" y="264162"/>
                    <a:pt x="1127775" y="277306"/>
                    <a:pt x="1094688" y="277306"/>
                  </a:cubicBezTo>
                  <a:lnTo>
                    <a:pt x="124754" y="277306"/>
                  </a:lnTo>
                  <a:cubicBezTo>
                    <a:pt x="91667" y="277306"/>
                    <a:pt x="59935" y="264162"/>
                    <a:pt x="36540" y="240766"/>
                  </a:cubicBezTo>
                  <a:cubicBezTo>
                    <a:pt x="13144" y="217370"/>
                    <a:pt x="0" y="185639"/>
                    <a:pt x="0" y="152552"/>
                  </a:cubicBezTo>
                  <a:lnTo>
                    <a:pt x="0" y="124754"/>
                  </a:lnTo>
                  <a:cubicBezTo>
                    <a:pt x="0" y="91667"/>
                    <a:pt x="13144" y="59935"/>
                    <a:pt x="36540" y="36540"/>
                  </a:cubicBezTo>
                  <a:cubicBezTo>
                    <a:pt x="59935" y="13144"/>
                    <a:pt x="91667" y="0"/>
                    <a:pt x="124754" y="0"/>
                  </a:cubicBezTo>
                  <a:close/>
                </a:path>
              </a:pathLst>
            </a:custGeom>
            <a:solidFill>
              <a:srgbClr val="F4592F"/>
            </a:solidFill>
          </p:spPr>
        </p:sp>
        <p:sp>
          <p:nvSpPr>
            <p:cNvPr id="16" name="TextBox 16"/>
            <p:cNvSpPr txBox="1"/>
            <p:nvPr/>
          </p:nvSpPr>
          <p:spPr>
            <a:xfrm>
              <a:off x="-21467" y="-330667"/>
              <a:ext cx="1266829" cy="936625"/>
            </a:xfrm>
            <a:prstGeom prst="rect">
              <a:avLst/>
            </a:prstGeom>
          </p:spPr>
          <p:txBody>
            <a:bodyPr lIns="50800" tIns="50800" rIns="50800" bIns="50800" rtlCol="0" anchor="ctr"/>
            <a:lstStyle/>
            <a:p>
              <a:pPr algn="ctr">
                <a:lnSpc>
                  <a:spcPts val="8959"/>
                </a:lnSpc>
              </a:pPr>
              <a:r>
                <a:rPr lang="en-US" sz="6399" dirty="0">
                  <a:solidFill>
                    <a:srgbClr val="FFFFFF"/>
                  </a:solidFill>
                  <a:latin typeface="DM Sans Bold"/>
                </a:rPr>
                <a:t>Psychological Models</a:t>
              </a:r>
            </a:p>
          </p:txBody>
        </p:sp>
      </p:grpSp>
      <p:sp>
        <p:nvSpPr>
          <p:cNvPr id="18" name="TextBox 18"/>
          <p:cNvSpPr txBox="1"/>
          <p:nvPr/>
        </p:nvSpPr>
        <p:spPr>
          <a:xfrm>
            <a:off x="609600" y="3771900"/>
            <a:ext cx="6110271" cy="2281330"/>
          </a:xfrm>
          <a:prstGeom prst="rect">
            <a:avLst/>
          </a:prstGeom>
        </p:spPr>
        <p:txBody>
          <a:bodyPr lIns="0" tIns="0" rIns="0" bIns="0" rtlCol="0" anchor="t">
            <a:spAutoFit/>
          </a:bodyPr>
          <a:lstStyle/>
          <a:p>
            <a:pPr>
              <a:lnSpc>
                <a:spcPts val="4480"/>
              </a:lnSpc>
            </a:pPr>
            <a:r>
              <a:rPr lang="en-US" sz="3200" dirty="0">
                <a:solidFill>
                  <a:srgbClr val="000000"/>
                </a:solidFill>
                <a:latin typeface="DM Sans"/>
              </a:rPr>
              <a:t>The essence of psychological theory is an understanding of the difference in individuals' attitudes.</a:t>
            </a:r>
          </a:p>
        </p:txBody>
      </p:sp>
      <p:sp>
        <p:nvSpPr>
          <p:cNvPr id="23" name="Rectangle 22"/>
          <p:cNvSpPr/>
          <p:nvPr/>
        </p:nvSpPr>
        <p:spPr>
          <a:xfrm>
            <a:off x="8229600" y="4397452"/>
            <a:ext cx="8695970" cy="523220"/>
          </a:xfrm>
          <a:prstGeom prst="rect">
            <a:avLst/>
          </a:prstGeom>
        </p:spPr>
        <p:txBody>
          <a:bodyPr wrap="none">
            <a:spAutoFit/>
          </a:bodyPr>
          <a:lstStyle/>
          <a:p>
            <a:r>
              <a:rPr lang="en-US" sz="2800" dirty="0">
                <a:solidFill>
                  <a:schemeClr val="bg1"/>
                </a:solidFill>
                <a:latin typeface="Elephant" pitchFamily="18" charset="0"/>
              </a:rPr>
              <a:t>McClelland's Theory of Achievement Motivation</a:t>
            </a:r>
          </a:p>
        </p:txBody>
      </p:sp>
      <p:sp>
        <p:nvSpPr>
          <p:cNvPr id="24" name="Rectangle 23"/>
          <p:cNvSpPr/>
          <p:nvPr/>
        </p:nvSpPr>
        <p:spPr>
          <a:xfrm>
            <a:off x="8163123" y="6255825"/>
            <a:ext cx="8695970" cy="523220"/>
          </a:xfrm>
          <a:prstGeom prst="rect">
            <a:avLst/>
          </a:prstGeom>
        </p:spPr>
        <p:txBody>
          <a:bodyPr wrap="none">
            <a:spAutoFit/>
          </a:bodyPr>
          <a:lstStyle/>
          <a:p>
            <a:r>
              <a:rPr lang="en-US" sz="2800" dirty="0">
                <a:solidFill>
                  <a:schemeClr val="bg1"/>
                </a:solidFill>
                <a:latin typeface="Elephant" pitchFamily="18" charset="0"/>
              </a:rPr>
              <a:t>Theory of Withdrawal of Status Respect (1964)</a:t>
            </a:r>
          </a:p>
        </p:txBody>
      </p:sp>
      <p:grpSp>
        <p:nvGrpSpPr>
          <p:cNvPr id="25" name="Group 6"/>
          <p:cNvGrpSpPr/>
          <p:nvPr/>
        </p:nvGrpSpPr>
        <p:grpSpPr>
          <a:xfrm>
            <a:off x="8001000" y="7836174"/>
            <a:ext cx="8991600" cy="1640027"/>
            <a:chOff x="0" y="0"/>
            <a:chExt cx="526523" cy="233501"/>
          </a:xfrm>
        </p:grpSpPr>
        <p:sp>
          <p:nvSpPr>
            <p:cNvPr id="26" name="Freeform 7"/>
            <p:cNvSpPr/>
            <p:nvPr/>
          </p:nvSpPr>
          <p:spPr>
            <a:xfrm>
              <a:off x="0" y="0"/>
              <a:ext cx="526523" cy="233501"/>
            </a:xfrm>
            <a:custGeom>
              <a:avLst/>
              <a:gdLst/>
              <a:ahLst/>
              <a:cxnLst/>
              <a:rect l="l" t="t" r="r" b="b"/>
              <a:pathLst>
                <a:path w="526523" h="233501">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FFB001"/>
            </a:solidFill>
          </p:spPr>
        </p:sp>
        <p:sp>
          <p:nvSpPr>
            <p:cNvPr id="27" name="TextBox 8"/>
            <p:cNvSpPr txBox="1"/>
            <p:nvPr/>
          </p:nvSpPr>
          <p:spPr>
            <a:xfrm>
              <a:off x="0" y="-57150"/>
              <a:ext cx="812800" cy="869950"/>
            </a:xfrm>
            <a:prstGeom prst="rect">
              <a:avLst/>
            </a:prstGeom>
          </p:spPr>
          <p:txBody>
            <a:bodyPr lIns="50800" tIns="50800" rIns="50800" bIns="50800" rtlCol="0" anchor="ctr"/>
            <a:lstStyle/>
            <a:p>
              <a:pPr algn="ctr">
                <a:lnSpc>
                  <a:spcPts val="3919"/>
                </a:lnSpc>
              </a:pPr>
              <a:r>
                <a:rPr lang="en-US" sz="2799" dirty="0">
                  <a:solidFill>
                    <a:srgbClr val="FFFFFF"/>
                  </a:solidFill>
                  <a:latin typeface="DM Sans Bold"/>
                </a:rPr>
                <a:t>Lukas</a:t>
              </a:r>
            </a:p>
          </p:txBody>
        </p:sp>
      </p:grpSp>
      <p:sp>
        <p:nvSpPr>
          <p:cNvPr id="28" name="Rectangle 27"/>
          <p:cNvSpPr/>
          <p:nvPr/>
        </p:nvSpPr>
        <p:spPr>
          <a:xfrm>
            <a:off x="8637379" y="8425354"/>
            <a:ext cx="7821821" cy="523220"/>
          </a:xfrm>
          <a:prstGeom prst="rect">
            <a:avLst/>
          </a:prstGeom>
        </p:spPr>
        <p:txBody>
          <a:bodyPr wrap="none">
            <a:spAutoFit/>
          </a:bodyPr>
          <a:lstStyle/>
          <a:p>
            <a:r>
              <a:rPr lang="en-US" sz="2800" dirty="0">
                <a:solidFill>
                  <a:schemeClr val="bg1"/>
                </a:solidFill>
                <a:latin typeface="Elephant" pitchFamily="18" charset="0"/>
              </a:rPr>
              <a:t>Internal-External Locus of Control Theory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90625" y="5133975"/>
            <a:ext cx="16068675" cy="0"/>
          </a:xfrm>
          <a:prstGeom prst="line">
            <a:avLst/>
          </a:prstGeom>
          <a:ln w="19050" cap="rnd">
            <a:solidFill>
              <a:srgbClr val="100F0D"/>
            </a:solidFill>
            <a:prstDash val="solid"/>
            <a:headEnd type="none" w="sm" len="sm"/>
            <a:tailEnd type="none" w="sm" len="sm"/>
          </a:ln>
        </p:spPr>
      </p:sp>
      <p:grpSp>
        <p:nvGrpSpPr>
          <p:cNvPr id="3" name="Group 3"/>
          <p:cNvGrpSpPr/>
          <p:nvPr/>
        </p:nvGrpSpPr>
        <p:grpSpPr>
          <a:xfrm>
            <a:off x="1028700" y="4981575"/>
            <a:ext cx="323850" cy="32385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grpSp>
        <p:nvGrpSpPr>
          <p:cNvPr id="5" name="Group 5"/>
          <p:cNvGrpSpPr/>
          <p:nvPr/>
        </p:nvGrpSpPr>
        <p:grpSpPr>
          <a:xfrm>
            <a:off x="5317258" y="4972050"/>
            <a:ext cx="323850" cy="32385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grpSp>
        <p:nvGrpSpPr>
          <p:cNvPr id="7" name="Group 7"/>
          <p:cNvGrpSpPr/>
          <p:nvPr/>
        </p:nvGrpSpPr>
        <p:grpSpPr>
          <a:xfrm>
            <a:off x="9605817" y="4972050"/>
            <a:ext cx="323850" cy="32385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grpSp>
        <p:nvGrpSpPr>
          <p:cNvPr id="9" name="Group 9"/>
          <p:cNvGrpSpPr/>
          <p:nvPr/>
        </p:nvGrpSpPr>
        <p:grpSpPr>
          <a:xfrm>
            <a:off x="13894375" y="4972050"/>
            <a:ext cx="323850" cy="32385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sp>
        <p:nvSpPr>
          <p:cNvPr id="11" name="TextBox 11"/>
          <p:cNvSpPr txBox="1"/>
          <p:nvPr/>
        </p:nvSpPr>
        <p:spPr>
          <a:xfrm>
            <a:off x="1028700" y="1019175"/>
            <a:ext cx="16230600" cy="1228725"/>
          </a:xfrm>
          <a:prstGeom prst="rect">
            <a:avLst/>
          </a:prstGeom>
        </p:spPr>
        <p:txBody>
          <a:bodyPr lIns="0" tIns="0" rIns="0" bIns="0" rtlCol="0" anchor="t">
            <a:spAutoFit/>
          </a:bodyPr>
          <a:lstStyle/>
          <a:p>
            <a:pPr marL="0" lvl="0" indent="0">
              <a:lnSpc>
                <a:spcPts val="9600"/>
              </a:lnSpc>
              <a:spcBef>
                <a:spcPct val="0"/>
              </a:spcBef>
            </a:pPr>
            <a:r>
              <a:rPr lang="en-US" sz="8000" dirty="0">
                <a:solidFill>
                  <a:srgbClr val="000000"/>
                </a:solidFill>
                <a:latin typeface="DM Sans Bold"/>
              </a:rPr>
              <a:t>Sociological Models</a:t>
            </a:r>
          </a:p>
        </p:txBody>
      </p:sp>
      <p:sp>
        <p:nvSpPr>
          <p:cNvPr id="12" name="TextBox 12"/>
          <p:cNvSpPr txBox="1"/>
          <p:nvPr/>
        </p:nvSpPr>
        <p:spPr>
          <a:xfrm>
            <a:off x="1028700" y="5972175"/>
            <a:ext cx="3364925" cy="2462213"/>
          </a:xfrm>
          <a:prstGeom prst="rect">
            <a:avLst/>
          </a:prstGeom>
        </p:spPr>
        <p:txBody>
          <a:bodyPr lIns="0" tIns="0" rIns="0" bIns="0" rtlCol="0" anchor="t">
            <a:spAutoFit/>
          </a:bodyPr>
          <a:lstStyle/>
          <a:p>
            <a:pPr lvl="0">
              <a:spcBef>
                <a:spcPct val="0"/>
              </a:spcBef>
            </a:pPr>
            <a:r>
              <a:rPr lang="en-US" sz="4000" dirty="0">
                <a:solidFill>
                  <a:srgbClr val="000000"/>
                </a:solidFill>
                <a:latin typeface="DM Sans"/>
              </a:rPr>
              <a:t>Max Weber's Theory of Religious Beliefs</a:t>
            </a:r>
          </a:p>
        </p:txBody>
      </p:sp>
      <p:sp>
        <p:nvSpPr>
          <p:cNvPr id="14" name="TextBox 14"/>
          <p:cNvSpPr txBox="1"/>
          <p:nvPr/>
        </p:nvSpPr>
        <p:spPr>
          <a:xfrm>
            <a:off x="5317258" y="5972175"/>
            <a:ext cx="3826742" cy="1846659"/>
          </a:xfrm>
          <a:prstGeom prst="rect">
            <a:avLst/>
          </a:prstGeom>
        </p:spPr>
        <p:txBody>
          <a:bodyPr wrap="square" lIns="0" tIns="0" rIns="0" bIns="0" rtlCol="0" anchor="t">
            <a:spAutoFit/>
          </a:bodyPr>
          <a:lstStyle/>
          <a:p>
            <a:pPr lvl="0">
              <a:spcBef>
                <a:spcPct val="0"/>
              </a:spcBef>
            </a:pPr>
            <a:r>
              <a:rPr lang="en-US" sz="4000" dirty="0" err="1">
                <a:solidFill>
                  <a:srgbClr val="000000"/>
                </a:solidFill>
                <a:latin typeface="DM Sans"/>
              </a:rPr>
              <a:t>Hozelist's</a:t>
            </a:r>
            <a:r>
              <a:rPr lang="en-US" sz="4000" dirty="0">
                <a:solidFill>
                  <a:srgbClr val="000000"/>
                </a:solidFill>
                <a:latin typeface="DM Sans"/>
              </a:rPr>
              <a:t> Sociocultural Theory</a:t>
            </a:r>
          </a:p>
        </p:txBody>
      </p:sp>
      <p:sp>
        <p:nvSpPr>
          <p:cNvPr id="16" name="TextBox 16"/>
          <p:cNvSpPr txBox="1"/>
          <p:nvPr/>
        </p:nvSpPr>
        <p:spPr>
          <a:xfrm>
            <a:off x="9605817" y="5972175"/>
            <a:ext cx="3881583" cy="3077766"/>
          </a:xfrm>
          <a:prstGeom prst="rect">
            <a:avLst/>
          </a:prstGeom>
        </p:spPr>
        <p:txBody>
          <a:bodyPr wrap="square" lIns="0" tIns="0" rIns="0" bIns="0" rtlCol="0" anchor="t">
            <a:spAutoFit/>
          </a:bodyPr>
          <a:lstStyle/>
          <a:p>
            <a:pPr lvl="0">
              <a:spcBef>
                <a:spcPct val="0"/>
              </a:spcBef>
            </a:pPr>
            <a:r>
              <a:rPr lang="en-US" sz="4000" dirty="0">
                <a:solidFill>
                  <a:srgbClr val="000000"/>
                </a:solidFill>
                <a:latin typeface="DM Sans"/>
              </a:rPr>
              <a:t>Thomas Cochran's Theory of Entrepreneurial Supply</a:t>
            </a:r>
          </a:p>
        </p:txBody>
      </p:sp>
      <p:sp>
        <p:nvSpPr>
          <p:cNvPr id="18" name="TextBox 18"/>
          <p:cNvSpPr txBox="1"/>
          <p:nvPr/>
        </p:nvSpPr>
        <p:spPr>
          <a:xfrm>
            <a:off x="13894375" y="5972175"/>
            <a:ext cx="3364925" cy="3077766"/>
          </a:xfrm>
          <a:prstGeom prst="rect">
            <a:avLst/>
          </a:prstGeom>
        </p:spPr>
        <p:txBody>
          <a:bodyPr lIns="0" tIns="0" rIns="0" bIns="0" rtlCol="0" anchor="t">
            <a:spAutoFit/>
          </a:bodyPr>
          <a:lstStyle/>
          <a:p>
            <a:pPr lvl="0">
              <a:spcBef>
                <a:spcPct val="0"/>
              </a:spcBef>
            </a:pPr>
            <a:r>
              <a:rPr lang="en-US" sz="4000" dirty="0">
                <a:solidFill>
                  <a:srgbClr val="000000"/>
                </a:solidFill>
                <a:latin typeface="DM Sans"/>
              </a:rPr>
              <a:t>Frank W. Young's Theory of Group Level Pattern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610600" y="266698"/>
            <a:ext cx="8839199" cy="4480510"/>
            <a:chOff x="0" y="-330083"/>
            <a:chExt cx="1219442" cy="936625"/>
          </a:xfrm>
        </p:grpSpPr>
        <p:sp>
          <p:nvSpPr>
            <p:cNvPr id="3" name="Freeform 3"/>
            <p:cNvSpPr/>
            <p:nvPr/>
          </p:nvSpPr>
          <p:spPr>
            <a:xfrm>
              <a:off x="0" y="0"/>
              <a:ext cx="1219442" cy="277306"/>
            </a:xfrm>
            <a:custGeom>
              <a:avLst/>
              <a:gdLst/>
              <a:ahLst/>
              <a:cxnLst/>
              <a:rect l="l" t="t" r="r" b="b"/>
              <a:pathLst>
                <a:path w="1219442" h="277306">
                  <a:moveTo>
                    <a:pt x="124754" y="0"/>
                  </a:moveTo>
                  <a:lnTo>
                    <a:pt x="1094688" y="0"/>
                  </a:lnTo>
                  <a:cubicBezTo>
                    <a:pt x="1127775" y="0"/>
                    <a:pt x="1159506" y="13144"/>
                    <a:pt x="1182902" y="36540"/>
                  </a:cubicBezTo>
                  <a:cubicBezTo>
                    <a:pt x="1206298" y="59935"/>
                    <a:pt x="1219442" y="91667"/>
                    <a:pt x="1219442" y="124754"/>
                  </a:cubicBezTo>
                  <a:lnTo>
                    <a:pt x="1219442" y="152552"/>
                  </a:lnTo>
                  <a:cubicBezTo>
                    <a:pt x="1219442" y="185639"/>
                    <a:pt x="1206298" y="217370"/>
                    <a:pt x="1182902" y="240766"/>
                  </a:cubicBezTo>
                  <a:cubicBezTo>
                    <a:pt x="1159506" y="264162"/>
                    <a:pt x="1127775" y="277306"/>
                    <a:pt x="1094688" y="277306"/>
                  </a:cubicBezTo>
                  <a:lnTo>
                    <a:pt x="124754" y="277306"/>
                  </a:lnTo>
                  <a:cubicBezTo>
                    <a:pt x="91667" y="277306"/>
                    <a:pt x="59935" y="264162"/>
                    <a:pt x="36540" y="240766"/>
                  </a:cubicBezTo>
                  <a:cubicBezTo>
                    <a:pt x="13144" y="217370"/>
                    <a:pt x="0" y="185639"/>
                    <a:pt x="0" y="152552"/>
                  </a:cubicBezTo>
                  <a:lnTo>
                    <a:pt x="0" y="124754"/>
                  </a:lnTo>
                  <a:cubicBezTo>
                    <a:pt x="0" y="91667"/>
                    <a:pt x="13144" y="59935"/>
                    <a:pt x="36540" y="36540"/>
                  </a:cubicBezTo>
                  <a:cubicBezTo>
                    <a:pt x="59935" y="13144"/>
                    <a:pt x="91667" y="0"/>
                    <a:pt x="124754" y="0"/>
                  </a:cubicBezTo>
                  <a:close/>
                </a:path>
              </a:pathLst>
            </a:custGeom>
            <a:solidFill>
              <a:srgbClr val="8E77F8"/>
            </a:solidFill>
          </p:spPr>
        </p:sp>
        <p:sp>
          <p:nvSpPr>
            <p:cNvPr id="4" name="TextBox 4"/>
            <p:cNvSpPr txBox="1"/>
            <p:nvPr/>
          </p:nvSpPr>
          <p:spPr>
            <a:xfrm>
              <a:off x="0" y="-330083"/>
              <a:ext cx="1219442" cy="936625"/>
            </a:xfrm>
            <a:prstGeom prst="rect">
              <a:avLst/>
            </a:prstGeom>
          </p:spPr>
          <p:txBody>
            <a:bodyPr lIns="50800" tIns="50800" rIns="50800" bIns="50800" rtlCol="0" anchor="ctr"/>
            <a:lstStyle/>
            <a:p>
              <a:pPr algn="ctr">
                <a:lnSpc>
                  <a:spcPts val="8959"/>
                </a:lnSpc>
              </a:pPr>
              <a:r>
                <a:rPr lang="en-US" sz="6399" dirty="0">
                  <a:solidFill>
                    <a:srgbClr val="FFFFFF"/>
                  </a:solidFill>
                  <a:latin typeface="DM Sans Bold"/>
                </a:rPr>
                <a:t>Integrated Models</a:t>
              </a:r>
            </a:p>
          </p:txBody>
        </p:sp>
      </p:grpSp>
      <p:sp>
        <p:nvSpPr>
          <p:cNvPr id="5" name="TextBox 5"/>
          <p:cNvSpPr txBox="1"/>
          <p:nvPr/>
        </p:nvSpPr>
        <p:spPr>
          <a:xfrm>
            <a:off x="8324220" y="3543300"/>
            <a:ext cx="9125580" cy="4488408"/>
          </a:xfrm>
          <a:prstGeom prst="rect">
            <a:avLst/>
          </a:prstGeom>
        </p:spPr>
        <p:txBody>
          <a:bodyPr wrap="square" lIns="0" tIns="0" rIns="0" bIns="0" rtlCol="0" anchor="t">
            <a:spAutoFit/>
          </a:bodyPr>
          <a:lstStyle/>
          <a:p>
            <a:pPr lvl="0" algn="ctr">
              <a:lnSpc>
                <a:spcPts val="5040"/>
              </a:lnSpc>
              <a:spcBef>
                <a:spcPct val="0"/>
              </a:spcBef>
            </a:pPr>
            <a:r>
              <a:rPr lang="en-US" sz="3600" dirty="0">
                <a:solidFill>
                  <a:srgbClr val="000000"/>
                </a:solidFill>
                <a:latin typeface="DM Sans"/>
              </a:rPr>
              <a:t>In search of an integrated approach, the </a:t>
            </a:r>
            <a:r>
              <a:rPr lang="en-US" sz="3600" dirty="0" err="1">
                <a:solidFill>
                  <a:srgbClr val="000000"/>
                </a:solidFill>
                <a:latin typeface="DM Sans"/>
              </a:rPr>
              <a:t>behaviourists</a:t>
            </a:r>
            <a:r>
              <a:rPr lang="en-US" sz="3600" dirty="0">
                <a:solidFill>
                  <a:srgbClr val="000000"/>
                </a:solidFill>
                <a:latin typeface="DM Sans"/>
              </a:rPr>
              <a:t> tried to synthesize psychology and sociology to explain entrepreneurship. However, there has been a dominant influence of psychological parameters in their interpretation of entrepreneurial </a:t>
            </a:r>
            <a:r>
              <a:rPr lang="en-US" sz="3600" dirty="0" err="1">
                <a:solidFill>
                  <a:srgbClr val="000000"/>
                </a:solidFill>
                <a:latin typeface="DM Sans"/>
              </a:rPr>
              <a:t>behaviour</a:t>
            </a:r>
            <a:r>
              <a:rPr lang="en-US" sz="3600" dirty="0">
                <a:solidFill>
                  <a:srgbClr val="000000"/>
                </a:solidFill>
                <a:latin typeface="DM Sans"/>
              </a:rPr>
              <a:t>.</a:t>
            </a:r>
            <a:endParaRPr lang="en-US" sz="3600" u="none" dirty="0">
              <a:solidFill>
                <a:srgbClr val="000000"/>
              </a:solidFill>
              <a:latin typeface="DM Sans"/>
            </a:endParaRPr>
          </a:p>
        </p:txBody>
      </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424027" y="1727479"/>
            <a:ext cx="8577427" cy="6425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11334" y="3581083"/>
            <a:ext cx="14265333" cy="4924425"/>
          </a:xfrm>
          <a:prstGeom prst="rect">
            <a:avLst/>
          </a:prstGeom>
        </p:spPr>
        <p:txBody>
          <a:bodyPr lIns="0" tIns="0" rIns="0" bIns="0" rtlCol="0" anchor="t">
            <a:spAutoFit/>
          </a:bodyPr>
          <a:lstStyle/>
          <a:p>
            <a:pPr marL="0" lvl="0" indent="0" algn="ctr">
              <a:lnSpc>
                <a:spcPts val="9600"/>
              </a:lnSpc>
              <a:spcBef>
                <a:spcPct val="0"/>
              </a:spcBef>
            </a:pPr>
            <a:r>
              <a:rPr lang="en-US" sz="8000" dirty="0">
                <a:solidFill>
                  <a:srgbClr val="000000"/>
                </a:solidFill>
                <a:latin typeface="DM Sans Bold"/>
              </a:rPr>
              <a:t>What is the difference between Managers and Entrepreneurs</a:t>
            </a:r>
          </a:p>
          <a:p>
            <a:pPr marL="0" lvl="0" indent="0" algn="ctr">
              <a:lnSpc>
                <a:spcPts val="9600"/>
              </a:lnSpc>
              <a:spcBef>
                <a:spcPct val="0"/>
              </a:spcBef>
            </a:pPr>
            <a:r>
              <a:rPr lang="en-US" sz="8000" u="none" dirty="0">
                <a:solidFill>
                  <a:srgbClr val="000000"/>
                </a:solidFill>
                <a:latin typeface="DM Sans Bold"/>
              </a:rPr>
              <a:t>??</a:t>
            </a: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601635" y="2233171"/>
            <a:ext cx="1084730" cy="7493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2560836724"/>
              </p:ext>
            </p:extLst>
          </p:nvPr>
        </p:nvGraphicFramePr>
        <p:xfrm>
          <a:off x="1143000" y="114300"/>
          <a:ext cx="16459200" cy="10175503"/>
        </p:xfrm>
        <a:graphic>
          <a:graphicData uri="http://schemas.openxmlformats.org/drawingml/2006/table">
            <a:tb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extLst>
                  <a:ext uri="{0D108BD9-81ED-4DB2-BD59-A6C34878D82A}">
                    <a16:rowId xmlns:a16="http://schemas.microsoft.com/office/drawing/2014/main" val="10000"/>
                  </a:ext>
                </a:extLst>
              </a:tr>
              <a:tr h="1702063">
                <a:tc>
                  <a:txBody>
                    <a:bodyPr/>
                    <a:lstStyle/>
                    <a:p>
                      <a:pPr algn="just">
                        <a:defRPr/>
                      </a:pPr>
                      <a:r>
                        <a:rPr lang="en-US" sz="3000" dirty="0">
                          <a:solidFill>
                            <a:srgbClr val="000000"/>
                          </a:solidFill>
                          <a:latin typeface="DM Sans"/>
                        </a:rPr>
                        <a:t>Primary Motives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a:solidFill>
                            <a:srgbClr val="000000"/>
                          </a:solidFill>
                          <a:latin typeface="DM Sans"/>
                        </a:rPr>
                        <a:t>Wants promotion and traditional corporate rewards. Power-motivated.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a:solidFill>
                            <a:srgbClr val="000000"/>
                          </a:solidFill>
                          <a:latin typeface="DM Sans"/>
                        </a:rPr>
                        <a:t>Wants freedom, goal-oriented, self-reliant, and self-motivated</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1"/>
                  </a:ext>
                </a:extLst>
              </a:tr>
              <a:tr h="1847418">
                <a:tc>
                  <a:txBody>
                    <a:bodyPr/>
                    <a:lstStyle/>
                    <a:p>
                      <a:pPr algn="just">
                        <a:defRPr/>
                      </a:pPr>
                      <a:r>
                        <a:rPr lang="en-US" sz="3000" dirty="0">
                          <a:solidFill>
                            <a:srgbClr val="000000"/>
                          </a:solidFill>
                          <a:latin typeface="DM Sans" charset="0"/>
                        </a:rPr>
                        <a:t>Time Orientation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Respond to quotas and Budgets, weekly, monthly, quarterly, annual planning horizons, the next promotion or transfer.</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End goals of 5-10-year growth of business in view as guides. Takes action now to move the next step a long way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2"/>
                  </a:ext>
                </a:extLst>
              </a:tr>
              <a:tr h="1661160">
                <a:tc>
                  <a:txBody>
                    <a:bodyPr/>
                    <a:lstStyle/>
                    <a:p>
                      <a:pPr algn="just">
                        <a:defRPr/>
                      </a:pPr>
                      <a:r>
                        <a:rPr lang="en-US" sz="3000" dirty="0">
                          <a:solidFill>
                            <a:srgbClr val="000000"/>
                          </a:solidFill>
                          <a:latin typeface="DM Sans" charset="0"/>
                        </a:rPr>
                        <a:t>Action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Delegate action. Supervising and reporting take most of energy</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Gets hands dirty. May upset employees by suddenly doing their work.</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3"/>
                  </a:ext>
                </a:extLst>
              </a:tr>
              <a:tr h="1847418">
                <a:tc>
                  <a:txBody>
                    <a:bodyPr/>
                    <a:lstStyle/>
                    <a:p>
                      <a:pPr algn="just">
                        <a:defRPr/>
                      </a:pPr>
                      <a:r>
                        <a:rPr lang="en-US" sz="3000" dirty="0">
                          <a:solidFill>
                            <a:srgbClr val="000000"/>
                          </a:solidFill>
                          <a:latin typeface="DM Sans" charset="0"/>
                        </a:rPr>
                        <a:t>Skills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Professional training. Often business-school trained. Abstract analytical tools, people-management, and political skills.</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Knows business intimately More business acumen than managerial or political skill. Often technically trained f in technical business. May have former P&amp;L responsibility in corporation</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2961436228"/>
              </p:ext>
            </p:extLst>
          </p:nvPr>
        </p:nvGraphicFramePr>
        <p:xfrm>
          <a:off x="1143000" y="114300"/>
          <a:ext cx="16459200" cy="9906000"/>
        </p:xfrm>
        <a:graphic>
          <a:graphicData uri="http://schemas.openxmlformats.org/drawingml/2006/table">
            <a:tb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extLst>
                  <a:ext uri="{0D108BD9-81ED-4DB2-BD59-A6C34878D82A}">
                    <a16:rowId xmlns:a16="http://schemas.microsoft.com/office/drawing/2014/main" val="10000"/>
                  </a:ext>
                </a:extLst>
              </a:tr>
              <a:tr h="1702063">
                <a:tc>
                  <a:txBody>
                    <a:bodyPr/>
                    <a:lstStyle/>
                    <a:p>
                      <a:pPr algn="just">
                        <a:defRPr/>
                      </a:pPr>
                      <a:r>
                        <a:rPr lang="en-US" sz="3000" dirty="0">
                          <a:solidFill>
                            <a:srgbClr val="000000"/>
                          </a:solidFill>
                          <a:latin typeface="DM Sans"/>
                        </a:rPr>
                        <a:t>Courage and Destiny</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a:solidFill>
                            <a:srgbClr val="000000"/>
                          </a:solidFill>
                          <a:latin typeface="DM Sans"/>
                        </a:rPr>
                        <a:t>Sees others in charge of his or her destiny. Can be forceful and ambitious, but may be fearful of others' ability in case of optimism.</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a:solidFill>
                            <a:srgbClr val="000000"/>
                          </a:solidFill>
                          <a:latin typeface="DM Sans"/>
                        </a:rPr>
                        <a:t>Self-confident, optimistic, courageous.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1"/>
                  </a:ext>
                </a:extLst>
              </a:tr>
              <a:tr h="1432560">
                <a:tc>
                  <a:txBody>
                    <a:bodyPr/>
                    <a:lstStyle/>
                    <a:p>
                      <a:pPr algn="just">
                        <a:defRPr/>
                      </a:pPr>
                      <a:r>
                        <a:rPr lang="en-US" sz="3000" dirty="0">
                          <a:solidFill>
                            <a:srgbClr val="000000"/>
                          </a:solidFill>
                          <a:latin typeface="DM Sans" charset="0"/>
                        </a:rPr>
                        <a:t>Attention</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Primarily on events inside corporation.</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Primarily on technology and marketplace.</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2"/>
                  </a:ext>
                </a:extLst>
              </a:tr>
              <a:tr h="1661160">
                <a:tc>
                  <a:txBody>
                    <a:bodyPr/>
                    <a:lstStyle/>
                    <a:p>
                      <a:pPr algn="just">
                        <a:defRPr/>
                      </a:pPr>
                      <a:r>
                        <a:rPr lang="en-US" sz="3000" dirty="0">
                          <a:solidFill>
                            <a:srgbClr val="000000"/>
                          </a:solidFill>
                          <a:latin typeface="DM Sans" charset="0"/>
                        </a:rPr>
                        <a:t>Risk</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Careful</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Likes moderate risk. Invests heavily, but expects to succeed.</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3"/>
                  </a:ext>
                </a:extLst>
              </a:tr>
              <a:tr h="1847418">
                <a:tc>
                  <a:txBody>
                    <a:bodyPr/>
                    <a:lstStyle/>
                    <a:p>
                      <a:pPr algn="just">
                        <a:defRPr/>
                      </a:pPr>
                      <a:r>
                        <a:rPr lang="en-US" sz="3000" dirty="0">
                          <a:solidFill>
                            <a:srgbClr val="000000"/>
                          </a:solidFill>
                          <a:latin typeface="DM Sans" charset="0"/>
                        </a:rPr>
                        <a:t>Market Research</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Has market studies done to discover needs and guide product conceptualization.</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Creates needs. Creates products that often can't be tested with market research potential customers don't yet understand them. Talks to customers and forms own opinions.</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067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p:cNvGraphicFramePr>
            <a:graphicFrameLocks noGrp="1"/>
          </p:cNvGraphicFramePr>
          <p:nvPr>
            <p:extLst>
              <p:ext uri="{D42A27DB-BD31-4B8C-83A1-F6EECF244321}">
                <p14:modId xmlns:p14="http://schemas.microsoft.com/office/powerpoint/2010/main" val="1054983945"/>
              </p:ext>
            </p:extLst>
          </p:nvPr>
        </p:nvGraphicFramePr>
        <p:xfrm>
          <a:off x="1143000" y="114300"/>
          <a:ext cx="16459200" cy="9086418"/>
        </p:xfrm>
        <a:graphic>
          <a:graphicData uri="http://schemas.openxmlformats.org/drawingml/2006/table">
            <a:tb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1143000">
                <a:tc>
                  <a:txBody>
                    <a:bodyPr/>
                    <a:lstStyle/>
                    <a:p>
                      <a:endParaRPr lang="en-US"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defRPr/>
                      </a:pPr>
                      <a:r>
                        <a:rPr lang="en-US" sz="3600" dirty="0">
                          <a:solidFill>
                            <a:srgbClr val="FFFFFF"/>
                          </a:solidFill>
                          <a:latin typeface="DM Sans Bold"/>
                        </a:rPr>
                        <a:t>Manager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5A1F4"/>
                    </a:solidFill>
                  </a:tcPr>
                </a:tc>
                <a:tc>
                  <a:txBody>
                    <a:bodyPr/>
                    <a:lstStyle/>
                    <a:p>
                      <a:pPr algn="ctr">
                        <a:defRPr/>
                      </a:pPr>
                      <a:r>
                        <a:rPr lang="en-US" sz="3600" dirty="0">
                          <a:solidFill>
                            <a:srgbClr val="FFFFFF"/>
                          </a:solidFill>
                          <a:latin typeface="DM Sans Bold"/>
                        </a:rPr>
                        <a:t>Entrepreneur</a:t>
                      </a:r>
                      <a:endParaRPr lang="en-US" sz="18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B001"/>
                    </a:solidFill>
                  </a:tcPr>
                </a:tc>
                <a:extLst>
                  <a:ext uri="{0D108BD9-81ED-4DB2-BD59-A6C34878D82A}">
                    <a16:rowId xmlns:a16="http://schemas.microsoft.com/office/drawing/2014/main" val="10000"/>
                  </a:ext>
                </a:extLst>
              </a:tr>
              <a:tr h="1981200">
                <a:tc>
                  <a:txBody>
                    <a:bodyPr/>
                    <a:lstStyle/>
                    <a:p>
                      <a:pPr algn="just">
                        <a:defRPr/>
                      </a:pPr>
                      <a:r>
                        <a:rPr lang="en-US" sz="3000" dirty="0">
                          <a:solidFill>
                            <a:srgbClr val="000000"/>
                          </a:solidFill>
                          <a:latin typeface="DM Sans"/>
                        </a:rPr>
                        <a:t>Status</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defRPr/>
                      </a:pPr>
                      <a:r>
                        <a:rPr lang="en-US" sz="3000" dirty="0">
                          <a:solidFill>
                            <a:srgbClr val="000000"/>
                          </a:solidFill>
                          <a:latin typeface="DM Sans"/>
                        </a:rPr>
                        <a:t>Cares about status symbols (corner office, etc.)</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defRPr/>
                      </a:pPr>
                      <a:r>
                        <a:rPr lang="en-US" sz="3000" dirty="0">
                          <a:solidFill>
                            <a:srgbClr val="000000"/>
                          </a:solidFill>
                          <a:latin typeface="DM Sans"/>
                        </a:rPr>
                        <a:t>Happy sitting on an orange crate if job is getting done.</a:t>
                      </a:r>
                      <a:endParaRPr lang="en-US" sz="3000" dirty="0"/>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1"/>
                  </a:ext>
                </a:extLst>
              </a:tr>
              <a:tr h="2057400">
                <a:tc>
                  <a:txBody>
                    <a:bodyPr/>
                    <a:lstStyle/>
                    <a:p>
                      <a:pPr algn="just">
                        <a:defRPr/>
                      </a:pPr>
                      <a:r>
                        <a:rPr lang="en-US" sz="3000" dirty="0">
                          <a:solidFill>
                            <a:srgbClr val="000000"/>
                          </a:solidFill>
                          <a:latin typeface="DM Sans" charset="0"/>
                        </a:rPr>
                        <a:t>Failure and Mistakes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Strives to avoid mistakes and surprises. Postpones recognizing failure.</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Deals with mistakes and failures as learning experiences.</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2"/>
                  </a:ext>
                </a:extLst>
              </a:tr>
              <a:tr h="2057400">
                <a:tc>
                  <a:txBody>
                    <a:bodyPr/>
                    <a:lstStyle/>
                    <a:p>
                      <a:pPr algn="just">
                        <a:defRPr/>
                      </a:pPr>
                      <a:r>
                        <a:rPr lang="en-US" sz="3000" dirty="0">
                          <a:solidFill>
                            <a:srgbClr val="000000"/>
                          </a:solidFill>
                          <a:latin typeface="DM Sans" charset="0"/>
                        </a:rPr>
                        <a:t>Decisions</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Agrees with those in power. Delays decision until he gets a feel of what bosses want.</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Follows private vision. Decisive and action-oriented.</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3"/>
                  </a:ext>
                </a:extLst>
              </a:tr>
              <a:tr h="1847418">
                <a:tc>
                  <a:txBody>
                    <a:bodyPr/>
                    <a:lstStyle/>
                    <a:p>
                      <a:pPr algn="just">
                        <a:defRPr/>
                      </a:pPr>
                      <a:r>
                        <a:rPr lang="en-US" sz="3000" dirty="0">
                          <a:solidFill>
                            <a:srgbClr val="000000"/>
                          </a:solidFill>
                          <a:latin typeface="DM Sans" charset="0"/>
                        </a:rPr>
                        <a:t>Who they Serve</a:t>
                      </a:r>
                      <a:endParaRPr lang="en-US" sz="3000" dirty="0">
                        <a:latin typeface="DM Sans" charset="0"/>
                      </a:endParaRP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1F1F1"/>
                    </a:solidFill>
                  </a:tcPr>
                </a:tc>
                <a:tc>
                  <a:txBody>
                    <a:bodyPr/>
                    <a:lstStyle/>
                    <a:p>
                      <a:pPr algn="just"/>
                      <a:r>
                        <a:rPr lang="en-US" sz="3000" dirty="0">
                          <a:latin typeface="DM Sans" charset="0"/>
                        </a:rPr>
                        <a:t>Please others.</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E4FF"/>
                    </a:solidFill>
                  </a:tcPr>
                </a:tc>
                <a:tc>
                  <a:txBody>
                    <a:bodyPr/>
                    <a:lstStyle/>
                    <a:p>
                      <a:pPr algn="just"/>
                      <a:r>
                        <a:rPr lang="en-US" sz="3000" dirty="0">
                          <a:latin typeface="DM Sans" charset="0"/>
                        </a:rPr>
                        <a:t>Pleases self and customers.</a:t>
                      </a:r>
                    </a:p>
                  </a:txBody>
                  <a:tcPr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F5C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777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5003</TotalTime>
  <Words>2399</Words>
  <Application>Microsoft Macintosh PowerPoint</Application>
  <PresentationFormat>Custom</PresentationFormat>
  <Paragraphs>210</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DM Sans Bold</vt:lpstr>
      <vt:lpstr>DM Sans</vt:lpstr>
      <vt:lpstr>Elephant</vt: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Green Blue Basic Flow Chart Brainstorm Presentation</dc:title>
  <cp:lastModifiedBy>unnati.kaniya3315@gmail.com</cp:lastModifiedBy>
  <cp:revision>33</cp:revision>
  <dcterms:created xsi:type="dcterms:W3CDTF">2006-08-16T00:00:00Z</dcterms:created>
  <dcterms:modified xsi:type="dcterms:W3CDTF">2023-01-19T05:41:20Z</dcterms:modified>
  <dc:identifier>DAFKEMXf1J8</dc:identifier>
</cp:coreProperties>
</file>