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60" r:id="rId6"/>
    <p:sldId id="261" r:id="rId7"/>
    <p:sldId id="262" r:id="rId8"/>
    <p:sldId id="263" r:id="rId9"/>
    <p:sldId id="259" r:id="rId10"/>
    <p:sldId id="264" r:id="rId11"/>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235F0A7-4F3A-4EF5-987F-9A58C20456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235F0A7-4F3A-4EF5-987F-9A58C204563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235F0A7-4F3A-4EF5-987F-9A58C204563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35F0A7-4F3A-4EF5-987F-9A58C204563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5F0A7-4F3A-4EF5-987F-9A58C204563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35F0A7-4F3A-4EF5-987F-9A58C204563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35F0A7-4F3A-4EF5-987F-9A58C204563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5F0A7-4F3A-4EF5-987F-9A58C204563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FF014-6895-4330-AC25-46B6C630F13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08175"/>
          </a:xfrm>
        </p:spPr>
        <p:txBody>
          <a:bodyPr/>
          <a:lstStyle/>
          <a:p>
            <a:r>
              <a:rPr lang="en-US" dirty="0" smtClean="0"/>
              <a:t>PROJECT REPORT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jfif"/>
          <p:cNvPicPr>
            <a:picLocks noGrp="1" noChangeAspect="1"/>
          </p:cNvPicPr>
          <p:nvPr>
            <p:ph idx="1"/>
          </p:nvPr>
        </p:nvPicPr>
        <p:blipFill>
          <a:blip r:embed="rId1"/>
          <a:srcRect l="7921" t="26192" r="12871" b="15265"/>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Project</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pPr algn="just"/>
            <a:r>
              <a:rPr lang="en-US" dirty="0" smtClean="0"/>
              <a:t>It is a </a:t>
            </a:r>
            <a:r>
              <a:rPr lang="en-US" b="1" dirty="0" smtClean="0"/>
              <a:t>work plan </a:t>
            </a:r>
            <a:r>
              <a:rPr lang="en-US" dirty="0" smtClean="0"/>
              <a:t>devised to </a:t>
            </a:r>
            <a:r>
              <a:rPr lang="en-US" b="1" dirty="0" smtClean="0"/>
              <a:t>achieve a specific objective </a:t>
            </a:r>
            <a:r>
              <a:rPr lang="en-US" dirty="0" smtClean="0"/>
              <a:t>with</a:t>
            </a:r>
            <a:r>
              <a:rPr lang="en-US" b="1" dirty="0" smtClean="0"/>
              <a:t> specified period of time</a:t>
            </a:r>
            <a:r>
              <a:rPr lang="en-US" dirty="0" smtClean="0"/>
              <a:t>.</a:t>
            </a:r>
            <a:endParaRPr lang="en-US" dirty="0" smtClean="0"/>
          </a:p>
          <a:p>
            <a:pPr algn="just"/>
            <a:r>
              <a:rPr lang="en-US" dirty="0" smtClean="0"/>
              <a:t>A project has a single set of objectives, and when these objectives are reached the project is completed.</a:t>
            </a:r>
            <a:endParaRPr lang="en-US" dirty="0" smtClean="0"/>
          </a:p>
          <a:p>
            <a:pPr algn="just"/>
            <a:r>
              <a:rPr lang="en-US" dirty="0" smtClean="0"/>
              <a:t>A sequence of tasks that must be completed to attain a certain outcome.</a:t>
            </a:r>
            <a:endParaRPr lang="en-US" dirty="0" smtClean="0"/>
          </a:p>
          <a:p>
            <a:pPr algn="just"/>
            <a:r>
              <a:rPr lang="en-US" dirty="0" smtClean="0"/>
              <a:t>The </a:t>
            </a:r>
            <a:r>
              <a:rPr lang="en-US" b="1" dirty="0" smtClean="0"/>
              <a:t>three basic attributes </a:t>
            </a:r>
            <a:r>
              <a:rPr lang="en-US" dirty="0" smtClean="0"/>
              <a:t>are:-</a:t>
            </a:r>
            <a:endParaRPr lang="en-US" dirty="0" smtClean="0"/>
          </a:p>
          <a:p>
            <a:pPr marL="514350" indent="-514350" algn="just">
              <a:buFont typeface="+mj-lt"/>
              <a:buAutoNum type="arabicPeriod"/>
            </a:pPr>
            <a:r>
              <a:rPr lang="en-US" dirty="0" smtClean="0"/>
              <a:t>Course of action</a:t>
            </a:r>
            <a:endParaRPr lang="en-US" dirty="0" smtClean="0"/>
          </a:p>
          <a:p>
            <a:pPr marL="514350" indent="-514350" algn="just">
              <a:buFont typeface="+mj-lt"/>
              <a:buAutoNum type="arabicPeriod"/>
            </a:pPr>
            <a:r>
              <a:rPr lang="en-US" dirty="0" smtClean="0"/>
              <a:t>Specific objectives</a:t>
            </a:r>
            <a:endParaRPr lang="en-US" dirty="0" smtClean="0"/>
          </a:p>
          <a:p>
            <a:pPr marL="514350" indent="-514350" algn="just">
              <a:buFont typeface="+mj-lt"/>
              <a:buAutoNum type="arabicPeriod"/>
            </a:pPr>
            <a:r>
              <a:rPr lang="en-US" dirty="0" smtClean="0"/>
              <a:t>Definite time perspective</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a:xfrm>
            <a:off x="457200" y="1371600"/>
            <a:ext cx="8305800" cy="4754563"/>
          </a:xfrm>
        </p:spPr>
        <p:txBody>
          <a:bodyPr>
            <a:normAutofit fontScale="92500" lnSpcReduction="10000"/>
          </a:bodyPr>
          <a:lstStyle/>
          <a:p>
            <a:pPr algn="just"/>
            <a:r>
              <a:rPr lang="en-US" dirty="0" smtClean="0"/>
              <a:t>Project objectives are concerned with defining in a precise manner what the project is expected to achieve and to provide a measure of performance for the project as a whole.</a:t>
            </a:r>
            <a:endParaRPr lang="en-US" dirty="0" smtClean="0"/>
          </a:p>
          <a:p>
            <a:pPr algn="just"/>
            <a:r>
              <a:rPr lang="en-US" dirty="0" smtClean="0"/>
              <a:t>Requirements for project objectives are:-</a:t>
            </a:r>
            <a:endParaRPr lang="en-US" dirty="0" smtClean="0"/>
          </a:p>
          <a:p>
            <a:pPr marL="514350" indent="-514350" algn="just">
              <a:buFont typeface="Courier New" panose="02070309020205020404" pitchFamily="49" charset="0"/>
              <a:buChar char="o"/>
            </a:pPr>
            <a:r>
              <a:rPr lang="en-US" dirty="0" smtClean="0"/>
              <a:t>Specific, not general</a:t>
            </a:r>
            <a:endParaRPr lang="en-US" dirty="0" smtClean="0"/>
          </a:p>
          <a:p>
            <a:pPr marL="514350" indent="-514350" algn="just">
              <a:buFont typeface="Courier New" panose="02070309020205020404" pitchFamily="49" charset="0"/>
              <a:buChar char="o"/>
            </a:pPr>
            <a:r>
              <a:rPr lang="en-US" dirty="0" smtClean="0"/>
              <a:t>Not complex</a:t>
            </a:r>
            <a:endParaRPr lang="en-US" dirty="0" smtClean="0"/>
          </a:p>
          <a:p>
            <a:pPr marL="514350" indent="-514350" algn="just">
              <a:buFont typeface="Courier New" panose="02070309020205020404" pitchFamily="49" charset="0"/>
              <a:buChar char="o"/>
            </a:pPr>
            <a:r>
              <a:rPr lang="en-US" dirty="0" smtClean="0"/>
              <a:t>Measurable, tangible and verifiable</a:t>
            </a:r>
            <a:endParaRPr lang="en-US" dirty="0" smtClean="0"/>
          </a:p>
          <a:p>
            <a:pPr marL="514350" indent="-514350" algn="just">
              <a:buFont typeface="Courier New" panose="02070309020205020404" pitchFamily="49" charset="0"/>
              <a:buChar char="o"/>
            </a:pPr>
            <a:r>
              <a:rPr lang="en-US" dirty="0" smtClean="0"/>
              <a:t>Consistent with organizational plans, policies and procedures.</a:t>
            </a:r>
            <a:endParaRPr lang="en-US" dirty="0" smtClean="0"/>
          </a:p>
          <a:p>
            <a:pPr marL="514350" indent="-514350" algn="just">
              <a:buFont typeface="Courier New" panose="02070309020205020404" pitchFamily="49" charset="0"/>
              <a:buChar char="o"/>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 report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Soon after the identification of a project and its implementation, the project report is formulated.</a:t>
            </a:r>
            <a:endParaRPr lang="en-US" dirty="0" smtClean="0"/>
          </a:p>
          <a:p>
            <a:pPr algn="just"/>
            <a:r>
              <a:rPr lang="en-US" dirty="0" smtClean="0"/>
              <a:t>Project report assessed the demand of the proposed product to be produced, works out the cost of investment as well as the operational cost and thus estimates the expected profitability of the proposed investment.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858000"/>
          </a:xfrm>
        </p:spPr>
        <p:txBody>
          <a:bodyPr>
            <a:normAutofit fontScale="32500" lnSpcReduction="20000"/>
          </a:bodyPr>
          <a:lstStyle/>
          <a:p>
            <a:pPr algn="just">
              <a:lnSpc>
                <a:spcPct val="170000"/>
              </a:lnSpc>
            </a:pPr>
            <a:r>
              <a:rPr lang="en-US" sz="6800" dirty="0" smtClean="0">
                <a:latin typeface="Times New Roman" panose="02020603050405020304" pitchFamily="18" charset="0"/>
                <a:cs typeface="Times New Roman" panose="02020603050405020304" pitchFamily="18" charset="0"/>
              </a:rPr>
              <a:t>A project report incorporating relevant </a:t>
            </a:r>
            <a:r>
              <a:rPr lang="en-US" sz="6800" b="1" dirty="0" smtClean="0">
                <a:latin typeface="Times New Roman" panose="02020603050405020304" pitchFamily="18" charset="0"/>
                <a:cs typeface="Times New Roman" panose="02020603050405020304" pitchFamily="18" charset="0"/>
              </a:rPr>
              <a:t>data of a project serves as a guide </a:t>
            </a:r>
            <a:r>
              <a:rPr lang="en-US" sz="6800" dirty="0" smtClean="0">
                <a:latin typeface="Times New Roman" panose="02020603050405020304" pitchFamily="18" charset="0"/>
                <a:cs typeface="Times New Roman" panose="02020603050405020304" pitchFamily="18" charset="0"/>
              </a:rPr>
              <a:t>to management and records merits and demerits in allocating resources to production of specific goods and services. </a:t>
            </a:r>
            <a:endParaRPr lang="en-IN" sz="6800" dirty="0" smtClean="0">
              <a:latin typeface="Times New Roman" panose="02020603050405020304" pitchFamily="18" charset="0"/>
              <a:cs typeface="Times New Roman" panose="02020603050405020304" pitchFamily="18" charset="0"/>
            </a:endParaRPr>
          </a:p>
          <a:p>
            <a:pPr algn="just">
              <a:lnSpc>
                <a:spcPct val="170000"/>
              </a:lnSpc>
            </a:pPr>
            <a:r>
              <a:rPr lang="en-IN" sz="6800" dirty="0" smtClean="0">
                <a:latin typeface="Times New Roman" panose="02020603050405020304" pitchFamily="18" charset="0"/>
                <a:cs typeface="Times New Roman" panose="02020603050405020304" pitchFamily="18" charset="0"/>
              </a:rPr>
              <a:t> In other words, Project Report or Business Plan is a </a:t>
            </a:r>
            <a:r>
              <a:rPr lang="en-IN" sz="6800" b="1" dirty="0" smtClean="0">
                <a:latin typeface="Times New Roman" panose="02020603050405020304" pitchFamily="18" charset="0"/>
                <a:cs typeface="Times New Roman" panose="02020603050405020304" pitchFamily="18" charset="0"/>
              </a:rPr>
              <a:t>Written Documen</a:t>
            </a:r>
            <a:r>
              <a:rPr lang="en-IN" sz="6800" dirty="0" smtClean="0">
                <a:latin typeface="Times New Roman" panose="02020603050405020304" pitchFamily="18" charset="0"/>
                <a:cs typeface="Times New Roman" panose="02020603050405020304" pitchFamily="18" charset="0"/>
              </a:rPr>
              <a:t>t of what an Entrepreneur proposes to take up &amp; his course of action to establish his Enterprise.</a:t>
            </a:r>
            <a:endParaRPr lang="en-IN" sz="6800" dirty="0" smtClean="0">
              <a:latin typeface="Times New Roman" panose="02020603050405020304" pitchFamily="18" charset="0"/>
              <a:cs typeface="Times New Roman" panose="02020603050405020304" pitchFamily="18" charset="0"/>
            </a:endParaRPr>
          </a:p>
          <a:p>
            <a:pPr algn="just">
              <a:lnSpc>
                <a:spcPct val="170000"/>
              </a:lnSpc>
            </a:pPr>
            <a:r>
              <a:rPr lang="en-IN" sz="6800" dirty="0" smtClean="0">
                <a:latin typeface="Times New Roman" panose="02020603050405020304" pitchFamily="18" charset="0"/>
                <a:cs typeface="Times New Roman" panose="02020603050405020304" pitchFamily="18" charset="0"/>
              </a:rPr>
              <a:t> The Project Report serves like a </a:t>
            </a:r>
            <a:r>
              <a:rPr lang="en-IN" sz="6800" b="1" dirty="0" smtClean="0">
                <a:latin typeface="Times New Roman" panose="02020603050405020304" pitchFamily="18" charset="0"/>
                <a:cs typeface="Times New Roman" panose="02020603050405020304" pitchFamily="18" charset="0"/>
              </a:rPr>
              <a:t>Road Map </a:t>
            </a:r>
            <a:r>
              <a:rPr lang="en-IN" sz="6800" dirty="0" smtClean="0">
                <a:latin typeface="Times New Roman" panose="02020603050405020304" pitchFamily="18" charset="0"/>
                <a:cs typeface="Times New Roman" panose="02020603050405020304" pitchFamily="18" charset="0"/>
              </a:rPr>
              <a:t>to reach the Destination determined by the Entrepreneur.  Thus, a Project Report can best be defined as a well evolved course of action devised to achieve the Specified Objectives within a specified period of time</a:t>
            </a:r>
            <a:endParaRPr lang="en-IN" sz="6800" dirty="0" smtClean="0">
              <a:latin typeface="Times New Roman" panose="02020603050405020304" pitchFamily="18" charset="0"/>
              <a:cs typeface="Times New Roman" panose="02020603050405020304" pitchFamily="18" charset="0"/>
            </a:endParaRPr>
          </a:p>
          <a:p>
            <a:pPr algn="just">
              <a:lnSpc>
                <a:spcPct val="170000"/>
              </a:lnSpc>
            </a:pPr>
            <a:r>
              <a:rPr lang="en-US" sz="6800" dirty="0" smtClean="0">
                <a:latin typeface="Times New Roman" panose="02020603050405020304" pitchFamily="18" charset="0"/>
                <a:cs typeface="Times New Roman" panose="02020603050405020304" pitchFamily="18" charset="0"/>
              </a:rPr>
              <a:t>Project report is </a:t>
            </a:r>
            <a:r>
              <a:rPr lang="en-US" sz="6800" b="1" dirty="0" smtClean="0">
                <a:latin typeface="Times New Roman" panose="02020603050405020304" pitchFamily="18" charset="0"/>
                <a:cs typeface="Times New Roman" panose="02020603050405020304" pitchFamily="18" charset="0"/>
              </a:rPr>
              <a:t>prepared by an expert</a:t>
            </a:r>
            <a:r>
              <a:rPr lang="en-US" sz="6800" dirty="0" smtClean="0">
                <a:latin typeface="Times New Roman" panose="02020603050405020304" pitchFamily="18" charset="0"/>
                <a:cs typeface="Times New Roman" panose="02020603050405020304" pitchFamily="18" charset="0"/>
              </a:rPr>
              <a:t> after detailed study and analysis of various aspects of a project</a:t>
            </a:r>
            <a:endParaRPr lang="en-US" sz="68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715000"/>
          </a:xfrm>
        </p:spPr>
        <p:txBody>
          <a:bodyPr>
            <a:normAutofit fontScale="85000" lnSpcReduction="10000"/>
          </a:bodyPr>
          <a:lstStyle/>
          <a:p>
            <a:pPr algn="just"/>
            <a:r>
              <a:rPr lang="en-US" dirty="0" smtClean="0"/>
              <a:t>Parties interested in project report are financial corporations, banks for getting </a:t>
            </a:r>
            <a:r>
              <a:rPr lang="en-US" dirty="0" smtClean="0"/>
              <a:t>loans, investors </a:t>
            </a:r>
            <a:r>
              <a:rPr lang="en-US" dirty="0" smtClean="0"/>
              <a:t>etc</a:t>
            </a:r>
            <a:r>
              <a:rPr lang="en-US" dirty="0" smtClean="0"/>
              <a:t>.</a:t>
            </a:r>
            <a:endParaRPr lang="en-US" dirty="0" smtClean="0"/>
          </a:p>
          <a:p>
            <a:pPr marL="0" indent="0" algn="just">
              <a:buNone/>
            </a:pPr>
            <a:endParaRPr lang="en-US" dirty="0" smtClean="0"/>
          </a:p>
          <a:p>
            <a:pPr marL="0" indent="0" algn="just">
              <a:buNone/>
            </a:pPr>
            <a:r>
              <a:rPr lang="en-US" b="1" dirty="0" smtClean="0"/>
              <a:t>Scope of a project report:- </a:t>
            </a:r>
            <a:endParaRPr lang="en-US" b="1" dirty="0" smtClean="0"/>
          </a:p>
          <a:p>
            <a:pPr algn="just"/>
            <a:r>
              <a:rPr lang="en-US" b="1" dirty="0" smtClean="0"/>
              <a:t>The project report should able to present justifications for investment on the basis  of,</a:t>
            </a:r>
            <a:endParaRPr lang="en-US" b="1" dirty="0" smtClean="0"/>
          </a:p>
          <a:p>
            <a:pPr marL="514350" indent="-514350" algn="just">
              <a:buFont typeface="+mj-lt"/>
              <a:buAutoNum type="arabicPeriod"/>
            </a:pPr>
            <a:r>
              <a:rPr lang="en-US" dirty="0" smtClean="0"/>
              <a:t>Economic aspects- present analysis of the market for the product to be manufactured.</a:t>
            </a:r>
            <a:endParaRPr lang="en-US" dirty="0" smtClean="0"/>
          </a:p>
          <a:p>
            <a:pPr marL="514350" indent="-514350" algn="just">
              <a:buFont typeface="+mj-lt"/>
              <a:buAutoNum type="arabicPeriod"/>
            </a:pPr>
            <a:r>
              <a:rPr lang="en-US" dirty="0" smtClean="0"/>
              <a:t>Technical aspects</a:t>
            </a:r>
            <a:endParaRPr lang="en-US" dirty="0" smtClean="0"/>
          </a:p>
          <a:p>
            <a:pPr marL="514350" indent="-514350" algn="just">
              <a:buFont typeface="+mj-lt"/>
              <a:buAutoNum type="arabicPeriod"/>
            </a:pPr>
            <a:r>
              <a:rPr lang="en-US" dirty="0" smtClean="0"/>
              <a:t>Financial aspects</a:t>
            </a:r>
            <a:endParaRPr lang="en-US" dirty="0" smtClean="0"/>
          </a:p>
          <a:p>
            <a:pPr marL="514350" indent="-514350" algn="just">
              <a:buFont typeface="+mj-lt"/>
              <a:buAutoNum type="arabicPeriod"/>
            </a:pPr>
            <a:r>
              <a:rPr lang="en-US" dirty="0" smtClean="0"/>
              <a:t>Production aspects- description of the product selected for manufacturer and reasons for such selection.</a:t>
            </a:r>
            <a:endParaRPr lang="en-US" dirty="0" smtClean="0"/>
          </a:p>
          <a:p>
            <a:pPr marL="514350" indent="-514350" algn="just">
              <a:buFont typeface="+mj-lt"/>
              <a:buAutoNum type="arabicPeriod"/>
            </a:pPr>
            <a:r>
              <a:rPr lang="en-US" dirty="0" smtClean="0"/>
              <a:t>Managerial aspects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of project report</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Objectives and scope of report</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Products characteristics</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Market position and trends</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Raw material</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Manufacture</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Plant and machinery</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Land and building</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Financial implication</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Marketing channel</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ersonnel</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Text Box 3"/>
          <p:cNvSpPr txBox="1"/>
          <p:nvPr/>
        </p:nvSpPr>
        <p:spPr>
          <a:xfrm>
            <a:off x="1677035" y="533400"/>
            <a:ext cx="3728085" cy="6276340"/>
          </a:xfrm>
          <a:prstGeom prst="rect">
            <a:avLst/>
          </a:prstGeom>
          <a:noFill/>
        </p:spPr>
        <p:txBody>
          <a:bodyPr wrap="square" rtlCol="0">
            <a:noAutofit/>
          </a:bodyPr>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1.jfif"/>
          <p:cNvPicPr>
            <a:picLocks noGrp="1" noChangeAspect="1"/>
          </p:cNvPicPr>
          <p:nvPr>
            <p:ph idx="1"/>
          </p:nvPr>
        </p:nvPicPr>
        <p:blipFill>
          <a:blip r:embed="rId1"/>
          <a:stretch>
            <a:fillRect/>
          </a:stretch>
        </p:blipFill>
        <p:spPr>
          <a:xfrm>
            <a:off x="152400" y="76200"/>
            <a:ext cx="8839200" cy="67056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jfif"/>
          <p:cNvPicPr>
            <a:picLocks noGrp="1" noChangeAspect="1"/>
          </p:cNvPicPr>
          <p:nvPr>
            <p:ph idx="1"/>
          </p:nvPr>
        </p:nvPicPr>
        <p:blipFill>
          <a:blip r:embed="rId1"/>
          <a:srcRect l="3921" t="24145" r="3921" b="14135"/>
          <a:stretch>
            <a:fillRect/>
          </a:stretch>
        </p:blipFill>
        <p:spPr>
          <a:xfrm>
            <a:off x="76200" y="0"/>
            <a:ext cx="8991600" cy="67056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2457</Words>
  <Application>WPS Presentation</Application>
  <PresentationFormat>On-screen Show (4:3)</PresentationFormat>
  <Paragraphs>59</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Courier New</vt:lpstr>
      <vt:lpstr>Times New Roman</vt:lpstr>
      <vt:lpstr>Calibri</vt:lpstr>
      <vt:lpstr>Microsoft YaHei</vt:lpstr>
      <vt:lpstr>Arial Unicode MS</vt:lpstr>
      <vt:lpstr>Office Theme</vt:lpstr>
      <vt:lpstr>PROJECT REPORT</vt:lpstr>
      <vt:lpstr>Project</vt:lpstr>
      <vt:lpstr>Project objectives</vt:lpstr>
      <vt:lpstr>Project report</vt:lpstr>
      <vt:lpstr>PowerPoint 演示文稿</vt:lpstr>
      <vt:lpstr>PowerPoint 演示文稿</vt:lpstr>
      <vt:lpstr>Content of project report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AAZMIN FARDUN GANDHI</dc:creator>
  <cp:lastModifiedBy>Dell</cp:lastModifiedBy>
  <cp:revision>17</cp:revision>
  <dcterms:created xsi:type="dcterms:W3CDTF">2022-11-01T15:53:00Z</dcterms:created>
  <dcterms:modified xsi:type="dcterms:W3CDTF">2024-03-16T06:00:57Z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91EA053327024A93B25CE4FB46332D51_12</vt:lpwstr>
  </property>
  <property fmtid="{D5CDD505-2E9C-101B-9397-08002B2CF9AE}" pid="3" name="KSOProductBuildVer">
    <vt:lpwstr>1033-12.2.0.13472</vt:lpwstr>
  </property>
</Properties>
</file>