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77" r:id="rId15"/>
    <p:sldId id="278" r:id="rId16"/>
    <p:sldId id="279" r:id="rId17"/>
    <p:sldId id="282" r:id="rId18"/>
    <p:sldId id="280" r:id="rId19"/>
    <p:sldId id="281" r:id="rId20"/>
    <p:sldId id="269" r:id="rId21"/>
    <p:sldId id="270" r:id="rId22"/>
    <p:sldId id="271" r:id="rId23"/>
    <p:sldId id="272"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4791A06-72A6-4F56-85AE-2D4B112C739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91A06-72A6-4F56-85AE-2D4B112C739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791A06-72A6-4F56-85AE-2D4B112C739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791A06-72A6-4F56-85AE-2D4B112C73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704974C-91D5-458B-B67C-6AA20723CCAE}" type="datetimeFigureOut">
              <a:rPr lang="en-US" smtClean="0"/>
              <a:pPr/>
              <a:t>10/17/2022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791A06-72A6-4F56-85AE-2D4B112C739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04974C-91D5-458B-B67C-6AA20723CCAE}" type="datetimeFigureOut">
              <a:rPr lang="en-US" smtClean="0"/>
              <a:pPr/>
              <a:t>10/17/2022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791A06-72A6-4F56-85AE-2D4B112C739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4669302"/>
          </a:xfrm>
        </p:spPr>
        <p:txBody>
          <a:bodyPr/>
          <a:lstStyle/>
          <a:p>
            <a:r>
              <a:rPr lang="en-US" dirty="0" smtClean="0"/>
              <a:t>Marketing Management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507" y="95415"/>
            <a:ext cx="7886700" cy="935037"/>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Four Ps</a:t>
            </a:r>
            <a:endParaRPr lang="en-US"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srcRect l="4145" r="6597"/>
          <a:stretch/>
        </p:blipFill>
        <p:spPr>
          <a:xfrm>
            <a:off x="1371600" y="838200"/>
            <a:ext cx="7427740" cy="5732803"/>
          </a:xfrm>
          <a:prstGeom prst="rect">
            <a:avLst/>
          </a:prstGeom>
        </p:spPr>
      </p:pic>
      <p:sp>
        <p:nvSpPr>
          <p:cNvPr id="5" name="Rectangle 4"/>
          <p:cNvSpPr/>
          <p:nvPr/>
        </p:nvSpPr>
        <p:spPr>
          <a:xfrm>
            <a:off x="1471608" y="6504270"/>
            <a:ext cx="7543800" cy="357534"/>
          </a:xfrm>
          <a:prstGeom prst="rect">
            <a:avLst/>
          </a:prstGeom>
        </p:spPr>
        <p:txBody>
          <a:bodyPr wrap="square">
            <a:spAutoFit/>
          </a:bodyPr>
          <a:lstStyle/>
          <a:p>
            <a:pPr algn="just">
              <a:lnSpc>
                <a:spcPct val="115000"/>
              </a:lnSpc>
            </a:pPr>
            <a:r>
              <a:rPr lang="en-US" sz="1600" b="1"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Source: </a:t>
            </a:r>
            <a:r>
              <a:rPr lang="en-US" sz="1600"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Philip Kotler et al, Marketing Management, 14</a:t>
            </a:r>
            <a:r>
              <a:rPr lang="en-US" sz="1600" baseline="30000"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th</a:t>
            </a:r>
            <a:r>
              <a:rPr lang="en-US" sz="1600" dirty="0" smtClean="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 Edition, Page No. </a:t>
            </a:r>
            <a:r>
              <a:rPr lang="en-US" sz="1600" dirty="0" smtClean="0">
                <a:solidFill>
                  <a:srgbClr val="000000"/>
                </a:solidFill>
                <a:latin typeface="Times New Roman" panose="02020603050405020304" pitchFamily="18" charset="0"/>
                <a:ea typeface="Calibri" panose="020F0502020204030204" pitchFamily="34" charset="0"/>
                <a:cs typeface="Shruti" panose="020B0502040204020203" pitchFamily="34" charset="0"/>
              </a:rPr>
              <a:t>23</a:t>
            </a:r>
            <a:endParaRPr lang="en-US" sz="16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xmlns="" val="724612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STP</a:t>
            </a:r>
            <a:endParaRPr lang="en-US" dirty="0"/>
          </a:p>
        </p:txBody>
      </p:sp>
      <p:sp>
        <p:nvSpPr>
          <p:cNvPr id="3" name="Content Placeholder 2"/>
          <p:cNvSpPr>
            <a:spLocks noGrp="1"/>
          </p:cNvSpPr>
          <p:nvPr>
            <p:ph idx="1"/>
          </p:nvPr>
        </p:nvSpPr>
        <p:spPr>
          <a:xfrm>
            <a:off x="1066800" y="1143000"/>
            <a:ext cx="8077200" cy="5410200"/>
          </a:xfrm>
        </p:spPr>
        <p:txBody>
          <a:bodyPr>
            <a:normAutofit/>
          </a:bodyPr>
          <a:lstStyle/>
          <a:p>
            <a:pPr algn="just"/>
            <a:r>
              <a:rPr lang="en-US" dirty="0" smtClean="0"/>
              <a:t>Segmenting, targeting and positioning a three-step model </a:t>
            </a:r>
            <a:r>
              <a:rPr lang="en-US" dirty="0"/>
              <a:t>that examines your products or services as well as the way you communicate their benefits to specific customer </a:t>
            </a:r>
            <a:r>
              <a:rPr lang="en-US" dirty="0" smtClean="0"/>
              <a:t>segments.</a:t>
            </a:r>
          </a:p>
          <a:p>
            <a:pPr algn="just"/>
            <a:r>
              <a:rPr lang="en-US" dirty="0"/>
              <a:t>In a nutshell, the STP marketing model means you </a:t>
            </a:r>
            <a:r>
              <a:rPr lang="en-US" dirty="0" smtClean="0"/>
              <a:t>segment your market, </a:t>
            </a:r>
            <a:r>
              <a:rPr lang="en-US" dirty="0"/>
              <a:t>target select customer segments with marketing campaigns tailored to their preferences, and adjust your positioning according to their desires and expectations.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19200" y="1447800"/>
            <a:ext cx="7714488" cy="4800600"/>
          </a:xfrm>
        </p:spPr>
        <p:txBody>
          <a:bodyPr>
            <a:normAutofit/>
          </a:bodyPr>
          <a:lstStyle/>
          <a:p>
            <a:pPr algn="just"/>
            <a:r>
              <a:rPr lang="en-US" dirty="0"/>
              <a:t>STP marketing is effective because it focuses on breaking your customer base into smaller groups, allowing you to develop very specific marketing strategies </a:t>
            </a:r>
            <a:r>
              <a:rPr lang="en-US" dirty="0" smtClean="0"/>
              <a:t>to reach and engage each target market.</a:t>
            </a:r>
            <a:r>
              <a:rPr lang="en-US" dirty="0"/>
              <a:t> </a:t>
            </a:r>
            <a:endParaRPr lang="en-US" dirty="0" smtClean="0"/>
          </a:p>
          <a:p>
            <a:pPr algn="just"/>
            <a:r>
              <a:rPr lang="en-US" dirty="0"/>
              <a:t>STP marketing represents a shift from product-focused marketing to </a:t>
            </a:r>
            <a:r>
              <a:rPr lang="en-US" b="1" dirty="0"/>
              <a:t>customer-focused marketing</a:t>
            </a:r>
            <a:r>
              <a:rPr lang="en-US"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Segmentation</a:t>
            </a:r>
            <a:br>
              <a:rPr lang="en-US" b="1" dirty="0"/>
            </a:br>
            <a:endParaRPr lang="en-US" dirty="0"/>
          </a:p>
        </p:txBody>
      </p:sp>
      <p:sp>
        <p:nvSpPr>
          <p:cNvPr id="3" name="Content Placeholder 2"/>
          <p:cNvSpPr>
            <a:spLocks noGrp="1"/>
          </p:cNvSpPr>
          <p:nvPr>
            <p:ph idx="1"/>
          </p:nvPr>
        </p:nvSpPr>
        <p:spPr>
          <a:xfrm>
            <a:off x="1143000" y="990600"/>
            <a:ext cx="7848600" cy="5638800"/>
          </a:xfrm>
        </p:spPr>
        <p:txBody>
          <a:bodyPr>
            <a:normAutofit fontScale="77500" lnSpcReduction="20000"/>
          </a:bodyPr>
          <a:lstStyle/>
          <a:p>
            <a:pPr algn="just"/>
            <a:r>
              <a:rPr lang="en-US" dirty="0"/>
              <a:t>The first step of the STP marketing model is the segmentation stage. The main goal here is to </a:t>
            </a:r>
            <a:r>
              <a:rPr lang="en-US" b="1" dirty="0"/>
              <a:t>create various customer segments based on specific criteria</a:t>
            </a:r>
            <a:r>
              <a:rPr lang="en-US" dirty="0"/>
              <a:t> and traits that you choose. </a:t>
            </a:r>
          </a:p>
          <a:p>
            <a:pPr algn="just"/>
            <a:r>
              <a:rPr lang="en-US" b="1" dirty="0" smtClean="0"/>
              <a:t>Geographic segmentation</a:t>
            </a:r>
            <a:r>
              <a:rPr lang="en-US" dirty="0" smtClean="0"/>
              <a:t>: </a:t>
            </a:r>
            <a:r>
              <a:rPr lang="en-US" dirty="0"/>
              <a:t>Diving your audience based on country, region, </a:t>
            </a:r>
            <a:r>
              <a:rPr lang="en-US" dirty="0" smtClean="0"/>
              <a:t>state </a:t>
            </a:r>
            <a:r>
              <a:rPr lang="en-US" dirty="0"/>
              <a:t>etc.</a:t>
            </a:r>
          </a:p>
          <a:p>
            <a:pPr algn="just"/>
            <a:r>
              <a:rPr lang="en-US" b="1" dirty="0" smtClean="0"/>
              <a:t>Demographic segmentation</a:t>
            </a:r>
            <a:r>
              <a:rPr lang="en-US" dirty="0" smtClean="0"/>
              <a:t>: </a:t>
            </a:r>
            <a:r>
              <a:rPr lang="en-US" dirty="0"/>
              <a:t>Dividing your audience based on age, gender, education level, occupation, gender, etc.</a:t>
            </a:r>
          </a:p>
          <a:p>
            <a:pPr algn="just"/>
            <a:r>
              <a:rPr lang="en-US" b="1" dirty="0" smtClean="0"/>
              <a:t>Behavioral segmentation</a:t>
            </a:r>
            <a:r>
              <a:rPr lang="en-US" dirty="0" smtClean="0"/>
              <a:t>: </a:t>
            </a:r>
            <a:r>
              <a:rPr lang="en-US" dirty="0"/>
              <a:t>Dividing your audience based on how they interact with your business: What they buy, how often they buy, what they browse, etc.</a:t>
            </a:r>
          </a:p>
          <a:p>
            <a:pPr algn="just"/>
            <a:r>
              <a:rPr lang="en-US" b="1" dirty="0" smtClean="0"/>
              <a:t>Psychographic segmentation</a:t>
            </a:r>
            <a:r>
              <a:rPr lang="en-US" dirty="0"/>
              <a:t>: Dividing your audience based on “who” your potential customer is: Lifestyle, hobbies, activities, opinions, etc.</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Dr Bulsara\Desktop\OnlineClasses-SVNIT-2020\Main\Speech\Criteria-Segm-ConsumerMkt.png"/>
          <p:cNvPicPr>
            <a:picLocks noChangeAspect="1" noChangeArrowheads="1"/>
          </p:cNvPicPr>
          <p:nvPr/>
        </p:nvPicPr>
        <p:blipFill>
          <a:blip r:embed="rId2" cstate="print"/>
          <a:srcRect/>
          <a:stretch>
            <a:fillRect/>
          </a:stretch>
        </p:blipFill>
        <p:spPr bwMode="auto">
          <a:xfrm>
            <a:off x="1295400" y="145914"/>
            <a:ext cx="7010400" cy="671208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304800"/>
            <a:ext cx="7696200" cy="6310313"/>
          </a:xfrm>
        </p:spPr>
        <p:txBody>
          <a:bodyPr>
            <a:normAutofit/>
          </a:bodyPr>
          <a:lstStyle/>
          <a:p>
            <a:pPr marL="0" indent="0" algn="just">
              <a:lnSpc>
                <a:spcPct val="150000"/>
              </a:lnSpc>
              <a:spcBef>
                <a:spcPts val="0"/>
              </a:spcBef>
              <a:buNone/>
            </a:pP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Bases for S</a:t>
            </a:r>
            <a:r>
              <a:rPr lang="en-US" sz="22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egmenting Business </a:t>
            </a: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market:</a:t>
            </a:r>
          </a:p>
          <a:p>
            <a:pPr marL="0" marR="0" indent="0" algn="just">
              <a:lnSpc>
                <a:spcPct val="150000"/>
              </a:lnSpc>
              <a:spcBef>
                <a:spcPts val="0"/>
              </a:spcBef>
              <a:spcAft>
                <a:spcPts val="0"/>
              </a:spcAft>
              <a:buNone/>
            </a:pPr>
            <a:r>
              <a:rPr lang="en-US" sz="2200" dirty="0">
                <a:solidFill>
                  <a:srgbClr val="002060"/>
                </a:solidFill>
                <a:latin typeface="Times New Roman" panose="02020603050405020304" pitchFamily="18" charset="0"/>
                <a:ea typeface="Calibri" panose="020F0502020204030204" pitchFamily="34" charset="0"/>
                <a:cs typeface="Shruti" panose="020B0502040204020203" pitchFamily="34" charset="0"/>
              </a:rPr>
              <a:t>Industrial customers tend to be fewer in number and purchase larger quantities. Many of the consumer market segmentation variables can be applied to industrial markets. Industrial markets might be segmented on characteristics such as</a:t>
            </a:r>
            <a:r>
              <a:rPr lang="en-US" sz="2200" dirty="0" smtClean="0">
                <a:solidFill>
                  <a:srgbClr val="002060"/>
                </a:solidFill>
                <a:latin typeface="Times New Roman" panose="02020603050405020304" pitchFamily="18" charset="0"/>
                <a:ea typeface="Calibri" panose="020F0502020204030204" pitchFamily="34" charset="0"/>
                <a:cs typeface="Shruti" panose="020B0502040204020203" pitchFamily="34" charset="0"/>
              </a:rPr>
              <a:t>:</a:t>
            </a:r>
          </a:p>
          <a:p>
            <a:pPr marL="0" marR="0" indent="0" algn="just">
              <a:lnSpc>
                <a:spcPct val="150000"/>
              </a:lnSpc>
              <a:spcBef>
                <a:spcPts val="0"/>
              </a:spcBef>
              <a:spcAft>
                <a:spcPts val="0"/>
              </a:spcAft>
              <a:buNone/>
            </a:pPr>
            <a:endParaRPr lang="en-US" sz="2200" dirty="0" smtClean="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smtClean="0">
                <a:solidFill>
                  <a:srgbClr val="002060"/>
                </a:solidFill>
                <a:latin typeface="Times New Roman" panose="02020603050405020304" pitchFamily="18" charset="0"/>
                <a:ea typeface="Calibri" panose="020F0502020204030204" pitchFamily="34" charset="0"/>
                <a:cs typeface="Shruti" panose="020B0502040204020203" pitchFamily="34" charset="0"/>
              </a:rPr>
              <a:t> Location</a:t>
            </a:r>
            <a:endParaRPr lang="en-US" sz="20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smtClean="0">
                <a:solidFill>
                  <a:srgbClr val="002060"/>
                </a:solidFill>
                <a:latin typeface="Times New Roman" panose="02020603050405020304" pitchFamily="18" charset="0"/>
                <a:ea typeface="Calibri" panose="020F0502020204030204" pitchFamily="34" charset="0"/>
                <a:cs typeface="Shruti" panose="020B0502040204020203" pitchFamily="34" charset="0"/>
              </a:rPr>
              <a:t> Company </a:t>
            </a: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type</a:t>
            </a:r>
            <a:endParaRPr lang="en-US" sz="2000" dirty="0">
              <a:solidFill>
                <a:srgbClr val="002060"/>
              </a:solidFill>
              <a:latin typeface="Calibri" panose="020F0502020204030204" pitchFamily="34" charset="0"/>
              <a:ea typeface="Calibri" panose="020F0502020204030204" pitchFamily="34" charset="0"/>
              <a:cs typeface="Shruti" panose="020B0502040204020203" pitchFamily="34" charset="0"/>
            </a:endParaRPr>
          </a:p>
          <a:p>
            <a:pPr marL="742950" marR="0" lvl="1" indent="-285750" algn="just">
              <a:lnSpc>
                <a:spcPct val="150000"/>
              </a:lnSpc>
              <a:spcBef>
                <a:spcPts val="0"/>
              </a:spcBef>
              <a:spcAft>
                <a:spcPts val="0"/>
              </a:spcAft>
              <a:buFont typeface="+mj-lt"/>
              <a:buAutoNum type="arabicParenR"/>
            </a:pPr>
            <a:r>
              <a:rPr lang="en-US" dirty="0" smtClean="0">
                <a:solidFill>
                  <a:srgbClr val="002060"/>
                </a:solidFill>
                <a:latin typeface="Times New Roman" panose="02020603050405020304" pitchFamily="18" charset="0"/>
                <a:ea typeface="Calibri" panose="020F0502020204030204" pitchFamily="34" charset="0"/>
                <a:cs typeface="Shruti" panose="020B0502040204020203" pitchFamily="34" charset="0"/>
              </a:rPr>
              <a:t> Behavioral </a:t>
            </a:r>
            <a:r>
              <a:rPr lang="en-US" dirty="0">
                <a:solidFill>
                  <a:srgbClr val="002060"/>
                </a:solidFill>
                <a:latin typeface="Times New Roman" panose="02020603050405020304" pitchFamily="18" charset="0"/>
                <a:ea typeface="Calibri" panose="020F0502020204030204" pitchFamily="34" charset="0"/>
                <a:cs typeface="Shruti" panose="020B0502040204020203" pitchFamily="34" charset="0"/>
              </a:rPr>
              <a:t>characteristics  </a:t>
            </a:r>
            <a:endParaRPr lang="en-US" sz="2000" dirty="0">
              <a:solidFill>
                <a:srgbClr val="002060"/>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xmlns="" val="100756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r Bulsara\Desktop\OnlineClasses-SVNIT-2020\Main\Speech\Criteria-Segm-BusinessMkt.png"/>
          <p:cNvPicPr>
            <a:picLocks noChangeAspect="1" noChangeArrowheads="1"/>
          </p:cNvPicPr>
          <p:nvPr/>
        </p:nvPicPr>
        <p:blipFill>
          <a:blip r:embed="rId2" cstate="print"/>
          <a:srcRect/>
          <a:stretch>
            <a:fillRect/>
          </a:stretch>
        </p:blipFill>
        <p:spPr bwMode="auto">
          <a:xfrm>
            <a:off x="1787549" y="0"/>
            <a:ext cx="5568902" cy="6858000"/>
          </a:xfrm>
          <a:prstGeom prst="rect">
            <a:avLst/>
          </a:prstGeom>
          <a:noFill/>
        </p:spPr>
      </p:pic>
      <p:pic>
        <p:nvPicPr>
          <p:cNvPr id="2051" name="Picture 3" descr="C:\Users\Dr Bulsara\Desktop\OnlineClasses-SVNIT-2020\Main\Speech\Criteria-Segm-BusinessMkt.png"/>
          <p:cNvPicPr>
            <a:picLocks noChangeAspect="1" noChangeArrowheads="1"/>
          </p:cNvPicPr>
          <p:nvPr/>
        </p:nvPicPr>
        <p:blipFill>
          <a:blip r:embed="rId3" cstate="print"/>
          <a:srcRect/>
          <a:stretch>
            <a:fillRect/>
          </a:stretch>
        </p:blipFill>
        <p:spPr bwMode="auto">
          <a:xfrm>
            <a:off x="1805836" y="9144"/>
            <a:ext cx="6347563" cy="669645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Targeting</a:t>
            </a:r>
            <a:br>
              <a:rPr lang="en-US" b="1" dirty="0"/>
            </a:br>
            <a:endParaRPr lang="en-US" dirty="0"/>
          </a:p>
        </p:txBody>
      </p:sp>
      <p:sp>
        <p:nvSpPr>
          <p:cNvPr id="3" name="Content Placeholder 2"/>
          <p:cNvSpPr>
            <a:spLocks noGrp="1"/>
          </p:cNvSpPr>
          <p:nvPr>
            <p:ph idx="1"/>
          </p:nvPr>
        </p:nvSpPr>
        <p:spPr>
          <a:xfrm>
            <a:off x="1219200" y="1219200"/>
            <a:ext cx="7772400" cy="5181600"/>
          </a:xfrm>
        </p:spPr>
        <p:txBody>
          <a:bodyPr>
            <a:normAutofit fontScale="85000" lnSpcReduction="10000"/>
          </a:bodyPr>
          <a:lstStyle/>
          <a:p>
            <a:pPr algn="just"/>
            <a:r>
              <a:rPr lang="en-US" dirty="0" smtClean="0"/>
              <a:t>Main </a:t>
            </a:r>
            <a:r>
              <a:rPr lang="en-US" dirty="0"/>
              <a:t>goal here is to look at the segments you have created before and </a:t>
            </a:r>
            <a:r>
              <a:rPr lang="en-US" b="1" dirty="0"/>
              <a:t>determine which of those segments are most likely to generate desired conversions</a:t>
            </a:r>
            <a:r>
              <a:rPr lang="en-US" dirty="0"/>
              <a:t> </a:t>
            </a:r>
            <a:endParaRPr lang="en-US" dirty="0" smtClean="0"/>
          </a:p>
          <a:p>
            <a:pPr algn="just"/>
            <a:r>
              <a:rPr lang="en-US" b="1" dirty="0"/>
              <a:t>Size</a:t>
            </a:r>
            <a:r>
              <a:rPr lang="en-US" dirty="0"/>
              <a:t>: Consider how large your segment is as well as its future growth potential.</a:t>
            </a:r>
          </a:p>
          <a:p>
            <a:pPr algn="just"/>
            <a:r>
              <a:rPr lang="en-US" b="1" dirty="0"/>
              <a:t>Profitability</a:t>
            </a:r>
            <a:r>
              <a:rPr lang="en-US" dirty="0"/>
              <a:t>: Consider which of your segments are willing to spend the most money on your product or service. Determine the lifetime value of customers in each segment and compare.</a:t>
            </a:r>
          </a:p>
          <a:p>
            <a:pPr algn="just"/>
            <a:r>
              <a:rPr lang="en-US" b="1" dirty="0" err="1"/>
              <a:t>Reachability</a:t>
            </a:r>
            <a:r>
              <a:rPr lang="en-US" dirty="0"/>
              <a:t>: Consider how easy or difficult it will be for you to reach each segment with your marketing efforts.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399" y="609601"/>
            <a:ext cx="7491413" cy="6005512"/>
          </a:xfrm>
        </p:spPr>
        <p:txBody>
          <a:bodyPr>
            <a:normAutofit/>
          </a:bodyPr>
          <a:lstStyle/>
          <a:p>
            <a:pPr marL="0" marR="0" indent="0" algn="just">
              <a:lnSpc>
                <a:spcPct val="115000"/>
              </a:lnSpc>
              <a:spcBef>
                <a:spcPts val="0"/>
              </a:spcBef>
              <a:spcAft>
                <a:spcPts val="0"/>
              </a:spcAft>
              <a:buNone/>
            </a:pP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Targeting:</a:t>
            </a:r>
          </a:p>
          <a:p>
            <a:pPr marL="0" marR="0" indent="0" algn="just">
              <a:lnSpc>
                <a:spcPct val="115000"/>
              </a:lnSpc>
              <a:spcBef>
                <a:spcPts val="0"/>
              </a:spcBef>
              <a:spcAft>
                <a:spcPts val="0"/>
              </a:spcAft>
              <a:buNone/>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 Marketing involves breaking a market into segments and then concentrating your marketing efforts on one or a few key segments. Target marketing can be the key to a small business’s success.</a:t>
            </a:r>
          </a:p>
          <a:p>
            <a:pPr marL="0" marR="0" algn="just">
              <a:lnSpc>
                <a:spcPct val="115000"/>
              </a:lnSpc>
              <a:spcBef>
                <a:spcPts val="0"/>
              </a:spcBef>
              <a:spcAft>
                <a:spcPts val="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2514598" y="3151162"/>
          <a:ext cx="5257804" cy="3362180"/>
        </p:xfrm>
        <a:graphic>
          <a:graphicData uri="http://schemas.openxmlformats.org/drawingml/2006/table">
            <a:tbl>
              <a:tblPr firstRow="1" bandRow="1">
                <a:tableStyleId>{5C22544A-7EE6-4342-B048-85BDC9FD1C3A}</a:tableStyleId>
              </a:tblPr>
              <a:tblGrid>
                <a:gridCol w="1314451"/>
                <a:gridCol w="1314451"/>
                <a:gridCol w="1314451"/>
                <a:gridCol w="1314451"/>
              </a:tblGrid>
              <a:tr h="840545">
                <a:tc>
                  <a:txBody>
                    <a:bodyPr/>
                    <a:lstStyle/>
                    <a:p>
                      <a:endParaRPr lang="en-IN" dirty="0"/>
                    </a:p>
                  </a:txBody>
                  <a:tcPr/>
                </a:tc>
                <a:tc>
                  <a:txBody>
                    <a:bodyPr/>
                    <a:lstStyle/>
                    <a:p>
                      <a:r>
                        <a:rPr lang="en-IN" dirty="0" smtClean="0"/>
                        <a:t>P1</a:t>
                      </a:r>
                      <a:endParaRPr lang="en-IN" dirty="0"/>
                    </a:p>
                  </a:txBody>
                  <a:tcPr/>
                </a:tc>
                <a:tc>
                  <a:txBody>
                    <a:bodyPr/>
                    <a:lstStyle/>
                    <a:p>
                      <a:r>
                        <a:rPr lang="en-IN" dirty="0" smtClean="0"/>
                        <a:t>P2</a:t>
                      </a:r>
                      <a:endParaRPr lang="en-IN" dirty="0"/>
                    </a:p>
                  </a:txBody>
                  <a:tcPr/>
                </a:tc>
                <a:tc>
                  <a:txBody>
                    <a:bodyPr/>
                    <a:lstStyle/>
                    <a:p>
                      <a:r>
                        <a:rPr lang="en-IN" dirty="0" smtClean="0"/>
                        <a:t>P3</a:t>
                      </a:r>
                      <a:endParaRPr lang="en-IN" dirty="0"/>
                    </a:p>
                  </a:txBody>
                  <a:tcPr/>
                </a:tc>
              </a:tr>
              <a:tr h="840545">
                <a:tc>
                  <a:txBody>
                    <a:bodyPr/>
                    <a:lstStyle/>
                    <a:p>
                      <a:r>
                        <a:rPr lang="en-IN" dirty="0" smtClean="0"/>
                        <a:t>M1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840545">
                <a:tc>
                  <a:txBody>
                    <a:bodyPr/>
                    <a:lstStyle/>
                    <a:p>
                      <a:r>
                        <a:rPr lang="en-IN" dirty="0" smtClean="0"/>
                        <a:t>M2</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r>
              <a:tr h="840545">
                <a:tc>
                  <a:txBody>
                    <a:bodyPr/>
                    <a:lstStyle/>
                    <a:p>
                      <a:r>
                        <a:rPr lang="en-IN" dirty="0" smtClean="0"/>
                        <a:t>M3</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843734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685800"/>
            <a:ext cx="7498080" cy="914400"/>
          </a:xfrm>
        </p:spPr>
        <p:txBody>
          <a:bodyPr>
            <a:normAutofit fontScale="90000"/>
          </a:bodyPr>
          <a:lstStyle/>
          <a:p>
            <a:pPr algn="just">
              <a:lnSpc>
                <a:spcPct val="150000"/>
              </a:lnSpc>
            </a:pPr>
            <a:r>
              <a:rPr lang="en-US" sz="3100" dirty="0" smtClean="0"/>
              <a:t>A company cannot concentrate on all the segments. The segment which company wants to serve is called target market</a:t>
            </a:r>
            <a:r>
              <a:rPr lang="en-US" dirty="0" smtClean="0"/>
              <a:t>.</a:t>
            </a:r>
            <a:endParaRPr lang="en-US" dirty="0"/>
          </a:p>
        </p:txBody>
      </p:sp>
      <p:sp>
        <p:nvSpPr>
          <p:cNvPr id="3" name="Content Placeholder 2"/>
          <p:cNvSpPr>
            <a:spLocks noGrp="1"/>
          </p:cNvSpPr>
          <p:nvPr>
            <p:ph idx="1"/>
          </p:nvPr>
        </p:nvSpPr>
        <p:spPr>
          <a:xfrm>
            <a:off x="1435608" y="2209800"/>
            <a:ext cx="7498080" cy="4038600"/>
          </a:xfrm>
        </p:spPr>
        <p:txBody>
          <a:bodyPr>
            <a:normAutofit fontScale="92500" lnSpcReduction="10000"/>
          </a:bodyPr>
          <a:lstStyle/>
          <a:p>
            <a:pPr marL="0" marR="0" indent="0" algn="just">
              <a:lnSpc>
                <a:spcPct val="150000"/>
              </a:lnSpc>
              <a:spcBef>
                <a:spcPts val="0"/>
              </a:spcBef>
              <a:spcAft>
                <a:spcPts val="0"/>
              </a:spcAft>
              <a:buNone/>
            </a:pP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Target Market strategies:</a:t>
            </a: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Single </a:t>
            </a:r>
            <a:r>
              <a:rPr lang="en-US" sz="2400" dirty="0" smtClean="0">
                <a:solidFill>
                  <a:srgbClr val="002060"/>
                </a:solidFill>
                <a:latin typeface="Times New Roman" panose="02020603050405020304" pitchFamily="18" charset="0"/>
                <a:cs typeface="Times New Roman" panose="02020603050405020304" pitchFamily="18" charset="0"/>
              </a:rPr>
              <a:t>segment concentrated </a:t>
            </a:r>
            <a:r>
              <a:rPr lang="en-US" sz="2400" dirty="0" smtClean="0">
                <a:solidFill>
                  <a:srgbClr val="002060"/>
                </a:solidFill>
                <a:latin typeface="Times New Roman" panose="02020603050405020304" pitchFamily="18" charset="0"/>
                <a:cs typeface="Times New Roman" panose="02020603050405020304" pitchFamily="18" charset="0"/>
              </a:rPr>
              <a:t>strategy (one product, one market)</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Selective </a:t>
            </a:r>
            <a:r>
              <a:rPr lang="en-US" sz="2400" dirty="0" smtClean="0">
                <a:solidFill>
                  <a:srgbClr val="002060"/>
                </a:solidFill>
                <a:latin typeface="Times New Roman" panose="02020603050405020304" pitchFamily="18" charset="0"/>
                <a:cs typeface="Times New Roman" panose="02020603050405020304" pitchFamily="18" charset="0"/>
              </a:rPr>
              <a:t>specialization (different products for different markets) </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Product </a:t>
            </a:r>
            <a:r>
              <a:rPr lang="en-US" sz="2400" dirty="0" smtClean="0">
                <a:solidFill>
                  <a:srgbClr val="002060"/>
                </a:solidFill>
                <a:latin typeface="Times New Roman" panose="02020603050405020304" pitchFamily="18" charset="0"/>
                <a:cs typeface="Times New Roman" panose="02020603050405020304" pitchFamily="18" charset="0"/>
              </a:rPr>
              <a:t>specialization (one product for all market)</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Market </a:t>
            </a:r>
            <a:r>
              <a:rPr lang="en-US" sz="2400" dirty="0" smtClean="0">
                <a:solidFill>
                  <a:srgbClr val="002060"/>
                </a:solidFill>
                <a:latin typeface="Times New Roman" panose="02020603050405020304" pitchFamily="18" charset="0"/>
                <a:cs typeface="Times New Roman" panose="02020603050405020304" pitchFamily="18" charset="0"/>
              </a:rPr>
              <a:t>specialization (all product for one market)</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marR="0" indent="-400050" algn="just">
              <a:lnSpc>
                <a:spcPct val="150000"/>
              </a:lnSpc>
              <a:spcBef>
                <a:spcPts val="0"/>
              </a:spcBef>
              <a:spcAft>
                <a:spcPts val="0"/>
              </a:spcAft>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Full market </a:t>
            </a:r>
            <a:r>
              <a:rPr lang="en-US" sz="2400" dirty="0" smtClean="0">
                <a:solidFill>
                  <a:srgbClr val="002060"/>
                </a:solidFill>
                <a:latin typeface="Times New Roman" panose="02020603050405020304" pitchFamily="18" charset="0"/>
                <a:cs typeface="Times New Roman" panose="02020603050405020304" pitchFamily="18" charset="0"/>
              </a:rPr>
              <a:t>coverage (all product for all market)</a:t>
            </a:r>
            <a:endParaRPr lang="en-US" sz="2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6084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marketing</a:t>
            </a:r>
            <a:endParaRPr lang="en-US" dirty="0"/>
          </a:p>
        </p:txBody>
      </p:sp>
      <p:sp>
        <p:nvSpPr>
          <p:cNvPr id="3" name="Content Placeholder 2"/>
          <p:cNvSpPr>
            <a:spLocks noGrp="1"/>
          </p:cNvSpPr>
          <p:nvPr>
            <p:ph idx="1"/>
          </p:nvPr>
        </p:nvSpPr>
        <p:spPr>
          <a:xfrm>
            <a:off x="1219200" y="1371600"/>
            <a:ext cx="7696200" cy="4876800"/>
          </a:xfrm>
        </p:spPr>
        <p:txBody>
          <a:bodyPr/>
          <a:lstStyle/>
          <a:p>
            <a:pPr algn="just"/>
            <a:r>
              <a:rPr lang="en-US" dirty="0" smtClean="0"/>
              <a:t>Marketing is a total system of business activities which are designed to plan a product, to determine its price and to distribute goods which can satisfy wants of the consumers.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Content Placeholder 2"/>
          <p:cNvSpPr>
            <a:spLocks noGrp="1"/>
          </p:cNvSpPr>
          <p:nvPr>
            <p:ph idx="1"/>
          </p:nvPr>
        </p:nvSpPr>
        <p:spPr>
          <a:xfrm>
            <a:off x="1219200" y="1371600"/>
            <a:ext cx="7772400" cy="4876800"/>
          </a:xfrm>
        </p:spPr>
        <p:txBody>
          <a:bodyPr>
            <a:normAutofit fontScale="85000" lnSpcReduction="10000"/>
          </a:bodyPr>
          <a:lstStyle/>
          <a:p>
            <a:pPr algn="just"/>
            <a:r>
              <a:rPr lang="en-US" dirty="0"/>
              <a:t>The final step in this framework is positioning, which allows you to </a:t>
            </a:r>
            <a:r>
              <a:rPr lang="en-US" b="1" dirty="0"/>
              <a:t>set your product or services apart from the competition</a:t>
            </a:r>
            <a:r>
              <a:rPr lang="en-US" dirty="0"/>
              <a:t> in the minds of </a:t>
            </a:r>
            <a:r>
              <a:rPr lang="en-US" dirty="0" smtClean="0"/>
              <a:t>your </a:t>
            </a:r>
            <a:r>
              <a:rPr lang="en-US" dirty="0"/>
              <a:t>target </a:t>
            </a:r>
            <a:r>
              <a:rPr lang="en-US" dirty="0" smtClean="0"/>
              <a:t>audience</a:t>
            </a:r>
            <a:r>
              <a:rPr lang="en-US" dirty="0" smtClean="0"/>
              <a:t>.</a:t>
            </a:r>
          </a:p>
          <a:p>
            <a:pPr algn="just"/>
            <a:r>
              <a:rPr lang="en-US" b="1" dirty="0" smtClean="0"/>
              <a:t>PERCEPTION</a:t>
            </a:r>
            <a:endParaRPr lang="en-US" b="1" dirty="0" smtClean="0"/>
          </a:p>
          <a:p>
            <a:pPr algn="just"/>
            <a:r>
              <a:rPr lang="en-US" b="1" dirty="0"/>
              <a:t>Symbolic positioning</a:t>
            </a:r>
            <a:r>
              <a:rPr lang="en-US" dirty="0"/>
              <a:t>: Enhance the self-image, belongingness, or even ego of your customers. The luxury car industry is a great example of this – they serve the same purpose as any other car but they also boost their customer’s self-esteem and image.</a:t>
            </a:r>
          </a:p>
          <a:p>
            <a:pPr algn="just"/>
            <a:r>
              <a:rPr lang="en-US" b="1" dirty="0"/>
              <a:t>Functional positioning</a:t>
            </a:r>
            <a:r>
              <a:rPr lang="en-US" dirty="0"/>
              <a:t>: Solve your customer’s problem and provide them with genuine benefits.</a:t>
            </a:r>
          </a:p>
          <a:p>
            <a:pPr>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    Marketing Research</a:t>
            </a:r>
            <a:endParaRPr lang="en-US" dirty="0"/>
          </a:p>
        </p:txBody>
      </p:sp>
      <p:pic>
        <p:nvPicPr>
          <p:cNvPr id="5" name="Content Placeholder 4" descr="Marketing+Research+Process.jpg"/>
          <p:cNvPicPr>
            <a:picLocks noGrp="1" noChangeAspect="1"/>
          </p:cNvPicPr>
          <p:nvPr>
            <p:ph idx="1"/>
          </p:nvPr>
        </p:nvPicPr>
        <p:blipFill>
          <a:blip r:embed="rId2"/>
          <a:stretch>
            <a:fillRect/>
          </a:stretch>
        </p:blipFill>
        <p:spPr>
          <a:xfrm>
            <a:off x="1600200" y="1447800"/>
            <a:ext cx="7162800" cy="5029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information system</a:t>
            </a:r>
            <a:endParaRPr lang="en-US" dirty="0"/>
          </a:p>
        </p:txBody>
      </p:sp>
      <p:sp>
        <p:nvSpPr>
          <p:cNvPr id="3" name="Content Placeholder 2"/>
          <p:cNvSpPr>
            <a:spLocks noGrp="1"/>
          </p:cNvSpPr>
          <p:nvPr>
            <p:ph idx="1"/>
          </p:nvPr>
        </p:nvSpPr>
        <p:spPr>
          <a:xfrm>
            <a:off x="1143000" y="1447800"/>
            <a:ext cx="7790688" cy="4800600"/>
          </a:xfrm>
        </p:spPr>
        <p:txBody>
          <a:bodyPr/>
          <a:lstStyle/>
          <a:p>
            <a:pPr algn="just"/>
            <a:r>
              <a:rPr lang="en-US" dirty="0"/>
              <a:t>A marketing information system (MIS) is </a:t>
            </a:r>
            <a:r>
              <a:rPr lang="en-US" b="1" dirty="0"/>
              <a:t>a management information system (MIS) designed to support marketing decision making</a:t>
            </a:r>
            <a:r>
              <a:rPr lang="en-US"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haracteristics-of-Marketing-Information-System.jpg"/>
          <p:cNvPicPr>
            <a:picLocks noGrp="1" noChangeAspect="1"/>
          </p:cNvPicPr>
          <p:nvPr>
            <p:ph idx="1"/>
          </p:nvPr>
        </p:nvPicPr>
        <p:blipFill>
          <a:blip r:embed="rId2"/>
          <a:stretch>
            <a:fillRect/>
          </a:stretch>
        </p:blipFill>
        <p:spPr>
          <a:xfrm>
            <a:off x="1219200" y="304800"/>
            <a:ext cx="7696200" cy="63246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marketing</a:t>
            </a:r>
            <a:endParaRPr lang="en-US" dirty="0"/>
          </a:p>
        </p:txBody>
      </p:sp>
      <p:sp>
        <p:nvSpPr>
          <p:cNvPr id="3" name="Content Placeholder 2"/>
          <p:cNvSpPr>
            <a:spLocks noGrp="1"/>
          </p:cNvSpPr>
          <p:nvPr>
            <p:ph idx="1"/>
          </p:nvPr>
        </p:nvSpPr>
        <p:spPr>
          <a:xfrm>
            <a:off x="1435608" y="1219200"/>
            <a:ext cx="7479792" cy="5029200"/>
          </a:xfrm>
        </p:spPr>
        <p:txBody>
          <a:bodyPr/>
          <a:lstStyle/>
          <a:p>
            <a:pPr algn="just"/>
            <a:r>
              <a:rPr lang="en-US" dirty="0"/>
              <a:t>International marketing refers to </a:t>
            </a:r>
            <a:r>
              <a:rPr lang="en-US" b="1" dirty="0"/>
              <a:t>any marketing activity that occurs across borders</a:t>
            </a:r>
            <a:r>
              <a:rPr lang="en-US" dirty="0" smtClean="0"/>
              <a:t>.</a:t>
            </a:r>
          </a:p>
          <a:p>
            <a:endParaRPr lang="en-US" dirty="0"/>
          </a:p>
        </p:txBody>
      </p:sp>
      <p:pic>
        <p:nvPicPr>
          <p:cNvPr id="5" name="Picture 4" descr="Advantages-of-International-Marketing.jpg"/>
          <p:cNvPicPr>
            <a:picLocks noChangeAspect="1"/>
          </p:cNvPicPr>
          <p:nvPr/>
        </p:nvPicPr>
        <p:blipFill>
          <a:blip r:embed="rId2"/>
          <a:stretch>
            <a:fillRect/>
          </a:stretch>
        </p:blipFill>
        <p:spPr>
          <a:xfrm>
            <a:off x="1600199" y="2819400"/>
            <a:ext cx="7140109" cy="385721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001000" cy="381000"/>
          </a:xfrm>
        </p:spPr>
        <p:txBody>
          <a:bodyPr>
            <a:noAutofit/>
          </a:bodyPr>
          <a:lstStyle/>
          <a:p>
            <a:r>
              <a:rPr lang="en-US" sz="2400" dirty="0" smtClean="0"/>
              <a:t> Difference between Domestic </a:t>
            </a:r>
            <a:r>
              <a:rPr lang="en-US" sz="2400" smtClean="0"/>
              <a:t>marketing and international </a:t>
            </a:r>
            <a:r>
              <a:rPr lang="en-US" sz="2400" dirty="0" smtClean="0"/>
              <a:t>marketing</a:t>
            </a:r>
            <a:endParaRPr lang="en-US" sz="2400" dirty="0"/>
          </a:p>
        </p:txBody>
      </p:sp>
      <p:pic>
        <p:nvPicPr>
          <p:cNvPr id="4" name="Content Placeholder 3" descr="comparison-between-domestic-and-international-marketing.jpg"/>
          <p:cNvPicPr>
            <a:picLocks noGrp="1" noChangeAspect="1"/>
          </p:cNvPicPr>
          <p:nvPr>
            <p:ph idx="1"/>
          </p:nvPr>
        </p:nvPicPr>
        <p:blipFill>
          <a:blip r:embed="rId2"/>
          <a:stretch>
            <a:fillRect/>
          </a:stretch>
        </p:blipFill>
        <p:spPr>
          <a:xfrm>
            <a:off x="1066800" y="685800"/>
            <a:ext cx="7882128" cy="6172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Meaning of marketing management</a:t>
            </a:r>
            <a:endParaRPr lang="en-US" dirty="0"/>
          </a:p>
        </p:txBody>
      </p:sp>
      <p:sp>
        <p:nvSpPr>
          <p:cNvPr id="3" name="Content Placeholder 2"/>
          <p:cNvSpPr>
            <a:spLocks noGrp="1"/>
          </p:cNvSpPr>
          <p:nvPr>
            <p:ph idx="1"/>
          </p:nvPr>
        </p:nvSpPr>
        <p:spPr>
          <a:xfrm>
            <a:off x="1435608" y="1219200"/>
            <a:ext cx="7555992" cy="5257800"/>
          </a:xfrm>
        </p:spPr>
        <p:txBody>
          <a:bodyPr>
            <a:normAutofit lnSpcReduction="10000"/>
          </a:bodyPr>
          <a:lstStyle/>
          <a:p>
            <a:pPr algn="just"/>
            <a:r>
              <a:rPr lang="en-US" dirty="0" smtClean="0"/>
              <a:t>Marketing management is the activity of producing goods or services from producers to customers. </a:t>
            </a:r>
          </a:p>
          <a:p>
            <a:pPr algn="just"/>
            <a:r>
              <a:rPr lang="en-US" dirty="0" smtClean="0"/>
              <a:t>Marketing management is such a process which decides the necessity of customers. It aims at creating demand for goods or services.</a:t>
            </a:r>
          </a:p>
          <a:p>
            <a:pPr algn="just"/>
            <a:r>
              <a:rPr lang="en-US" dirty="0" smtClean="0"/>
              <a:t>Main elements of marketing management are goods, services, physical distribution policy, price policy, increase in sale, packaging etc.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 of marketing</a:t>
            </a:r>
            <a:endParaRPr lang="en-US" dirty="0"/>
          </a:p>
        </p:txBody>
      </p:sp>
      <p:pic>
        <p:nvPicPr>
          <p:cNvPr id="4" name="Content Placeholder 3" descr="image.png"/>
          <p:cNvPicPr>
            <a:picLocks noGrp="1" noChangeAspect="1"/>
          </p:cNvPicPr>
          <p:nvPr>
            <p:ph idx="1"/>
          </p:nvPr>
        </p:nvPicPr>
        <p:blipFill>
          <a:blip r:embed="rId2"/>
          <a:srcRect b="6349"/>
          <a:stretch>
            <a:fillRect/>
          </a:stretch>
        </p:blipFill>
        <p:spPr>
          <a:xfrm>
            <a:off x="1600200" y="1235725"/>
            <a:ext cx="6934200" cy="5012675"/>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MIX(4P)</a:t>
            </a:r>
            <a:endParaRPr lang="en-US" dirty="0"/>
          </a:p>
        </p:txBody>
      </p:sp>
      <p:sp>
        <p:nvSpPr>
          <p:cNvPr id="3" name="Content Placeholder 2"/>
          <p:cNvSpPr>
            <a:spLocks noGrp="1"/>
          </p:cNvSpPr>
          <p:nvPr>
            <p:ph idx="1"/>
          </p:nvPr>
        </p:nvSpPr>
        <p:spPr>
          <a:xfrm>
            <a:off x="1143000" y="1143000"/>
            <a:ext cx="7772400" cy="5105400"/>
          </a:xfrm>
        </p:spPr>
        <p:txBody>
          <a:bodyPr>
            <a:normAutofit fontScale="92500"/>
          </a:bodyPr>
          <a:lstStyle/>
          <a:p>
            <a:pPr algn="just"/>
            <a:r>
              <a:rPr lang="en-US" dirty="0" smtClean="0"/>
              <a:t>To  launch a product in the market successfully and to maintain its importance in the market, a number of policies that are adopted by a producer is called marketing mix,</a:t>
            </a:r>
          </a:p>
          <a:p>
            <a:pPr algn="just"/>
            <a:r>
              <a:rPr lang="en-US" dirty="0" smtClean="0"/>
              <a:t>Marketing mix helps in attaining the marketing objectives of a firm. The 4 </a:t>
            </a:r>
            <a:r>
              <a:rPr lang="en-US" dirty="0"/>
              <a:t>P</a:t>
            </a:r>
            <a:r>
              <a:rPr lang="en-US" dirty="0" smtClean="0"/>
              <a:t>s are </a:t>
            </a:r>
          </a:p>
          <a:p>
            <a:pPr marL="514350" indent="-514350" algn="just">
              <a:buAutoNum type="arabicPeriod"/>
            </a:pPr>
            <a:r>
              <a:rPr lang="en-US" dirty="0" smtClean="0"/>
              <a:t>Product</a:t>
            </a:r>
          </a:p>
          <a:p>
            <a:pPr marL="514350" indent="-514350" algn="just">
              <a:buAutoNum type="arabicPeriod"/>
            </a:pPr>
            <a:r>
              <a:rPr lang="en-US" dirty="0" smtClean="0"/>
              <a:t>Price</a:t>
            </a:r>
          </a:p>
          <a:p>
            <a:pPr marL="514350" indent="-514350" algn="just">
              <a:buAutoNum type="arabicPeriod"/>
            </a:pPr>
            <a:r>
              <a:rPr lang="en-US" dirty="0" smtClean="0"/>
              <a:t>Place </a:t>
            </a:r>
          </a:p>
          <a:p>
            <a:pPr marL="514350" indent="-514350" algn="just">
              <a:buAutoNum type="arabicPeriod"/>
            </a:pPr>
            <a:r>
              <a:rPr lang="en-US" dirty="0" smtClean="0"/>
              <a:t>Promotion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sp>
        <p:nvSpPr>
          <p:cNvPr id="3" name="Content Placeholder 2"/>
          <p:cNvSpPr>
            <a:spLocks noGrp="1"/>
          </p:cNvSpPr>
          <p:nvPr>
            <p:ph idx="1"/>
          </p:nvPr>
        </p:nvSpPr>
        <p:spPr>
          <a:xfrm>
            <a:off x="1435608" y="1295400"/>
            <a:ext cx="7498080" cy="4953000"/>
          </a:xfrm>
        </p:spPr>
        <p:txBody>
          <a:bodyPr>
            <a:normAutofit lnSpcReduction="10000"/>
          </a:bodyPr>
          <a:lstStyle/>
          <a:p>
            <a:pPr algn="just"/>
            <a:r>
              <a:rPr lang="en-US" dirty="0" smtClean="0"/>
              <a:t>Product can be goods or services which can satisfy the want of a consumer.</a:t>
            </a:r>
          </a:p>
          <a:p>
            <a:pPr algn="just"/>
            <a:r>
              <a:rPr lang="en-US" dirty="0" smtClean="0"/>
              <a:t>Product is the starting point of marketing which can satisfy the want of a consumer. Hence, product is base for marketing.</a:t>
            </a:r>
          </a:p>
          <a:p>
            <a:pPr algn="just"/>
            <a:r>
              <a:rPr lang="en-US" dirty="0" smtClean="0"/>
              <a:t>The decision regarding development of new product or existing product includes appearance, color, size, shape, weight, print, </a:t>
            </a:r>
            <a:r>
              <a:rPr lang="en-US" dirty="0"/>
              <a:t>p</a:t>
            </a:r>
            <a:r>
              <a:rPr lang="en-US" dirty="0" smtClean="0"/>
              <a:t>acking, guarantee of work, variety of product, after sales services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a:t>
            </a:r>
            <a:endParaRPr lang="en-US" dirty="0"/>
          </a:p>
        </p:txBody>
      </p:sp>
      <p:sp>
        <p:nvSpPr>
          <p:cNvPr id="3" name="Content Placeholder 2"/>
          <p:cNvSpPr>
            <a:spLocks noGrp="1"/>
          </p:cNvSpPr>
          <p:nvPr>
            <p:ph idx="1"/>
          </p:nvPr>
        </p:nvSpPr>
        <p:spPr>
          <a:xfrm>
            <a:off x="1435608" y="1295400"/>
            <a:ext cx="7498080" cy="4953000"/>
          </a:xfrm>
        </p:spPr>
        <p:txBody>
          <a:bodyPr>
            <a:normAutofit/>
          </a:bodyPr>
          <a:lstStyle/>
          <a:p>
            <a:pPr algn="just"/>
            <a:r>
              <a:rPr lang="en-US" dirty="0" smtClean="0"/>
              <a:t>Price refers to the value paid by the consumer which is generally depicted in the form of money.</a:t>
            </a:r>
          </a:p>
          <a:p>
            <a:pPr algn="just"/>
            <a:r>
              <a:rPr lang="en-US" dirty="0" smtClean="0"/>
              <a:t>In modern times, a customer expects availability of better quality of goods at a reasonable price,</a:t>
            </a:r>
          </a:p>
          <a:p>
            <a:pPr algn="just"/>
            <a:r>
              <a:rPr lang="en-US" dirty="0" smtClean="0"/>
              <a:t>The price decision includes sales policy, credit policy, discount policy, wholesale or retail price etc.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Place/Distribution</a:t>
            </a:r>
            <a:endParaRPr lang="en-US" dirty="0"/>
          </a:p>
        </p:txBody>
      </p:sp>
      <p:sp>
        <p:nvSpPr>
          <p:cNvPr id="3" name="Content Placeholder 2"/>
          <p:cNvSpPr>
            <a:spLocks noGrp="1"/>
          </p:cNvSpPr>
          <p:nvPr>
            <p:ph idx="1"/>
          </p:nvPr>
        </p:nvSpPr>
        <p:spPr>
          <a:xfrm>
            <a:off x="1219200" y="1371600"/>
            <a:ext cx="7696200" cy="5105400"/>
          </a:xfrm>
        </p:spPr>
        <p:txBody>
          <a:bodyPr/>
          <a:lstStyle/>
          <a:p>
            <a:pPr algn="just"/>
            <a:r>
              <a:rPr lang="en-US" dirty="0" smtClean="0"/>
              <a:t>Distribution mix includes decision regarding various way of selling like direct selling, through the wholesaler, retailer or agents as well as problems related to transportation etc.</a:t>
            </a:r>
          </a:p>
          <a:p>
            <a:pPr algn="just"/>
            <a:r>
              <a:rPr lang="en-US" dirty="0" smtClean="0"/>
              <a:t>It depends on the size and scope of a business.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Promotion</a:t>
            </a:r>
            <a:endParaRPr lang="en-US" dirty="0"/>
          </a:p>
        </p:txBody>
      </p:sp>
      <p:sp>
        <p:nvSpPr>
          <p:cNvPr id="3" name="Content Placeholder 2"/>
          <p:cNvSpPr>
            <a:spLocks noGrp="1"/>
          </p:cNvSpPr>
          <p:nvPr>
            <p:ph idx="1"/>
          </p:nvPr>
        </p:nvSpPr>
        <p:spPr>
          <a:xfrm>
            <a:off x="1435608" y="1295400"/>
            <a:ext cx="7498080" cy="5257800"/>
          </a:xfrm>
        </p:spPr>
        <p:txBody>
          <a:bodyPr/>
          <a:lstStyle/>
          <a:p>
            <a:pPr algn="just"/>
            <a:r>
              <a:rPr lang="en-US" dirty="0" smtClean="0"/>
              <a:t>Promotion aims at remarkable increase in sale. It includes the matters like advertisement, publicity, selling through salesmen ways and means to attract customers.</a:t>
            </a:r>
          </a:p>
          <a:p>
            <a:pPr algn="just"/>
            <a:r>
              <a:rPr lang="en-US" dirty="0" smtClean="0"/>
              <a:t>Though promotion mix is expensive, it leads to increase in sale, which results into higher profitability.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260</TotalTime>
  <Words>718</Words>
  <Application>Microsoft Office PowerPoint</Application>
  <PresentationFormat>On-screen Show (4:3)</PresentationFormat>
  <Paragraphs>79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Marketing Management</vt:lpstr>
      <vt:lpstr>Meaning of marketing</vt:lpstr>
      <vt:lpstr>Meaning of marketing management</vt:lpstr>
      <vt:lpstr>Core concept of marketing</vt:lpstr>
      <vt:lpstr>Marketing MIX(4P)</vt:lpstr>
      <vt:lpstr>Product</vt:lpstr>
      <vt:lpstr>Price</vt:lpstr>
      <vt:lpstr>Place/Distribution</vt:lpstr>
      <vt:lpstr>Promotion</vt:lpstr>
      <vt:lpstr>Four Ps</vt:lpstr>
      <vt:lpstr>STP</vt:lpstr>
      <vt:lpstr>Slide 12</vt:lpstr>
      <vt:lpstr>Segmentation </vt:lpstr>
      <vt:lpstr>Slide 14</vt:lpstr>
      <vt:lpstr>Slide 15</vt:lpstr>
      <vt:lpstr>Slide 16</vt:lpstr>
      <vt:lpstr>Targeting </vt:lpstr>
      <vt:lpstr>Slide 18</vt:lpstr>
      <vt:lpstr>A company cannot concentrate on all the segments. The segment which company wants to serve is called target market.</vt:lpstr>
      <vt:lpstr>Positioning</vt:lpstr>
      <vt:lpstr>    Marketing Research</vt:lpstr>
      <vt:lpstr>Marketing information system</vt:lpstr>
      <vt:lpstr>Slide 23</vt:lpstr>
      <vt:lpstr>International marketing</vt:lpstr>
      <vt:lpstr> Difference between Domestic marketing and international marketing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Management</dc:title>
  <dc:creator>AAZMIN FARDUN GANDHI</dc:creator>
  <cp:lastModifiedBy>AAZMIN FARDUN GANDHI</cp:lastModifiedBy>
  <cp:revision>23</cp:revision>
  <dcterms:created xsi:type="dcterms:W3CDTF">2022-04-02T13:03:31Z</dcterms:created>
  <dcterms:modified xsi:type="dcterms:W3CDTF">2022-10-17T16:37:22Z</dcterms:modified>
</cp:coreProperties>
</file>