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65" r:id="rId2"/>
    <p:sldId id="257" r:id="rId3"/>
    <p:sldId id="259" r:id="rId4"/>
    <p:sldId id="260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3E4-9D8F-DD4A-B566-E0970E058011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26F3-EF79-8944-8BAE-F115DE407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18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3E4-9D8F-DD4A-B566-E0970E058011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26F3-EF79-8944-8BAE-F115DE407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8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3E4-9D8F-DD4A-B566-E0970E058011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26F3-EF79-8944-8BAE-F115DE407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3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3E4-9D8F-DD4A-B566-E0970E058011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26F3-EF79-8944-8BAE-F115DE407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3E4-9D8F-DD4A-B566-E0970E058011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26F3-EF79-8944-8BAE-F115DE407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43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3E4-9D8F-DD4A-B566-E0970E058011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26F3-EF79-8944-8BAE-F115DE407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5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3E4-9D8F-DD4A-B566-E0970E058011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26F3-EF79-8944-8BAE-F115DE4075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3E4-9D8F-DD4A-B566-E0970E058011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26F3-EF79-8944-8BAE-F115DE407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6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3E4-9D8F-DD4A-B566-E0970E058011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26F3-EF79-8944-8BAE-F115DE407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8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3E4-9D8F-DD4A-B566-E0970E058011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26F3-EF79-8944-8BAE-F115DE407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6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89FE3E4-9D8F-DD4A-B566-E0970E058011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26F3-EF79-8944-8BAE-F115DE407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4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89FE3E4-9D8F-DD4A-B566-E0970E058011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D9226F3-EF79-8944-8BAE-F115DE407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5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 is the act of increasing the knowledge and skills of an employee for performing a particular job.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means providing theoretical and practical knowledge with reference to the work of employees.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701" y="496646"/>
            <a:ext cx="7933690" cy="997068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>
                <a:latin typeface="Times New Roman" pitchFamily="18" charset="0"/>
                <a:cs typeface="Times New Roman" pitchFamily="18" charset="0"/>
              </a:rPr>
              <a:t>Training,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Education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 Development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0144" y="1671638"/>
            <a:ext cx="9651206" cy="30336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‘training’,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‘education’,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‘development’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closely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meanings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distinctions.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8415" indent="-342900" algn="just">
              <a:lnSpc>
                <a:spcPts val="324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skill of an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doing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job. It is concerned with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imparting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skills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spc="-10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</a:t>
            </a:r>
            <a:r>
              <a:rPr sz="2800" spc="-5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purposes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6510" indent="-342900" algn="just">
              <a:lnSpc>
                <a:spcPct val="9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concerned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800" spc="-10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</a:t>
            </a:r>
            <a:r>
              <a:rPr sz="2800" spc="-20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and </a:t>
            </a:r>
            <a:r>
              <a:rPr sz="2800" spc="-15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sz="2800" spc="-5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25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employee’s </a:t>
            </a:r>
            <a:r>
              <a:rPr sz="2800" spc="-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sz="2800" spc="-50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sz="2800" u="sng" spc="-15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969" y="850106"/>
            <a:ext cx="9972675" cy="4543936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625"/>
              </a:spcBef>
              <a:buFont typeface="Arial" pitchFamily="34" charset="0"/>
              <a:buChar char="•"/>
            </a:pPr>
            <a:r>
              <a:rPr sz="2200" spc="-10" dirty="0">
                <a:latin typeface="Times New Roman" pitchFamily="18" charset="0"/>
                <a:cs typeface="Times New Roman" pitchFamily="18" charset="0"/>
              </a:rPr>
              <a:t>The term development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broad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one. It includes both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training and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education.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20" dirty="0">
                <a:latin typeface="Times New Roman" pitchFamily="18" charset="0"/>
                <a:cs typeface="Times New Roman" pitchFamily="18" charset="0"/>
              </a:rPr>
              <a:t>It’s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aim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 improve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overall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personality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2200" spc="-4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individual.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The term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mostly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used in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200" spc="-20" dirty="0">
                <a:latin typeface="Times New Roman" pitchFamily="18" charset="0"/>
                <a:cs typeface="Times New Roman" pitchFamily="18" charset="0"/>
              </a:rPr>
              <a:t>context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executives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30">
                <a:latin typeface="Times New Roman" pitchFamily="18" charset="0"/>
                <a:cs typeface="Times New Roman" pitchFamily="18" charset="0"/>
              </a:rPr>
              <a:t>only</a:t>
            </a:r>
            <a:r>
              <a:rPr sz="2200" spc="-3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spc="-3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 algn="just">
              <a:lnSpc>
                <a:spcPct val="80000"/>
              </a:lnSpc>
              <a:spcBef>
                <a:spcPts val="625"/>
              </a:spcBef>
            </a:pP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355600" marR="6985" indent="-342900" algn="just">
              <a:lnSpc>
                <a:spcPct val="80000"/>
              </a:lnSpc>
              <a:spcBef>
                <a:spcPts val="525"/>
              </a:spcBef>
            </a:pPr>
            <a:r>
              <a:rPr lang="en-US" sz="2200" b="1" spc="-1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sz="2200" b="1" spc="-10" dirty="0" smtClean="0"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sz="22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10" dirty="0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200" b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latin typeface="Times New Roman" pitchFamily="18" charset="0"/>
                <a:cs typeface="Times New Roman" pitchFamily="18" charset="0"/>
              </a:rPr>
              <a:t>some</a:t>
            </a:r>
            <a:r>
              <a:rPr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10" dirty="0">
                <a:latin typeface="Times New Roman" pitchFamily="18" charset="0"/>
                <a:cs typeface="Times New Roman" pitchFamily="18" charset="0"/>
              </a:rPr>
              <a:t>important</a:t>
            </a:r>
            <a:r>
              <a:rPr sz="2200" b="1" spc="4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10" dirty="0">
                <a:latin typeface="Times New Roman" pitchFamily="18" charset="0"/>
                <a:cs typeface="Times New Roman" pitchFamily="18" charset="0"/>
              </a:rPr>
              <a:t>distinctions</a:t>
            </a:r>
            <a:r>
              <a:rPr sz="2200" b="1" spc="4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10" dirty="0">
                <a:latin typeface="Times New Roman" pitchFamily="18" charset="0"/>
                <a:cs typeface="Times New Roman" pitchFamily="18" charset="0"/>
              </a:rPr>
              <a:t>between </a:t>
            </a:r>
            <a:r>
              <a:rPr sz="22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10" dirty="0"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sz="22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1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200" b="1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10" dirty="0" smtClean="0">
                <a:latin typeface="Times New Roman" pitchFamily="18" charset="0"/>
                <a:cs typeface="Times New Roman" pitchFamily="18" charset="0"/>
              </a:rPr>
              <a:t>development:</a:t>
            </a:r>
            <a:endParaRPr sz="2550" dirty="0">
              <a:latin typeface="Times New Roman" pitchFamily="18" charset="0"/>
              <a:cs typeface="Times New Roman" pitchFamily="18" charset="0"/>
            </a:endParaRPr>
          </a:p>
          <a:p>
            <a:pPr marL="355600" marR="9525" indent="-342900" algn="just">
              <a:lnSpc>
                <a:spcPct val="8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25" dirty="0"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sz="22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meant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operatives.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is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meant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executives.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355600" marR="6350" indent="-342900" algn="just">
              <a:lnSpc>
                <a:spcPct val="80000"/>
              </a:lnSpc>
              <a:spcBef>
                <a:spcPts val="525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1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aim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is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 develop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some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skill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200" spc="4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individual.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aim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is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 develop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the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total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personality</a:t>
            </a:r>
            <a:r>
              <a:rPr sz="22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2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individual.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buFont typeface="Arial"/>
              <a:buChar char="•"/>
              <a:tabLst>
                <a:tab pos="355600" algn="l"/>
              </a:tabLst>
            </a:pPr>
            <a:r>
              <a:rPr sz="2200" spc="-25" dirty="0"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one-shot</a:t>
            </a:r>
            <a:r>
              <a:rPr sz="22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40" dirty="0">
                <a:latin typeface="Times New Roman" pitchFamily="18" charset="0"/>
                <a:cs typeface="Times New Roman" pitchFamily="18" charset="0"/>
              </a:rPr>
              <a:t>affair.</a:t>
            </a:r>
            <a:r>
              <a:rPr sz="22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sz="220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is a</a:t>
            </a:r>
            <a:r>
              <a:rPr sz="2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continuous</a:t>
            </a:r>
            <a:r>
              <a:rPr sz="22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process.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355600" marR="7620" indent="-342900" algn="just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10" dirty="0">
                <a:latin typeface="Times New Roman" pitchFamily="18" charset="0"/>
                <a:cs typeface="Times New Roman" pitchFamily="18" charset="0"/>
              </a:rPr>
              <a:t>The initiative for training comes from management. The initiative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 development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comes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the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individual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25" dirty="0">
                <a:latin typeface="Times New Roman" pitchFamily="18" charset="0"/>
                <a:cs typeface="Times New Roman" pitchFamily="18" charset="0"/>
              </a:rPr>
              <a:t>himself.</a:t>
            </a:r>
            <a:r>
              <a:rPr sz="22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9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2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put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differently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is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mostly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the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result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of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some</a:t>
            </a:r>
            <a:r>
              <a:rPr sz="2200" spc="4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outside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motivation.</a:t>
            </a:r>
            <a:r>
              <a:rPr sz="22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sz="220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2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2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result</a:t>
            </a:r>
            <a:r>
              <a:rPr sz="22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2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sz="22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motivation.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355600" marR="6985" indent="-342900" algn="just">
              <a:lnSpc>
                <a:spcPct val="80000"/>
              </a:lnSpc>
              <a:spcBef>
                <a:spcPts val="525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25" dirty="0">
                <a:latin typeface="Times New Roman" pitchFamily="18" charset="0"/>
                <a:cs typeface="Times New Roman" pitchFamily="18" charset="0"/>
              </a:rPr>
              <a:t>Training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mostly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preparation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meet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individual’s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present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needs.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thus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seen as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reactive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process.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Development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preparation to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meet his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future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needs.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thus largely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proactive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process.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9050" y="464344"/>
            <a:ext cx="4643438" cy="1256113"/>
          </a:xfrm>
          <a:prstGeom prst="rect">
            <a:avLst/>
          </a:prstGeom>
        </p:spPr>
        <p:txBody>
          <a:bodyPr vert="horz" wrap="square" lIns="0" tIns="227965" rIns="0" bIns="0" rtlCol="0" anchor="ctr">
            <a:spAutoFit/>
          </a:bodyPr>
          <a:lstStyle/>
          <a:p>
            <a:pPr marL="1689735" algn="l">
              <a:lnSpc>
                <a:spcPct val="100000"/>
              </a:lnSpc>
              <a:spcBef>
                <a:spcPts val="1795"/>
              </a:spcBef>
            </a:pPr>
            <a:r>
              <a:rPr sz="2000" dirty="0">
                <a:latin typeface="Calibri"/>
                <a:cs typeface="Calibri"/>
              </a:rPr>
              <a:t>Need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Objectives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solidFill>
                  <a:srgbClr val="001F5F"/>
                </a:solidFill>
              </a:rPr>
              <a:t>The</a:t>
            </a:r>
            <a:r>
              <a:rPr sz="2000" spc="-25" dirty="0">
                <a:solidFill>
                  <a:srgbClr val="001F5F"/>
                </a:solidFill>
              </a:rPr>
              <a:t> </a:t>
            </a:r>
            <a:r>
              <a:rPr sz="2000" spc="-5" dirty="0">
                <a:solidFill>
                  <a:srgbClr val="001F5F"/>
                </a:solidFill>
              </a:rPr>
              <a:t>major objectives</a:t>
            </a:r>
            <a:r>
              <a:rPr sz="2000" spc="-15" dirty="0">
                <a:solidFill>
                  <a:srgbClr val="001F5F"/>
                </a:solidFill>
              </a:rPr>
              <a:t> </a:t>
            </a:r>
            <a:r>
              <a:rPr sz="2000" dirty="0">
                <a:solidFill>
                  <a:srgbClr val="001F5F"/>
                </a:solidFill>
              </a:rPr>
              <a:t>of</a:t>
            </a:r>
            <a:r>
              <a:rPr sz="2000" spc="-5" dirty="0">
                <a:solidFill>
                  <a:srgbClr val="001F5F"/>
                </a:solidFill>
              </a:rPr>
              <a:t> </a:t>
            </a:r>
            <a:r>
              <a:rPr sz="2000" spc="-10" dirty="0">
                <a:solidFill>
                  <a:srgbClr val="001F5F"/>
                </a:solidFill>
              </a:rPr>
              <a:t>training</a:t>
            </a:r>
            <a:r>
              <a:rPr sz="2000" spc="-20" dirty="0">
                <a:solidFill>
                  <a:srgbClr val="001F5F"/>
                </a:solidFill>
              </a:rPr>
              <a:t> </a:t>
            </a:r>
            <a:r>
              <a:rPr sz="2000" spc="-10" dirty="0">
                <a:solidFill>
                  <a:srgbClr val="001F5F"/>
                </a:solidFill>
              </a:rPr>
              <a:t>are</a:t>
            </a:r>
            <a:r>
              <a:rPr sz="2000" spc="10" dirty="0">
                <a:solidFill>
                  <a:srgbClr val="001F5F"/>
                </a:solidFill>
              </a:rPr>
              <a:t> </a:t>
            </a:r>
            <a:r>
              <a:rPr sz="2000" spc="-5" dirty="0">
                <a:solidFill>
                  <a:srgbClr val="001F5F"/>
                </a:solidFill>
              </a:rPr>
              <a:t>as </a:t>
            </a:r>
            <a:r>
              <a:rPr sz="2000" spc="-10" dirty="0">
                <a:solidFill>
                  <a:srgbClr val="001F5F"/>
                </a:solidFill>
              </a:rPr>
              <a:t>follows</a:t>
            </a:r>
            <a:r>
              <a:rPr sz="2000" spc="-15" dirty="0">
                <a:solidFill>
                  <a:srgbClr val="001F5F"/>
                </a:solidFill>
              </a:rPr>
              <a:t> </a:t>
            </a:r>
            <a:r>
              <a:rPr sz="2000" dirty="0">
                <a:solidFill>
                  <a:srgbClr val="001F5F"/>
                </a:solidFill>
              </a:rPr>
              <a:t>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059941" y="1928813"/>
            <a:ext cx="8529955" cy="4022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5620">
              <a:spcBef>
                <a:spcPts val="105"/>
              </a:spcBef>
              <a:buAutoNum type="arabicParenBoth"/>
              <a:tabLst>
                <a:tab pos="527685" algn="l"/>
                <a:tab pos="528320" algn="l"/>
              </a:tabLst>
            </a:pP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5"/>
              </a:spcBef>
              <a:buClr>
                <a:srgbClr val="001F5F"/>
              </a:buClr>
              <a:buFont typeface="Calibri"/>
              <a:buAutoNum type="arabicParenBoth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685" marR="5080" indent="-515620" algn="just">
              <a:lnSpc>
                <a:spcPts val="1920"/>
              </a:lnSpc>
              <a:buAutoNum type="arabicParenBoth"/>
              <a:tabLst>
                <a:tab pos="528320" algn="l"/>
              </a:tabLst>
            </a:pP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and quality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output.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work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skills.</a:t>
            </a:r>
          </a:p>
          <a:p>
            <a:pPr>
              <a:spcBef>
                <a:spcPts val="35"/>
              </a:spcBef>
              <a:buClr>
                <a:srgbClr val="001F5F"/>
              </a:buClr>
              <a:buFont typeface="Calibri"/>
              <a:buAutoNum type="arabicParenBoth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685" indent="-515620">
              <a:buAutoNum type="arabicParenBoth"/>
              <a:tabLst>
                <a:tab pos="527685" algn="l"/>
                <a:tab pos="528320" algn="l"/>
              </a:tabLst>
            </a:pP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"/>
              </a:spcBef>
              <a:buClr>
                <a:srgbClr val="001F5F"/>
              </a:buClr>
              <a:buFont typeface="Calibri"/>
              <a:buAutoNum type="arabicParenBoth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685" indent="-515620">
              <a:spcBef>
                <a:spcPts val="5"/>
              </a:spcBef>
              <a:buAutoNum type="arabicParenBoth"/>
              <a:tabLst>
                <a:tab pos="527685" algn="l"/>
                <a:tab pos="528320" algn="l"/>
              </a:tabLst>
            </a:pP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avoid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mistakes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>
              <a:spcBef>
                <a:spcPts val="15"/>
              </a:spcBef>
              <a:buClr>
                <a:srgbClr val="001F5F"/>
              </a:buClr>
              <a:buFont typeface="Calibri"/>
              <a:buAutoNum type="arabicParenBoth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685" indent="-515620">
              <a:spcBef>
                <a:spcPts val="5"/>
              </a:spcBef>
              <a:buAutoNum type="arabicParenBoth"/>
              <a:tabLst>
                <a:tab pos="527685" algn="l"/>
                <a:tab pos="528320" algn="l"/>
              </a:tabLst>
            </a:pP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adjustment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high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morale.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"/>
              </a:spcBef>
              <a:buClr>
                <a:srgbClr val="001F5F"/>
              </a:buClr>
              <a:buFont typeface="Calibri"/>
              <a:buAutoNum type="arabicParenBoth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685" marR="5715" indent="-515620" algn="just">
              <a:lnSpc>
                <a:spcPct val="80000"/>
              </a:lnSpc>
              <a:buAutoNum type="arabicParenBoth"/>
              <a:tabLst>
                <a:tab pos="528320" algn="l"/>
              </a:tabLst>
            </a:pP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supervision,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wastage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 habits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work should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rate,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less supervision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wastage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Methods of training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Apprenticeship programs.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instruction training (JIT).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rotation.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assistant to positions.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 promotions.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Committees and junior boards.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Coaching.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4294967295"/>
          </p:nvPr>
        </p:nvSpPr>
        <p:spPr>
          <a:xfrm>
            <a:off x="0" y="1066800"/>
            <a:ext cx="4648200" cy="609600"/>
          </a:xfrm>
        </p:spPr>
        <p:txBody>
          <a:bodyPr>
            <a:normAutofit fontScale="47500" lnSpcReduction="20000"/>
          </a:bodyPr>
          <a:lstStyle/>
          <a:p>
            <a:pPr algn="just">
              <a:buNone/>
            </a:pPr>
            <a:r>
              <a:rPr lang="en-US" b="1" dirty="0"/>
              <a:t>    </a:t>
            </a:r>
            <a:r>
              <a:rPr lang="en-US" sz="4400" b="1" dirty="0"/>
              <a:t>On–the-job or internal training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Off-the-job or external training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81200" y="990600"/>
            <a:ext cx="8229600" cy="5562600"/>
          </a:xfrm>
        </p:spPr>
        <p:txBody>
          <a:bodyPr>
            <a:no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method.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Seminars and conferences.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Reading, television, and video instructions.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Simulation.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 study.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games.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exercise.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Role-playing.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Modeling.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modeling.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Vestibule training.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Training (T-groups).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Computer-based training.</a:t>
            </a:r>
          </a:p>
          <a:p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{6FB1259B-88E3-1347-BA05-D3E80C9BB9A2}tf10001120</Template>
  <TotalTime>50</TotalTime>
  <Words>452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Times New Roman</vt:lpstr>
      <vt:lpstr>Parcel</vt:lpstr>
      <vt:lpstr>Training</vt:lpstr>
      <vt:lpstr>Training, Education and Development</vt:lpstr>
      <vt:lpstr>PowerPoint Presentation</vt:lpstr>
      <vt:lpstr>Need and Objectives The major objectives of training are as follows :</vt:lpstr>
      <vt:lpstr>Methods of training</vt:lpstr>
      <vt:lpstr>Off-the-job or external training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</dc:title>
  <dc:creator>unnati.kaniya3315@gmail.com</dc:creator>
  <cp:lastModifiedBy>hp</cp:lastModifiedBy>
  <cp:revision>6</cp:revision>
  <dcterms:created xsi:type="dcterms:W3CDTF">2022-11-14T06:37:03Z</dcterms:created>
  <dcterms:modified xsi:type="dcterms:W3CDTF">2023-05-01T09:10:31Z</dcterms:modified>
</cp:coreProperties>
</file>