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85" r:id="rId15"/>
    <p:sldId id="286" r:id="rId16"/>
    <p:sldId id="269" r:id="rId17"/>
    <p:sldId id="270" r:id="rId18"/>
    <p:sldId id="271" r:id="rId19"/>
    <p:sldId id="272" r:id="rId20"/>
    <p:sldId id="273" r:id="rId21"/>
    <p:sldId id="274"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8652" autoAdjust="0"/>
  </p:normalViewPr>
  <p:slideViewPr>
    <p:cSldViewPr>
      <p:cViewPr varScale="1">
        <p:scale>
          <a:sx n="87" d="100"/>
          <a:sy n="87" d="100"/>
        </p:scale>
        <p:origin x="-1330"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B3373B-1C12-45DF-9A70-8673EA9B23E9}"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CFCA2-9A0E-42CF-9CF0-03FF2256CE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3373B-1C12-45DF-9A70-8673EA9B23E9}"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CFCA2-9A0E-42CF-9CF0-03FF2256CE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3373B-1C12-45DF-9A70-8673EA9B23E9}"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CFCA2-9A0E-42CF-9CF0-03FF2256CE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3373B-1C12-45DF-9A70-8673EA9B23E9}"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CFCA2-9A0E-42CF-9CF0-03FF2256CE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B3373B-1C12-45DF-9A70-8673EA9B23E9}"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CFCA2-9A0E-42CF-9CF0-03FF2256CED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B3373B-1C12-45DF-9A70-8673EA9B23E9}"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CFCA2-9A0E-42CF-9CF0-03FF2256CE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B3373B-1C12-45DF-9A70-8673EA9B23E9}"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CFCA2-9A0E-42CF-9CF0-03FF2256CE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B3373B-1C12-45DF-9A70-8673EA9B23E9}"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CFCA2-9A0E-42CF-9CF0-03FF2256CE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3373B-1C12-45DF-9A70-8673EA9B23E9}"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CFCA2-9A0E-42CF-9CF0-03FF2256CE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3373B-1C12-45DF-9A70-8673EA9B23E9}"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CFCA2-9A0E-42CF-9CF0-03FF2256CE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3373B-1C12-45DF-9A70-8673EA9B23E9}"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CFCA2-9A0E-42CF-9CF0-03FF2256CED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3373B-1C12-45DF-9A70-8673EA9B23E9}" type="datetimeFigureOut">
              <a:rPr lang="en-US" smtClean="0"/>
              <a:t>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CFCA2-9A0E-42CF-9CF0-03FF2256CED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ephi.org/users/install/" TargetMode="External"/><Relationship Id="rId2" Type="http://schemas.openxmlformats.org/officeDocument/2006/relationships/hyperlink" Target="https://www.java.com/en/download/"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7200" dirty="0" err="1" smtClean="0"/>
              <a:t>Gephi</a:t>
            </a:r>
            <a:r>
              <a:rPr lang="en-GB" sz="7200" dirty="0" smtClean="0"/>
              <a:t> Tool</a:t>
            </a:r>
            <a:endParaRPr lang="en-US" sz="7200" dirty="0"/>
          </a:p>
        </p:txBody>
      </p:sp>
      <p:sp>
        <p:nvSpPr>
          <p:cNvPr id="3" name="Subtitle 2"/>
          <p:cNvSpPr>
            <a:spLocks noGrp="1"/>
          </p:cNvSpPr>
          <p:nvPr>
            <p:ph type="subTitle" idx="1"/>
          </p:nvPr>
        </p:nvSpPr>
        <p:spPr/>
        <p:txBody>
          <a:bodyPr/>
          <a:lstStyle/>
          <a:p>
            <a:r>
              <a:rPr lang="en-GB" dirty="0" smtClean="0"/>
              <a:t>Social Network Analysis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8670"/>
          </a:xfrm>
        </p:spPr>
        <p:txBody>
          <a:bodyPr>
            <a:normAutofit/>
          </a:bodyPr>
          <a:lstStyle/>
          <a:p>
            <a:r>
              <a:rPr lang="en-US" b="1" dirty="0"/>
              <a:t>Installing </a:t>
            </a:r>
            <a:r>
              <a:rPr lang="en-US" b="1" dirty="0" err="1" smtClean="0"/>
              <a:t>Gephi</a:t>
            </a:r>
            <a:endParaRPr lang="en-US" dirty="0"/>
          </a:p>
        </p:txBody>
      </p:sp>
      <p:sp>
        <p:nvSpPr>
          <p:cNvPr id="3" name="Content Placeholder 2"/>
          <p:cNvSpPr>
            <a:spLocks noGrp="1"/>
          </p:cNvSpPr>
          <p:nvPr>
            <p:ph idx="1"/>
          </p:nvPr>
        </p:nvSpPr>
        <p:spPr>
          <a:xfrm>
            <a:off x="457200" y="928670"/>
            <a:ext cx="8229600" cy="5197493"/>
          </a:xfrm>
        </p:spPr>
        <p:txBody>
          <a:bodyPr>
            <a:normAutofit/>
          </a:bodyPr>
          <a:lstStyle/>
          <a:p>
            <a:r>
              <a:rPr lang="en-GB" sz="2200" b="1" dirty="0">
                <a:latin typeface="Times New Roman" pitchFamily="18" charset="0"/>
                <a:cs typeface="Times New Roman" pitchFamily="18" charset="0"/>
              </a:rPr>
              <a:t>Step 5: </a:t>
            </a:r>
            <a:r>
              <a:rPr lang="en-GB" sz="2200" dirty="0">
                <a:latin typeface="Times New Roman" pitchFamily="18" charset="0"/>
                <a:cs typeface="Times New Roman" pitchFamily="18" charset="0"/>
              </a:rPr>
              <a:t>Keep Clicking Next and follow the steps.</a:t>
            </a: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b="1" dirty="0">
                <a:latin typeface="Times New Roman" pitchFamily="18" charset="0"/>
                <a:cs typeface="Times New Roman" pitchFamily="18" charset="0"/>
              </a:rPr>
              <a:t>Step 6: </a:t>
            </a:r>
            <a:r>
              <a:rPr lang="en-GB" sz="2200" dirty="0">
                <a:latin typeface="Times New Roman" pitchFamily="18" charset="0"/>
                <a:cs typeface="Times New Roman" pitchFamily="18" charset="0"/>
              </a:rPr>
              <a:t>After the installation is complete, click on Finish.</a:t>
            </a:r>
            <a:endParaRPr lang="en-US" sz="2200" dirty="0">
              <a:latin typeface="Times New Roman" pitchFamily="18" charset="0"/>
              <a:cs typeface="Times New Roman" pitchFamily="18" charset="0"/>
            </a:endParaRPr>
          </a:p>
        </p:txBody>
      </p:sp>
      <p:pic>
        <p:nvPicPr>
          <p:cNvPr id="22530" name="Picture 2" descr="Setup complete"/>
          <p:cNvPicPr>
            <a:picLocks noChangeAspect="1" noChangeArrowheads="1"/>
          </p:cNvPicPr>
          <p:nvPr/>
        </p:nvPicPr>
        <p:blipFill>
          <a:blip r:embed="rId2"/>
          <a:srcRect/>
          <a:stretch>
            <a:fillRect/>
          </a:stretch>
        </p:blipFill>
        <p:spPr bwMode="auto">
          <a:xfrm>
            <a:off x="1857356" y="1857364"/>
            <a:ext cx="5505450" cy="455295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a:bodyPr>
          <a:lstStyle/>
          <a:p>
            <a:r>
              <a:rPr lang="en-US" b="1" dirty="0"/>
              <a:t>Add data to </a:t>
            </a:r>
            <a:r>
              <a:rPr lang="en-US" b="1" dirty="0" err="1" smtClean="0"/>
              <a:t>Gephi</a:t>
            </a:r>
            <a:endParaRPr lang="en-US" dirty="0"/>
          </a:p>
        </p:txBody>
      </p:sp>
      <p:sp>
        <p:nvSpPr>
          <p:cNvPr id="3" name="Content Placeholder 2"/>
          <p:cNvSpPr>
            <a:spLocks noGrp="1"/>
          </p:cNvSpPr>
          <p:nvPr>
            <p:ph idx="1"/>
          </p:nvPr>
        </p:nvSpPr>
        <p:spPr>
          <a:xfrm>
            <a:off x="457200" y="785794"/>
            <a:ext cx="8229600" cy="5340369"/>
          </a:xfrm>
        </p:spPr>
        <p:txBody>
          <a:bodyPr>
            <a:normAutofit/>
          </a:bodyPr>
          <a:lstStyle/>
          <a:p>
            <a:r>
              <a:rPr lang="en-GB" sz="2200" dirty="0">
                <a:latin typeface="Times New Roman" pitchFamily="18" charset="0"/>
                <a:cs typeface="Times New Roman" pitchFamily="18" charset="0"/>
              </a:rPr>
              <a:t>Once  installed and opened, you’ll get a first pop-up window:</a:t>
            </a:r>
            <a:endParaRPr lang="en-US" sz="2200" dirty="0">
              <a:latin typeface="Times New Roman" pitchFamily="18" charset="0"/>
              <a:cs typeface="Times New Roman" pitchFamily="18" charset="0"/>
            </a:endParaRPr>
          </a:p>
        </p:txBody>
      </p:sp>
      <p:pic>
        <p:nvPicPr>
          <p:cNvPr id="23554" name="Picture 2" descr="Gephi"/>
          <p:cNvPicPr>
            <a:picLocks noChangeAspect="1" noChangeArrowheads="1"/>
          </p:cNvPicPr>
          <p:nvPr/>
        </p:nvPicPr>
        <p:blipFill>
          <a:blip r:embed="rId2"/>
          <a:srcRect/>
          <a:stretch>
            <a:fillRect/>
          </a:stretch>
        </p:blipFill>
        <p:spPr bwMode="auto">
          <a:xfrm>
            <a:off x="214282" y="1276349"/>
            <a:ext cx="8591550" cy="558165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a:bodyPr>
          <a:lstStyle/>
          <a:p>
            <a:r>
              <a:rPr lang="en-US" b="1" dirty="0"/>
              <a:t>Add data to </a:t>
            </a:r>
            <a:r>
              <a:rPr lang="en-US" b="1" dirty="0" err="1" smtClean="0"/>
              <a:t>Gephi</a:t>
            </a:r>
            <a:endParaRPr lang="en-US" dirty="0"/>
          </a:p>
        </p:txBody>
      </p:sp>
      <p:sp>
        <p:nvSpPr>
          <p:cNvPr id="3" name="Content Placeholder 2"/>
          <p:cNvSpPr>
            <a:spLocks noGrp="1"/>
          </p:cNvSpPr>
          <p:nvPr>
            <p:ph idx="1"/>
          </p:nvPr>
        </p:nvSpPr>
        <p:spPr>
          <a:xfrm>
            <a:off x="457200" y="785794"/>
            <a:ext cx="8229600" cy="5340369"/>
          </a:xfrm>
        </p:spPr>
        <p:txBody>
          <a:bodyPr>
            <a:normAutofit/>
          </a:bodyPr>
          <a:lstStyle/>
          <a:p>
            <a:r>
              <a:rPr lang="en-GB" sz="2200" dirty="0">
                <a:latin typeface="Times New Roman" pitchFamily="18" charset="0"/>
                <a:cs typeface="Times New Roman" pitchFamily="18" charset="0"/>
              </a:rPr>
              <a:t>Click New Project, to activate the Data Laboratory Tab.</a:t>
            </a:r>
            <a:endParaRPr lang="en-US" sz="2200" dirty="0">
              <a:latin typeface="Times New Roman" pitchFamily="18" charset="0"/>
              <a:cs typeface="Times New Roman" pitchFamily="18" charset="0"/>
            </a:endParaRPr>
          </a:p>
        </p:txBody>
      </p:sp>
      <p:pic>
        <p:nvPicPr>
          <p:cNvPr id="26626" name="Picture 2" descr="new project"/>
          <p:cNvPicPr>
            <a:picLocks noChangeAspect="1" noChangeArrowheads="1"/>
          </p:cNvPicPr>
          <p:nvPr/>
        </p:nvPicPr>
        <p:blipFill>
          <a:blip r:embed="rId2"/>
          <a:srcRect/>
          <a:stretch>
            <a:fillRect/>
          </a:stretch>
        </p:blipFill>
        <p:spPr bwMode="auto">
          <a:xfrm>
            <a:off x="266700" y="2214554"/>
            <a:ext cx="8877300" cy="292417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a:bodyPr>
          <a:lstStyle/>
          <a:p>
            <a:r>
              <a:rPr lang="en-US" b="1" dirty="0"/>
              <a:t>Add data to </a:t>
            </a:r>
            <a:r>
              <a:rPr lang="en-US" b="1" dirty="0" err="1" smtClean="0"/>
              <a:t>Gephi</a:t>
            </a:r>
            <a:endParaRPr lang="en-US" dirty="0"/>
          </a:p>
        </p:txBody>
      </p:sp>
      <p:sp>
        <p:nvSpPr>
          <p:cNvPr id="3" name="Content Placeholder 2"/>
          <p:cNvSpPr>
            <a:spLocks noGrp="1"/>
          </p:cNvSpPr>
          <p:nvPr>
            <p:ph idx="1"/>
          </p:nvPr>
        </p:nvSpPr>
        <p:spPr>
          <a:xfrm>
            <a:off x="457200" y="785794"/>
            <a:ext cx="8229600" cy="5340369"/>
          </a:xfrm>
        </p:spPr>
        <p:txBody>
          <a:bodyPr>
            <a:normAutofit/>
          </a:bodyPr>
          <a:lstStyle/>
          <a:p>
            <a:pPr algn="just"/>
            <a:r>
              <a:rPr lang="en-GB" sz="2200" dirty="0">
                <a:latin typeface="Times New Roman" pitchFamily="18" charset="0"/>
                <a:cs typeface="Times New Roman" pitchFamily="18" charset="0"/>
              </a:rPr>
              <a:t>Click on Data Laboratory and then on Import Spreadsheet. If you have a missing Data Table window, like the one shown in the screenshot above, go to the main menu: Window 🡪 Data Table, and then the Import Spreadsheet button should be available.</a:t>
            </a:r>
            <a:endParaRPr lang="en-US" sz="2200" dirty="0">
              <a:latin typeface="Times New Roman" pitchFamily="18" charset="0"/>
              <a:cs typeface="Times New Roman" pitchFamily="18" charset="0"/>
            </a:endParaRPr>
          </a:p>
        </p:txBody>
      </p:sp>
      <p:pic>
        <p:nvPicPr>
          <p:cNvPr id="25602" name="Picture 2" descr="data laboratory"/>
          <p:cNvPicPr>
            <a:picLocks noChangeAspect="1" noChangeArrowheads="1"/>
          </p:cNvPicPr>
          <p:nvPr/>
        </p:nvPicPr>
        <p:blipFill>
          <a:blip r:embed="rId2"/>
          <a:srcRect/>
          <a:stretch>
            <a:fillRect/>
          </a:stretch>
        </p:blipFill>
        <p:spPr bwMode="auto">
          <a:xfrm>
            <a:off x="857224" y="2344744"/>
            <a:ext cx="7829559" cy="426238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a:bodyPr>
          <a:lstStyle/>
          <a:p>
            <a:r>
              <a:rPr lang="en-US" b="1" dirty="0"/>
              <a:t>Add data to </a:t>
            </a:r>
            <a:r>
              <a:rPr lang="en-US" b="1" dirty="0" err="1" smtClean="0"/>
              <a:t>Gephi</a:t>
            </a:r>
            <a:endParaRPr lang="en-US" dirty="0"/>
          </a:p>
        </p:txBody>
      </p:sp>
      <p:pic>
        <p:nvPicPr>
          <p:cNvPr id="38914" name="Picture 2" descr="The Open window with the 'nodes.csv' file selected. The 'Open' button near the bottom is highlighted."/>
          <p:cNvPicPr>
            <a:picLocks noChangeAspect="1" noChangeArrowheads="1"/>
          </p:cNvPicPr>
          <p:nvPr/>
        </p:nvPicPr>
        <p:blipFill>
          <a:blip r:embed="rId2"/>
          <a:srcRect/>
          <a:stretch>
            <a:fillRect/>
          </a:stretch>
        </p:blipFill>
        <p:spPr bwMode="auto">
          <a:xfrm>
            <a:off x="214282" y="1500174"/>
            <a:ext cx="4519793" cy="3857652"/>
          </a:xfrm>
          <a:prstGeom prst="rect">
            <a:avLst/>
          </a:prstGeom>
          <a:noFill/>
        </p:spPr>
      </p:pic>
      <p:pic>
        <p:nvPicPr>
          <p:cNvPr id="38916" name="Picture 4" descr="Gephi's Wizard window with the 'Import as' and 'Preview' sections of the window highlighted. Underneath the 'Import as' section, the option 'Nodes table' has been selected."/>
          <p:cNvPicPr>
            <a:picLocks noChangeAspect="1" noChangeArrowheads="1"/>
          </p:cNvPicPr>
          <p:nvPr/>
        </p:nvPicPr>
        <p:blipFill>
          <a:blip r:embed="rId3"/>
          <a:srcRect/>
          <a:stretch>
            <a:fillRect/>
          </a:stretch>
        </p:blipFill>
        <p:spPr bwMode="auto">
          <a:xfrm>
            <a:off x="4929190" y="1571612"/>
            <a:ext cx="4071934" cy="385765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a:bodyPr>
          <a:lstStyle/>
          <a:p>
            <a:r>
              <a:rPr lang="en-US" b="1" dirty="0"/>
              <a:t>Add data to </a:t>
            </a:r>
            <a:r>
              <a:rPr lang="en-US" b="1" dirty="0" err="1" smtClean="0"/>
              <a:t>Gephi</a:t>
            </a:r>
            <a:endParaRPr lang="en-US" dirty="0"/>
          </a:p>
        </p:txBody>
      </p:sp>
      <p:pic>
        <p:nvPicPr>
          <p:cNvPr id="44034" name="Picture 2" descr="Gephi's Wizard window with the 'Import as' and 'Preview' sections of the window highlighted. Underneath the 'Import as' section, the option 'Edges table' has been selected."/>
          <p:cNvPicPr>
            <a:picLocks noChangeAspect="1" noChangeArrowheads="1"/>
          </p:cNvPicPr>
          <p:nvPr/>
        </p:nvPicPr>
        <p:blipFill>
          <a:blip r:embed="rId2"/>
          <a:srcRect/>
          <a:stretch>
            <a:fillRect/>
          </a:stretch>
        </p:blipFill>
        <p:spPr bwMode="auto">
          <a:xfrm>
            <a:off x="357158" y="1500175"/>
            <a:ext cx="4487863" cy="3929090"/>
          </a:xfrm>
          <a:prstGeom prst="rect">
            <a:avLst/>
          </a:prstGeom>
          <a:noFill/>
        </p:spPr>
      </p:pic>
      <p:pic>
        <p:nvPicPr>
          <p:cNvPr id="44036" name="Picture 4" descr="The popup window withe the '# of Edges' section, 'Append to existing workspace' section, and the 'OK' button highlighted."/>
          <p:cNvPicPr>
            <a:picLocks noChangeAspect="1" noChangeArrowheads="1"/>
          </p:cNvPicPr>
          <p:nvPr/>
        </p:nvPicPr>
        <p:blipFill>
          <a:blip r:embed="rId3"/>
          <a:srcRect/>
          <a:stretch>
            <a:fillRect/>
          </a:stretch>
        </p:blipFill>
        <p:spPr bwMode="auto">
          <a:xfrm>
            <a:off x="4857752" y="1500174"/>
            <a:ext cx="4172095" cy="392909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a:bodyPr>
          <a:lstStyle/>
          <a:p>
            <a:r>
              <a:rPr lang="en-US" b="1" dirty="0"/>
              <a:t>Add data to </a:t>
            </a:r>
            <a:r>
              <a:rPr lang="en-US" b="1" dirty="0" err="1" smtClean="0"/>
              <a:t>Gephi</a:t>
            </a:r>
            <a:endParaRPr lang="en-US" dirty="0"/>
          </a:p>
        </p:txBody>
      </p:sp>
      <p:sp>
        <p:nvSpPr>
          <p:cNvPr id="3" name="Content Placeholder 2"/>
          <p:cNvSpPr>
            <a:spLocks noGrp="1"/>
          </p:cNvSpPr>
          <p:nvPr>
            <p:ph idx="1"/>
          </p:nvPr>
        </p:nvSpPr>
        <p:spPr>
          <a:xfrm>
            <a:off x="457200" y="785794"/>
            <a:ext cx="8229600" cy="5340369"/>
          </a:xfrm>
        </p:spPr>
        <p:txBody>
          <a:bodyPr>
            <a:normAutofit/>
          </a:bodyPr>
          <a:lstStyle/>
          <a:p>
            <a:pPr algn="just"/>
            <a:r>
              <a:rPr lang="en-GB" sz="2200" dirty="0">
                <a:latin typeface="Times New Roman" pitchFamily="18" charset="0"/>
                <a:cs typeface="Times New Roman" pitchFamily="18" charset="0"/>
              </a:rPr>
              <a:t>In the </a:t>
            </a:r>
            <a:r>
              <a:rPr lang="en-GB" sz="2200" dirty="0" smtClean="0">
                <a:latin typeface="Times New Roman" pitchFamily="18" charset="0"/>
                <a:cs typeface="Times New Roman" pitchFamily="18" charset="0"/>
              </a:rPr>
              <a:t>figure, pay </a:t>
            </a:r>
            <a:r>
              <a:rPr lang="en-GB" sz="2200" dirty="0">
                <a:latin typeface="Times New Roman" pitchFamily="18" charset="0"/>
                <a:cs typeface="Times New Roman" pitchFamily="18" charset="0"/>
              </a:rPr>
              <a:t>attention to the following: whether </a:t>
            </a:r>
            <a:r>
              <a:rPr lang="en-GB" sz="2200" dirty="0" err="1">
                <a:latin typeface="Times New Roman" pitchFamily="18" charset="0"/>
                <a:cs typeface="Times New Roman" pitchFamily="18" charset="0"/>
              </a:rPr>
              <a:t>Gephi</a:t>
            </a:r>
            <a:r>
              <a:rPr lang="en-GB" sz="2200" dirty="0">
                <a:latin typeface="Times New Roman" pitchFamily="18" charset="0"/>
                <a:cs typeface="Times New Roman" pitchFamily="18" charset="0"/>
              </a:rPr>
              <a:t> recognizes your network as directed or undirected. Check if the number of nodes and edges seem correct. Choose the edge merge strategy </a:t>
            </a:r>
            <a:r>
              <a:rPr lang="en-GB" sz="2200" dirty="0" smtClean="0">
                <a:latin typeface="Times New Roman" pitchFamily="18" charset="0"/>
                <a:cs typeface="Times New Roman" pitchFamily="18" charset="0"/>
              </a:rPr>
              <a:t>i.e</a:t>
            </a:r>
            <a:r>
              <a:rPr lang="en-GB" sz="2200" dirty="0">
                <a:latin typeface="Times New Roman" pitchFamily="18" charset="0"/>
                <a:cs typeface="Times New Roman" pitchFamily="18" charset="0"/>
              </a:rPr>
              <a:t>., if you have one person nominating the same person on each question, </a:t>
            </a:r>
            <a:r>
              <a:rPr lang="en-GB" sz="2200" dirty="0" err="1">
                <a:latin typeface="Times New Roman" pitchFamily="18" charset="0"/>
                <a:cs typeface="Times New Roman" pitchFamily="18" charset="0"/>
              </a:rPr>
              <a:t>Gephi</a:t>
            </a:r>
            <a:r>
              <a:rPr lang="en-GB" sz="2200" dirty="0">
                <a:latin typeface="Times New Roman" pitchFamily="18" charset="0"/>
                <a:cs typeface="Times New Roman" pitchFamily="18" charset="0"/>
              </a:rPr>
              <a:t> will add (using Sum) the number of nominations A gave to B. Choose append the existing workspace, to add data in the workspace opened</a:t>
            </a:r>
            <a:r>
              <a:rPr lang="en-GB" sz="2200" dirty="0" smtClean="0">
                <a:latin typeface="Times New Roman" pitchFamily="18" charset="0"/>
                <a:cs typeface="Times New Roman" pitchFamily="18" charset="0"/>
              </a:rPr>
              <a:t>.</a:t>
            </a:r>
            <a:endParaRPr lang="en-GB" sz="2200" dirty="0">
              <a:latin typeface="Times New Roman" pitchFamily="18" charset="0"/>
              <a:cs typeface="Times New Roman" pitchFamily="18" charset="0"/>
            </a:endParaRPr>
          </a:p>
        </p:txBody>
      </p:sp>
      <p:pic>
        <p:nvPicPr>
          <p:cNvPr id="24578" name="Picture 2" descr="data import"/>
          <p:cNvPicPr>
            <a:picLocks noChangeAspect="1" noChangeArrowheads="1"/>
          </p:cNvPicPr>
          <p:nvPr/>
        </p:nvPicPr>
        <p:blipFill>
          <a:blip r:embed="rId2"/>
          <a:srcRect/>
          <a:stretch>
            <a:fillRect/>
          </a:stretch>
        </p:blipFill>
        <p:spPr bwMode="auto">
          <a:xfrm>
            <a:off x="928662" y="3214687"/>
            <a:ext cx="7358114" cy="3500462"/>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a:bodyPr>
          <a:lstStyle/>
          <a:p>
            <a:r>
              <a:rPr lang="en-US" b="1" dirty="0"/>
              <a:t>Add data to </a:t>
            </a:r>
            <a:r>
              <a:rPr lang="en-US" b="1" dirty="0" err="1" smtClean="0"/>
              <a:t>Gephi</a:t>
            </a:r>
            <a:endParaRPr lang="en-US" dirty="0"/>
          </a:p>
        </p:txBody>
      </p:sp>
      <p:sp>
        <p:nvSpPr>
          <p:cNvPr id="3" name="Content Placeholder 2"/>
          <p:cNvSpPr>
            <a:spLocks noGrp="1"/>
          </p:cNvSpPr>
          <p:nvPr>
            <p:ph idx="1"/>
          </p:nvPr>
        </p:nvSpPr>
        <p:spPr>
          <a:xfrm>
            <a:off x="457200" y="785794"/>
            <a:ext cx="8229600" cy="5340369"/>
          </a:xfrm>
        </p:spPr>
        <p:txBody>
          <a:bodyPr>
            <a:normAutofit/>
          </a:bodyPr>
          <a:lstStyle/>
          <a:p>
            <a:pPr algn="just">
              <a:buNone/>
            </a:pPr>
            <a:r>
              <a:rPr lang="en-GB" sz="2200" dirty="0" smtClean="0">
                <a:latin typeface="Times New Roman" pitchFamily="18" charset="0"/>
                <a:cs typeface="Times New Roman" pitchFamily="18" charset="0"/>
              </a:rPr>
              <a:t> </a:t>
            </a:r>
            <a:endParaRPr lang="en-GB" sz="2200" dirty="0">
              <a:latin typeface="Times New Roman" pitchFamily="18" charset="0"/>
              <a:cs typeface="Times New Roman" pitchFamily="18" charset="0"/>
            </a:endParaRPr>
          </a:p>
        </p:txBody>
      </p:sp>
      <p:pic>
        <p:nvPicPr>
          <p:cNvPr id="27650" name="Picture 2" descr="Gephi"/>
          <p:cNvPicPr>
            <a:picLocks noChangeAspect="1" noChangeArrowheads="1"/>
          </p:cNvPicPr>
          <p:nvPr/>
        </p:nvPicPr>
        <p:blipFill>
          <a:blip r:embed="rId2"/>
          <a:srcRect/>
          <a:stretch>
            <a:fillRect/>
          </a:stretch>
        </p:blipFill>
        <p:spPr bwMode="auto">
          <a:xfrm>
            <a:off x="164995" y="1643050"/>
            <a:ext cx="8979005" cy="4214842"/>
          </a:xfrm>
          <a:prstGeom prst="rect">
            <a:avLst/>
          </a:prstGeom>
          <a:noFill/>
        </p:spPr>
      </p:pic>
      <p:sp>
        <p:nvSpPr>
          <p:cNvPr id="6" name="TextBox 5"/>
          <p:cNvSpPr txBox="1"/>
          <p:nvPr/>
        </p:nvSpPr>
        <p:spPr>
          <a:xfrm>
            <a:off x="571472" y="1142984"/>
            <a:ext cx="7858180" cy="430887"/>
          </a:xfrm>
          <a:prstGeom prst="rect">
            <a:avLst/>
          </a:prstGeom>
          <a:noFill/>
        </p:spPr>
        <p:txBody>
          <a:bodyPr wrap="square" rtlCol="0">
            <a:spAutoFit/>
          </a:bodyPr>
          <a:lstStyle/>
          <a:p>
            <a:pPr algn="ctr"/>
            <a:r>
              <a:rPr lang="en-GB" sz="2200" dirty="0">
                <a:latin typeface="Times New Roman" pitchFamily="18" charset="0"/>
                <a:cs typeface="Times New Roman" pitchFamily="18" charset="0"/>
              </a:rPr>
              <a:t>Preview of the </a:t>
            </a:r>
            <a:r>
              <a:rPr lang="en-GB" sz="2200" dirty="0" err="1">
                <a:latin typeface="Times New Roman" pitchFamily="18" charset="0"/>
                <a:cs typeface="Times New Roman" pitchFamily="18" charset="0"/>
              </a:rPr>
              <a:t>edgelist</a:t>
            </a:r>
            <a:r>
              <a:rPr lang="en-GB" sz="2200" dirty="0">
                <a:latin typeface="Times New Roman" pitchFamily="18" charset="0"/>
                <a:cs typeface="Times New Roman" pitchFamily="18" charset="0"/>
              </a:rPr>
              <a:t> imported into </a:t>
            </a:r>
            <a:r>
              <a:rPr lang="en-GB" sz="2200" dirty="0" err="1">
                <a:latin typeface="Times New Roman" pitchFamily="18" charset="0"/>
                <a:cs typeface="Times New Roman" pitchFamily="18" charset="0"/>
              </a:rPr>
              <a:t>Gephi</a:t>
            </a:r>
            <a:r>
              <a:rPr lang="en-GB" sz="2200" dirty="0">
                <a:latin typeface="Times New Roman" pitchFamily="18" charset="0"/>
                <a:cs typeface="Times New Roman" pitchFamily="18" charset="0"/>
              </a:rPr>
              <a:t> (Edges Tab)</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a:bodyPr>
          <a:lstStyle/>
          <a:p>
            <a:r>
              <a:rPr lang="en-US" b="1" dirty="0"/>
              <a:t>Add data to </a:t>
            </a:r>
            <a:r>
              <a:rPr lang="en-US" b="1" dirty="0" err="1" smtClean="0"/>
              <a:t>Gephi</a:t>
            </a:r>
            <a:endParaRPr lang="en-US" dirty="0"/>
          </a:p>
        </p:txBody>
      </p:sp>
      <p:sp>
        <p:nvSpPr>
          <p:cNvPr id="3" name="Content Placeholder 2"/>
          <p:cNvSpPr>
            <a:spLocks noGrp="1"/>
          </p:cNvSpPr>
          <p:nvPr>
            <p:ph idx="1"/>
          </p:nvPr>
        </p:nvSpPr>
        <p:spPr>
          <a:xfrm>
            <a:off x="457200" y="785794"/>
            <a:ext cx="8229600" cy="5340369"/>
          </a:xfrm>
        </p:spPr>
        <p:txBody>
          <a:bodyPr>
            <a:normAutofit/>
          </a:bodyPr>
          <a:lstStyle/>
          <a:p>
            <a:pPr algn="just"/>
            <a:r>
              <a:rPr lang="en-GB" sz="2200" dirty="0">
                <a:latin typeface="Times New Roman" pitchFamily="18" charset="0"/>
                <a:cs typeface="Times New Roman" pitchFamily="18" charset="0"/>
              </a:rPr>
              <a:t>To import the node attributes file, go to Data Laboratory 🡪 Import Spreadsheet 🡪 Choose node attributes file</a:t>
            </a:r>
            <a:r>
              <a:rPr lang="en-GB" sz="2200" dirty="0" smtClean="0">
                <a:latin typeface="Times New Roman" pitchFamily="18" charset="0"/>
                <a:cs typeface="Times New Roman" pitchFamily="18" charset="0"/>
              </a:rPr>
              <a:t>.</a:t>
            </a:r>
            <a:endParaRPr lang="en-GB" sz="2200" dirty="0">
              <a:latin typeface="Times New Roman" pitchFamily="18" charset="0"/>
              <a:cs typeface="Times New Roman" pitchFamily="18" charset="0"/>
            </a:endParaRPr>
          </a:p>
        </p:txBody>
      </p:sp>
      <p:pic>
        <p:nvPicPr>
          <p:cNvPr id="28674" name="Picture 2" descr="files"/>
          <p:cNvPicPr>
            <a:picLocks noChangeAspect="1" noChangeArrowheads="1"/>
          </p:cNvPicPr>
          <p:nvPr/>
        </p:nvPicPr>
        <p:blipFill>
          <a:blip r:embed="rId2"/>
          <a:srcRect/>
          <a:stretch>
            <a:fillRect/>
          </a:stretch>
        </p:blipFill>
        <p:spPr bwMode="auto">
          <a:xfrm>
            <a:off x="1" y="1571612"/>
            <a:ext cx="9127762" cy="500066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a:bodyPr>
          <a:lstStyle/>
          <a:p>
            <a:r>
              <a:rPr lang="en-US" b="1" dirty="0"/>
              <a:t>Add data to </a:t>
            </a:r>
            <a:r>
              <a:rPr lang="en-US" b="1" dirty="0" err="1" smtClean="0"/>
              <a:t>Gephi</a:t>
            </a:r>
            <a:endParaRPr lang="en-US" dirty="0"/>
          </a:p>
        </p:txBody>
      </p:sp>
      <p:sp>
        <p:nvSpPr>
          <p:cNvPr id="3" name="Content Placeholder 2"/>
          <p:cNvSpPr>
            <a:spLocks noGrp="1"/>
          </p:cNvSpPr>
          <p:nvPr>
            <p:ph idx="1"/>
          </p:nvPr>
        </p:nvSpPr>
        <p:spPr>
          <a:xfrm>
            <a:off x="457200" y="785794"/>
            <a:ext cx="8229600" cy="5340369"/>
          </a:xfrm>
        </p:spPr>
        <p:txBody>
          <a:bodyPr>
            <a:normAutofit/>
          </a:bodyPr>
          <a:lstStyle/>
          <a:p>
            <a:pPr algn="just"/>
            <a:r>
              <a:rPr lang="en-GB" sz="2200" dirty="0">
                <a:latin typeface="Times New Roman" pitchFamily="18" charset="0"/>
                <a:cs typeface="Times New Roman" pitchFamily="18" charset="0"/>
              </a:rPr>
              <a:t>To add labels to the nodes, follow the steps: In Data Table, click on Nodes 🡪 Copy Data to Other Column 🡪 Choose Id 🡪 Choose Label 🡪 press </a:t>
            </a:r>
            <a:r>
              <a:rPr lang="en-GB" sz="2200" dirty="0" smtClean="0">
                <a:latin typeface="Times New Roman" pitchFamily="18" charset="0"/>
                <a:cs typeface="Times New Roman" pitchFamily="18" charset="0"/>
              </a:rPr>
              <a:t>Ok</a:t>
            </a:r>
            <a:endParaRPr lang="en-GB" sz="2200" dirty="0">
              <a:latin typeface="Times New Roman" pitchFamily="18" charset="0"/>
              <a:cs typeface="Times New Roman" pitchFamily="18" charset="0"/>
            </a:endParaRPr>
          </a:p>
        </p:txBody>
      </p:sp>
      <p:pic>
        <p:nvPicPr>
          <p:cNvPr id="29698" name="Picture 2" descr="labels"/>
          <p:cNvPicPr>
            <a:picLocks noChangeAspect="1" noChangeArrowheads="1"/>
          </p:cNvPicPr>
          <p:nvPr/>
        </p:nvPicPr>
        <p:blipFill>
          <a:blip r:embed="rId2"/>
          <a:srcRect/>
          <a:stretch>
            <a:fillRect/>
          </a:stretch>
        </p:blipFill>
        <p:spPr bwMode="auto">
          <a:xfrm>
            <a:off x="642910" y="1921614"/>
            <a:ext cx="8001056" cy="472363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US" dirty="0"/>
          </a:p>
        </p:txBody>
      </p:sp>
      <p:sp>
        <p:nvSpPr>
          <p:cNvPr id="3" name="Content Placeholder 2"/>
          <p:cNvSpPr>
            <a:spLocks noGrp="1"/>
          </p:cNvSpPr>
          <p:nvPr>
            <p:ph idx="1"/>
          </p:nvPr>
        </p:nvSpPr>
        <p:spPr>
          <a:xfrm>
            <a:off x="457200" y="1285860"/>
            <a:ext cx="8229600" cy="4840303"/>
          </a:xfrm>
        </p:spPr>
        <p:txBody>
          <a:bodyPr>
            <a:noAutofit/>
          </a:bodyPr>
          <a:lstStyle/>
          <a:p>
            <a:pPr algn="just"/>
            <a:r>
              <a:rPr lang="en-GB" sz="2200" dirty="0" err="1">
                <a:latin typeface="Times New Roman" pitchFamily="18" charset="0"/>
                <a:cs typeface="Times New Roman" pitchFamily="18" charset="0"/>
              </a:rPr>
              <a:t>Gephi</a:t>
            </a:r>
            <a:r>
              <a:rPr lang="en-GB" sz="2200" dirty="0">
                <a:latin typeface="Times New Roman" pitchFamily="18" charset="0"/>
                <a:cs typeface="Times New Roman" pitchFamily="18" charset="0"/>
              </a:rPr>
              <a:t> is a visualization application developed in the Java language. </a:t>
            </a:r>
            <a:endParaRPr lang="en-GB" sz="2200" dirty="0" smtClean="0">
              <a:latin typeface="Times New Roman" pitchFamily="18" charset="0"/>
              <a:cs typeface="Times New Roman" pitchFamily="18" charset="0"/>
            </a:endParaRPr>
          </a:p>
          <a:p>
            <a:pPr algn="just"/>
            <a:r>
              <a:rPr lang="en-GB" sz="2200" dirty="0" smtClean="0">
                <a:latin typeface="Times New Roman" pitchFamily="18" charset="0"/>
                <a:cs typeface="Times New Roman" pitchFamily="18" charset="0"/>
              </a:rPr>
              <a:t>It </a:t>
            </a:r>
            <a:r>
              <a:rPr lang="en-GB" sz="2200" dirty="0">
                <a:latin typeface="Times New Roman" pitchFamily="18" charset="0"/>
                <a:cs typeface="Times New Roman" pitchFamily="18" charset="0"/>
              </a:rPr>
              <a:t>is mainly used for visualizing, manipulating, and exploring networks and graphs from raw edge and node graph data. </a:t>
            </a:r>
            <a:endParaRPr lang="en-GB" sz="2200" dirty="0" smtClean="0">
              <a:latin typeface="Times New Roman" pitchFamily="18" charset="0"/>
              <a:cs typeface="Times New Roman" pitchFamily="18" charset="0"/>
            </a:endParaRPr>
          </a:p>
          <a:p>
            <a:pPr algn="just"/>
            <a:r>
              <a:rPr lang="en-GB" sz="2200" dirty="0" smtClean="0">
                <a:latin typeface="Times New Roman" pitchFamily="18" charset="0"/>
                <a:cs typeface="Times New Roman" pitchFamily="18" charset="0"/>
              </a:rPr>
              <a:t>It </a:t>
            </a:r>
            <a:r>
              <a:rPr lang="en-GB" sz="2200" dirty="0">
                <a:latin typeface="Times New Roman" pitchFamily="18" charset="0"/>
                <a:cs typeface="Times New Roman" pitchFamily="18" charset="0"/>
              </a:rPr>
              <a:t>is a free and open-source application. It is built on the top of the </a:t>
            </a:r>
            <a:r>
              <a:rPr lang="en-GB" sz="2200" dirty="0" err="1">
                <a:latin typeface="Times New Roman" pitchFamily="18" charset="0"/>
                <a:cs typeface="Times New Roman" pitchFamily="18" charset="0"/>
              </a:rPr>
              <a:t>Netbeans</a:t>
            </a:r>
            <a:r>
              <a:rPr lang="en-GB" sz="2200" dirty="0">
                <a:latin typeface="Times New Roman" pitchFamily="18" charset="0"/>
                <a:cs typeface="Times New Roman" pitchFamily="18" charset="0"/>
              </a:rPr>
              <a:t> Platform and uses OpenGL for its visualization engine. </a:t>
            </a:r>
            <a:endParaRPr lang="en-GB" sz="2200" dirty="0" smtClean="0">
              <a:latin typeface="Times New Roman" pitchFamily="18" charset="0"/>
              <a:cs typeface="Times New Roman" pitchFamily="18" charset="0"/>
            </a:endParaRPr>
          </a:p>
          <a:p>
            <a:pPr algn="just"/>
            <a:r>
              <a:rPr lang="en-GB" sz="2200" dirty="0" smtClean="0">
                <a:latin typeface="Times New Roman" pitchFamily="18" charset="0"/>
                <a:cs typeface="Times New Roman" pitchFamily="18" charset="0"/>
              </a:rPr>
              <a:t>It </a:t>
            </a:r>
            <a:r>
              <a:rPr lang="en-GB" sz="2200" dirty="0">
                <a:latin typeface="Times New Roman" pitchFamily="18" charset="0"/>
                <a:cs typeface="Times New Roman" pitchFamily="18" charset="0"/>
              </a:rPr>
              <a:t>runs on Windows, Mac OS X, and Linux. It is an excellent tool for data analysts and data science enthusiasts to explore and understand graphs. </a:t>
            </a:r>
            <a:endParaRPr lang="en-GB" sz="2200" dirty="0" smtClean="0">
              <a:latin typeface="Times New Roman" pitchFamily="18" charset="0"/>
              <a:cs typeface="Times New Roman" pitchFamily="18" charset="0"/>
            </a:endParaRPr>
          </a:p>
          <a:p>
            <a:pPr algn="just"/>
            <a:r>
              <a:rPr lang="en-GB" sz="2200" dirty="0" smtClean="0">
                <a:latin typeface="Times New Roman" pitchFamily="18" charset="0"/>
                <a:cs typeface="Times New Roman" pitchFamily="18" charset="0"/>
              </a:rPr>
              <a:t>It </a:t>
            </a:r>
            <a:r>
              <a:rPr lang="en-GB" sz="2200" dirty="0">
                <a:latin typeface="Times New Roman" pitchFamily="18" charset="0"/>
                <a:cs typeface="Times New Roman" pitchFamily="18" charset="0"/>
              </a:rPr>
              <a:t>is similar to Photoshop but deals with graph data. </a:t>
            </a:r>
            <a:endParaRPr lang="en-GB" sz="2200" dirty="0" smtClean="0">
              <a:latin typeface="Times New Roman" pitchFamily="18" charset="0"/>
              <a:cs typeface="Times New Roman" pitchFamily="18" charset="0"/>
            </a:endParaRPr>
          </a:p>
          <a:p>
            <a:pPr algn="just"/>
            <a:r>
              <a:rPr lang="en-GB" sz="2200" dirty="0" smtClean="0">
                <a:latin typeface="Times New Roman" pitchFamily="18" charset="0"/>
                <a:cs typeface="Times New Roman" pitchFamily="18" charset="0"/>
              </a:rPr>
              <a:t>The </a:t>
            </a:r>
            <a:r>
              <a:rPr lang="en-GB" sz="2200" dirty="0">
                <a:latin typeface="Times New Roman" pitchFamily="18" charset="0"/>
                <a:cs typeface="Times New Roman" pitchFamily="18" charset="0"/>
              </a:rPr>
              <a:t>user interacts with the representation, manipulates the structures, shapes, and </a:t>
            </a:r>
            <a:r>
              <a:rPr lang="en-GB" sz="2200" dirty="0" err="1">
                <a:latin typeface="Times New Roman" pitchFamily="18" charset="0"/>
                <a:cs typeface="Times New Roman" pitchFamily="18" charset="0"/>
              </a:rPr>
              <a:t>colors</a:t>
            </a:r>
            <a:r>
              <a:rPr lang="en-GB" sz="2200" dirty="0">
                <a:latin typeface="Times New Roman" pitchFamily="18" charset="0"/>
                <a:cs typeface="Times New Roman" pitchFamily="18" charset="0"/>
              </a:rPr>
              <a:t> to reveal hidden patterns. </a:t>
            </a:r>
            <a:endParaRPr lang="en-GB" sz="2200" dirty="0" smtClean="0">
              <a:latin typeface="Times New Roman" pitchFamily="18" charset="0"/>
              <a:cs typeface="Times New Roman" pitchFamily="18" charset="0"/>
            </a:endParaRPr>
          </a:p>
          <a:p>
            <a:pPr algn="just"/>
            <a:r>
              <a:rPr lang="en-GB" sz="2200" dirty="0" smtClean="0">
                <a:latin typeface="Times New Roman" pitchFamily="18" charset="0"/>
                <a:cs typeface="Times New Roman" pitchFamily="18" charset="0"/>
              </a:rPr>
              <a:t>The </a:t>
            </a:r>
            <a:r>
              <a:rPr lang="en-GB" sz="2200" dirty="0">
                <a:latin typeface="Times New Roman" pitchFamily="18" charset="0"/>
                <a:cs typeface="Times New Roman" pitchFamily="18" charset="0"/>
              </a:rPr>
              <a:t>primary goal is to enable the user to make a hypothesis, discover hidden patterns, isolate structure singularities and defects during data sourcing. </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a:bodyPr>
          <a:lstStyle/>
          <a:p>
            <a:r>
              <a:rPr lang="en-US" b="1" dirty="0"/>
              <a:t>Let's start visualizing</a:t>
            </a:r>
          </a:p>
        </p:txBody>
      </p:sp>
      <p:sp>
        <p:nvSpPr>
          <p:cNvPr id="3" name="Content Placeholder 2"/>
          <p:cNvSpPr>
            <a:spLocks noGrp="1"/>
          </p:cNvSpPr>
          <p:nvPr>
            <p:ph idx="1"/>
          </p:nvPr>
        </p:nvSpPr>
        <p:spPr>
          <a:xfrm>
            <a:off x="457200" y="785794"/>
            <a:ext cx="8229600" cy="5340369"/>
          </a:xfrm>
        </p:spPr>
        <p:txBody>
          <a:bodyPr>
            <a:normAutofit/>
          </a:bodyPr>
          <a:lstStyle/>
          <a:p>
            <a:pPr algn="just"/>
            <a:r>
              <a:rPr lang="en-GB" sz="2200" dirty="0">
                <a:latin typeface="Times New Roman" pitchFamily="18" charset="0"/>
                <a:cs typeface="Times New Roman" pitchFamily="18" charset="0"/>
              </a:rPr>
              <a:t>Click on "Overview" to see your graph. </a:t>
            </a:r>
          </a:p>
          <a:p>
            <a:pPr algn="just"/>
            <a:r>
              <a:rPr lang="en-GB" sz="2200" dirty="0">
                <a:latin typeface="Times New Roman" pitchFamily="18" charset="0"/>
                <a:cs typeface="Times New Roman" pitchFamily="18" charset="0"/>
              </a:rPr>
              <a:t>If you do not see your graph, click on "window" and then click "graph." This will populate a window for your graph. </a:t>
            </a:r>
          </a:p>
        </p:txBody>
      </p:sp>
      <p:pic>
        <p:nvPicPr>
          <p:cNvPr id="30722" name="Picture 2" descr="https://libapps.s3.amazonaws.com/accounts/177284/images/Screen_Shot_2019-04-25_at_2.41.41_PM.png"/>
          <p:cNvPicPr>
            <a:picLocks noChangeAspect="1" noChangeArrowheads="1"/>
          </p:cNvPicPr>
          <p:nvPr/>
        </p:nvPicPr>
        <p:blipFill>
          <a:blip r:embed="rId2"/>
          <a:srcRect/>
          <a:stretch>
            <a:fillRect/>
          </a:stretch>
        </p:blipFill>
        <p:spPr bwMode="auto">
          <a:xfrm>
            <a:off x="428596" y="2071679"/>
            <a:ext cx="8572560" cy="474577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4422"/>
          </a:xfrm>
        </p:spPr>
        <p:txBody>
          <a:bodyPr>
            <a:normAutofit/>
          </a:bodyPr>
          <a:lstStyle/>
          <a:p>
            <a:r>
              <a:rPr lang="en-US" b="1" dirty="0"/>
              <a:t>Let's start visualizing</a:t>
            </a:r>
          </a:p>
        </p:txBody>
      </p:sp>
      <p:sp>
        <p:nvSpPr>
          <p:cNvPr id="3" name="Content Placeholder 2"/>
          <p:cNvSpPr>
            <a:spLocks noGrp="1"/>
          </p:cNvSpPr>
          <p:nvPr>
            <p:ph idx="1"/>
          </p:nvPr>
        </p:nvSpPr>
        <p:spPr>
          <a:xfrm>
            <a:off x="457200" y="1214422"/>
            <a:ext cx="8229600" cy="4911741"/>
          </a:xfrm>
        </p:spPr>
        <p:txBody>
          <a:bodyPr>
            <a:normAutofit/>
          </a:bodyPr>
          <a:lstStyle/>
          <a:p>
            <a:pPr algn="just">
              <a:buNone/>
            </a:pPr>
            <a:r>
              <a:rPr lang="en-GB" sz="2200" b="1" dirty="0">
                <a:latin typeface="Times New Roman" pitchFamily="18" charset="0"/>
                <a:cs typeface="Times New Roman" pitchFamily="18" charset="0"/>
              </a:rPr>
              <a:t>What is that? </a:t>
            </a:r>
            <a:endParaRPr lang="en-GB" sz="2200" dirty="0">
              <a:latin typeface="Times New Roman" pitchFamily="18" charset="0"/>
              <a:cs typeface="Times New Roman" pitchFamily="18" charset="0"/>
            </a:endParaRPr>
          </a:p>
          <a:p>
            <a:pPr algn="just"/>
            <a:r>
              <a:rPr lang="en-GB" sz="2200" dirty="0">
                <a:latin typeface="Times New Roman" pitchFamily="18" charset="0"/>
                <a:cs typeface="Times New Roman" pitchFamily="18" charset="0"/>
              </a:rPr>
              <a:t>The initial visualization you see won't look like much, but don't worry! There are three ways we can explore and improve this graph: </a:t>
            </a:r>
          </a:p>
          <a:p>
            <a:pPr algn="just">
              <a:buNone/>
            </a:pPr>
            <a:r>
              <a:rPr lang="en-GB" sz="2200" dirty="0" smtClean="0">
                <a:latin typeface="Times New Roman" pitchFamily="18" charset="0"/>
                <a:cs typeface="Times New Roman" pitchFamily="18" charset="0"/>
              </a:rPr>
              <a:t>	1</a:t>
            </a:r>
            <a:r>
              <a:rPr lang="en-GB" sz="2200" dirty="0">
                <a:latin typeface="Times New Roman" pitchFamily="18" charset="0"/>
                <a:cs typeface="Times New Roman" pitchFamily="18" charset="0"/>
              </a:rPr>
              <a:t>. Overview: We can explore the graph visually </a:t>
            </a:r>
          </a:p>
          <a:p>
            <a:pPr algn="just">
              <a:buNone/>
            </a:pPr>
            <a:r>
              <a:rPr lang="en-GB" sz="2200" dirty="0" smtClean="0">
                <a:latin typeface="Times New Roman" pitchFamily="18" charset="0"/>
                <a:cs typeface="Times New Roman" pitchFamily="18" charset="0"/>
              </a:rPr>
              <a:t>	2</a:t>
            </a:r>
            <a:r>
              <a:rPr lang="en-GB" sz="2200" dirty="0">
                <a:latin typeface="Times New Roman" pitchFamily="18" charset="0"/>
                <a:cs typeface="Times New Roman" pitchFamily="18" charset="0"/>
              </a:rPr>
              <a:t>. Data Laboratory: This is where we can see the spreadsheet view of our data -- and the new data we create as we analyze our graph</a:t>
            </a:r>
          </a:p>
          <a:p>
            <a:pPr algn="just">
              <a:buNone/>
            </a:pPr>
            <a:r>
              <a:rPr lang="en-GB" sz="2200" dirty="0" smtClean="0">
                <a:latin typeface="Times New Roman" pitchFamily="18" charset="0"/>
                <a:cs typeface="Times New Roman" pitchFamily="18" charset="0"/>
              </a:rPr>
              <a:t>	3</a:t>
            </a:r>
            <a:r>
              <a:rPr lang="en-GB" sz="2200" dirty="0">
                <a:latin typeface="Times New Roman" pitchFamily="18" charset="0"/>
                <a:cs typeface="Times New Roman" pitchFamily="18" charset="0"/>
              </a:rPr>
              <a:t>. Preview: This is where we polish our visualization.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84" y="0"/>
            <a:ext cx="9858444" cy="785794"/>
          </a:xfrm>
        </p:spPr>
        <p:txBody>
          <a:bodyPr>
            <a:normAutofit/>
          </a:bodyPr>
          <a:lstStyle/>
          <a:p>
            <a:r>
              <a:rPr lang="en-GB" sz="3600" b="1" dirty="0"/>
              <a:t>Ways to find out information from your graph</a:t>
            </a:r>
          </a:p>
        </p:txBody>
      </p:sp>
      <p:sp>
        <p:nvSpPr>
          <p:cNvPr id="3" name="Content Placeholder 2"/>
          <p:cNvSpPr>
            <a:spLocks noGrp="1"/>
          </p:cNvSpPr>
          <p:nvPr>
            <p:ph idx="1"/>
          </p:nvPr>
        </p:nvSpPr>
        <p:spPr>
          <a:xfrm>
            <a:off x="457200" y="785794"/>
            <a:ext cx="8229600" cy="5340369"/>
          </a:xfrm>
        </p:spPr>
        <p:txBody>
          <a:bodyPr>
            <a:noAutofit/>
          </a:bodyPr>
          <a:lstStyle/>
          <a:p>
            <a:pPr>
              <a:buNone/>
            </a:pPr>
            <a:r>
              <a:rPr lang="en-GB" sz="2000" dirty="0">
                <a:latin typeface="Times New Roman" pitchFamily="18" charset="0"/>
                <a:cs typeface="Times New Roman" pitchFamily="18" charset="0"/>
              </a:rPr>
              <a:t>Here are a few ways you can explore and visualize your data: </a:t>
            </a:r>
          </a:p>
          <a:p>
            <a:pPr>
              <a:buNone/>
            </a:pPr>
            <a:r>
              <a:rPr lang="en-GB" sz="2000" b="1" dirty="0">
                <a:latin typeface="Times New Roman" pitchFamily="18" charset="0"/>
                <a:cs typeface="Times New Roman" pitchFamily="18" charset="0"/>
              </a:rPr>
              <a:t>Layout</a:t>
            </a:r>
            <a:endParaRPr lang="en-GB" sz="2000" dirty="0">
              <a:latin typeface="Times New Roman" pitchFamily="18" charset="0"/>
              <a:cs typeface="Times New Roman" pitchFamily="18" charset="0"/>
            </a:endParaRPr>
          </a:p>
          <a:p>
            <a:pPr fontAlgn="base"/>
            <a:r>
              <a:rPr lang="en-GB" sz="2000" dirty="0" err="1">
                <a:latin typeface="Times New Roman" pitchFamily="18" charset="0"/>
                <a:cs typeface="Times New Roman" pitchFamily="18" charset="0"/>
              </a:rPr>
              <a:t>Gephi</a:t>
            </a:r>
            <a:r>
              <a:rPr lang="en-GB" sz="2000" dirty="0">
                <a:latin typeface="Times New Roman" pitchFamily="18" charset="0"/>
                <a:cs typeface="Times New Roman" pitchFamily="18" charset="0"/>
              </a:rPr>
              <a:t> adjusts the nodes and edges in the network by the layout feature. It prioritizes different properties of the network.</a:t>
            </a:r>
          </a:p>
          <a:p>
            <a:pPr fontAlgn="base"/>
            <a:r>
              <a:rPr lang="en-GB" sz="2000" dirty="0">
                <a:latin typeface="Times New Roman" pitchFamily="18" charset="0"/>
                <a:cs typeface="Times New Roman" pitchFamily="18" charset="0"/>
              </a:rPr>
              <a:t>Choose a layout from the drop-down list (e.g., </a:t>
            </a:r>
            <a:r>
              <a:rPr lang="en-GB" sz="2000" dirty="0" err="1">
                <a:latin typeface="Times New Roman" pitchFamily="18" charset="0"/>
                <a:cs typeface="Times New Roman" pitchFamily="18" charset="0"/>
              </a:rPr>
              <a:t>ForceAtlas</a:t>
            </a:r>
            <a:r>
              <a:rPr lang="en-GB" sz="2000" dirty="0">
                <a:latin typeface="Times New Roman" pitchFamily="18" charset="0"/>
                <a:cs typeface="Times New Roman" pitchFamily="18" charset="0"/>
              </a:rPr>
              <a:t> 2)</a:t>
            </a:r>
          </a:p>
          <a:p>
            <a:pPr fontAlgn="base"/>
            <a:r>
              <a:rPr lang="en-GB" sz="2000" dirty="0">
                <a:latin typeface="Times New Roman" pitchFamily="18" charset="0"/>
                <a:cs typeface="Times New Roman" pitchFamily="18" charset="0"/>
              </a:rPr>
              <a:t>Adjust parameters for the layout algorithm</a:t>
            </a:r>
          </a:p>
          <a:p>
            <a:pPr fontAlgn="base"/>
            <a:r>
              <a:rPr lang="en-GB" sz="2000" dirty="0">
                <a:latin typeface="Times New Roman" pitchFamily="18" charset="0"/>
                <a:cs typeface="Times New Roman" pitchFamily="18" charset="0"/>
              </a:rPr>
              <a:t>Click the "Run" button</a:t>
            </a:r>
          </a:p>
          <a:p>
            <a:pPr fontAlgn="base"/>
            <a:r>
              <a:rPr lang="en-GB" sz="2000" dirty="0">
                <a:latin typeface="Times New Roman" pitchFamily="18" charset="0"/>
                <a:cs typeface="Times New Roman" pitchFamily="18" charset="0"/>
              </a:rPr>
              <a:t>Continue to refine the layout until you are happy with the results</a:t>
            </a:r>
          </a:p>
          <a:p>
            <a:pPr>
              <a:buNone/>
            </a:pPr>
            <a:r>
              <a:rPr lang="en-GB" sz="2000" b="1" dirty="0" err="1">
                <a:latin typeface="Times New Roman" pitchFamily="18" charset="0"/>
                <a:cs typeface="Times New Roman" pitchFamily="18" charset="0"/>
              </a:rPr>
              <a:t>Color</a:t>
            </a:r>
            <a:endParaRPr lang="en-GB" sz="2000" dirty="0">
              <a:latin typeface="Times New Roman" pitchFamily="18" charset="0"/>
              <a:cs typeface="Times New Roman" pitchFamily="18" charset="0"/>
            </a:endParaRPr>
          </a:p>
          <a:p>
            <a:pPr fontAlgn="base"/>
            <a:r>
              <a:rPr lang="en-GB" sz="2000" dirty="0">
                <a:latin typeface="Times New Roman" pitchFamily="18" charset="0"/>
                <a:cs typeface="Times New Roman" pitchFamily="18" charset="0"/>
              </a:rPr>
              <a:t>Select a "partition" (categorical) node variable from your data. For example, in our sample data in the </a:t>
            </a:r>
            <a:r>
              <a:rPr lang="en-GB" sz="2000" dirty="0" err="1">
                <a:latin typeface="Times New Roman" pitchFamily="18" charset="0"/>
                <a:cs typeface="Times New Roman" pitchFamily="18" charset="0"/>
              </a:rPr>
              <a:t>Gephi</a:t>
            </a:r>
            <a:r>
              <a:rPr lang="en-GB" sz="2000" dirty="0">
                <a:latin typeface="Times New Roman" pitchFamily="18" charset="0"/>
                <a:cs typeface="Times New Roman" pitchFamily="18" charset="0"/>
              </a:rPr>
              <a:t> workshop we have the variable called "State"</a:t>
            </a:r>
          </a:p>
          <a:p>
            <a:pPr fontAlgn="base"/>
            <a:r>
              <a:rPr lang="en-GB" sz="2000" dirty="0">
                <a:latin typeface="Times New Roman" pitchFamily="18" charset="0"/>
                <a:cs typeface="Times New Roman" pitchFamily="18" charset="0"/>
              </a:rPr>
              <a:t>Click on "Partition"</a:t>
            </a:r>
          </a:p>
          <a:p>
            <a:pPr fontAlgn="base"/>
            <a:r>
              <a:rPr lang="en-GB" sz="2000" dirty="0">
                <a:latin typeface="Times New Roman" pitchFamily="18" charset="0"/>
                <a:cs typeface="Times New Roman" pitchFamily="18" charset="0"/>
              </a:rPr>
              <a:t>Click on "Nodes"</a:t>
            </a:r>
          </a:p>
          <a:p>
            <a:pPr fontAlgn="base"/>
            <a:r>
              <a:rPr lang="en-GB" sz="2000" dirty="0">
                <a:latin typeface="Times New Roman" pitchFamily="18" charset="0"/>
                <a:cs typeface="Times New Roman" pitchFamily="18" charset="0"/>
              </a:rPr>
              <a:t>Choose "State" from the drop down</a:t>
            </a:r>
          </a:p>
          <a:p>
            <a:pPr fontAlgn="base"/>
            <a:r>
              <a:rPr lang="en-GB" sz="2000" dirty="0">
                <a:latin typeface="Times New Roman" pitchFamily="18" charset="0"/>
                <a:cs typeface="Times New Roman" pitchFamily="18" charset="0"/>
              </a:rPr>
              <a:t>Click "Apply</a:t>
            </a:r>
            <a:r>
              <a:rPr lang="en-GB" sz="2000" dirty="0" smtClean="0">
                <a:latin typeface="Times New Roman" pitchFamily="18" charset="0"/>
                <a:cs typeface="Times New Roman" pitchFamily="18" charset="0"/>
              </a:rPr>
              <a:t>"</a:t>
            </a:r>
            <a:endParaRPr lang="en-GB"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84" y="0"/>
            <a:ext cx="9858444" cy="785794"/>
          </a:xfrm>
        </p:spPr>
        <p:txBody>
          <a:bodyPr>
            <a:normAutofit/>
          </a:bodyPr>
          <a:lstStyle/>
          <a:p>
            <a:r>
              <a:rPr lang="en-GB" sz="3600" b="1" dirty="0"/>
              <a:t>Ways to find out information from your graph</a:t>
            </a:r>
          </a:p>
        </p:txBody>
      </p:sp>
      <p:sp>
        <p:nvSpPr>
          <p:cNvPr id="3" name="Content Placeholder 2"/>
          <p:cNvSpPr>
            <a:spLocks noGrp="1"/>
          </p:cNvSpPr>
          <p:nvPr>
            <p:ph idx="1"/>
          </p:nvPr>
        </p:nvSpPr>
        <p:spPr>
          <a:xfrm>
            <a:off x="457200" y="785794"/>
            <a:ext cx="8229600" cy="5340369"/>
          </a:xfrm>
        </p:spPr>
        <p:txBody>
          <a:bodyPr>
            <a:noAutofit/>
          </a:bodyPr>
          <a:lstStyle/>
          <a:p>
            <a:pPr algn="just" fontAlgn="base">
              <a:buNone/>
            </a:pPr>
            <a:r>
              <a:rPr lang="en-GB" sz="2200" b="1" dirty="0" smtClean="0">
                <a:latin typeface="Times New Roman" pitchFamily="18" charset="0"/>
                <a:cs typeface="Times New Roman" pitchFamily="18" charset="0"/>
              </a:rPr>
              <a:t>Filter</a:t>
            </a:r>
            <a:endParaRPr lang="en-GB" sz="2200" dirty="0" smtClean="0">
              <a:latin typeface="Times New Roman" pitchFamily="18" charset="0"/>
              <a:cs typeface="Times New Roman" pitchFamily="18" charset="0"/>
            </a:endParaRPr>
          </a:p>
          <a:p>
            <a:pPr algn="just" fontAlgn="base"/>
            <a:r>
              <a:rPr lang="en-GB" sz="2200" dirty="0" smtClean="0">
                <a:latin typeface="Times New Roman" pitchFamily="18" charset="0"/>
                <a:cs typeface="Times New Roman" pitchFamily="18" charset="0"/>
              </a:rPr>
              <a:t>Click the "Filters" tab on the right</a:t>
            </a:r>
          </a:p>
          <a:p>
            <a:pPr algn="just" fontAlgn="base"/>
            <a:r>
              <a:rPr lang="en-GB" sz="2200" dirty="0" smtClean="0">
                <a:latin typeface="Times New Roman" pitchFamily="18" charset="0"/>
                <a:cs typeface="Times New Roman" pitchFamily="18" charset="0"/>
              </a:rPr>
              <a:t>Expand the "Attributes" folder</a:t>
            </a:r>
          </a:p>
          <a:p>
            <a:pPr algn="just" fontAlgn="base"/>
            <a:r>
              <a:rPr lang="en-GB" sz="2200" dirty="0" smtClean="0">
                <a:latin typeface="Times New Roman" pitchFamily="18" charset="0"/>
                <a:cs typeface="Times New Roman" pitchFamily="18" charset="0"/>
              </a:rPr>
              <a:t>Double-click the "Equal" folder</a:t>
            </a:r>
          </a:p>
          <a:p>
            <a:pPr algn="just" fontAlgn="base"/>
            <a:r>
              <a:rPr lang="en-GB" sz="2200" dirty="0" smtClean="0">
                <a:latin typeface="Times New Roman" pitchFamily="18" charset="0"/>
                <a:cs typeface="Times New Roman" pitchFamily="18" charset="0"/>
              </a:rPr>
              <a:t>Drag “sex” down to the “Queries” below.</a:t>
            </a:r>
          </a:p>
          <a:p>
            <a:pPr algn="just" fontAlgn="base"/>
            <a:r>
              <a:rPr lang="en-GB" sz="2200" dirty="0" smtClean="0">
                <a:latin typeface="Times New Roman" pitchFamily="18" charset="0"/>
                <a:cs typeface="Times New Roman" pitchFamily="18" charset="0"/>
              </a:rPr>
              <a:t>Click the "Filter" button</a:t>
            </a:r>
          </a:p>
          <a:p>
            <a:pPr algn="just">
              <a:buNone/>
            </a:pPr>
            <a:r>
              <a:rPr lang="en-GB" sz="2200" b="1" dirty="0">
                <a:latin typeface="Times New Roman" pitchFamily="18" charset="0"/>
                <a:cs typeface="Times New Roman" pitchFamily="18" charset="0"/>
              </a:rPr>
              <a:t>Size</a:t>
            </a:r>
            <a:endParaRPr lang="en-GB" sz="2200" dirty="0">
              <a:latin typeface="Times New Roman" pitchFamily="18" charset="0"/>
              <a:cs typeface="Times New Roman" pitchFamily="18" charset="0"/>
            </a:endParaRPr>
          </a:p>
          <a:p>
            <a:pPr algn="just" fontAlgn="base">
              <a:buNone/>
            </a:pPr>
            <a:r>
              <a:rPr lang="en-GB" sz="2200" b="1" dirty="0" err="1" smtClean="0">
                <a:latin typeface="Times New Roman" pitchFamily="18" charset="0"/>
                <a:cs typeface="Times New Roman" pitchFamily="18" charset="0"/>
              </a:rPr>
              <a:t>i</a:t>
            </a:r>
            <a:r>
              <a:rPr lang="en-GB" sz="2200" b="1" dirty="0" smtClean="0">
                <a:latin typeface="Times New Roman" pitchFamily="18" charset="0"/>
                <a:cs typeface="Times New Roman" pitchFamily="18" charset="0"/>
              </a:rPr>
              <a:t>) Resize </a:t>
            </a:r>
            <a:r>
              <a:rPr lang="en-GB" sz="2200" b="1" dirty="0">
                <a:latin typeface="Times New Roman" pitchFamily="18" charset="0"/>
                <a:cs typeface="Times New Roman" pitchFamily="18" charset="0"/>
              </a:rPr>
              <a:t>nodes uniformly</a:t>
            </a:r>
            <a:endParaRPr lang="en-GB" sz="2200" dirty="0">
              <a:latin typeface="Times New Roman" pitchFamily="18" charset="0"/>
              <a:cs typeface="Times New Roman" pitchFamily="18" charset="0"/>
            </a:endParaRPr>
          </a:p>
          <a:p>
            <a:pPr algn="just" fontAlgn="base"/>
            <a:r>
              <a:rPr lang="en-GB" sz="2200" dirty="0">
                <a:latin typeface="Times New Roman" pitchFamily="18" charset="0"/>
                <a:cs typeface="Times New Roman" pitchFamily="18" charset="0"/>
              </a:rPr>
              <a:t>Click on the selection box icon on the left vertical toolbar</a:t>
            </a:r>
          </a:p>
          <a:p>
            <a:pPr algn="just" fontAlgn="base"/>
            <a:r>
              <a:rPr lang="en-GB" sz="2200" dirty="0">
                <a:latin typeface="Times New Roman" pitchFamily="18" charset="0"/>
                <a:cs typeface="Times New Roman" pitchFamily="18" charset="0"/>
              </a:rPr>
              <a:t>Draw a box around all nodes to select them all</a:t>
            </a:r>
          </a:p>
          <a:p>
            <a:pPr algn="just" fontAlgn="base"/>
            <a:r>
              <a:rPr lang="en-GB" sz="2200" dirty="0">
                <a:latin typeface="Times New Roman" pitchFamily="18" charset="0"/>
                <a:cs typeface="Times New Roman" pitchFamily="18" charset="0"/>
              </a:rPr>
              <a:t>Click on the diamond icon on the left vertical toolbar</a:t>
            </a:r>
          </a:p>
          <a:p>
            <a:pPr algn="just" fontAlgn="base"/>
            <a:r>
              <a:rPr lang="en-GB" sz="2200" dirty="0">
                <a:latin typeface="Times New Roman" pitchFamily="18" charset="0"/>
                <a:cs typeface="Times New Roman" pitchFamily="18" charset="0"/>
              </a:rPr>
              <a:t>Click on a node, then drag the mouse up and down to increase and decrease the </a:t>
            </a:r>
            <a:r>
              <a:rPr lang="en-GB" sz="2200" dirty="0" smtClean="0">
                <a:latin typeface="Times New Roman" pitchFamily="18" charset="0"/>
                <a:cs typeface="Times New Roman" pitchFamily="18" charset="0"/>
              </a:rPr>
              <a:t>size</a:t>
            </a:r>
            <a:endParaRPr lang="en-GB"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84" y="0"/>
            <a:ext cx="9858444" cy="785794"/>
          </a:xfrm>
        </p:spPr>
        <p:txBody>
          <a:bodyPr>
            <a:normAutofit/>
          </a:bodyPr>
          <a:lstStyle/>
          <a:p>
            <a:r>
              <a:rPr lang="en-GB" sz="3600" b="1" dirty="0"/>
              <a:t>Ways to find out information from your graph</a:t>
            </a:r>
          </a:p>
        </p:txBody>
      </p:sp>
      <p:sp>
        <p:nvSpPr>
          <p:cNvPr id="3" name="Content Placeholder 2"/>
          <p:cNvSpPr>
            <a:spLocks noGrp="1"/>
          </p:cNvSpPr>
          <p:nvPr>
            <p:ph idx="1"/>
          </p:nvPr>
        </p:nvSpPr>
        <p:spPr>
          <a:xfrm>
            <a:off x="457200" y="785794"/>
            <a:ext cx="8229600" cy="5340369"/>
          </a:xfrm>
        </p:spPr>
        <p:txBody>
          <a:bodyPr>
            <a:noAutofit/>
          </a:bodyPr>
          <a:lstStyle/>
          <a:p>
            <a:pPr algn="just" fontAlgn="base">
              <a:buNone/>
            </a:pPr>
            <a:r>
              <a:rPr lang="en-GB" sz="2200" b="1" i="1" dirty="0" smtClean="0">
                <a:latin typeface="Times New Roman" pitchFamily="18" charset="0"/>
                <a:cs typeface="Times New Roman" pitchFamily="18" charset="0"/>
              </a:rPr>
              <a:t>ii) Resize nodes according to a numerical variable</a:t>
            </a:r>
            <a:endParaRPr lang="en-GB" sz="2200" dirty="0" smtClean="0">
              <a:latin typeface="Times New Roman" pitchFamily="18" charset="0"/>
              <a:cs typeface="Times New Roman" pitchFamily="18" charset="0"/>
            </a:endParaRPr>
          </a:p>
          <a:p>
            <a:pPr algn="just" fontAlgn="base"/>
            <a:r>
              <a:rPr lang="en-GB" sz="2200" dirty="0" smtClean="0">
                <a:latin typeface="Times New Roman" pitchFamily="18" charset="0"/>
                <a:cs typeface="Times New Roman" pitchFamily="18" charset="0"/>
              </a:rPr>
              <a:t>Click on the "Ranking" tab</a:t>
            </a:r>
          </a:p>
          <a:p>
            <a:pPr algn="just" fontAlgn="base"/>
            <a:r>
              <a:rPr lang="en-GB" sz="2200" dirty="0" smtClean="0">
                <a:latin typeface="Times New Roman" pitchFamily="18" charset="0"/>
                <a:cs typeface="Times New Roman" pitchFamily="18" charset="0"/>
              </a:rPr>
              <a:t>Click on "Nodes"</a:t>
            </a:r>
          </a:p>
          <a:p>
            <a:pPr algn="just" fontAlgn="base"/>
            <a:r>
              <a:rPr lang="en-GB" sz="2200" dirty="0" smtClean="0">
                <a:latin typeface="Times New Roman" pitchFamily="18" charset="0"/>
                <a:cs typeface="Times New Roman" pitchFamily="18" charset="0"/>
              </a:rPr>
              <a:t>Select a variable (e.g., Degree) from the drop down</a:t>
            </a:r>
            <a:br>
              <a:rPr lang="en-GB" sz="2200" dirty="0" smtClean="0">
                <a:latin typeface="Times New Roman" pitchFamily="18" charset="0"/>
                <a:cs typeface="Times New Roman" pitchFamily="18" charset="0"/>
              </a:rPr>
            </a:br>
            <a:r>
              <a:rPr lang="en-GB" sz="2200" dirty="0" smtClean="0">
                <a:latin typeface="Times New Roman" pitchFamily="18" charset="0"/>
                <a:cs typeface="Times New Roman" pitchFamily="18" charset="0"/>
              </a:rPr>
              <a:t>Choose a minimum and maximum size as a range for the size of the nodes</a:t>
            </a:r>
          </a:p>
          <a:p>
            <a:pPr algn="just" fontAlgn="base"/>
            <a:r>
              <a:rPr lang="en-GB" sz="2200" dirty="0" smtClean="0">
                <a:latin typeface="Times New Roman" pitchFamily="18" charset="0"/>
                <a:cs typeface="Times New Roman" pitchFamily="18" charset="0"/>
              </a:rPr>
              <a:t>Click the "Apply" button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84" y="0"/>
            <a:ext cx="9858444" cy="785794"/>
          </a:xfrm>
        </p:spPr>
        <p:txBody>
          <a:bodyPr>
            <a:normAutofit/>
          </a:bodyPr>
          <a:lstStyle/>
          <a:p>
            <a:r>
              <a:rPr lang="en-GB" sz="3600" b="1" dirty="0"/>
              <a:t>Ways to find out information from your graph</a:t>
            </a:r>
          </a:p>
        </p:txBody>
      </p:sp>
      <p:sp>
        <p:nvSpPr>
          <p:cNvPr id="3" name="Content Placeholder 2"/>
          <p:cNvSpPr>
            <a:spLocks noGrp="1"/>
          </p:cNvSpPr>
          <p:nvPr>
            <p:ph idx="1"/>
          </p:nvPr>
        </p:nvSpPr>
        <p:spPr>
          <a:xfrm>
            <a:off x="457200" y="785794"/>
            <a:ext cx="8229600" cy="5340369"/>
          </a:xfrm>
        </p:spPr>
        <p:txBody>
          <a:bodyPr>
            <a:noAutofit/>
          </a:bodyPr>
          <a:lstStyle/>
          <a:p>
            <a:pPr>
              <a:buNone/>
            </a:pPr>
            <a:r>
              <a:rPr lang="en-GB" sz="2200" b="1" dirty="0" smtClean="0">
                <a:latin typeface="Times New Roman" pitchFamily="18" charset="0"/>
                <a:cs typeface="Times New Roman" pitchFamily="18" charset="0"/>
              </a:rPr>
              <a:t>Statistics</a:t>
            </a:r>
            <a:endParaRPr lang="en-GB" sz="2200" dirty="0" smtClean="0">
              <a:latin typeface="Times New Roman" pitchFamily="18" charset="0"/>
              <a:cs typeface="Times New Roman" pitchFamily="18" charset="0"/>
            </a:endParaRPr>
          </a:p>
          <a:p>
            <a:pPr fontAlgn="base"/>
            <a:r>
              <a:rPr lang="en-GB" sz="2200" dirty="0" smtClean="0">
                <a:latin typeface="Times New Roman" pitchFamily="18" charset="0"/>
                <a:cs typeface="Times New Roman" pitchFamily="18" charset="0"/>
              </a:rPr>
              <a:t>Click the Statistics tab on the right hand side</a:t>
            </a:r>
          </a:p>
          <a:p>
            <a:pPr fontAlgn="base"/>
            <a:r>
              <a:rPr lang="en-GB" sz="2200" dirty="0" smtClean="0">
                <a:latin typeface="Times New Roman" pitchFamily="18" charset="0"/>
                <a:cs typeface="Times New Roman" pitchFamily="18" charset="0"/>
              </a:rPr>
              <a:t>Run the “modularity” statistic as a first example. </a:t>
            </a:r>
          </a:p>
          <a:p>
            <a:pPr fontAlgn="base"/>
            <a:r>
              <a:rPr lang="en-GB" sz="2200" dirty="0" smtClean="0">
                <a:latin typeface="Times New Roman" pitchFamily="18" charset="0"/>
                <a:cs typeface="Times New Roman" pitchFamily="18" charset="0"/>
              </a:rPr>
              <a:t>This creates a new way to view your graph. It also populates a new cell in your data laboratory.</a:t>
            </a:r>
          </a:p>
          <a:p>
            <a:pPr fontAlgn="base"/>
            <a:r>
              <a:rPr lang="en-GB" sz="2200" dirty="0" smtClean="0">
                <a:latin typeface="Times New Roman" pitchFamily="18" charset="0"/>
                <a:cs typeface="Times New Roman" pitchFamily="18" charset="0"/>
              </a:rPr>
              <a:t>Click into the “Appearance” tab on the left-hand side. Under “nodes” click “modularity class” in the “Partition” tab.</a:t>
            </a:r>
            <a:endParaRPr lang="en-GB" sz="2200" dirty="0">
              <a:latin typeface="Times New Roman" pitchFamily="18" charset="0"/>
              <a:cs typeface="Times New Roman" pitchFamily="18" charset="0"/>
            </a:endParaRPr>
          </a:p>
        </p:txBody>
      </p:sp>
      <p:pic>
        <p:nvPicPr>
          <p:cNvPr id="31746" name="Picture 2" descr="https://libapps.s3.amazonaws.com/accounts/177284/images/Screen_Shot_2019-04-23_at_3.38.49_PM.png"/>
          <p:cNvPicPr>
            <a:picLocks noChangeAspect="1" noChangeArrowheads="1"/>
          </p:cNvPicPr>
          <p:nvPr/>
        </p:nvPicPr>
        <p:blipFill>
          <a:blip r:embed="rId2" cstate="print"/>
          <a:srcRect/>
          <a:stretch>
            <a:fillRect/>
          </a:stretch>
        </p:blipFill>
        <p:spPr bwMode="auto">
          <a:xfrm>
            <a:off x="571472" y="3643314"/>
            <a:ext cx="7929618" cy="3071834"/>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84" y="0"/>
            <a:ext cx="9858444" cy="785794"/>
          </a:xfrm>
        </p:spPr>
        <p:txBody>
          <a:bodyPr>
            <a:normAutofit/>
          </a:bodyPr>
          <a:lstStyle/>
          <a:p>
            <a:r>
              <a:rPr lang="en-GB" sz="3600" b="1" dirty="0"/>
              <a:t>Ways to find out information from your graph</a:t>
            </a:r>
          </a:p>
        </p:txBody>
      </p:sp>
      <p:sp>
        <p:nvSpPr>
          <p:cNvPr id="3" name="Content Placeholder 2"/>
          <p:cNvSpPr>
            <a:spLocks noGrp="1"/>
          </p:cNvSpPr>
          <p:nvPr>
            <p:ph idx="1"/>
          </p:nvPr>
        </p:nvSpPr>
        <p:spPr>
          <a:xfrm>
            <a:off x="457200" y="785794"/>
            <a:ext cx="8229600" cy="5340369"/>
          </a:xfrm>
        </p:spPr>
        <p:txBody>
          <a:bodyPr>
            <a:noAutofit/>
          </a:bodyPr>
          <a:lstStyle/>
          <a:p>
            <a:pPr algn="just">
              <a:buNone/>
            </a:pPr>
            <a:r>
              <a:rPr lang="en-GB" sz="2200" b="1" dirty="0" err="1">
                <a:latin typeface="Times New Roman" pitchFamily="18" charset="0"/>
                <a:cs typeface="Times New Roman" pitchFamily="18" charset="0"/>
              </a:rPr>
              <a:t>Color</a:t>
            </a:r>
            <a:r>
              <a:rPr lang="en-GB" sz="2200" b="1" dirty="0">
                <a:latin typeface="Times New Roman" pitchFamily="18" charset="0"/>
                <a:cs typeface="Times New Roman" pitchFamily="18" charset="0"/>
              </a:rPr>
              <a:t> your nodes by community</a:t>
            </a:r>
            <a:endParaRPr lang="en-GB" sz="2200" dirty="0">
              <a:latin typeface="Times New Roman" pitchFamily="18" charset="0"/>
              <a:cs typeface="Times New Roman" pitchFamily="18" charset="0"/>
            </a:endParaRPr>
          </a:p>
          <a:p>
            <a:pPr algn="just"/>
            <a:r>
              <a:rPr lang="en-GB" sz="2200" dirty="0">
                <a:latin typeface="Times New Roman" pitchFamily="18" charset="0"/>
                <a:cs typeface="Times New Roman" pitchFamily="18" charset="0"/>
              </a:rPr>
              <a:t>Once you've calculated modularity, we can </a:t>
            </a:r>
            <a:r>
              <a:rPr lang="en-GB" sz="2200" dirty="0" err="1">
                <a:latin typeface="Times New Roman" pitchFamily="18" charset="0"/>
                <a:cs typeface="Times New Roman" pitchFamily="18" charset="0"/>
              </a:rPr>
              <a:t>color</a:t>
            </a:r>
            <a:r>
              <a:rPr lang="en-GB" sz="2200" dirty="0">
                <a:latin typeface="Times New Roman" pitchFamily="18" charset="0"/>
                <a:cs typeface="Times New Roman" pitchFamily="18" charset="0"/>
              </a:rPr>
              <a:t> nodes according to their communities. Go to the </a:t>
            </a:r>
            <a:r>
              <a:rPr lang="en-GB" sz="2200" b="1" dirty="0">
                <a:latin typeface="Times New Roman" pitchFamily="18" charset="0"/>
                <a:cs typeface="Times New Roman" pitchFamily="18" charset="0"/>
              </a:rPr>
              <a:t>Partition</a:t>
            </a:r>
            <a:r>
              <a:rPr lang="en-GB" sz="2200" dirty="0">
                <a:latin typeface="Times New Roman" pitchFamily="18" charset="0"/>
                <a:cs typeface="Times New Roman" pitchFamily="18" charset="0"/>
              </a:rPr>
              <a:t> pane (on the left side of the </a:t>
            </a:r>
            <a:r>
              <a:rPr lang="en-GB" sz="2200" dirty="0" err="1">
                <a:latin typeface="Times New Roman" pitchFamily="18" charset="0"/>
                <a:cs typeface="Times New Roman" pitchFamily="18" charset="0"/>
              </a:rPr>
              <a:t>Gephi</a:t>
            </a:r>
            <a:r>
              <a:rPr lang="en-GB" sz="2200" dirty="0">
                <a:latin typeface="Times New Roman" pitchFamily="18" charset="0"/>
                <a:cs typeface="Times New Roman" pitchFamily="18" charset="0"/>
              </a:rPr>
              <a:t> window) and click on the little </a:t>
            </a:r>
            <a:r>
              <a:rPr lang="en-GB" sz="2200" b="1" dirty="0">
                <a:latin typeface="Times New Roman" pitchFamily="18" charset="0"/>
                <a:cs typeface="Times New Roman" pitchFamily="18" charset="0"/>
              </a:rPr>
              <a:t>Refresh</a:t>
            </a:r>
            <a:r>
              <a:rPr lang="en-GB" sz="2200" dirty="0">
                <a:latin typeface="Times New Roman" pitchFamily="18" charset="0"/>
                <a:cs typeface="Times New Roman" pitchFamily="18" charset="0"/>
              </a:rPr>
              <a:t> icon. From the dropdown window, select </a:t>
            </a:r>
            <a:r>
              <a:rPr lang="en-GB" sz="2200" b="1" dirty="0">
                <a:latin typeface="Times New Roman" pitchFamily="18" charset="0"/>
                <a:cs typeface="Times New Roman" pitchFamily="18" charset="0"/>
              </a:rPr>
              <a:t>Modularity Class</a:t>
            </a:r>
            <a:r>
              <a:rPr lang="en-GB" sz="2200" dirty="0">
                <a:latin typeface="Times New Roman" pitchFamily="18" charset="0"/>
                <a:cs typeface="Times New Roman" pitchFamily="18" charset="0"/>
              </a:rPr>
              <a:t>. </a:t>
            </a:r>
          </a:p>
        </p:txBody>
      </p:sp>
      <p:pic>
        <p:nvPicPr>
          <p:cNvPr id="37890" name="Picture 2" descr="https://libapps.s3.amazonaws.com/accounts/177284/images/Screen_Shot_2019-04-23_at_3.48.28_PM.png"/>
          <p:cNvPicPr>
            <a:picLocks noChangeAspect="1" noChangeArrowheads="1"/>
          </p:cNvPicPr>
          <p:nvPr/>
        </p:nvPicPr>
        <p:blipFill>
          <a:blip r:embed="rId2"/>
          <a:srcRect/>
          <a:stretch>
            <a:fillRect/>
          </a:stretch>
        </p:blipFill>
        <p:spPr bwMode="auto">
          <a:xfrm>
            <a:off x="2214546" y="2714620"/>
            <a:ext cx="4070173" cy="4022708"/>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84" y="0"/>
            <a:ext cx="9858444" cy="785794"/>
          </a:xfrm>
        </p:spPr>
        <p:txBody>
          <a:bodyPr>
            <a:normAutofit/>
          </a:bodyPr>
          <a:lstStyle/>
          <a:p>
            <a:r>
              <a:rPr lang="en-GB" sz="3600" b="1" dirty="0"/>
              <a:t>Save your graph and share it</a:t>
            </a:r>
          </a:p>
        </p:txBody>
      </p:sp>
      <p:sp>
        <p:nvSpPr>
          <p:cNvPr id="3" name="Content Placeholder 2"/>
          <p:cNvSpPr>
            <a:spLocks noGrp="1"/>
          </p:cNvSpPr>
          <p:nvPr>
            <p:ph idx="1"/>
          </p:nvPr>
        </p:nvSpPr>
        <p:spPr>
          <a:xfrm>
            <a:off x="457200" y="785794"/>
            <a:ext cx="8229600" cy="5340369"/>
          </a:xfrm>
        </p:spPr>
        <p:txBody>
          <a:bodyPr>
            <a:noAutofit/>
          </a:bodyPr>
          <a:lstStyle/>
          <a:p>
            <a:pPr algn="just"/>
            <a:r>
              <a:rPr lang="en-GB" sz="2200" dirty="0">
                <a:latin typeface="Times New Roman" pitchFamily="18" charset="0"/>
                <a:cs typeface="Times New Roman" pitchFamily="18" charset="0"/>
              </a:rPr>
              <a:t>If you'd like to open your file again in </a:t>
            </a:r>
            <a:r>
              <a:rPr lang="en-GB" sz="2200" dirty="0" err="1">
                <a:latin typeface="Times New Roman" pitchFamily="18" charset="0"/>
                <a:cs typeface="Times New Roman" pitchFamily="18" charset="0"/>
              </a:rPr>
              <a:t>Gephi</a:t>
            </a:r>
            <a:r>
              <a:rPr lang="en-GB" sz="2200" dirty="0">
                <a:latin typeface="Times New Roman" pitchFamily="18" charset="0"/>
                <a:cs typeface="Times New Roman" pitchFamily="18" charset="0"/>
              </a:rPr>
              <a:t>, you can save it as a </a:t>
            </a:r>
            <a:r>
              <a:rPr lang="en-GB" sz="2200" dirty="0" err="1">
                <a:latin typeface="Times New Roman" pitchFamily="18" charset="0"/>
                <a:cs typeface="Times New Roman" pitchFamily="18" charset="0"/>
              </a:rPr>
              <a:t>Gephi</a:t>
            </a:r>
            <a:r>
              <a:rPr lang="en-GB" sz="2200" dirty="0">
                <a:latin typeface="Times New Roman" pitchFamily="18" charset="0"/>
                <a:cs typeface="Times New Roman" pitchFamily="18" charset="0"/>
              </a:rPr>
              <a:t> file.</a:t>
            </a:r>
          </a:p>
          <a:p>
            <a:pPr algn="just"/>
            <a:r>
              <a:rPr lang="en-GB" sz="2200" dirty="0">
                <a:latin typeface="Times New Roman" pitchFamily="18" charset="0"/>
                <a:cs typeface="Times New Roman" pitchFamily="18" charset="0"/>
              </a:rPr>
              <a:t>You can also take a screenshot from the Overview panel by clicking on the camera.</a:t>
            </a:r>
          </a:p>
          <a:p>
            <a:pPr algn="just"/>
            <a:r>
              <a:rPr lang="en-GB" sz="2200" dirty="0">
                <a:latin typeface="Times New Roman" pitchFamily="18" charset="0"/>
                <a:cs typeface="Times New Roman" pitchFamily="18" charset="0"/>
              </a:rPr>
              <a:t>When you're satisfied with your image, you can export the file as an SVG/PDF/PNG file.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84" y="0"/>
            <a:ext cx="9858444" cy="1071546"/>
          </a:xfrm>
        </p:spPr>
        <p:txBody>
          <a:bodyPr>
            <a:normAutofit/>
          </a:bodyPr>
          <a:lstStyle/>
          <a:p>
            <a:pPr fontAlgn="base"/>
            <a:r>
              <a:rPr lang="en-GB" sz="3600" b="1" dirty="0" smtClean="0">
                <a:latin typeface="Times New Roman" pitchFamily="18" charset="0"/>
                <a:cs typeface="Times New Roman" pitchFamily="18" charset="0"/>
              </a:rPr>
              <a:t>Advantages of </a:t>
            </a:r>
            <a:r>
              <a:rPr lang="en-GB" sz="3600" b="1" dirty="0" err="1" smtClean="0">
                <a:latin typeface="Times New Roman" pitchFamily="18" charset="0"/>
                <a:cs typeface="Times New Roman" pitchFamily="18" charset="0"/>
              </a:rPr>
              <a:t>Gephi</a:t>
            </a:r>
            <a:endParaRPr lang="en-GB"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4840303"/>
          </a:xfrm>
        </p:spPr>
        <p:txBody>
          <a:bodyPr>
            <a:noAutofit/>
          </a:bodyPr>
          <a:lstStyle/>
          <a:p>
            <a:pPr algn="just" fontAlgn="base"/>
            <a:r>
              <a:rPr lang="en-GB" sz="2200" b="1" dirty="0" smtClean="0">
                <a:latin typeface="Times New Roman" pitchFamily="18" charset="0"/>
                <a:cs typeface="Times New Roman" pitchFamily="18" charset="0"/>
              </a:rPr>
              <a:t>Extremely </a:t>
            </a:r>
            <a:r>
              <a:rPr lang="en-GB" sz="2200" b="1" dirty="0">
                <a:latin typeface="Times New Roman" pitchFamily="18" charset="0"/>
                <a:cs typeface="Times New Roman" pitchFamily="18" charset="0"/>
              </a:rPr>
              <a:t>Fast: </a:t>
            </a:r>
            <a:r>
              <a:rPr lang="en-GB" sz="2200" dirty="0">
                <a:latin typeface="Times New Roman" pitchFamily="18" charset="0"/>
                <a:cs typeface="Times New Roman" pitchFamily="18" charset="0"/>
              </a:rPr>
              <a:t>It is built using the OpenGL engine. So </a:t>
            </a:r>
            <a:r>
              <a:rPr lang="en-GB" sz="2200" dirty="0" err="1">
                <a:latin typeface="Times New Roman" pitchFamily="18" charset="0"/>
                <a:cs typeface="Times New Roman" pitchFamily="18" charset="0"/>
              </a:rPr>
              <a:t>Gephi</a:t>
            </a:r>
            <a:r>
              <a:rPr lang="en-GB" sz="2200" dirty="0">
                <a:latin typeface="Times New Roman" pitchFamily="18" charset="0"/>
                <a:cs typeface="Times New Roman" pitchFamily="18" charset="0"/>
              </a:rPr>
              <a:t> allows us to with very large networks with very high speed. It can visualize networks up to a million elements. All the actions such as layout, filter, and drag run in real-time.</a:t>
            </a:r>
          </a:p>
          <a:p>
            <a:pPr algn="just" fontAlgn="base"/>
            <a:r>
              <a:rPr lang="en-GB" sz="2200" b="1" dirty="0">
                <a:latin typeface="Times New Roman" pitchFamily="18" charset="0"/>
                <a:cs typeface="Times New Roman" pitchFamily="18" charset="0"/>
              </a:rPr>
              <a:t>Simple: </a:t>
            </a:r>
            <a:r>
              <a:rPr lang="en-GB" sz="2200" dirty="0">
                <a:latin typeface="Times New Roman" pitchFamily="18" charset="0"/>
                <a:cs typeface="Times New Roman" pitchFamily="18" charset="0"/>
              </a:rPr>
              <a:t>It is very easy to install and get started with. It is best known for its window interface. It has a very easy interface to use and is filled with handy tools</a:t>
            </a:r>
          </a:p>
          <a:p>
            <a:pPr algn="just" fontAlgn="base"/>
            <a:r>
              <a:rPr lang="en-GB" sz="2200" b="1" dirty="0">
                <a:latin typeface="Times New Roman" pitchFamily="18" charset="0"/>
                <a:cs typeface="Times New Roman" pitchFamily="18" charset="0"/>
              </a:rPr>
              <a:t>Modular: </a:t>
            </a:r>
            <a:r>
              <a:rPr lang="en-GB" sz="2200" dirty="0">
                <a:latin typeface="Times New Roman" pitchFamily="18" charset="0"/>
                <a:cs typeface="Times New Roman" pitchFamily="18" charset="0"/>
              </a:rPr>
              <a:t>The </a:t>
            </a:r>
            <a:r>
              <a:rPr lang="en-GB" sz="2200" dirty="0" err="1">
                <a:latin typeface="Times New Roman" pitchFamily="18" charset="0"/>
                <a:cs typeface="Times New Roman" pitchFamily="18" charset="0"/>
              </a:rPr>
              <a:t>Gephi</a:t>
            </a:r>
            <a:r>
              <a:rPr lang="en-GB" sz="2200" dirty="0">
                <a:latin typeface="Times New Roman" pitchFamily="18" charset="0"/>
                <a:cs typeface="Times New Roman" pitchFamily="18" charset="0"/>
              </a:rPr>
              <a:t> software is split up into different modules. All its features are wrapped into separated modules. Each module provides a specific function, which makes the maintenance of the software a lot easier.</a:t>
            </a:r>
          </a:p>
          <a:p>
            <a:pPr algn="just" fontAlgn="base"/>
            <a:r>
              <a:rPr lang="en-GB" sz="2200" b="1" dirty="0">
                <a:latin typeface="Times New Roman" pitchFamily="18" charset="0"/>
                <a:cs typeface="Times New Roman" pitchFamily="18" charset="0"/>
              </a:rPr>
              <a:t>Easy Data Import: </a:t>
            </a:r>
            <a:r>
              <a:rPr lang="en-GB" sz="2200" dirty="0">
                <a:latin typeface="Times New Roman" pitchFamily="18" charset="0"/>
                <a:cs typeface="Times New Roman" pitchFamily="18" charset="0"/>
              </a:rPr>
              <a:t>The data import process is very easy in CSV format</a:t>
            </a:r>
            <a:r>
              <a:rPr lang="en-GB" sz="2200" dirty="0" smtClean="0">
                <a:latin typeface="Times New Roman" pitchFamily="18" charset="0"/>
                <a:cs typeface="Times New Roman" pitchFamily="18" charset="0"/>
              </a:rPr>
              <a:t>.</a:t>
            </a:r>
            <a:endParaRPr lang="en-GB" sz="22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84" y="0"/>
            <a:ext cx="9858444" cy="1214422"/>
          </a:xfrm>
        </p:spPr>
        <p:txBody>
          <a:bodyPr>
            <a:normAutofit/>
          </a:bodyPr>
          <a:lstStyle/>
          <a:p>
            <a:pPr fontAlgn="base"/>
            <a:r>
              <a:rPr lang="en-GB" sz="3600" b="1" dirty="0" smtClean="0">
                <a:latin typeface="Times New Roman" pitchFamily="18" charset="0"/>
                <a:cs typeface="Times New Roman" pitchFamily="18" charset="0"/>
              </a:rPr>
              <a:t>Disadvantages of </a:t>
            </a:r>
            <a:r>
              <a:rPr lang="en-GB" sz="3600" b="1" dirty="0" err="1" smtClean="0">
                <a:latin typeface="Times New Roman" pitchFamily="18" charset="0"/>
                <a:cs typeface="Times New Roman" pitchFamily="18" charset="0"/>
              </a:rPr>
              <a:t>Gephi</a:t>
            </a:r>
            <a:endParaRPr lang="en-GB"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4422"/>
            <a:ext cx="8229600" cy="4911741"/>
          </a:xfrm>
        </p:spPr>
        <p:txBody>
          <a:bodyPr>
            <a:noAutofit/>
          </a:bodyPr>
          <a:lstStyle/>
          <a:p>
            <a:pPr algn="just" fontAlgn="base"/>
            <a:r>
              <a:rPr lang="en-GB" sz="2200" dirty="0" smtClean="0">
                <a:latin typeface="Times New Roman" pitchFamily="18" charset="0"/>
                <a:cs typeface="Times New Roman" pitchFamily="18" charset="0"/>
              </a:rPr>
              <a:t>There is absolutely no linking between views.</a:t>
            </a:r>
          </a:p>
          <a:p>
            <a:pPr algn="just" fontAlgn="base"/>
            <a:r>
              <a:rPr lang="en-GB" sz="2200" dirty="0" smtClean="0">
                <a:latin typeface="Times New Roman" pitchFamily="18" charset="0"/>
                <a:cs typeface="Times New Roman" pitchFamily="18" charset="0"/>
              </a:rPr>
              <a:t>There are a few visual glitches</a:t>
            </a:r>
          </a:p>
          <a:p>
            <a:pPr fontAlgn="base"/>
            <a:r>
              <a:rPr lang="en-GB" sz="2200" dirty="0" smtClean="0">
                <a:latin typeface="Times New Roman" pitchFamily="18" charset="0"/>
                <a:cs typeface="Times New Roman" pitchFamily="18" charset="0"/>
              </a:rPr>
              <a:t>The navigation of the Graph can be improved.</a:t>
            </a:r>
            <a:br>
              <a:rPr lang="en-GB" sz="2200" dirty="0" smtClean="0">
                <a:latin typeface="Times New Roman" pitchFamily="18" charset="0"/>
                <a:cs typeface="Times New Roman" pitchFamily="18" charset="0"/>
              </a:rPr>
            </a:br>
            <a:endParaRPr lang="en-GB" sz="2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What is </a:t>
            </a:r>
            <a:r>
              <a:rPr lang="en-GB" b="1" dirty="0" err="1"/>
              <a:t>Gephi</a:t>
            </a:r>
            <a:r>
              <a:rPr lang="en-GB" b="1" dirty="0"/>
              <a:t> good for</a:t>
            </a:r>
            <a:r>
              <a:rPr lang="en-GB" b="1" dirty="0" smtClean="0"/>
              <a:t>?</a:t>
            </a:r>
            <a:endParaRPr lang="en-US" dirty="0"/>
          </a:p>
        </p:txBody>
      </p:sp>
      <p:sp>
        <p:nvSpPr>
          <p:cNvPr id="3" name="Content Placeholder 2"/>
          <p:cNvSpPr>
            <a:spLocks noGrp="1"/>
          </p:cNvSpPr>
          <p:nvPr>
            <p:ph idx="1"/>
          </p:nvPr>
        </p:nvSpPr>
        <p:spPr/>
        <p:txBody>
          <a:bodyPr>
            <a:normAutofit/>
          </a:bodyPr>
          <a:lstStyle/>
          <a:p>
            <a:pPr algn="just"/>
            <a:r>
              <a:rPr lang="en-GB" sz="2200" dirty="0" err="1" smtClean="0">
                <a:latin typeface="Times New Roman" pitchFamily="18" charset="0"/>
                <a:cs typeface="Times New Roman" pitchFamily="18" charset="0"/>
              </a:rPr>
              <a:t>Gephi</a:t>
            </a:r>
            <a:r>
              <a:rPr lang="en-GB" sz="2200" dirty="0" smtClean="0">
                <a:latin typeface="Times New Roman" pitchFamily="18" charset="0"/>
                <a:cs typeface="Times New Roman" pitchFamily="18" charset="0"/>
              </a:rPr>
              <a:t> </a:t>
            </a:r>
            <a:r>
              <a:rPr lang="en-GB" sz="2200" dirty="0">
                <a:latin typeface="Times New Roman" pitchFamily="18" charset="0"/>
                <a:cs typeface="Times New Roman" pitchFamily="18" charset="0"/>
              </a:rPr>
              <a:t>is good for beginners in network analysis. </a:t>
            </a:r>
            <a:endParaRPr lang="en-GB" sz="2200" dirty="0" smtClean="0">
              <a:latin typeface="Times New Roman" pitchFamily="18" charset="0"/>
              <a:cs typeface="Times New Roman" pitchFamily="18" charset="0"/>
            </a:endParaRPr>
          </a:p>
          <a:p>
            <a:pPr algn="just"/>
            <a:r>
              <a:rPr lang="en-GB" sz="2200" dirty="0" smtClean="0">
                <a:latin typeface="Times New Roman" pitchFamily="18" charset="0"/>
                <a:cs typeface="Times New Roman" pitchFamily="18" charset="0"/>
              </a:rPr>
              <a:t>The </a:t>
            </a:r>
            <a:r>
              <a:rPr lang="en-GB" sz="2200" dirty="0">
                <a:latin typeface="Times New Roman" pitchFamily="18" charset="0"/>
                <a:cs typeface="Times New Roman" pitchFamily="18" charset="0"/>
              </a:rPr>
              <a:t>point-and-click software can handle basic and advanced </a:t>
            </a:r>
            <a:r>
              <a:rPr lang="en-GB" sz="2200" dirty="0" smtClean="0">
                <a:latin typeface="Times New Roman" pitchFamily="18" charset="0"/>
                <a:cs typeface="Times New Roman" pitchFamily="18" charset="0"/>
              </a:rPr>
              <a:t>network </a:t>
            </a:r>
            <a:r>
              <a:rPr lang="en-GB" sz="2200" dirty="0">
                <a:latin typeface="Times New Roman" pitchFamily="18" charset="0"/>
                <a:cs typeface="Times New Roman" pitchFamily="18" charset="0"/>
              </a:rPr>
              <a:t>analytics and customizable graph visualizations. </a:t>
            </a:r>
            <a:endParaRPr lang="en-GB" sz="2200" dirty="0" smtClean="0">
              <a:latin typeface="Times New Roman" pitchFamily="18" charset="0"/>
              <a:cs typeface="Times New Roman" pitchFamily="18" charset="0"/>
            </a:endParaRPr>
          </a:p>
          <a:p>
            <a:pPr algn="just"/>
            <a:r>
              <a:rPr lang="en-GB" sz="2200" dirty="0" smtClean="0">
                <a:latin typeface="Times New Roman" pitchFamily="18" charset="0"/>
                <a:cs typeface="Times New Roman" pitchFamily="18" charset="0"/>
              </a:rPr>
              <a:t>One </a:t>
            </a:r>
            <a:r>
              <a:rPr lang="en-GB" sz="2200" dirty="0">
                <a:latin typeface="Times New Roman" pitchFamily="18" charset="0"/>
                <a:cs typeface="Times New Roman" pitchFamily="18" charset="0"/>
              </a:rPr>
              <a:t>can analyze network structures, communities, and key actors, and can design network graphs on static and dynamic networks, geo-located data, as well as multimode/multiplex networks. </a:t>
            </a:r>
            <a:endParaRPr lang="en-GB" sz="2200" dirty="0" smtClean="0">
              <a:latin typeface="Times New Roman" pitchFamily="18" charset="0"/>
              <a:cs typeface="Times New Roman" pitchFamily="18" charset="0"/>
            </a:endParaRPr>
          </a:p>
          <a:p>
            <a:pPr algn="just"/>
            <a:r>
              <a:rPr lang="en-GB" sz="2200" dirty="0" smtClean="0">
                <a:latin typeface="Times New Roman" pitchFamily="18" charset="0"/>
                <a:cs typeface="Times New Roman" pitchFamily="18" charset="0"/>
              </a:rPr>
              <a:t>However</a:t>
            </a:r>
            <a:r>
              <a:rPr lang="en-GB" sz="2200" dirty="0">
                <a:latin typeface="Times New Roman" pitchFamily="18" charset="0"/>
                <a:cs typeface="Times New Roman" pitchFamily="18" charset="0"/>
              </a:rPr>
              <a:t>, </a:t>
            </a:r>
            <a:r>
              <a:rPr lang="en-GB" sz="2200" dirty="0" err="1">
                <a:latin typeface="Times New Roman" pitchFamily="18" charset="0"/>
                <a:cs typeface="Times New Roman" pitchFamily="18" charset="0"/>
              </a:rPr>
              <a:t>Gephi</a:t>
            </a:r>
            <a:r>
              <a:rPr lang="en-GB" sz="2200" dirty="0">
                <a:latin typeface="Times New Roman" pitchFamily="18" charset="0"/>
                <a:cs typeface="Times New Roman" pitchFamily="18" charset="0"/>
              </a:rPr>
              <a:t> is more limited analytically than software available in programming, such as R or Python.</a:t>
            </a:r>
          </a:p>
          <a:p>
            <a:pPr algn="just"/>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84" y="0"/>
            <a:ext cx="9858444" cy="1142984"/>
          </a:xfrm>
        </p:spPr>
        <p:txBody>
          <a:bodyPr>
            <a:normAutofit/>
          </a:bodyPr>
          <a:lstStyle/>
          <a:p>
            <a:pPr fontAlgn="base"/>
            <a:r>
              <a:rPr lang="en-GB" sz="3600" b="1" dirty="0" smtClean="0">
                <a:latin typeface="Times New Roman" pitchFamily="18" charset="0"/>
                <a:cs typeface="Times New Roman" pitchFamily="18" charset="0"/>
              </a:rPr>
              <a:t>Applications of </a:t>
            </a:r>
            <a:r>
              <a:rPr lang="en-GB" sz="3600" b="1" dirty="0" err="1" smtClean="0">
                <a:latin typeface="Times New Roman" pitchFamily="18" charset="0"/>
                <a:cs typeface="Times New Roman" pitchFamily="18" charset="0"/>
              </a:rPr>
              <a:t>Gephi</a:t>
            </a:r>
            <a:endParaRPr lang="en-GB"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7298"/>
            <a:ext cx="8229600" cy="4768865"/>
          </a:xfrm>
        </p:spPr>
        <p:txBody>
          <a:bodyPr>
            <a:noAutofit/>
          </a:bodyPr>
          <a:lstStyle/>
          <a:p>
            <a:pPr algn="just" fontAlgn="base"/>
            <a:r>
              <a:rPr lang="en-GB" sz="2200" dirty="0" smtClean="0">
                <a:latin typeface="Times New Roman" pitchFamily="18" charset="0"/>
                <a:cs typeface="Times New Roman" pitchFamily="18" charset="0"/>
              </a:rPr>
              <a:t>It is used in exploratory data analysis and makes analysis by manipulating the networks in real-time.</a:t>
            </a:r>
          </a:p>
          <a:p>
            <a:pPr algn="just" fontAlgn="base"/>
            <a:r>
              <a:rPr lang="en-GB" sz="2200" dirty="0" smtClean="0">
                <a:latin typeface="Times New Roman" pitchFamily="18" charset="0"/>
                <a:cs typeface="Times New Roman" pitchFamily="18" charset="0"/>
              </a:rPr>
              <a:t>It is used to represent patterns of biological data.</a:t>
            </a:r>
          </a:p>
          <a:p>
            <a:pPr algn="just" fontAlgn="base"/>
            <a:r>
              <a:rPr lang="en-GB" sz="2200" dirty="0" smtClean="0">
                <a:latin typeface="Times New Roman" pitchFamily="18" charset="0"/>
                <a:cs typeface="Times New Roman" pitchFamily="18" charset="0"/>
              </a:rPr>
              <a:t>It is used to create posters and promote scientific work using high-quality maps that are printable too.</a:t>
            </a:r>
            <a:endParaRPr lang="en-GB" sz="22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2984"/>
          </a:xfrm>
        </p:spPr>
        <p:txBody>
          <a:bodyPr>
            <a:normAutofit/>
          </a:bodyPr>
          <a:lstStyle/>
          <a:p>
            <a:r>
              <a:rPr lang="en-US" b="1" dirty="0"/>
              <a:t>Data </a:t>
            </a:r>
            <a:r>
              <a:rPr lang="en-US" b="1" dirty="0" smtClean="0"/>
              <a:t>files</a:t>
            </a:r>
            <a:endParaRPr lang="en-US" dirty="0"/>
          </a:p>
        </p:txBody>
      </p:sp>
      <p:sp>
        <p:nvSpPr>
          <p:cNvPr id="3" name="Content Placeholder 2"/>
          <p:cNvSpPr>
            <a:spLocks noGrp="1"/>
          </p:cNvSpPr>
          <p:nvPr>
            <p:ph idx="1"/>
          </p:nvPr>
        </p:nvSpPr>
        <p:spPr>
          <a:xfrm>
            <a:off x="457200" y="1000108"/>
            <a:ext cx="8229600" cy="5126055"/>
          </a:xfrm>
        </p:spPr>
        <p:txBody>
          <a:bodyPr>
            <a:normAutofit/>
          </a:bodyPr>
          <a:lstStyle/>
          <a:p>
            <a:r>
              <a:rPr lang="en-GB" sz="2200" dirty="0">
                <a:latin typeface="Times New Roman" pitchFamily="18" charset="0"/>
                <a:cs typeface="Times New Roman" pitchFamily="18" charset="0"/>
              </a:rPr>
              <a:t>Data should be organized in two spreadsheets: </a:t>
            </a:r>
            <a:endParaRPr lang="en-GB" sz="2200" dirty="0" smtClean="0">
              <a:latin typeface="Times New Roman" pitchFamily="18" charset="0"/>
              <a:cs typeface="Times New Roman" pitchFamily="18" charset="0"/>
            </a:endParaRPr>
          </a:p>
          <a:p>
            <a:pPr>
              <a:buNone/>
            </a:pPr>
            <a:r>
              <a:rPr lang="en-GB" sz="2200" dirty="0">
                <a:latin typeface="Times New Roman" pitchFamily="18" charset="0"/>
                <a:cs typeface="Times New Roman" pitchFamily="18" charset="0"/>
              </a:rPr>
              <a:t>	</a:t>
            </a:r>
            <a:r>
              <a:rPr lang="en-GB" sz="2200" dirty="0" smtClean="0">
                <a:latin typeface="Times New Roman" pitchFamily="18" charset="0"/>
                <a:cs typeface="Times New Roman" pitchFamily="18" charset="0"/>
              </a:rPr>
              <a:t>(</a:t>
            </a:r>
            <a:r>
              <a:rPr lang="en-GB" sz="2200" dirty="0">
                <a:latin typeface="Times New Roman" pitchFamily="18" charset="0"/>
                <a:cs typeface="Times New Roman" pitchFamily="18" charset="0"/>
              </a:rPr>
              <a:t>1) </a:t>
            </a:r>
            <a:r>
              <a:rPr lang="en-GB" sz="2200" dirty="0" err="1">
                <a:latin typeface="Times New Roman" pitchFamily="18" charset="0"/>
                <a:cs typeface="Times New Roman" pitchFamily="18" charset="0"/>
              </a:rPr>
              <a:t>edgelist</a:t>
            </a:r>
            <a:r>
              <a:rPr lang="en-GB" sz="2200" dirty="0">
                <a:latin typeface="Times New Roman" pitchFamily="18" charset="0"/>
                <a:cs typeface="Times New Roman" pitchFamily="18" charset="0"/>
              </a:rPr>
              <a:t>, (2) node attributes. </a:t>
            </a:r>
            <a:endParaRPr lang="en-GB" sz="2200" dirty="0" smtClean="0">
              <a:latin typeface="Times New Roman" pitchFamily="18" charset="0"/>
              <a:cs typeface="Times New Roman" pitchFamily="18" charset="0"/>
            </a:endParaRPr>
          </a:p>
          <a:p>
            <a:pPr>
              <a:buNone/>
            </a:pPr>
            <a:r>
              <a:rPr lang="en-GB" sz="2200" dirty="0" smtClean="0">
                <a:latin typeface="Times New Roman" pitchFamily="18" charset="0"/>
                <a:cs typeface="Times New Roman" pitchFamily="18" charset="0"/>
              </a:rPr>
              <a:t>These </a:t>
            </a:r>
            <a:r>
              <a:rPr lang="en-GB" sz="2200" dirty="0">
                <a:latin typeface="Times New Roman" pitchFamily="18" charset="0"/>
                <a:cs typeface="Times New Roman" pitchFamily="18" charset="0"/>
              </a:rPr>
              <a:t>files work best if saved as .</a:t>
            </a:r>
            <a:r>
              <a:rPr lang="en-GB" sz="2200" dirty="0" err="1">
                <a:latin typeface="Times New Roman" pitchFamily="18" charset="0"/>
                <a:cs typeface="Times New Roman" pitchFamily="18" charset="0"/>
              </a:rPr>
              <a:t>csv</a:t>
            </a:r>
            <a:r>
              <a:rPr lang="en-GB" sz="2200" dirty="0" smtClean="0">
                <a:latin typeface="Times New Roman" pitchFamily="18" charset="0"/>
                <a:cs typeface="Times New Roman" pitchFamily="18" charset="0"/>
              </a:rPr>
              <a:t>.</a:t>
            </a: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endParaRPr lang="en-GB"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pic>
        <p:nvPicPr>
          <p:cNvPr id="1026" name="Picture 2" descr="data files"/>
          <p:cNvPicPr>
            <a:picLocks noChangeAspect="1" noChangeArrowheads="1"/>
          </p:cNvPicPr>
          <p:nvPr/>
        </p:nvPicPr>
        <p:blipFill>
          <a:blip r:embed="rId2"/>
          <a:srcRect/>
          <a:stretch>
            <a:fillRect/>
          </a:stretch>
        </p:blipFill>
        <p:spPr bwMode="auto">
          <a:xfrm>
            <a:off x="928662" y="2357430"/>
            <a:ext cx="7358114" cy="425283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lstStyle/>
          <a:p>
            <a:r>
              <a:rPr lang="en-GB" dirty="0" smtClean="0"/>
              <a:t>Data files</a:t>
            </a:r>
            <a:endParaRPr lang="en-US" dirty="0"/>
          </a:p>
        </p:txBody>
      </p:sp>
      <p:sp>
        <p:nvSpPr>
          <p:cNvPr id="3" name="Content Placeholder 2"/>
          <p:cNvSpPr>
            <a:spLocks noGrp="1"/>
          </p:cNvSpPr>
          <p:nvPr>
            <p:ph idx="1"/>
          </p:nvPr>
        </p:nvSpPr>
        <p:spPr>
          <a:xfrm>
            <a:off x="457200" y="785794"/>
            <a:ext cx="8229600" cy="5340369"/>
          </a:xfrm>
        </p:spPr>
        <p:txBody>
          <a:bodyPr>
            <a:normAutofit/>
          </a:bodyPr>
          <a:lstStyle/>
          <a:p>
            <a:pPr algn="just"/>
            <a:endParaRPr lang="en-GB" sz="2200" dirty="0" smtClean="0">
              <a:latin typeface="Times New Roman" pitchFamily="18" charset="0"/>
              <a:cs typeface="Times New Roman" pitchFamily="18" charset="0"/>
            </a:endParaRPr>
          </a:p>
          <a:p>
            <a:pPr algn="just"/>
            <a:r>
              <a:rPr lang="en-GB" sz="2200" dirty="0" smtClean="0">
                <a:latin typeface="Times New Roman" pitchFamily="18" charset="0"/>
                <a:cs typeface="Times New Roman" pitchFamily="18" charset="0"/>
              </a:rPr>
              <a:t>The </a:t>
            </a:r>
            <a:r>
              <a:rPr lang="en-GB" sz="2200" b="1" dirty="0" err="1" smtClean="0">
                <a:latin typeface="Times New Roman" pitchFamily="18" charset="0"/>
                <a:cs typeface="Times New Roman" pitchFamily="18" charset="0"/>
              </a:rPr>
              <a:t>edgelist</a:t>
            </a:r>
            <a:r>
              <a:rPr lang="en-GB" sz="2200" dirty="0" smtClean="0">
                <a:latin typeface="Times New Roman" pitchFamily="18" charset="0"/>
                <a:cs typeface="Times New Roman" pitchFamily="18" charset="0"/>
              </a:rPr>
              <a:t> contains a minimum of two columns: </a:t>
            </a:r>
          </a:p>
          <a:p>
            <a:pPr algn="just">
              <a:buNone/>
            </a:pPr>
            <a:r>
              <a:rPr lang="en-GB" sz="2200" dirty="0">
                <a:latin typeface="Times New Roman" pitchFamily="18" charset="0"/>
                <a:cs typeface="Times New Roman" pitchFamily="18" charset="0"/>
              </a:rPr>
              <a:t>	</a:t>
            </a:r>
            <a:r>
              <a:rPr lang="en-GB" sz="2200" dirty="0" smtClean="0">
                <a:latin typeface="Times New Roman" pitchFamily="18" charset="0"/>
                <a:cs typeface="Times New Roman" pitchFamily="18" charset="0"/>
              </a:rPr>
              <a:t>(a) Source (b) Target. </a:t>
            </a:r>
          </a:p>
          <a:p>
            <a:pPr algn="just"/>
            <a:r>
              <a:rPr lang="en-GB" sz="2200" dirty="0" smtClean="0">
                <a:latin typeface="Times New Roman" pitchFamily="18" charset="0"/>
                <a:cs typeface="Times New Roman" pitchFamily="18" charset="0"/>
              </a:rPr>
              <a:t>Any relevant edge attribute can be added (e.g., Date, Type, etc.). </a:t>
            </a:r>
          </a:p>
          <a:p>
            <a:pPr algn="just"/>
            <a:r>
              <a:rPr lang="en-GB" sz="2200" dirty="0" smtClean="0">
                <a:latin typeface="Times New Roman" pitchFamily="18" charset="0"/>
                <a:cs typeface="Times New Roman" pitchFamily="18" charset="0"/>
              </a:rPr>
              <a:t>Source is the respondents, Target is the nominated individuals. </a:t>
            </a:r>
            <a:endParaRPr lang="en-GB" sz="2200" dirty="0">
              <a:latin typeface="Times New Roman" pitchFamily="18" charset="0"/>
              <a:cs typeface="Times New Roman" pitchFamily="18" charset="0"/>
            </a:endParaRPr>
          </a:p>
          <a:p>
            <a:pPr algn="just"/>
            <a:r>
              <a:rPr lang="en-GB" sz="2200" dirty="0" smtClean="0">
                <a:latin typeface="Times New Roman" pitchFamily="18" charset="0"/>
                <a:cs typeface="Times New Roman" pitchFamily="18" charset="0"/>
              </a:rPr>
              <a:t>Of course, some people will be both a Source, when they nominate others and a Target, when they are nominated by other respondents. </a:t>
            </a:r>
          </a:p>
          <a:p>
            <a:pPr algn="just"/>
            <a:r>
              <a:rPr lang="en-GB" sz="2200" dirty="0" smtClean="0">
                <a:latin typeface="Times New Roman" pitchFamily="18" charset="0"/>
                <a:cs typeface="Times New Roman" pitchFamily="18" charset="0"/>
              </a:rPr>
              <a:t>One row in the spreadsheet will mean one interaction between two people, A and B.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files</a:t>
            </a:r>
            <a:endParaRPr lang="en-US" dirty="0"/>
          </a:p>
        </p:txBody>
      </p:sp>
      <p:sp>
        <p:nvSpPr>
          <p:cNvPr id="3" name="Content Placeholder 2"/>
          <p:cNvSpPr>
            <a:spLocks noGrp="1"/>
          </p:cNvSpPr>
          <p:nvPr>
            <p:ph idx="1"/>
          </p:nvPr>
        </p:nvSpPr>
        <p:spPr/>
        <p:txBody>
          <a:bodyPr/>
          <a:lstStyle/>
          <a:p>
            <a:pPr>
              <a:buNone/>
            </a:pPr>
            <a:r>
              <a:rPr lang="en-GB" dirty="0" smtClean="0"/>
              <a:t> </a:t>
            </a:r>
            <a:endParaRPr lang="en-US" dirty="0"/>
          </a:p>
        </p:txBody>
      </p:sp>
      <p:pic>
        <p:nvPicPr>
          <p:cNvPr id="17410" name="Picture 2" descr="edgelist"/>
          <p:cNvPicPr>
            <a:picLocks noChangeAspect="1" noChangeArrowheads="1"/>
          </p:cNvPicPr>
          <p:nvPr/>
        </p:nvPicPr>
        <p:blipFill>
          <a:blip r:embed="rId2"/>
          <a:srcRect/>
          <a:stretch>
            <a:fillRect/>
          </a:stretch>
        </p:blipFill>
        <p:spPr bwMode="auto">
          <a:xfrm>
            <a:off x="1428728" y="1357298"/>
            <a:ext cx="6072230" cy="501015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p:spPr>
        <p:txBody>
          <a:bodyPr/>
          <a:lstStyle/>
          <a:p>
            <a:r>
              <a:rPr lang="en-GB" dirty="0" smtClean="0"/>
              <a:t>Data files</a:t>
            </a:r>
            <a:endParaRPr lang="en-US" dirty="0"/>
          </a:p>
        </p:txBody>
      </p:sp>
      <p:sp>
        <p:nvSpPr>
          <p:cNvPr id="3" name="Content Placeholder 2"/>
          <p:cNvSpPr>
            <a:spLocks noGrp="1"/>
          </p:cNvSpPr>
          <p:nvPr>
            <p:ph idx="1"/>
          </p:nvPr>
        </p:nvSpPr>
        <p:spPr>
          <a:xfrm>
            <a:off x="457200" y="1000108"/>
            <a:ext cx="8229600" cy="5126055"/>
          </a:xfrm>
        </p:spPr>
        <p:txBody>
          <a:bodyPr>
            <a:normAutofit/>
          </a:bodyPr>
          <a:lstStyle/>
          <a:p>
            <a:pPr algn="just"/>
            <a:r>
              <a:rPr lang="en-GB" sz="2200" dirty="0" smtClean="0">
                <a:latin typeface="Times New Roman" pitchFamily="18" charset="0"/>
                <a:cs typeface="Times New Roman" pitchFamily="18" charset="0"/>
              </a:rPr>
              <a:t>The </a:t>
            </a:r>
            <a:r>
              <a:rPr lang="en-GB" sz="2200" b="1" dirty="0" smtClean="0">
                <a:latin typeface="Times New Roman" pitchFamily="18" charset="0"/>
                <a:cs typeface="Times New Roman" pitchFamily="18" charset="0"/>
              </a:rPr>
              <a:t>node attributes</a:t>
            </a:r>
            <a:r>
              <a:rPr lang="en-GB" sz="2200" dirty="0" smtClean="0">
                <a:latin typeface="Times New Roman" pitchFamily="18" charset="0"/>
                <a:cs typeface="Times New Roman" pitchFamily="18" charset="0"/>
              </a:rPr>
              <a:t> file contains the node IDs (unique identifiers) and the characteristics of the people (e.g., hierarchy level, location, business unit, department, gender, years in service, etc.).</a:t>
            </a:r>
          </a:p>
        </p:txBody>
      </p:sp>
      <p:pic>
        <p:nvPicPr>
          <p:cNvPr id="18434" name="Picture 2" descr="node attributes"/>
          <p:cNvPicPr>
            <a:picLocks noChangeAspect="1" noChangeArrowheads="1"/>
          </p:cNvPicPr>
          <p:nvPr/>
        </p:nvPicPr>
        <p:blipFill>
          <a:blip r:embed="rId2"/>
          <a:srcRect/>
          <a:stretch>
            <a:fillRect/>
          </a:stretch>
        </p:blipFill>
        <p:spPr bwMode="auto">
          <a:xfrm>
            <a:off x="1000100" y="2357430"/>
            <a:ext cx="7358114" cy="435771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p:spPr>
        <p:txBody>
          <a:bodyPr/>
          <a:lstStyle/>
          <a:p>
            <a:r>
              <a:rPr lang="en-GB" dirty="0" smtClean="0"/>
              <a:t>Data files</a:t>
            </a:r>
            <a:endParaRPr lang="en-US" dirty="0"/>
          </a:p>
        </p:txBody>
      </p:sp>
      <p:sp>
        <p:nvSpPr>
          <p:cNvPr id="3" name="Content Placeholder 2"/>
          <p:cNvSpPr>
            <a:spLocks noGrp="1"/>
          </p:cNvSpPr>
          <p:nvPr>
            <p:ph idx="1"/>
          </p:nvPr>
        </p:nvSpPr>
        <p:spPr>
          <a:xfrm>
            <a:off x="457200" y="928670"/>
            <a:ext cx="8229600" cy="5197493"/>
          </a:xfrm>
        </p:spPr>
        <p:txBody>
          <a:bodyPr>
            <a:normAutofit/>
          </a:bodyPr>
          <a:lstStyle/>
          <a:p>
            <a:pPr algn="just"/>
            <a:r>
              <a:rPr lang="en-GB" sz="2200" dirty="0" smtClean="0">
                <a:latin typeface="Times New Roman" pitchFamily="18" charset="0"/>
                <a:cs typeface="Times New Roman" pitchFamily="18" charset="0"/>
              </a:rPr>
              <a:t>We will use the edge weight to show, with the thickness of the link, the strength of the relationship between two people at work, and we will use the node attributes to </a:t>
            </a:r>
            <a:r>
              <a:rPr lang="en-GB" sz="2200" dirty="0" err="1" smtClean="0">
                <a:latin typeface="Times New Roman" pitchFamily="18" charset="0"/>
                <a:cs typeface="Times New Roman" pitchFamily="18" charset="0"/>
              </a:rPr>
              <a:t>color</a:t>
            </a:r>
            <a:r>
              <a:rPr lang="en-GB" sz="2200" dirty="0" smtClean="0">
                <a:latin typeface="Times New Roman" pitchFamily="18" charset="0"/>
                <a:cs typeface="Times New Roman" pitchFamily="18" charset="0"/>
              </a:rPr>
              <a:t> the nodes according to specific characteristics (e.g., different </a:t>
            </a:r>
            <a:r>
              <a:rPr lang="en-GB" sz="2200" dirty="0" err="1" smtClean="0">
                <a:latin typeface="Times New Roman" pitchFamily="18" charset="0"/>
                <a:cs typeface="Times New Roman" pitchFamily="18" charset="0"/>
              </a:rPr>
              <a:t>colors</a:t>
            </a:r>
            <a:r>
              <a:rPr lang="en-GB" sz="2200" dirty="0" smtClean="0">
                <a:latin typeface="Times New Roman" pitchFamily="18" charset="0"/>
                <a:cs typeface="Times New Roman" pitchFamily="18" charset="0"/>
              </a:rPr>
              <a:t> for gender, location or hierarchy level).</a:t>
            </a:r>
            <a:endParaRPr lang="en-US" sz="2200" dirty="0">
              <a:latin typeface="Times New Roman" pitchFamily="18" charset="0"/>
              <a:cs typeface="Times New Roman" pitchFamily="18" charset="0"/>
            </a:endParaRPr>
          </a:p>
        </p:txBody>
      </p:sp>
      <p:pic>
        <p:nvPicPr>
          <p:cNvPr id="20482" name="Picture 2" descr="hierarchy level"/>
          <p:cNvPicPr>
            <a:picLocks noChangeAspect="1" noChangeArrowheads="1"/>
          </p:cNvPicPr>
          <p:nvPr/>
        </p:nvPicPr>
        <p:blipFill>
          <a:blip r:embed="rId2"/>
          <a:srcRect/>
          <a:stretch>
            <a:fillRect/>
          </a:stretch>
        </p:blipFill>
        <p:spPr bwMode="auto">
          <a:xfrm>
            <a:off x="2000232" y="3000372"/>
            <a:ext cx="4667250" cy="214314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8670"/>
          </a:xfrm>
        </p:spPr>
        <p:txBody>
          <a:bodyPr>
            <a:normAutofit/>
          </a:bodyPr>
          <a:lstStyle/>
          <a:p>
            <a:r>
              <a:rPr lang="en-US" b="1" dirty="0"/>
              <a:t>Installing </a:t>
            </a:r>
            <a:r>
              <a:rPr lang="en-US" b="1" dirty="0" err="1" smtClean="0"/>
              <a:t>Gephi</a:t>
            </a:r>
            <a:endParaRPr lang="en-US" dirty="0"/>
          </a:p>
        </p:txBody>
      </p:sp>
      <p:sp>
        <p:nvSpPr>
          <p:cNvPr id="3" name="Content Placeholder 2"/>
          <p:cNvSpPr>
            <a:spLocks noGrp="1"/>
          </p:cNvSpPr>
          <p:nvPr>
            <p:ph idx="1"/>
          </p:nvPr>
        </p:nvSpPr>
        <p:spPr>
          <a:xfrm>
            <a:off x="457200" y="928670"/>
            <a:ext cx="8229600" cy="5197493"/>
          </a:xfrm>
        </p:spPr>
        <p:txBody>
          <a:bodyPr>
            <a:normAutofit/>
          </a:bodyPr>
          <a:lstStyle/>
          <a:p>
            <a:r>
              <a:rPr lang="en-GB" sz="2200" b="1" dirty="0">
                <a:latin typeface="Times New Roman" pitchFamily="18" charset="0"/>
                <a:cs typeface="Times New Roman" pitchFamily="18" charset="0"/>
              </a:rPr>
              <a:t>Step 1:</a:t>
            </a:r>
            <a:r>
              <a:rPr lang="en-GB" sz="2200" dirty="0">
                <a:latin typeface="Times New Roman" pitchFamily="18" charset="0"/>
                <a:cs typeface="Times New Roman" pitchFamily="18" charset="0"/>
              </a:rPr>
              <a:t> Before downloading </a:t>
            </a:r>
            <a:r>
              <a:rPr lang="en-GB" sz="2200" dirty="0" err="1">
                <a:latin typeface="Times New Roman" pitchFamily="18" charset="0"/>
                <a:cs typeface="Times New Roman" pitchFamily="18" charset="0"/>
              </a:rPr>
              <a:t>Gephi</a:t>
            </a:r>
            <a:r>
              <a:rPr lang="en-GB" sz="2200" dirty="0">
                <a:latin typeface="Times New Roman" pitchFamily="18" charset="0"/>
                <a:cs typeface="Times New Roman" pitchFamily="18" charset="0"/>
              </a:rPr>
              <a:t>, ensure that the latest version of Java JRE is installed on your system. If not, first download it from </a:t>
            </a:r>
            <a:r>
              <a:rPr lang="en-GB" sz="2200" u="sng" dirty="0">
                <a:latin typeface="Times New Roman" pitchFamily="18" charset="0"/>
                <a:cs typeface="Times New Roman" pitchFamily="18" charset="0"/>
                <a:hlinkClick r:id="rId2"/>
              </a:rPr>
              <a:t>here</a:t>
            </a:r>
            <a:r>
              <a:rPr lang="en-GB" sz="2200" dirty="0">
                <a:latin typeface="Times New Roman" pitchFamily="18" charset="0"/>
                <a:cs typeface="Times New Roman" pitchFamily="18" charset="0"/>
              </a:rPr>
              <a:t>.</a:t>
            </a: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b="1" dirty="0">
                <a:latin typeface="Times New Roman" pitchFamily="18" charset="0"/>
                <a:cs typeface="Times New Roman" pitchFamily="18" charset="0"/>
              </a:rPr>
              <a:t>Step 2: </a:t>
            </a:r>
            <a:r>
              <a:rPr lang="en-GB" sz="2200" dirty="0">
                <a:latin typeface="Times New Roman" pitchFamily="18" charset="0"/>
                <a:cs typeface="Times New Roman" pitchFamily="18" charset="0"/>
              </a:rPr>
              <a:t>Go to the </a:t>
            </a:r>
            <a:r>
              <a:rPr lang="en-GB" sz="2200" u="sng" dirty="0">
                <a:latin typeface="Times New Roman" pitchFamily="18" charset="0"/>
                <a:cs typeface="Times New Roman" pitchFamily="18" charset="0"/>
                <a:hlinkClick r:id="rId3"/>
              </a:rPr>
              <a:t>official website</a:t>
            </a:r>
            <a:r>
              <a:rPr lang="en-GB" sz="2200" dirty="0">
                <a:latin typeface="Times New Roman" pitchFamily="18" charset="0"/>
                <a:cs typeface="Times New Roman" pitchFamily="18" charset="0"/>
              </a:rPr>
              <a:t> of </a:t>
            </a:r>
            <a:r>
              <a:rPr lang="en-GB" sz="2200" dirty="0" err="1">
                <a:latin typeface="Times New Roman" pitchFamily="18" charset="0"/>
                <a:cs typeface="Times New Roman" pitchFamily="18" charset="0"/>
              </a:rPr>
              <a:t>Gephi</a:t>
            </a:r>
            <a:r>
              <a:rPr lang="en-GB" sz="2200" dirty="0">
                <a:latin typeface="Times New Roman" pitchFamily="18" charset="0"/>
                <a:cs typeface="Times New Roman" pitchFamily="18" charset="0"/>
              </a:rPr>
              <a:t>, and click on Download Now.</a:t>
            </a: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b="1" dirty="0">
                <a:latin typeface="Times New Roman" pitchFamily="18" charset="0"/>
                <a:cs typeface="Times New Roman" pitchFamily="18" charset="0"/>
              </a:rPr>
              <a:t>Step 3: </a:t>
            </a:r>
            <a:r>
              <a:rPr lang="en-GB" sz="2200" dirty="0">
                <a:latin typeface="Times New Roman" pitchFamily="18" charset="0"/>
                <a:cs typeface="Times New Roman" pitchFamily="18" charset="0"/>
              </a:rPr>
              <a:t>Click on the appropriate option accordingly for </a:t>
            </a:r>
            <a:r>
              <a:rPr lang="en-GB" sz="2200" dirty="0" smtClean="0">
                <a:latin typeface="Times New Roman" pitchFamily="18" charset="0"/>
                <a:cs typeface="Times New Roman" pitchFamily="18" charset="0"/>
              </a:rPr>
              <a:t>Downloading </a:t>
            </a:r>
            <a:r>
              <a:rPr lang="en-GB" sz="2200" dirty="0" err="1">
                <a:latin typeface="Times New Roman" pitchFamily="18" charset="0"/>
                <a:cs typeface="Times New Roman" pitchFamily="18" charset="0"/>
              </a:rPr>
              <a:t>Gephi</a:t>
            </a:r>
            <a:r>
              <a:rPr lang="en-GB" sz="2200" dirty="0">
                <a:latin typeface="Times New Roman" pitchFamily="18" charset="0"/>
                <a:cs typeface="Times New Roman" pitchFamily="18" charset="0"/>
              </a:rPr>
              <a:t> either on Windows, Mac, or Linux.</a:t>
            </a:r>
            <a:r>
              <a:rPr lang="en-GB" sz="2200" dirty="0" smtClean="0">
                <a:latin typeface="Times New Roman" pitchFamily="18" charset="0"/>
                <a:cs typeface="Times New Roman" pitchFamily="18" charset="0"/>
              </a:rPr>
              <a:t/>
            </a:r>
            <a:br>
              <a:rPr lang="en-GB" sz="2200" dirty="0" smtClean="0">
                <a:latin typeface="Times New Roman" pitchFamily="18" charset="0"/>
                <a:cs typeface="Times New Roman" pitchFamily="18" charset="0"/>
              </a:rPr>
            </a:br>
            <a:r>
              <a:rPr lang="en-GB" sz="2200" b="1" dirty="0">
                <a:latin typeface="Times New Roman" pitchFamily="18" charset="0"/>
                <a:cs typeface="Times New Roman" pitchFamily="18" charset="0"/>
              </a:rPr>
              <a:t>Step 4: </a:t>
            </a:r>
            <a:r>
              <a:rPr lang="en-GB" sz="2200" dirty="0">
                <a:latin typeface="Times New Roman" pitchFamily="18" charset="0"/>
                <a:cs typeface="Times New Roman" pitchFamily="18" charset="0"/>
              </a:rPr>
              <a:t>Let the download complete, then run the installer.</a:t>
            </a:r>
            <a:endParaRPr lang="en-US" sz="2200" dirty="0">
              <a:latin typeface="Times New Roman" pitchFamily="18" charset="0"/>
              <a:cs typeface="Times New Roman" pitchFamily="18" charset="0"/>
            </a:endParaRPr>
          </a:p>
        </p:txBody>
      </p:sp>
      <p:pic>
        <p:nvPicPr>
          <p:cNvPr id="21506" name="Picture 2" descr="Gephi Setup"/>
          <p:cNvPicPr>
            <a:picLocks noChangeAspect="1" noChangeArrowheads="1"/>
          </p:cNvPicPr>
          <p:nvPr/>
        </p:nvPicPr>
        <p:blipFill>
          <a:blip r:embed="rId4"/>
          <a:srcRect/>
          <a:stretch>
            <a:fillRect/>
          </a:stretch>
        </p:blipFill>
        <p:spPr bwMode="auto">
          <a:xfrm>
            <a:off x="2285984" y="3643314"/>
            <a:ext cx="4300529" cy="3071834"/>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846</Words>
  <Application>Microsoft Office PowerPoint</Application>
  <PresentationFormat>On-screen Show (4:3)</PresentationFormat>
  <Paragraphs>122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Gephi Tool</vt:lpstr>
      <vt:lpstr>Introduction</vt:lpstr>
      <vt:lpstr>What is Gephi good for?</vt:lpstr>
      <vt:lpstr>Data files</vt:lpstr>
      <vt:lpstr>Data files</vt:lpstr>
      <vt:lpstr>Data files</vt:lpstr>
      <vt:lpstr>Data files</vt:lpstr>
      <vt:lpstr>Data files</vt:lpstr>
      <vt:lpstr>Installing Gephi</vt:lpstr>
      <vt:lpstr>Installing Gephi</vt:lpstr>
      <vt:lpstr>Add data to Gephi</vt:lpstr>
      <vt:lpstr>Add data to Gephi</vt:lpstr>
      <vt:lpstr>Add data to Gephi</vt:lpstr>
      <vt:lpstr>Add data to Gephi</vt:lpstr>
      <vt:lpstr>Add data to Gephi</vt:lpstr>
      <vt:lpstr>Add data to Gephi</vt:lpstr>
      <vt:lpstr>Add data to Gephi</vt:lpstr>
      <vt:lpstr>Add data to Gephi</vt:lpstr>
      <vt:lpstr>Add data to Gephi</vt:lpstr>
      <vt:lpstr>Let's start visualizing</vt:lpstr>
      <vt:lpstr>Let's start visualizing</vt:lpstr>
      <vt:lpstr>Ways to find out information from your graph</vt:lpstr>
      <vt:lpstr>Ways to find out information from your graph</vt:lpstr>
      <vt:lpstr>Ways to find out information from your graph</vt:lpstr>
      <vt:lpstr>Ways to find out information from your graph</vt:lpstr>
      <vt:lpstr>Ways to find out information from your graph</vt:lpstr>
      <vt:lpstr>Save your graph and share it</vt:lpstr>
      <vt:lpstr>Advantages of Gephi</vt:lpstr>
      <vt:lpstr>Disadvantages of Gephi</vt:lpstr>
      <vt:lpstr>Applications of Gephi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Gephi Tool</dc:title>
  <dc:creator>User</dc:creator>
  <cp:lastModifiedBy>User</cp:lastModifiedBy>
  <cp:revision>21</cp:revision>
  <dcterms:created xsi:type="dcterms:W3CDTF">2024-02-07T03:10:29Z</dcterms:created>
  <dcterms:modified xsi:type="dcterms:W3CDTF">2024-02-07T05:45:47Z</dcterms:modified>
</cp:coreProperties>
</file>