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92771"/>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Gunjan Kumari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A.B.R.P.G. College </a:t>
            </a:r>
            <a:r>
              <a:rPr lang="en-US" sz="2000" b="1" dirty="0" err="1">
                <a:solidFill>
                  <a:schemeClr val="accent1">
                    <a:lumMod val="75000"/>
                  </a:schemeClr>
                </a:solidFill>
                <a:latin typeface="Arial"/>
                <a:cs typeface="Arial"/>
              </a:rPr>
              <a:t>Anpara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Sonebhadra</a:t>
            </a:r>
            <a:r>
              <a:rPr lang="en-US" sz="2000" b="1" dirty="0">
                <a:solidFill>
                  <a:schemeClr val="accent1">
                    <a:lumMod val="75000"/>
                  </a:schemeClr>
                </a:solidFill>
                <a:latin typeface="Arial"/>
                <a:cs typeface="Arial"/>
              </a:rPr>
              <a:t> Uttar Pradesh</a:t>
            </a:r>
          </a:p>
          <a:p>
            <a:r>
              <a:rPr lang="en-US" sz="2400" b="1" dirty="0">
                <a:solidFill>
                  <a:schemeClr val="accent1">
                    <a:lumMod val="75000"/>
                  </a:schemeClr>
                </a:solidFill>
                <a:latin typeface="Arial"/>
                <a:cs typeface="Arial"/>
              </a:rPr>
              <a:t>Bachelor Of Computer Application</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 </a:t>
            </a:r>
            <a:r>
              <a:rPr lang="en-IN" sz="2000" b="1" dirty="0">
                <a:solidFill>
                  <a:srgbClr val="0F0F0F"/>
                </a:solidFill>
                <a:latin typeface="Arial" panose="020B0604020202020204" pitchFamily="34" charset="0"/>
                <a:ea typeface="+mn-lt"/>
                <a:cs typeface="Arial" panose="020B0604020202020204" pitchFamily="34" charset="0"/>
              </a:rPr>
              <a:t>IBM Cloud Lite Documentation </a:t>
            </a:r>
            <a:r>
              <a:rPr lang="en-IN" sz="2000" dirty="0">
                <a:solidFill>
                  <a:srgbClr val="0F0F0F"/>
                </a:solidFill>
                <a:ea typeface="+mn-lt"/>
                <a:cs typeface="+mn-lt"/>
              </a:rPr>
              <a:t>– https://www.ibm.com/cloud/lite  </a:t>
            </a:r>
          </a:p>
          <a:p>
            <a:pPr marL="305435" indent="-305435"/>
            <a:r>
              <a:rPr lang="en-IN" sz="2000" dirty="0">
                <a:solidFill>
                  <a:srgbClr val="0F0F0F"/>
                </a:solidFill>
                <a:ea typeface="+mn-lt"/>
                <a:cs typeface="+mn-lt"/>
              </a:rPr>
              <a:t> </a:t>
            </a:r>
            <a:r>
              <a:rPr lang="en-IN" sz="2000" b="1" dirty="0">
                <a:solidFill>
                  <a:srgbClr val="0F0F0F"/>
                </a:solidFill>
                <a:latin typeface="Arial" panose="020B0604020202020204" pitchFamily="34" charset="0"/>
                <a:ea typeface="+mn-lt"/>
                <a:cs typeface="Arial" panose="020B0604020202020204" pitchFamily="34" charset="0"/>
              </a:rPr>
              <a:t>IBM Watson Assistant </a:t>
            </a:r>
            <a:r>
              <a:rPr lang="en-IN" sz="2000" dirty="0">
                <a:solidFill>
                  <a:srgbClr val="0F0F0F"/>
                </a:solidFill>
                <a:ea typeface="+mn-lt"/>
                <a:cs typeface="+mn-lt"/>
              </a:rPr>
              <a:t>– https://www.ibm.com/cloud/watson-assistant/  </a:t>
            </a:r>
          </a:p>
          <a:p>
            <a:pPr marL="305435" indent="-305435"/>
            <a:r>
              <a:rPr lang="en-IN" sz="2000" dirty="0">
                <a:solidFill>
                  <a:srgbClr val="0F0F0F"/>
                </a:solidFill>
                <a:ea typeface="+mn-lt"/>
                <a:cs typeface="+mn-lt"/>
              </a:rPr>
              <a:t> </a:t>
            </a:r>
            <a:r>
              <a:rPr lang="en-IN" sz="2000" b="1" dirty="0">
                <a:solidFill>
                  <a:srgbClr val="0F0F0F"/>
                </a:solidFill>
                <a:latin typeface="Arial" panose="020B0604020202020204" pitchFamily="34" charset="0"/>
                <a:ea typeface="+mn-lt"/>
                <a:cs typeface="Arial" panose="020B0604020202020204" pitchFamily="34" charset="0"/>
              </a:rPr>
              <a:t>Natural Language Processing </a:t>
            </a:r>
            <a:r>
              <a:rPr lang="en-IN" sz="2000" dirty="0">
                <a:solidFill>
                  <a:srgbClr val="0F0F0F"/>
                </a:solidFill>
                <a:latin typeface="Arial" panose="020B0604020202020204" pitchFamily="34" charset="0"/>
                <a:ea typeface="+mn-lt"/>
                <a:cs typeface="Arial" panose="020B0604020202020204" pitchFamily="34" charset="0"/>
              </a:rPr>
              <a:t>– </a:t>
            </a:r>
            <a:r>
              <a:rPr lang="en-IN" sz="2000" dirty="0">
                <a:solidFill>
                  <a:srgbClr val="0F0F0F"/>
                </a:solidFill>
                <a:ea typeface="+mn-lt"/>
                <a:cs typeface="+mn-lt"/>
              </a:rPr>
              <a:t>https://en.wikipedia.org/wiki/Natural_language_processing  </a:t>
            </a:r>
          </a:p>
          <a:p>
            <a:pPr marL="305435" indent="-305435"/>
            <a:r>
              <a:rPr lang="en-IN" sz="2000" b="1" dirty="0">
                <a:solidFill>
                  <a:srgbClr val="0F0F0F"/>
                </a:solidFill>
                <a:ea typeface="+mn-lt"/>
                <a:cs typeface="+mn-lt"/>
              </a:rPr>
              <a:t> </a:t>
            </a:r>
            <a:r>
              <a:rPr lang="en-IN" sz="2000" b="1" dirty="0">
                <a:solidFill>
                  <a:srgbClr val="0F0F0F"/>
                </a:solidFill>
                <a:latin typeface="Arial" panose="020B0604020202020204" pitchFamily="34" charset="0"/>
                <a:ea typeface="+mn-lt"/>
                <a:cs typeface="Arial" panose="020B0604020202020204" pitchFamily="34" charset="0"/>
              </a:rPr>
              <a:t>AI in Education </a:t>
            </a:r>
            <a:r>
              <a:rPr lang="en-IN" sz="2000" b="1" dirty="0">
                <a:solidFill>
                  <a:srgbClr val="0F0F0F"/>
                </a:solidFill>
                <a:ea typeface="+mn-lt"/>
                <a:cs typeface="+mn-lt"/>
              </a:rPr>
              <a:t>– </a:t>
            </a:r>
            <a:r>
              <a:rPr lang="en-IN" sz="2000" dirty="0">
                <a:solidFill>
                  <a:srgbClr val="0F0F0F"/>
                </a:solidFill>
                <a:ea typeface="+mn-lt"/>
                <a:cs typeface="+mn-lt"/>
              </a:rPr>
              <a:t>Research papers and case studies from Google Scholar  </a:t>
            </a:r>
          </a:p>
          <a:p>
            <a:pPr marL="305435" indent="-305435"/>
            <a:r>
              <a:rPr lang="en-IN" sz="2000" dirty="0">
                <a:solidFill>
                  <a:srgbClr val="0F0F0F"/>
                </a:solidFill>
                <a:ea typeface="+mn-lt"/>
                <a:cs typeface="+mn-lt"/>
              </a:rPr>
              <a:t> </a:t>
            </a:r>
            <a:r>
              <a:rPr lang="en-IN" sz="2000" b="1" dirty="0">
                <a:solidFill>
                  <a:srgbClr val="0F0F0F"/>
                </a:solidFill>
                <a:latin typeface="Arial" panose="020B0604020202020204" pitchFamily="34" charset="0"/>
                <a:ea typeface="+mn-lt"/>
                <a:cs typeface="Arial" panose="020B0604020202020204" pitchFamily="34" charset="0"/>
              </a:rPr>
              <a:t>Library Management Systems – </a:t>
            </a:r>
            <a:r>
              <a:rPr lang="en-IN" sz="2000" dirty="0">
                <a:solidFill>
                  <a:srgbClr val="0F0F0F"/>
                </a:solidFill>
                <a:ea typeface="+mn-lt"/>
                <a:cs typeface="+mn-lt"/>
              </a:rPr>
              <a:t>https://en.wikipedia.org/wiki/Integrated_library_system  </a:t>
            </a:r>
          </a:p>
          <a:p>
            <a:pPr marL="305435" indent="-305435"/>
            <a:r>
              <a:rPr lang="en-IN" sz="2000" b="1" dirty="0">
                <a:solidFill>
                  <a:srgbClr val="0F0F0F"/>
                </a:solidFill>
                <a:latin typeface="Arial" panose="020B0604020202020204" pitchFamily="34" charset="0"/>
                <a:ea typeface="+mn-lt"/>
                <a:cs typeface="Arial" panose="020B0604020202020204" pitchFamily="34" charset="0"/>
              </a:rPr>
              <a:t>Official Course Syllabus and Library Data </a:t>
            </a:r>
            <a:r>
              <a:rPr lang="en-IN" sz="2000" dirty="0">
                <a:solidFill>
                  <a:srgbClr val="0F0F0F"/>
                </a:solidFill>
                <a:ea typeface="+mn-lt"/>
                <a:cs typeface="+mn-lt"/>
              </a:rPr>
              <a:t>– (Institution-specific internal documents)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0" name="Content Placeholder 9">
            <a:extLst>
              <a:ext uri="{FF2B5EF4-FFF2-40B4-BE49-F238E27FC236}">
                <a16:creationId xmlns:a16="http://schemas.microsoft.com/office/drawing/2014/main" id="{720A874D-B135-84B3-D638-063E4EA71A36}"/>
              </a:ext>
            </a:extLst>
          </p:cNvPr>
          <p:cNvPicPr>
            <a:picLocks noGrp="1" noChangeAspect="1"/>
          </p:cNvPicPr>
          <p:nvPr>
            <p:ph idx="1"/>
          </p:nvPr>
        </p:nvPicPr>
        <p:blipFill>
          <a:blip r:embed="rId2"/>
          <a:stretch>
            <a:fillRect/>
          </a:stretch>
        </p:blipFill>
        <p:spPr>
          <a:xfrm>
            <a:off x="3071906" y="1301750"/>
            <a:ext cx="6048188" cy="4673600"/>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C407D20-A1AF-8BB3-04BF-EAAF1E2A90E9}"/>
              </a:ext>
            </a:extLst>
          </p:cNvPr>
          <p:cNvPicPr>
            <a:picLocks noGrp="1" noChangeAspect="1"/>
          </p:cNvPicPr>
          <p:nvPr>
            <p:ph idx="1"/>
          </p:nvPr>
        </p:nvPicPr>
        <p:blipFill>
          <a:blip r:embed="rId2"/>
          <a:stretch>
            <a:fillRect/>
          </a:stretch>
        </p:blipFill>
        <p:spPr>
          <a:xfrm>
            <a:off x="3071906" y="1301750"/>
            <a:ext cx="6048188" cy="4673600"/>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38C07C7-6EE3-B230-651D-B380765407CF}"/>
              </a:ext>
            </a:extLst>
          </p:cNvPr>
          <p:cNvPicPr>
            <a:picLocks noGrp="1" noChangeAspect="1"/>
          </p:cNvPicPr>
          <p:nvPr>
            <p:ph idx="1"/>
          </p:nvPr>
        </p:nvPicPr>
        <p:blipFill>
          <a:blip r:embed="rId2"/>
          <a:stretch>
            <a:fillRect/>
          </a:stretch>
        </p:blipFill>
        <p:spPr>
          <a:xfrm>
            <a:off x="3510116" y="1482244"/>
            <a:ext cx="6813755" cy="4673600"/>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000" dirty="0">
                <a:solidFill>
                  <a:srgbClr val="0F0F0F"/>
                </a:solidFill>
                <a:ea typeface="+mn-lt"/>
                <a:cs typeface="+mn-lt"/>
              </a:rPr>
              <a:t>Example: </a:t>
            </a:r>
            <a:r>
              <a:rPr lang="en-US" sz="2000" dirty="0"/>
              <a:t>A Library AI Agent is an intelligent system designed to assist students in finding the right learning materials based on their academic needs. It can autonomously analyze user profiles, study topics, and course syllabi to suggest relevant books and resources. Using natural language processing, it understands student queries and matches them with the most suitable books in the library database. The agent can check real-time book availability, prioritize high-demand titles, and assist with reservation or waitlist actions. It saves time by streamlining the search process and offering personalized recommendations aligned with current academic work. Library AI Agents enhance access, engagement, and resource utilization in educational environments.</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49"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025" y="1301750"/>
            <a:ext cx="11029950" cy="4673600"/>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800" b="1" dirty="0"/>
          </a:p>
          <a:p>
            <a:pPr marL="0" indent="0">
              <a:buNone/>
            </a:pPr>
            <a:endParaRPr lang="en-IN" dirty="0"/>
          </a:p>
        </p:txBody>
      </p:sp>
      <p:sp>
        <p:nvSpPr>
          <p:cNvPr id="50" name="Content Placeholder 1">
            <a:extLst>
              <a:ext uri="{FF2B5EF4-FFF2-40B4-BE49-F238E27FC236}">
                <a16:creationId xmlns:a16="http://schemas.microsoft.com/office/drawing/2014/main" id="{F2798D2E-597E-5270-99E0-4E30829A380C}"/>
              </a:ext>
            </a:extLst>
          </p:cNvPr>
          <p:cNvSpPr txBox="1">
            <a:spLocks/>
          </p:cNvSpPr>
          <p:nvPr/>
        </p:nvSpPr>
        <p:spPr>
          <a:xfrm>
            <a:off x="441671" y="1022556"/>
            <a:ext cx="11613485" cy="5628796"/>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endParaRPr lang="en-US" sz="800" b="1"/>
          </a:p>
          <a:p>
            <a:pPr marL="0" indent="0">
              <a:buFont typeface="Wingdings 2" panose="05020102010507070707" pitchFamily="18" charset="2"/>
              <a:buNone/>
            </a:pPr>
            <a:endParaRPr lang="en-IN" dirty="0"/>
          </a:p>
        </p:txBody>
      </p:sp>
      <p:sp>
        <p:nvSpPr>
          <p:cNvPr id="51" name="Content Placeholder 1">
            <a:extLst>
              <a:ext uri="{FF2B5EF4-FFF2-40B4-BE49-F238E27FC236}">
                <a16:creationId xmlns:a16="http://schemas.microsoft.com/office/drawing/2014/main" id="{75A78125-EB5A-AD67-212C-E70689AB998A}"/>
              </a:ext>
            </a:extLst>
          </p:cNvPr>
          <p:cNvSpPr txBox="1">
            <a:spLocks/>
          </p:cNvSpPr>
          <p:nvPr/>
        </p:nvSpPr>
        <p:spPr>
          <a:xfrm>
            <a:off x="594071" y="1174956"/>
            <a:ext cx="11613485" cy="5628796"/>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endParaRPr lang="en-US" sz="800" b="1"/>
          </a:p>
          <a:p>
            <a:pPr marL="0" indent="0">
              <a:buFont typeface="Wingdings 2" panose="05020102010507070707" pitchFamily="18" charset="2"/>
              <a:buNone/>
            </a:pPr>
            <a:endParaRPr lang="en-IN" dirty="0"/>
          </a:p>
        </p:txBody>
      </p:sp>
      <p:sp>
        <p:nvSpPr>
          <p:cNvPr id="85" name="TextBox 84">
            <a:extLst>
              <a:ext uri="{FF2B5EF4-FFF2-40B4-BE49-F238E27FC236}">
                <a16:creationId xmlns:a16="http://schemas.microsoft.com/office/drawing/2014/main" id="{96B82425-C86A-6557-2D0F-DF51CD15E777}"/>
              </a:ext>
            </a:extLst>
          </p:cNvPr>
          <p:cNvSpPr txBox="1"/>
          <p:nvPr/>
        </p:nvSpPr>
        <p:spPr>
          <a:xfrm>
            <a:off x="441670" y="1166217"/>
            <a:ext cx="11613485" cy="5516895"/>
          </a:xfrm>
          <a:prstGeom prst="rect">
            <a:avLst/>
          </a:prstGeom>
          <a:noFill/>
        </p:spPr>
        <p:txBody>
          <a:bodyPr wrap="square">
            <a:spAutoFit/>
          </a:bodyPr>
          <a:lstStyle/>
          <a:p>
            <a:r>
              <a:rPr lang="en-IN" sz="1100" b="1" dirty="0">
                <a:latin typeface="Aptos" panose="020B0004020202020204" pitchFamily="34" charset="0"/>
              </a:rPr>
              <a:t>The proposed system aims to help students easily find the most relevant academic books using intelligent automation. It uses natural language processing, user profiling, and cloud-based services to provide smart, real-time book recommendations.</a:t>
            </a:r>
          </a:p>
          <a:p>
            <a:endParaRPr lang="en-IN" sz="1100" b="1" dirty="0"/>
          </a:p>
          <a:p>
            <a:pPr marL="171450" indent="-171450">
              <a:buFont typeface="Wingdings" panose="05000000000000000000" pitchFamily="2" charset="2"/>
              <a:buChar char="§"/>
            </a:pPr>
            <a:r>
              <a:rPr lang="en-IN" sz="1100" b="1" dirty="0"/>
              <a:t> </a:t>
            </a:r>
            <a:r>
              <a:rPr lang="en-IN" sz="1100" b="1" dirty="0">
                <a:latin typeface="Aptos" panose="020B0004020202020204" pitchFamily="34" charset="0"/>
              </a:rPr>
              <a:t>Data Collection:</a:t>
            </a:r>
          </a:p>
          <a:p>
            <a:r>
              <a:rPr lang="en-IN" sz="1100" b="1" dirty="0"/>
              <a:t>     </a:t>
            </a:r>
            <a:r>
              <a:rPr lang="en-IN" sz="1100" dirty="0">
                <a:latin typeface="Aptos" panose="020B0004020202020204" pitchFamily="34" charset="0"/>
              </a:rPr>
              <a:t>• Collect metadata of books including titles, subjects, authors, availability status, and semester relevance  </a:t>
            </a:r>
          </a:p>
          <a:p>
            <a:r>
              <a:rPr lang="en-IN" sz="1100" dirty="0">
                <a:latin typeface="Aptos" panose="020B0004020202020204" pitchFamily="34" charset="0"/>
              </a:rPr>
              <a:t>      • Capture student information such as course, semester, and subject preferences  </a:t>
            </a:r>
          </a:p>
          <a:p>
            <a:r>
              <a:rPr lang="en-IN" sz="1100" dirty="0">
                <a:latin typeface="Aptos" panose="020B0004020202020204" pitchFamily="34" charset="0"/>
              </a:rPr>
              <a:t>      • Track high-demand books, reservations, and usage logs to refine suggestions</a:t>
            </a:r>
          </a:p>
          <a:p>
            <a:endParaRPr lang="en-IN" sz="1100" b="1" dirty="0"/>
          </a:p>
          <a:p>
            <a:pPr marL="171450" indent="-171450">
              <a:buFont typeface="Wingdings" panose="05000000000000000000" pitchFamily="2" charset="2"/>
              <a:buChar char="§"/>
            </a:pPr>
            <a:r>
              <a:rPr lang="en-IN" sz="1100" b="1" dirty="0">
                <a:latin typeface="Aptos" panose="020B0004020202020204" pitchFamily="34" charset="0"/>
                <a:cs typeface="Arial" panose="020B0604020202020204" pitchFamily="34" charset="0"/>
              </a:rPr>
              <a:t> Data Preprocessing:</a:t>
            </a:r>
          </a:p>
          <a:p>
            <a:r>
              <a:rPr lang="en-IN" sz="1100" b="1" dirty="0">
                <a:latin typeface="Aptos" panose="020B0004020202020204" pitchFamily="34" charset="0"/>
              </a:rPr>
              <a:t>      </a:t>
            </a:r>
            <a:r>
              <a:rPr lang="en-IN" sz="1100" dirty="0">
                <a:latin typeface="Aptos" panose="020B0004020202020204" pitchFamily="34" charset="0"/>
              </a:rPr>
              <a:t>• Clean book data (remove duplicates, fill missing values, correct labels)  </a:t>
            </a:r>
          </a:p>
          <a:p>
            <a:r>
              <a:rPr lang="en-IN" sz="1100" dirty="0">
                <a:latin typeface="Aptos" panose="020B0004020202020204" pitchFamily="34" charset="0"/>
              </a:rPr>
              <a:t>      • Categorize books by subject and academic level  </a:t>
            </a:r>
          </a:p>
          <a:p>
            <a:r>
              <a:rPr lang="en-IN" sz="1100" dirty="0">
                <a:latin typeface="Aptos" panose="020B0004020202020204" pitchFamily="34" charset="0"/>
              </a:rPr>
              <a:t>      • Extract keywords and tag books for better query matching using NLP techniques</a:t>
            </a:r>
          </a:p>
          <a:p>
            <a:endParaRPr lang="en-IN" sz="1100" b="1" dirty="0"/>
          </a:p>
          <a:p>
            <a:pPr marL="171450" indent="-171450">
              <a:buFont typeface="Wingdings" panose="05000000000000000000" pitchFamily="2" charset="2"/>
              <a:buChar char="§"/>
            </a:pPr>
            <a:r>
              <a:rPr lang="en-IN" sz="1100" b="1" dirty="0">
                <a:latin typeface="Arial" panose="020B0604020202020204" pitchFamily="34" charset="0"/>
                <a:cs typeface="Arial" panose="020B0604020202020204" pitchFamily="34" charset="0"/>
              </a:rPr>
              <a:t> </a:t>
            </a:r>
            <a:r>
              <a:rPr lang="en-IN" sz="1100" b="1" dirty="0">
                <a:latin typeface="Aptos" panose="020B0004020202020204" pitchFamily="34" charset="0"/>
                <a:cs typeface="Arial" panose="020B0604020202020204" pitchFamily="34" charset="0"/>
              </a:rPr>
              <a:t>Natural Language Processing &amp; Matching:</a:t>
            </a:r>
          </a:p>
          <a:p>
            <a:r>
              <a:rPr lang="en-IN" sz="1100" b="1" dirty="0">
                <a:latin typeface="Aptos" panose="020B0004020202020204" pitchFamily="34" charset="0"/>
              </a:rPr>
              <a:t>     </a:t>
            </a:r>
            <a:r>
              <a:rPr lang="en-IN" sz="1100" dirty="0">
                <a:latin typeface="Aptos" panose="020B0004020202020204" pitchFamily="34" charset="0"/>
              </a:rPr>
              <a:t>• Use NLP (IBM Watson Assistant or IBM Granite) to understand student queries  </a:t>
            </a:r>
          </a:p>
          <a:p>
            <a:r>
              <a:rPr lang="en-IN" sz="1100" dirty="0">
                <a:latin typeface="Aptos" panose="020B0004020202020204" pitchFamily="34" charset="0"/>
              </a:rPr>
              <a:t>     • Identify subject and semester context from user input  </a:t>
            </a:r>
          </a:p>
          <a:p>
            <a:r>
              <a:rPr lang="en-IN" sz="1100" dirty="0">
                <a:latin typeface="Aptos" panose="020B0004020202020204" pitchFamily="34" charset="0"/>
              </a:rPr>
              <a:t>     • Match the query with the most relevant books from the library database</a:t>
            </a:r>
          </a:p>
          <a:p>
            <a:endParaRPr lang="en-IN" sz="1100" b="1" dirty="0"/>
          </a:p>
          <a:p>
            <a:pPr marL="171450" indent="-171450">
              <a:buFont typeface="Wingdings" panose="05000000000000000000" pitchFamily="2" charset="2"/>
              <a:buChar char="§"/>
            </a:pPr>
            <a:r>
              <a:rPr lang="en-IN" sz="1100" b="1" dirty="0">
                <a:latin typeface="Aptos" panose="020B0004020202020204" pitchFamily="34" charset="0"/>
              </a:rPr>
              <a:t> </a:t>
            </a:r>
            <a:r>
              <a:rPr lang="en-IN" sz="1100" b="1" dirty="0">
                <a:latin typeface="Aptos" panose="020B0004020202020204" pitchFamily="34" charset="0"/>
                <a:cs typeface="Arial" panose="020B0604020202020204" pitchFamily="34" charset="0"/>
              </a:rPr>
              <a:t>Deployment:</a:t>
            </a:r>
          </a:p>
          <a:p>
            <a:r>
              <a:rPr lang="en-IN" sz="1100" b="1" dirty="0">
                <a:latin typeface="Aptos" panose="020B0004020202020204" pitchFamily="34" charset="0"/>
              </a:rPr>
              <a:t>     • </a:t>
            </a:r>
            <a:r>
              <a:rPr lang="en-IN" sz="1100" dirty="0">
                <a:latin typeface="Aptos" panose="020B0004020202020204" pitchFamily="34" charset="0"/>
              </a:rPr>
              <a:t>Design a simple chatbot or web-based interface for student interaction  </a:t>
            </a:r>
          </a:p>
          <a:p>
            <a:r>
              <a:rPr lang="en-IN" sz="1100" dirty="0">
                <a:latin typeface="Aptos" panose="020B0004020202020204" pitchFamily="34" charset="0"/>
              </a:rPr>
              <a:t>     • Deploy the solution on IBM Cloud Lite for reliability, scalability, and easy access  </a:t>
            </a:r>
          </a:p>
          <a:p>
            <a:r>
              <a:rPr lang="en-IN" sz="1100" dirty="0">
                <a:latin typeface="Aptos" panose="020B0004020202020204" pitchFamily="34" charset="0"/>
              </a:rPr>
              <a:t>     • Integrate real-time book availability and reservation features</a:t>
            </a:r>
          </a:p>
          <a:p>
            <a:endParaRPr lang="en-IN" sz="1100" b="1" dirty="0"/>
          </a:p>
          <a:p>
            <a:pPr marL="171450" indent="-171450">
              <a:buFont typeface="Wingdings" panose="05000000000000000000" pitchFamily="2" charset="2"/>
              <a:buChar char="§"/>
            </a:pPr>
            <a:r>
              <a:rPr lang="en-IN" sz="1200" b="1" dirty="0">
                <a:latin typeface="Aptos" panose="020B0004020202020204" pitchFamily="34" charset="0"/>
              </a:rPr>
              <a:t>Evaluation:</a:t>
            </a:r>
          </a:p>
          <a:p>
            <a:r>
              <a:rPr lang="en-IN" sz="1100" b="1" dirty="0">
                <a:latin typeface="Aptos" panose="020B0004020202020204" pitchFamily="34" charset="0"/>
              </a:rPr>
              <a:t>     • </a:t>
            </a:r>
            <a:r>
              <a:rPr lang="en-IN" sz="1100" dirty="0">
                <a:latin typeface="Aptos" panose="020B0004020202020204" pitchFamily="34" charset="0"/>
              </a:rPr>
              <a:t>Evaluate system performance based on user feedback and successful query resolution  </a:t>
            </a:r>
          </a:p>
          <a:p>
            <a:r>
              <a:rPr lang="en-IN" sz="1100" dirty="0">
                <a:latin typeface="Aptos" panose="020B0004020202020204" pitchFamily="34" charset="0"/>
              </a:rPr>
              <a:t>     • Measure improvement in book accessibility, response time, and accuracy  </a:t>
            </a:r>
          </a:p>
          <a:p>
            <a:r>
              <a:rPr lang="en-IN" sz="1100" dirty="0">
                <a:latin typeface="Aptos" panose="020B0004020202020204" pitchFamily="34" charset="0"/>
              </a:rPr>
              <a:t>     • Continuously update the book database and NLP model based on usage trends</a:t>
            </a:r>
          </a:p>
          <a:p>
            <a:endParaRPr lang="en-IN" sz="1100" dirty="0"/>
          </a:p>
          <a:p>
            <a:pPr marL="171450" indent="-171450">
              <a:buFont typeface="Wingdings" panose="05000000000000000000" pitchFamily="2" charset="2"/>
              <a:buChar char="§"/>
            </a:pPr>
            <a:r>
              <a:rPr lang="en-IN" sz="1200" b="1" dirty="0">
                <a:latin typeface="Aptos" panose="020B0004020202020204" pitchFamily="34" charset="0"/>
                <a:cs typeface="Arial" panose="020B0604020202020204" pitchFamily="34" charset="0"/>
              </a:rPr>
              <a:t> Result:</a:t>
            </a:r>
          </a:p>
          <a:p>
            <a:r>
              <a:rPr lang="en-IN" sz="1100" b="1" dirty="0">
                <a:latin typeface="Aptos" panose="020B0004020202020204" pitchFamily="34" charset="0"/>
              </a:rPr>
              <a:t>     • </a:t>
            </a:r>
            <a:r>
              <a:rPr lang="en-IN" sz="1100" dirty="0">
                <a:latin typeface="Aptos" panose="020B0004020202020204" pitchFamily="34" charset="0"/>
              </a:rPr>
              <a:t>Students get accurate book suggestions instantly  </a:t>
            </a:r>
          </a:p>
          <a:p>
            <a:r>
              <a:rPr lang="en-IN" sz="1100" dirty="0">
                <a:latin typeface="Aptos" panose="020B0004020202020204" pitchFamily="34" charset="0"/>
              </a:rPr>
              <a:t>     • Library engagement and book utilization improve  </a:t>
            </a:r>
          </a:p>
          <a:p>
            <a:r>
              <a:rPr lang="en-IN" sz="1100" dirty="0">
                <a:latin typeface="Aptos" panose="020B0004020202020204" pitchFamily="34" charset="0"/>
              </a:rPr>
              <a:t>     • Personalized, AI-driven experience enhances academic learning efficiency</a:t>
            </a:r>
            <a:endParaRPr lang="en-IN" sz="2400" dirty="0">
              <a:latin typeface="Aptos" panose="020B00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11045"/>
            <a:ext cx="11029615" cy="5604715"/>
          </a:xfrm>
        </p:spPr>
        <p:txBody>
          <a:bodyPr>
            <a:normAutofit fontScale="25000" lnSpcReduction="20000"/>
          </a:bodyPr>
          <a:lstStyle/>
          <a:p>
            <a:endParaRPr lang="en-IN" sz="1050" b="1" dirty="0">
              <a:latin typeface="Arial" panose="020B0604020202020204" pitchFamily="34" charset="0"/>
              <a:cs typeface="Arial" panose="020B0604020202020204" pitchFamily="34" charset="0"/>
            </a:endParaRPr>
          </a:p>
          <a:p>
            <a:r>
              <a:rPr lang="en-IN" sz="5600" b="1" dirty="0">
                <a:latin typeface="Arial" panose="020B0604020202020204" pitchFamily="34" charset="0"/>
                <a:cs typeface="Arial" panose="020B0604020202020204" pitchFamily="34" charset="0"/>
              </a:rPr>
              <a:t>System Requirements</a:t>
            </a:r>
            <a:r>
              <a:rPr lang="en-IN" sz="5600" b="1" dirty="0">
                <a:latin typeface="Aptos" panose="020B0004020202020204" pitchFamily="34" charset="0"/>
              </a:rPr>
              <a:t>:</a:t>
            </a:r>
          </a:p>
          <a:p>
            <a:pPr>
              <a:buFont typeface="Arial" panose="020B0604020202020204" pitchFamily="34" charset="0"/>
              <a:buChar char="•"/>
            </a:pPr>
            <a:r>
              <a:rPr lang="en-IN" sz="4000" b="1" dirty="0">
                <a:latin typeface="Arial" panose="020B0604020202020204" pitchFamily="34" charset="0"/>
                <a:cs typeface="Arial" panose="020B0604020202020204" pitchFamily="34" charset="0"/>
              </a:rPr>
              <a:t>Operating System:</a:t>
            </a:r>
            <a:r>
              <a:rPr lang="en-IN" sz="4000" dirty="0">
                <a:latin typeface="Arial" panose="020B0604020202020204" pitchFamily="34" charset="0"/>
                <a:cs typeface="Arial" panose="020B0604020202020204" pitchFamily="34" charset="0"/>
              </a:rPr>
              <a:t> </a:t>
            </a:r>
            <a:r>
              <a:rPr lang="en-IN" sz="4000" dirty="0"/>
              <a:t>Windows 10 / Ubuntu / macOS</a:t>
            </a:r>
          </a:p>
          <a:p>
            <a:pPr>
              <a:buFont typeface="Arial" panose="020B0604020202020204" pitchFamily="34" charset="0"/>
              <a:buChar char="•"/>
            </a:pPr>
            <a:r>
              <a:rPr lang="en-IN" sz="4000" b="1" dirty="0">
                <a:latin typeface="Arial" panose="020B0604020202020204" pitchFamily="34" charset="0"/>
                <a:cs typeface="Arial" panose="020B0604020202020204" pitchFamily="34" charset="0"/>
              </a:rPr>
              <a:t>Processor:</a:t>
            </a:r>
            <a:r>
              <a:rPr lang="en-IN" sz="4000" dirty="0">
                <a:latin typeface="Arial" panose="020B0604020202020204" pitchFamily="34" charset="0"/>
                <a:cs typeface="Arial" panose="020B0604020202020204" pitchFamily="34" charset="0"/>
              </a:rPr>
              <a:t> </a:t>
            </a:r>
            <a:r>
              <a:rPr lang="en-IN" sz="4000" dirty="0"/>
              <a:t>Minimum Intel i3 / AMD </a:t>
            </a:r>
            <a:r>
              <a:rPr lang="en-IN" sz="4000" dirty="0" err="1"/>
              <a:t>Ryzen</a:t>
            </a:r>
            <a:r>
              <a:rPr lang="en-IN" sz="4000" dirty="0"/>
              <a:t> 3</a:t>
            </a:r>
          </a:p>
          <a:p>
            <a:pPr>
              <a:buFont typeface="Arial" panose="020B0604020202020204" pitchFamily="34" charset="0"/>
              <a:buChar char="•"/>
            </a:pPr>
            <a:r>
              <a:rPr lang="en-IN" sz="4000" b="1" dirty="0">
                <a:latin typeface="Arial" panose="020B0604020202020204" pitchFamily="34" charset="0"/>
                <a:cs typeface="Arial" panose="020B0604020202020204" pitchFamily="34" charset="0"/>
              </a:rPr>
              <a:t>RAM:</a:t>
            </a:r>
            <a:r>
              <a:rPr lang="en-IN" sz="4000" dirty="0">
                <a:latin typeface="Arial" panose="020B0604020202020204" pitchFamily="34" charset="0"/>
                <a:cs typeface="Arial" panose="020B0604020202020204" pitchFamily="34" charset="0"/>
              </a:rPr>
              <a:t> </a:t>
            </a:r>
            <a:r>
              <a:rPr lang="en-IN" sz="4000" dirty="0"/>
              <a:t>4 GB or higher</a:t>
            </a:r>
          </a:p>
          <a:p>
            <a:pPr>
              <a:buFont typeface="Arial" panose="020B0604020202020204" pitchFamily="34" charset="0"/>
              <a:buChar char="•"/>
            </a:pPr>
            <a:r>
              <a:rPr lang="en-IN" sz="4000" b="1" dirty="0">
                <a:latin typeface="Arial" panose="020B0604020202020204" pitchFamily="34" charset="0"/>
                <a:cs typeface="Arial" panose="020B0604020202020204" pitchFamily="34" charset="0"/>
              </a:rPr>
              <a:t>Internet:</a:t>
            </a:r>
            <a:r>
              <a:rPr lang="en-IN" sz="4000" dirty="0">
                <a:latin typeface="Arial" panose="020B0604020202020204" pitchFamily="34" charset="0"/>
                <a:cs typeface="Arial" panose="020B0604020202020204" pitchFamily="34" charset="0"/>
              </a:rPr>
              <a:t> </a:t>
            </a:r>
            <a:r>
              <a:rPr lang="en-IN" sz="4000" dirty="0"/>
              <a:t>Required for IBM Cloud access</a:t>
            </a:r>
          </a:p>
          <a:p>
            <a:pPr>
              <a:buFont typeface="Arial" panose="020B0604020202020204" pitchFamily="34" charset="0"/>
              <a:buChar char="•"/>
            </a:pPr>
            <a:r>
              <a:rPr lang="en-IN" sz="4000" b="1" dirty="0">
                <a:latin typeface="Arial" panose="020B0604020202020204" pitchFamily="34" charset="0"/>
                <a:cs typeface="Arial" panose="020B0604020202020204" pitchFamily="34" charset="0"/>
              </a:rPr>
              <a:t>Browser:</a:t>
            </a:r>
            <a:r>
              <a:rPr lang="en-IN" sz="4000" dirty="0"/>
              <a:t> Chrome / Firefox (latest version)</a:t>
            </a:r>
          </a:p>
          <a:p>
            <a:pPr>
              <a:buFont typeface="Arial" panose="020B0604020202020204" pitchFamily="34" charset="0"/>
              <a:buChar char="•"/>
            </a:pPr>
            <a:r>
              <a:rPr lang="en-IN" sz="4000" b="1" dirty="0">
                <a:latin typeface="Arial" panose="020B0604020202020204" pitchFamily="34" charset="0"/>
                <a:cs typeface="Arial" panose="020B0604020202020204" pitchFamily="34" charset="0"/>
              </a:rPr>
              <a:t>IBM Cloud Account</a:t>
            </a:r>
            <a:r>
              <a:rPr lang="en-IN" sz="4000" b="1" dirty="0"/>
              <a:t>:</a:t>
            </a:r>
            <a:r>
              <a:rPr lang="en-IN" sz="4000" dirty="0"/>
              <a:t> Lite plan (Free)</a:t>
            </a:r>
          </a:p>
          <a:p>
            <a:pPr>
              <a:buFont typeface="Wingdings" panose="05000000000000000000" pitchFamily="2" charset="2"/>
              <a:buChar char="§"/>
            </a:pPr>
            <a:r>
              <a:rPr lang="en-IN" sz="4400" b="1" dirty="0">
                <a:latin typeface="Arial" panose="020B0604020202020204" pitchFamily="34" charset="0"/>
                <a:cs typeface="Arial" panose="020B0604020202020204" pitchFamily="34" charset="0"/>
              </a:rPr>
              <a:t> </a:t>
            </a:r>
            <a:r>
              <a:rPr lang="en-IN" sz="5600" b="1" dirty="0">
                <a:latin typeface="Arial" panose="020B0604020202020204" pitchFamily="34" charset="0"/>
                <a:cs typeface="Arial" panose="020B0604020202020204" pitchFamily="34" charset="0"/>
              </a:rPr>
              <a:t>Libraries / Tools Required:</a:t>
            </a:r>
          </a:p>
          <a:p>
            <a:pPr>
              <a:buFont typeface="Wingdings" panose="05000000000000000000" pitchFamily="2" charset="2"/>
              <a:buChar char="§"/>
            </a:pPr>
            <a:r>
              <a:rPr lang="en-IN" sz="4000" b="1" dirty="0"/>
              <a:t> </a:t>
            </a:r>
            <a:r>
              <a:rPr lang="en-IN" sz="4000" b="1" dirty="0">
                <a:latin typeface="Arial" panose="020B0604020202020204" pitchFamily="34" charset="0"/>
                <a:cs typeface="Arial" panose="020B0604020202020204" pitchFamily="34" charset="0"/>
              </a:rPr>
              <a:t>Backend &amp; Logic:</a:t>
            </a:r>
          </a:p>
          <a:p>
            <a:pPr marL="0" indent="0">
              <a:buNone/>
            </a:pPr>
            <a:r>
              <a:rPr lang="en-IN" sz="4000" dirty="0"/>
              <a:t>             • IBM Watson Assistant – for natural language understanding (NLP)</a:t>
            </a:r>
          </a:p>
          <a:p>
            <a:pPr marL="0" indent="0">
              <a:buNone/>
            </a:pPr>
            <a:r>
              <a:rPr lang="en-IN" sz="4000" dirty="0"/>
              <a:t>             • IBM Cloud Lite – for hosting and deployment</a:t>
            </a:r>
          </a:p>
          <a:p>
            <a:pPr marL="0" indent="0">
              <a:buNone/>
            </a:pPr>
            <a:r>
              <a:rPr lang="en-IN" sz="4000" dirty="0"/>
              <a:t>             • Node.js or Python – optional for backend processing (if needed)</a:t>
            </a:r>
          </a:p>
          <a:p>
            <a:pPr>
              <a:buFont typeface="Wingdings" panose="05000000000000000000" pitchFamily="2" charset="2"/>
              <a:buChar char="§"/>
            </a:pPr>
            <a:r>
              <a:rPr lang="en-IN" sz="4000" dirty="0"/>
              <a:t> </a:t>
            </a:r>
            <a:r>
              <a:rPr lang="en-IN" sz="4000" b="1" dirty="0">
                <a:latin typeface="Arial" panose="020B0604020202020204" pitchFamily="34" charset="0"/>
                <a:cs typeface="Arial" panose="020B0604020202020204" pitchFamily="34" charset="0"/>
              </a:rPr>
              <a:t>Data Handling:</a:t>
            </a:r>
          </a:p>
          <a:p>
            <a:pPr marL="0" indent="0">
              <a:buNone/>
            </a:pPr>
            <a:r>
              <a:rPr lang="en-IN" sz="4000" dirty="0"/>
              <a:t>            • JSON / Google Sheets – for maintaining book database</a:t>
            </a:r>
          </a:p>
          <a:p>
            <a:pPr marL="0" indent="0">
              <a:buNone/>
            </a:pPr>
            <a:r>
              <a:rPr lang="en-IN" sz="4000" dirty="0"/>
              <a:t>            • CSV – if using tabular form for data input/output</a:t>
            </a:r>
          </a:p>
          <a:p>
            <a:pPr>
              <a:buFont typeface="Wingdings" panose="05000000000000000000" pitchFamily="2" charset="2"/>
              <a:buChar char="§"/>
            </a:pPr>
            <a:r>
              <a:rPr lang="en-IN" sz="4000" dirty="0"/>
              <a:t> </a:t>
            </a:r>
            <a:r>
              <a:rPr lang="en-IN" sz="4000" b="1" dirty="0">
                <a:latin typeface="Arial" panose="020B0604020202020204" pitchFamily="34" charset="0"/>
                <a:cs typeface="Arial" panose="020B0604020202020204" pitchFamily="34" charset="0"/>
              </a:rPr>
              <a:t>Frontend (Optional User Interface):</a:t>
            </a:r>
          </a:p>
          <a:p>
            <a:pPr marL="0" indent="0">
              <a:buNone/>
            </a:pPr>
            <a:r>
              <a:rPr lang="en-IN" sz="4000" dirty="0"/>
              <a:t>           • HTML, CSS, JavaScript – to build a simple chatbot interface</a:t>
            </a:r>
          </a:p>
          <a:p>
            <a:pPr marL="0" indent="0">
              <a:buNone/>
            </a:pPr>
            <a:r>
              <a:rPr lang="en-IN" sz="4000" dirty="0"/>
              <a:t>           • IBM Watson Web Chat integration – for embedding Watson chatbot on a webpage</a:t>
            </a:r>
          </a:p>
          <a:p>
            <a:pPr>
              <a:buFont typeface="Wingdings" panose="05000000000000000000" pitchFamily="2" charset="2"/>
              <a:buChar char="§"/>
            </a:pPr>
            <a:r>
              <a:rPr lang="en-IN" sz="4000" dirty="0"/>
              <a:t> </a:t>
            </a:r>
            <a:r>
              <a:rPr lang="en-IN" sz="4000" b="1" dirty="0">
                <a:latin typeface="Arial" panose="020B0604020202020204" pitchFamily="34" charset="0"/>
                <a:cs typeface="Arial" panose="020B0604020202020204" pitchFamily="34" charset="0"/>
              </a:rPr>
              <a:t>Additional Tools:</a:t>
            </a:r>
          </a:p>
          <a:p>
            <a:pPr marL="0" indent="0">
              <a:buNone/>
            </a:pPr>
            <a:r>
              <a:rPr lang="en-IN" sz="4000" dirty="0"/>
              <a:t>           • IBM Granite (optional) – if using advanced AI/NLP features</a:t>
            </a:r>
          </a:p>
          <a:p>
            <a:pPr marL="0" indent="0">
              <a:buNone/>
            </a:pPr>
            <a:r>
              <a:rPr lang="en-IN" sz="4000" dirty="0"/>
              <a:t>          • Any text/code editor – VS Code, Sublime, or similar</a:t>
            </a:r>
          </a:p>
          <a:p>
            <a:pPr marL="0" indent="0">
              <a:buNone/>
            </a:pPr>
            <a:endParaRPr lang="en-IN" sz="1050" dirty="0"/>
          </a:p>
          <a:p>
            <a:pPr marL="0" indent="0">
              <a:buNone/>
            </a:pPr>
            <a:endParaRPr lang="en-IN" sz="105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393742"/>
          </a:xfrm>
        </p:spPr>
        <p:txBody>
          <a:bodyPr>
            <a:normAutofit/>
          </a:bodyPr>
          <a:lstStyle/>
          <a:p>
            <a:pPr>
              <a:buFont typeface="Wingdings" panose="05000000000000000000" pitchFamily="2" charset="2"/>
              <a:buChar char="§"/>
            </a:pPr>
            <a:r>
              <a:rPr lang="en-US" sz="1050" b="1" dirty="0">
                <a:latin typeface="Arial" panose="020B0604020202020204" pitchFamily="34" charset="0"/>
                <a:ea typeface="+mn-lt"/>
                <a:cs typeface="Arial" panose="020B0604020202020204" pitchFamily="34" charset="0"/>
              </a:rPr>
              <a:t>Algorithm Selection:</a:t>
            </a:r>
          </a:p>
          <a:p>
            <a:pPr marL="305435" indent="-305435"/>
            <a:r>
              <a:rPr lang="en-US" sz="1050" dirty="0">
                <a:ea typeface="+mn-lt"/>
                <a:cs typeface="+mn-lt"/>
              </a:rPr>
              <a:t>The system uses Natural Language Processing (NLP) powered by IBM Watson Assistant to understand student queries and suggest suitable books. Unlike numerical prediction models (like ARIMA or LSTM), this system focuses on semantic matching and intent recognition. NLP was chosen due to the unstructured, query-based nature of the input data (e.g., "Suggest a book for DBMS, semester 4").</a:t>
            </a:r>
          </a:p>
          <a:p>
            <a:pPr marL="305435" indent="-305435"/>
            <a:r>
              <a:rPr lang="en-US" sz="1050" b="1" dirty="0">
                <a:latin typeface="Arial" panose="020B0604020202020204" pitchFamily="34" charset="0"/>
                <a:ea typeface="+mn-lt"/>
                <a:cs typeface="Arial" panose="020B0604020202020204" pitchFamily="34" charset="0"/>
              </a:rPr>
              <a:t>Data Input:</a:t>
            </a:r>
          </a:p>
          <a:p>
            <a:pPr marL="305435" indent="-305435"/>
            <a:r>
              <a:rPr lang="en-US" sz="1050" dirty="0">
                <a:ea typeface="+mn-lt"/>
                <a:cs typeface="+mn-lt"/>
              </a:rPr>
              <a:t> Student query text  </a:t>
            </a:r>
          </a:p>
          <a:p>
            <a:pPr marL="305435" indent="-305435"/>
            <a:r>
              <a:rPr lang="en-US" sz="1050" dirty="0">
                <a:ea typeface="+mn-lt"/>
                <a:cs typeface="+mn-lt"/>
              </a:rPr>
              <a:t> Subject names (e.g., DBMS, OS, CN)  </a:t>
            </a:r>
          </a:p>
          <a:p>
            <a:pPr marL="305435" indent="-305435"/>
            <a:r>
              <a:rPr lang="en-US" sz="1050" dirty="0">
                <a:ea typeface="+mn-lt"/>
                <a:cs typeface="+mn-lt"/>
              </a:rPr>
              <a:t> Semester information  </a:t>
            </a:r>
          </a:p>
          <a:p>
            <a:pPr marL="305435" indent="-305435"/>
            <a:r>
              <a:rPr lang="en-US" sz="1050" dirty="0">
                <a:ea typeface="+mn-lt"/>
                <a:cs typeface="+mn-lt"/>
              </a:rPr>
              <a:t> Book metadata (title, subject, semester, availability)  </a:t>
            </a:r>
          </a:p>
          <a:p>
            <a:pPr marL="305435" indent="-305435"/>
            <a:r>
              <a:rPr lang="en-US" sz="1050" dirty="0">
                <a:ea typeface="+mn-lt"/>
                <a:cs typeface="+mn-lt"/>
              </a:rPr>
              <a:t> Historical query logs (optional for personalization)</a:t>
            </a:r>
          </a:p>
          <a:p>
            <a:pPr marL="305435" indent="-305435"/>
            <a:r>
              <a:rPr lang="en-US" sz="1050" dirty="0">
                <a:ea typeface="+mn-lt"/>
                <a:cs typeface="+mn-lt"/>
              </a:rPr>
              <a:t> </a:t>
            </a:r>
            <a:r>
              <a:rPr lang="en-US" sz="1050" b="1" dirty="0">
                <a:latin typeface="Arial" panose="020B0604020202020204" pitchFamily="34" charset="0"/>
                <a:ea typeface="+mn-lt"/>
                <a:cs typeface="Arial" panose="020B0604020202020204" pitchFamily="34" charset="0"/>
              </a:rPr>
              <a:t>Training Process:</a:t>
            </a:r>
          </a:p>
          <a:p>
            <a:pPr marL="305435" indent="-305435"/>
            <a:r>
              <a:rPr lang="en-US" sz="1050" dirty="0">
                <a:ea typeface="+mn-lt"/>
                <a:cs typeface="+mn-lt"/>
              </a:rPr>
              <a:t> Watson Assistant is trained using sample intents and utterances such as “I need a book for Operating Systems, 3rd semester.”  </a:t>
            </a:r>
          </a:p>
          <a:p>
            <a:pPr marL="305435" indent="-305435"/>
            <a:r>
              <a:rPr lang="en-US" sz="1050" dirty="0">
                <a:ea typeface="+mn-lt"/>
                <a:cs typeface="+mn-lt"/>
              </a:rPr>
              <a:t> Entity recognition (e.g., @subject, @semester) is used to extract structured information from natural queries.  </a:t>
            </a:r>
          </a:p>
          <a:p>
            <a:pPr marL="305435" indent="-305435"/>
            <a:r>
              <a:rPr lang="en-US" sz="1050" dirty="0">
                <a:ea typeface="+mn-lt"/>
                <a:cs typeface="+mn-lt"/>
              </a:rPr>
              <a:t> The assistant is fine-tuned with real or dummy queries to improve accuracy.</a:t>
            </a:r>
          </a:p>
          <a:p>
            <a:pPr marL="305435" indent="-305435"/>
            <a:r>
              <a:rPr lang="en-US" sz="1050" b="1" dirty="0">
                <a:latin typeface="Arial" panose="020B0604020202020204" pitchFamily="34" charset="0"/>
                <a:ea typeface="+mn-lt"/>
                <a:cs typeface="Arial" panose="020B0604020202020204" pitchFamily="34" charset="0"/>
              </a:rPr>
              <a:t> Prediction Process:</a:t>
            </a:r>
          </a:p>
          <a:p>
            <a:pPr marL="305435" indent="-305435"/>
            <a:r>
              <a:rPr lang="en-US" sz="1050" dirty="0">
                <a:ea typeface="+mn-lt"/>
                <a:cs typeface="+mn-lt"/>
              </a:rPr>
              <a:t> When a query is received, the system extracts intent and entities using Watson NLP engine.  </a:t>
            </a:r>
          </a:p>
          <a:p>
            <a:pPr marL="305435" indent="-305435"/>
            <a:r>
              <a:rPr lang="en-US" sz="1050" dirty="0">
                <a:ea typeface="+mn-lt"/>
                <a:cs typeface="+mn-lt"/>
              </a:rPr>
              <a:t> Based on extracted data, the system matches books from the database and filters by subject and semester.  </a:t>
            </a:r>
          </a:p>
          <a:p>
            <a:pPr marL="305435" indent="-305435"/>
            <a:r>
              <a:rPr lang="en-US" sz="1050" dirty="0">
                <a:ea typeface="+mn-lt"/>
                <a:cs typeface="+mn-lt"/>
              </a:rPr>
              <a:t> Availability is checked in real-time, and the best matching book is suggested.  </a:t>
            </a:r>
          </a:p>
          <a:p>
            <a:pPr marL="305435" indent="-305435"/>
            <a:r>
              <a:rPr lang="en-US" sz="1050" dirty="0">
                <a:ea typeface="+mn-lt"/>
                <a:cs typeface="+mn-lt"/>
              </a:rPr>
              <a:t> The model continuously improves as more student interactions are recorded.</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702157"/>
            <a:ext cx="11029615" cy="6042772"/>
          </a:xfrm>
        </p:spPr>
        <p:txBody>
          <a:bodyPr>
            <a:normAutofit/>
          </a:bodyPr>
          <a:lstStyle/>
          <a:p>
            <a:pPr>
              <a:buFont typeface="Wingdings" panose="05000000000000000000" pitchFamily="2" charset="2"/>
              <a:buChar char="§"/>
            </a:pPr>
            <a:endParaRPr lang="en-US" sz="1800" dirty="0">
              <a:solidFill>
                <a:srgbClr val="0F0F0F"/>
              </a:solidFill>
              <a:ea typeface="+mn-lt"/>
              <a:cs typeface="+mn-lt"/>
            </a:endParaRPr>
          </a:p>
          <a:p>
            <a:pPr>
              <a:buFont typeface="Wingdings" panose="05000000000000000000" pitchFamily="2" charset="2"/>
              <a:buChar char="§"/>
            </a:pPr>
            <a:r>
              <a:rPr lang="en-US" sz="1800" dirty="0">
                <a:solidFill>
                  <a:srgbClr val="0F0F0F"/>
                </a:solidFill>
                <a:ea typeface="+mn-lt"/>
                <a:cs typeface="+mn-lt"/>
              </a:rPr>
              <a:t> Students can now find the most suitable books based on subject and semester in just a few seconds using natural language queries.</a:t>
            </a:r>
          </a:p>
          <a:p>
            <a:pPr>
              <a:buFont typeface="Wingdings" panose="05000000000000000000" pitchFamily="2" charset="2"/>
              <a:buChar char="§"/>
            </a:pPr>
            <a:endParaRPr lang="en-US" sz="1800" dirty="0">
              <a:solidFill>
                <a:srgbClr val="0F0F0F"/>
              </a:solidFill>
              <a:ea typeface="+mn-lt"/>
              <a:cs typeface="+mn-lt"/>
            </a:endParaRPr>
          </a:p>
          <a:p>
            <a:pPr>
              <a:buFont typeface="Wingdings" panose="05000000000000000000" pitchFamily="2" charset="2"/>
              <a:buChar char="§"/>
            </a:pPr>
            <a:r>
              <a:rPr lang="en-US" sz="1800" dirty="0">
                <a:solidFill>
                  <a:srgbClr val="0F0F0F"/>
                </a:solidFill>
                <a:ea typeface="+mn-lt"/>
                <a:cs typeface="+mn-lt"/>
              </a:rPr>
              <a:t> Real-time availability and suggestions reduce the time spent searching for books manually.</a:t>
            </a:r>
          </a:p>
          <a:p>
            <a:pPr>
              <a:buFont typeface="Wingdings" panose="05000000000000000000" pitchFamily="2" charset="2"/>
              <a:buChar char="§"/>
            </a:pPr>
            <a:endParaRPr lang="en-US" sz="1800" dirty="0">
              <a:solidFill>
                <a:srgbClr val="0F0F0F"/>
              </a:solidFill>
              <a:ea typeface="+mn-lt"/>
              <a:cs typeface="+mn-lt"/>
            </a:endParaRPr>
          </a:p>
          <a:p>
            <a:pPr>
              <a:buFont typeface="Wingdings" panose="05000000000000000000" pitchFamily="2" charset="2"/>
              <a:buChar char="§"/>
            </a:pPr>
            <a:r>
              <a:rPr lang="en-US" sz="1800" dirty="0">
                <a:solidFill>
                  <a:srgbClr val="0F0F0F"/>
                </a:solidFill>
                <a:ea typeface="+mn-lt"/>
                <a:cs typeface="+mn-lt"/>
              </a:rPr>
              <a:t> The system improves engagement with library resources and enhances the overall academic experience.</a:t>
            </a:r>
          </a:p>
          <a:p>
            <a:pPr>
              <a:buFont typeface="Wingdings" panose="05000000000000000000" pitchFamily="2" charset="2"/>
              <a:buChar char="§"/>
            </a:pPr>
            <a:endParaRPr lang="en-US" sz="1800" dirty="0">
              <a:solidFill>
                <a:srgbClr val="0F0F0F"/>
              </a:solidFill>
              <a:ea typeface="+mn-lt"/>
              <a:cs typeface="+mn-lt"/>
            </a:endParaRPr>
          </a:p>
          <a:p>
            <a:pPr>
              <a:buFont typeface="Wingdings" panose="05000000000000000000" pitchFamily="2" charset="2"/>
              <a:buChar char="§"/>
            </a:pPr>
            <a:r>
              <a:rPr lang="en-US" sz="1800" dirty="0">
                <a:solidFill>
                  <a:srgbClr val="0F0F0F"/>
                </a:solidFill>
                <a:ea typeface="+mn-lt"/>
                <a:cs typeface="+mn-lt"/>
              </a:rPr>
              <a:t>It provides personalized and relevant book recommendations, aligned with students’ academic needs.</a:t>
            </a:r>
          </a:p>
          <a:p>
            <a:pPr>
              <a:buFont typeface="Wingdings" panose="05000000000000000000" pitchFamily="2" charset="2"/>
              <a:buChar char="§"/>
            </a:pPr>
            <a:endParaRPr lang="en-US" sz="1800" dirty="0">
              <a:solidFill>
                <a:srgbClr val="0F0F0F"/>
              </a:solidFill>
              <a:ea typeface="+mn-lt"/>
              <a:cs typeface="+mn-lt"/>
            </a:endParaRPr>
          </a:p>
          <a:p>
            <a:pPr>
              <a:buFont typeface="Wingdings" panose="05000000000000000000" pitchFamily="2" charset="2"/>
              <a:buChar char="§"/>
            </a:pPr>
            <a:r>
              <a:rPr lang="en-US" sz="1800" dirty="0">
                <a:solidFill>
                  <a:srgbClr val="0F0F0F"/>
                </a:solidFill>
                <a:ea typeface="+mn-lt"/>
                <a:cs typeface="+mn-lt"/>
              </a:rPr>
              <a:t> Using IBM Watson Assistant and IBM Cloud Lite ensures scalability, easy deployment, and a smooth user experience.</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800" dirty="0">
                <a:solidFill>
                  <a:srgbClr val="0F0F0F"/>
                </a:solidFill>
                <a:ea typeface="+mn-lt"/>
                <a:cs typeface="+mn-lt"/>
              </a:rPr>
              <a:t>The Library AI Agent is more than just a search tool — it is a personalized academic assistant designed to empower students in their learning journey.</a:t>
            </a:r>
          </a:p>
          <a:p>
            <a:pPr marL="305435" indent="-305435"/>
            <a:endParaRPr lang="en-US" sz="1800" dirty="0">
              <a:solidFill>
                <a:srgbClr val="0F0F0F"/>
              </a:solidFill>
              <a:ea typeface="+mn-lt"/>
              <a:cs typeface="+mn-lt"/>
            </a:endParaRPr>
          </a:p>
          <a:p>
            <a:pPr marL="305435" indent="-305435"/>
            <a:r>
              <a:rPr lang="en-US" sz="1800" dirty="0">
                <a:solidFill>
                  <a:srgbClr val="0F0F0F"/>
                </a:solidFill>
                <a:ea typeface="+mn-lt"/>
                <a:cs typeface="+mn-lt"/>
              </a:rPr>
              <a:t>By using AI-powered natural language processing and real-time data, the system understands individual needs and delivers relevant book recommendations with speed and accuracy.</a:t>
            </a:r>
          </a:p>
          <a:p>
            <a:pPr marL="305435" indent="-305435"/>
            <a:endParaRPr lang="en-US" sz="1800" dirty="0">
              <a:solidFill>
                <a:srgbClr val="0F0F0F"/>
              </a:solidFill>
              <a:ea typeface="+mn-lt"/>
              <a:cs typeface="+mn-lt"/>
            </a:endParaRPr>
          </a:p>
          <a:p>
            <a:pPr marL="305435" indent="-305435"/>
            <a:r>
              <a:rPr lang="en-US" sz="1800" dirty="0">
                <a:solidFill>
                  <a:srgbClr val="0F0F0F"/>
                </a:solidFill>
                <a:ea typeface="+mn-lt"/>
                <a:cs typeface="+mn-lt"/>
              </a:rPr>
              <a:t>Built on IBM Cloud Lite and Watson Assistant, it simplifies access to academic materials, enhances resource utilization, and makes the library smarter, more accessible, and future-ready.</a:t>
            </a:r>
          </a:p>
          <a:p>
            <a:pPr marL="305435" indent="-305435"/>
            <a:endParaRPr lang="en-US" sz="1800" dirty="0">
              <a:solidFill>
                <a:srgbClr val="0F0F0F"/>
              </a:solidFill>
              <a:ea typeface="+mn-lt"/>
              <a:cs typeface="+mn-lt"/>
            </a:endParaRPr>
          </a:p>
          <a:p>
            <a:pPr marL="305435" indent="-305435"/>
            <a:r>
              <a:rPr lang="en-US" sz="1800" dirty="0">
                <a:solidFill>
                  <a:srgbClr val="0F0F0F"/>
                </a:solidFill>
                <a:ea typeface="+mn-lt"/>
                <a:cs typeface="+mn-lt"/>
              </a:rPr>
              <a:t>This project not only saves time and effort but also sets a foundation for transforming how students interact with educational resources in the digital age.</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5472400"/>
          </a:xfrm>
        </p:spPr>
        <p:txBody>
          <a:bodyPr>
            <a:normAutofit/>
          </a:bodyPr>
          <a:lstStyle/>
          <a:p>
            <a:pPr>
              <a:buFont typeface="Wingdings" panose="05000000000000000000" pitchFamily="2" charset="2"/>
              <a:buChar char="§"/>
            </a:pPr>
            <a:r>
              <a:rPr lang="en-US" sz="1600" b="1" dirty="0">
                <a:latin typeface="Arial" panose="020B0604020202020204" pitchFamily="34" charset="0"/>
                <a:cs typeface="Arial" panose="020B0604020202020204" pitchFamily="34" charset="0"/>
              </a:rPr>
              <a:t>Voice-based Search:  </a:t>
            </a:r>
            <a:r>
              <a:rPr lang="en-US" sz="1600" dirty="0"/>
              <a:t>Enable voice interaction for hands-free and faster book discovery.</a:t>
            </a:r>
          </a:p>
          <a:p>
            <a:pPr marL="0" indent="0">
              <a:buNone/>
            </a:pPr>
            <a:endParaRPr lang="en-US" sz="1600" b="1" dirty="0"/>
          </a:p>
          <a:p>
            <a:pPr>
              <a:buFont typeface="Wingdings" panose="05000000000000000000" pitchFamily="2" charset="2"/>
              <a:buChar char="§"/>
            </a:pPr>
            <a:r>
              <a:rPr lang="en-US" sz="1600" b="1" dirty="0">
                <a:latin typeface="Arial" panose="020B0604020202020204" pitchFamily="34" charset="0"/>
                <a:cs typeface="Arial" panose="020B0604020202020204" pitchFamily="34" charset="0"/>
              </a:rPr>
              <a:t> Smart Recommendations:  </a:t>
            </a:r>
            <a:r>
              <a:rPr lang="en-US" sz="1600" dirty="0"/>
              <a:t>Use student history and trending data to suggest new or popular books.</a:t>
            </a:r>
          </a:p>
          <a:p>
            <a:pPr marL="0" indent="0">
              <a:buNone/>
            </a:pPr>
            <a:endParaRPr lang="en-US" sz="1600" b="1" dirty="0"/>
          </a:p>
          <a:p>
            <a:pPr>
              <a:buFont typeface="Wingdings" panose="05000000000000000000" pitchFamily="2" charset="2"/>
              <a:buChar char="§"/>
            </a:pPr>
            <a:r>
              <a:rPr lang="en-US" sz="1600" b="1" dirty="0"/>
              <a:t> </a:t>
            </a:r>
            <a:r>
              <a:rPr lang="en-US" sz="1600" b="1" dirty="0">
                <a:latin typeface="Arial" panose="020B0604020202020204" pitchFamily="34" charset="0"/>
                <a:cs typeface="Arial" panose="020B0604020202020204" pitchFamily="34" charset="0"/>
              </a:rPr>
              <a:t>Advanced Analytics:  </a:t>
            </a:r>
            <a:r>
              <a:rPr lang="en-US" sz="1600" dirty="0"/>
              <a:t>Analyze usage patterns to help librarians manage demand and stock efficiently.</a:t>
            </a:r>
          </a:p>
          <a:p>
            <a:pPr marL="0" indent="0">
              <a:buNone/>
            </a:pPr>
            <a:endParaRPr lang="en-US" sz="1600" b="1" dirty="0"/>
          </a:p>
          <a:p>
            <a:pPr>
              <a:buFont typeface="Wingdings" panose="05000000000000000000" pitchFamily="2" charset="2"/>
              <a:buChar char="§"/>
            </a:pPr>
            <a:r>
              <a:rPr lang="en-US" sz="1600" b="1" dirty="0">
                <a:latin typeface="Arial" panose="020B0604020202020204" pitchFamily="34" charset="0"/>
                <a:cs typeface="Arial" panose="020B0604020202020204" pitchFamily="34" charset="0"/>
              </a:rPr>
              <a:t> LMS Integration:  </a:t>
            </a:r>
            <a:r>
              <a:rPr lang="en-US" sz="1600" dirty="0"/>
              <a:t>Link with Learning Management Systems (LMS) to auto-suggest books based on current subjects</a:t>
            </a:r>
            <a:r>
              <a:rPr lang="en-US" sz="1600" b="1" dirty="0"/>
              <a:t>.</a:t>
            </a:r>
          </a:p>
          <a:p>
            <a:pPr marL="0" indent="0">
              <a:buNone/>
            </a:pPr>
            <a:endParaRPr lang="en-US" sz="1600" b="1" dirty="0"/>
          </a:p>
          <a:p>
            <a:pPr>
              <a:buFont typeface="Wingdings" panose="05000000000000000000" pitchFamily="2" charset="2"/>
              <a:buChar char="§"/>
            </a:pPr>
            <a:r>
              <a:rPr lang="en-US" sz="1600" b="1" dirty="0">
                <a:latin typeface="Arial" panose="020B0604020202020204" pitchFamily="34" charset="0"/>
                <a:cs typeface="Arial" panose="020B0604020202020204" pitchFamily="34" charset="0"/>
              </a:rPr>
              <a:t> Multilingual Support:  </a:t>
            </a:r>
            <a:r>
              <a:rPr lang="en-US" sz="1600" dirty="0"/>
              <a:t>Understand and respond to queries in different regional languages.</a:t>
            </a:r>
          </a:p>
          <a:p>
            <a:pPr marL="0" indent="0">
              <a:buNone/>
            </a:pPr>
            <a:endParaRPr lang="en-US" sz="1600" dirty="0"/>
          </a:p>
          <a:p>
            <a:pPr>
              <a:buFont typeface="Wingdings" panose="05000000000000000000" pitchFamily="2" charset="2"/>
              <a:buChar char="§"/>
            </a:pPr>
            <a:r>
              <a:rPr lang="en-US" sz="1600" b="1" dirty="0"/>
              <a:t> </a:t>
            </a:r>
            <a:r>
              <a:rPr lang="en-US" sz="1600" b="1" dirty="0">
                <a:latin typeface="Arial" panose="020B0604020202020204" pitchFamily="34" charset="0"/>
                <a:cs typeface="Arial" panose="020B0604020202020204" pitchFamily="34" charset="0"/>
              </a:rPr>
              <a:t>Mobile App:  </a:t>
            </a:r>
            <a:r>
              <a:rPr lang="en-US" sz="1600" dirty="0"/>
              <a:t>Develop a responsive app version for students to access the AI agent anytime, anywhere</a:t>
            </a:r>
            <a:r>
              <a:rPr lang="en-US" sz="1600" b="1" dirty="0"/>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288</TotalTime>
  <Words>1348</Words>
  <Application>Microsoft Office PowerPoint</Application>
  <PresentationFormat>Widescreen</PresentationFormat>
  <Paragraphs>136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vt: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gunjan kumari</cp:lastModifiedBy>
  <cp:revision>32</cp:revision>
  <dcterms:created xsi:type="dcterms:W3CDTF">2021-05-26T16:50:10Z</dcterms:created>
  <dcterms:modified xsi:type="dcterms:W3CDTF">2025-08-02T15:48:33Z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